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63" r:id="rId3"/>
    <p:sldId id="259" r:id="rId4"/>
    <p:sldId id="258" r:id="rId5"/>
    <p:sldId id="261" r:id="rId6"/>
    <p:sldId id="262" r:id="rId7"/>
    <p:sldId id="268" r:id="rId8"/>
    <p:sldId id="257" r:id="rId9"/>
    <p:sldId id="264" r:id="rId10"/>
    <p:sldId id="265" r:id="rId11"/>
    <p:sldId id="260" r:id="rId12"/>
    <p:sldId id="267" r:id="rId13"/>
    <p:sldId id="266"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112"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112"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112"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112"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112" charset="-128"/>
        <a:cs typeface="+mn-cs"/>
      </a:defRPr>
    </a:lvl5pPr>
    <a:lvl6pPr marL="2286000" algn="l" defTabSz="914400" rtl="0" eaLnBrk="1" latinLnBrk="0" hangingPunct="1">
      <a:defRPr kern="1200">
        <a:solidFill>
          <a:schemeClr val="tx1"/>
        </a:solidFill>
        <a:latin typeface="Arial" charset="0"/>
        <a:ea typeface="ＭＳ Ｐゴシック" pitchFamily="-112" charset="-128"/>
        <a:cs typeface="+mn-cs"/>
      </a:defRPr>
    </a:lvl6pPr>
    <a:lvl7pPr marL="2743200" algn="l" defTabSz="914400" rtl="0" eaLnBrk="1" latinLnBrk="0" hangingPunct="1">
      <a:defRPr kern="1200">
        <a:solidFill>
          <a:schemeClr val="tx1"/>
        </a:solidFill>
        <a:latin typeface="Arial" charset="0"/>
        <a:ea typeface="ＭＳ Ｐゴシック" pitchFamily="-112" charset="-128"/>
        <a:cs typeface="+mn-cs"/>
      </a:defRPr>
    </a:lvl7pPr>
    <a:lvl8pPr marL="3200400" algn="l" defTabSz="914400" rtl="0" eaLnBrk="1" latinLnBrk="0" hangingPunct="1">
      <a:defRPr kern="1200">
        <a:solidFill>
          <a:schemeClr val="tx1"/>
        </a:solidFill>
        <a:latin typeface="Arial" charset="0"/>
        <a:ea typeface="ＭＳ Ｐゴシック" pitchFamily="-112" charset="-128"/>
        <a:cs typeface="+mn-cs"/>
      </a:defRPr>
    </a:lvl8pPr>
    <a:lvl9pPr marL="3657600" algn="l" defTabSz="914400" rtl="0" eaLnBrk="1" latinLnBrk="0" hangingPunct="1">
      <a:defRPr kern="1200">
        <a:solidFill>
          <a:schemeClr val="tx1"/>
        </a:solidFill>
        <a:latin typeface="Arial" charset="0"/>
        <a:ea typeface="ＭＳ Ｐゴシック" pitchFamily="-112"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615" autoAdjust="0"/>
    <p:restoredTop sz="58923" autoAdjust="0"/>
  </p:normalViewPr>
  <p:slideViewPr>
    <p:cSldViewPr>
      <p:cViewPr varScale="1">
        <p:scale>
          <a:sx n="41" d="100"/>
          <a:sy n="41" d="100"/>
        </p:scale>
        <p:origin x="-756"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8D53F2-3FC7-4E0E-A5F7-4820F26D741D}" type="datetimeFigureOut">
              <a:rPr lang="en-US" smtClean="0"/>
              <a:t>3/22/2010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CED51F-B8FC-4095-9E02-882B3C687436}"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CED51F-B8FC-4095-9E02-882B3C687436}" type="slidenum">
              <a:rPr lang="en-US" smtClean="0"/>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Time stamp 6:40 in This Week clip.</a:t>
            </a:r>
            <a:endParaRPr lang="en-US" dirty="0"/>
          </a:p>
        </p:txBody>
      </p:sp>
      <p:sp>
        <p:nvSpPr>
          <p:cNvPr id="4" name="Slide Number Placeholder 3"/>
          <p:cNvSpPr>
            <a:spLocks noGrp="1"/>
          </p:cNvSpPr>
          <p:nvPr>
            <p:ph type="sldNum" sz="quarter" idx="10"/>
          </p:nvPr>
        </p:nvSpPr>
        <p:spPr/>
        <p:txBody>
          <a:bodyPr/>
          <a:lstStyle/>
          <a:p>
            <a:fld id="{A5CED51F-B8FC-4095-9E02-882B3C687436}" type="slidenum">
              <a:rPr lang="en-US" smtClean="0"/>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“Should” is an</a:t>
            </a:r>
            <a:r>
              <a:rPr lang="en-US" baseline="0" dirty="0" smtClean="0"/>
              <a:t> ethical and moral imperative. We are appealing to a standard of some kind. </a:t>
            </a:r>
          </a:p>
          <a:p>
            <a:endParaRPr lang="en-US" baseline="0" dirty="0" smtClean="0"/>
          </a:p>
          <a:p>
            <a:r>
              <a:rPr lang="en-US" dirty="0" smtClean="0"/>
              <a:t>Buffett and Gates</a:t>
            </a:r>
          </a:p>
          <a:p>
            <a:endParaRPr lang="en-US" dirty="0" smtClean="0"/>
          </a:p>
          <a:p>
            <a:endParaRPr lang="en-US"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A5CED51F-B8FC-4095-9E02-882B3C687436}" type="slidenum">
              <a:rPr lang="en-US" smtClean="0"/>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smtClean="0"/>
              <a:t>Ground to stand on</a:t>
            </a:r>
          </a:p>
          <a:p>
            <a:r>
              <a:rPr lang="en-US" dirty="0" smtClean="0"/>
              <a:t>There is a story I heard once about a scientist who told God, “Mankind does not need you, we can create from the dust of the earth. We can even create humans better than you!” To which God replied, “Okay, you’re on.” The scientist reached down to pick up a handful of dirt, and God quickly interrupted “Uh-uh, you get your own dirt.” </a:t>
            </a:r>
            <a:br>
              <a:rPr lang="en-US" dirty="0" smtClean="0"/>
            </a:br>
            <a:r>
              <a:rPr lang="en-US" dirty="0" smtClean="0"/>
              <a:t/>
            </a:r>
            <a:br>
              <a:rPr lang="en-US" dirty="0" smtClean="0"/>
            </a:br>
            <a:r>
              <a:rPr lang="en-US" dirty="0" smtClean="0"/>
              <a:t>This story holds a much deeper truth than is initially evident. The common response of the non-believer, when challenged about the existence of God is, “Prove it.” This challenge has precipitated the study of apologetics by many Christians, in an effort to “prove” the validity of our belief system. The danger that many apologists face is to allow the non-believer to utilize science, reason, and logic against the Christian intellectual position. This is impossible for the non-believer. The use of reason and logic by the non-believer to try to discredit the philosophy of the believer is akin to taking a pen and paper and writing an argument against the existence of ink. The very fact that reason and logic exist is proof of an objective reality. The naturalistic viewpoint argues that the entire cosmos is a product of random chance. Isn’t random chance the basis of evolution? How did the scientist arrive at that conclusion? Was it through a scientific method, based on the rules of reason and logic? Science is based on experiments that are repeatable and observable. If everything were random, and not guided by objective laws, nothing would be repeatable (this also shows the struggle of science to prove or disprove the past, but that is for another posting). The believer has sole authority to use reason and logic, for it is only through a presupposition of order and design that reason and logic are used. The non-believer has a philosophy that is fundamentally flawed, and is irreparable, unless objective truth is conceded. The mind of the unbeliever is in need of regeneration. It is not merely a matter of two competing arguments; there really is no ground on which the non-believer can base an argument. The mind of the non-believer is in complete opposition to the truth of the Gospel. It is only belief in the God of the scriptures that man is able to see clearly the world around him. </a:t>
            </a:r>
            <a:br>
              <a:rPr lang="en-US" dirty="0" smtClean="0"/>
            </a:br>
            <a:r>
              <a:rPr lang="en-US" dirty="0" smtClean="0"/>
              <a:t/>
            </a:r>
            <a:br>
              <a:rPr lang="en-US" dirty="0" smtClean="0"/>
            </a:br>
            <a:r>
              <a:rPr lang="en-US" dirty="0" smtClean="0"/>
              <a:t>Science and logic have many uses, but science will never be able to answer the greatest questions regarding the meaning of life. Science is not equipped to answer these questions, and the unbelieving man will search in vain to find them. It is only through faith in Christ that science can accomplish its purpose, to glorify and honor the Creator.</a:t>
            </a:r>
          </a:p>
          <a:p>
            <a:endParaRPr lang="en-US" dirty="0"/>
          </a:p>
        </p:txBody>
      </p:sp>
      <p:sp>
        <p:nvSpPr>
          <p:cNvPr id="4" name="Slide Number Placeholder 3"/>
          <p:cNvSpPr>
            <a:spLocks noGrp="1"/>
          </p:cNvSpPr>
          <p:nvPr>
            <p:ph type="sldNum" sz="quarter" idx="10"/>
          </p:nvPr>
        </p:nvSpPr>
        <p:spPr/>
        <p:txBody>
          <a:bodyPr/>
          <a:lstStyle/>
          <a:p>
            <a:fld id="{A5CED51F-B8FC-4095-9E02-882B3C687436}" type="slidenum">
              <a:rPr lang="en-US" smtClean="0"/>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r>
              <a:rPr lang="en-US" sz="1200" b="1" kern="1200" dirty="0" smtClean="0">
                <a:solidFill>
                  <a:schemeClr val="tx1"/>
                </a:solidFill>
                <a:latin typeface="+mn-lt"/>
                <a:ea typeface="+mn-ea"/>
                <a:cs typeface="+mn-cs"/>
              </a:rPr>
              <a:t>Ethical Apologetics</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Ethics, also known as moral philosophy, is the branch of philosophy which addresses issues of right and wrong and evaluation of human conduct.   Ethics addresses questions regarding duty and moral obligation.  The three subdivisions of ethics are </a:t>
            </a:r>
            <a:r>
              <a:rPr lang="en-US" sz="1200" kern="1200" dirty="0" err="1" smtClean="0">
                <a:solidFill>
                  <a:schemeClr val="tx1"/>
                </a:solidFill>
                <a:latin typeface="+mn-lt"/>
                <a:ea typeface="+mn-ea"/>
                <a:cs typeface="+mn-cs"/>
              </a:rPr>
              <a:t>metaethics</a:t>
            </a:r>
            <a:r>
              <a:rPr lang="en-US" sz="1200" kern="1200" dirty="0" smtClean="0">
                <a:solidFill>
                  <a:schemeClr val="tx1"/>
                </a:solidFill>
                <a:latin typeface="+mn-lt"/>
                <a:ea typeface="+mn-ea"/>
                <a:cs typeface="+mn-cs"/>
              </a:rPr>
              <a:t>, normative ethics and applied ethics.  </a:t>
            </a:r>
            <a:r>
              <a:rPr lang="en-US" sz="1200" kern="1200" dirty="0" err="1" smtClean="0">
                <a:solidFill>
                  <a:schemeClr val="tx1"/>
                </a:solidFill>
                <a:latin typeface="+mn-lt"/>
                <a:ea typeface="+mn-ea"/>
                <a:cs typeface="+mn-cs"/>
              </a:rPr>
              <a:t>Metaethics</a:t>
            </a:r>
            <a:r>
              <a:rPr lang="en-US" sz="1200" kern="1200" dirty="0" smtClean="0">
                <a:solidFill>
                  <a:schemeClr val="tx1"/>
                </a:solidFill>
                <a:latin typeface="+mn-lt"/>
                <a:ea typeface="+mn-ea"/>
                <a:cs typeface="+mn-cs"/>
              </a:rPr>
              <a:t> addresses ethical theory in general and attempts to comprehend the substance of ethical statements.  It explores issues such as defining “good” or whether “good” and “bad” even exist as categories.  Normative ethics seeks to establish which norms for behavior are to be expected and advocated.  Applied ethics focuses on specific areas of interest such as medical ethics, legal ethics or business ethics.  Ethical apologetics are an attempt to offer a systematic and informed defense of the Christian ethical stance in </a:t>
            </a:r>
            <a:r>
              <a:rPr lang="en-US" sz="1200" kern="1200" dirty="0" err="1" smtClean="0">
                <a:solidFill>
                  <a:schemeClr val="tx1"/>
                </a:solidFill>
                <a:latin typeface="+mn-lt"/>
                <a:ea typeface="+mn-ea"/>
                <a:cs typeface="+mn-cs"/>
              </a:rPr>
              <a:t>metaethics</a:t>
            </a:r>
            <a:r>
              <a:rPr lang="en-US" sz="1200" kern="1200" dirty="0" smtClean="0">
                <a:solidFill>
                  <a:schemeClr val="tx1"/>
                </a:solidFill>
                <a:latin typeface="+mn-lt"/>
                <a:ea typeface="+mn-ea"/>
                <a:cs typeface="+mn-cs"/>
              </a:rPr>
              <a:t>, normative ethics and applied ethics.</a:t>
            </a:r>
          </a:p>
          <a:p>
            <a:r>
              <a:rPr lang="en-US" sz="1200" kern="1200" dirty="0" smtClean="0">
                <a:solidFill>
                  <a:schemeClr val="tx1"/>
                </a:solidFill>
                <a:latin typeface="+mn-lt"/>
                <a:ea typeface="+mn-ea"/>
                <a:cs typeface="+mn-cs"/>
              </a:rPr>
              <a:t>	A number of monumental thinkers have influenced modern ethical theory.  Perhaps the most influential has been Immanuel Kant (1724 – 1804).  Kant was strongly influenced by David Hume and rejected traditional arguments for the existence of God.  Instead, Kant suggested that belief in God is only justifiable on the basis of moral arguments.  His key concept was the “categorical imperative” which he stated as follows: “I ought never to act except in such a way that I can also will that my maxim should become a universal law.” Georg Hegel (1770 – 1831) influenced the rise of moral relativism by arguing against moral certainty and asserting his “dialectic,” a synthesis between thesis and antithesis.  The result of Hegel’s system is that moral absolutes disappear.  John Dewey (1859 – 1952) was the main author of the first </a:t>
            </a:r>
            <a:r>
              <a:rPr lang="en-US" sz="1200" i="1" kern="1200" dirty="0" smtClean="0">
                <a:solidFill>
                  <a:schemeClr val="tx1"/>
                </a:solidFill>
                <a:latin typeface="+mn-lt"/>
                <a:ea typeface="+mn-ea"/>
                <a:cs typeface="+mn-cs"/>
              </a:rPr>
              <a:t>Humanist Manifesto </a:t>
            </a:r>
            <a:r>
              <a:rPr lang="en-US" sz="1200" kern="1200" dirty="0" smtClean="0">
                <a:solidFill>
                  <a:schemeClr val="tx1"/>
                </a:solidFill>
                <a:latin typeface="+mn-lt"/>
                <a:ea typeface="+mn-ea"/>
                <a:cs typeface="+mn-cs"/>
              </a:rPr>
              <a:t>(1933) and tried to integrate the ideas of evolutionary biology and ethics. Perhaps the most influential ethicist of the Twentieth Century who self-identified as a Christian was Reinhold Niebuhr (1892 – 1971).  A man of many paradoxes, Niebuhr had a liberal view of scripture, but brought the concept of sin back into policy debates.  </a:t>
            </a:r>
          </a:p>
          <a:p>
            <a:r>
              <a:rPr lang="en-US" sz="1200" kern="1200" dirty="0" smtClean="0">
                <a:solidFill>
                  <a:schemeClr val="tx1"/>
                </a:solidFill>
                <a:latin typeface="+mn-lt"/>
                <a:ea typeface="+mn-ea"/>
                <a:cs typeface="+mn-cs"/>
              </a:rPr>
              <a:t>	A major challenge to Christian ethics is antinomianism.  Literally meaning “against law,” antinomianism is the rejection of all moral absolutes.  In this approach, there simply is no moral certainty and everything is “relative.”  Therefore, one should not be concerned with conflicts of absolutes because there are no moral absolutes which can be in conflict. Philosophically, antinomianism was advocated by Friedrich Nietzsche (1844-1900), the atheistic philosopher who took his worldview to its logical conclusion and argued that people should create their own ethics. On a popular level, this raw form of immorality is seen in the musical genres of grunge metal and </a:t>
            </a:r>
            <a:r>
              <a:rPr lang="en-US" sz="1200" kern="1200" dirty="0" err="1" smtClean="0">
                <a:solidFill>
                  <a:schemeClr val="tx1"/>
                </a:solidFill>
                <a:latin typeface="+mn-lt"/>
                <a:ea typeface="+mn-ea"/>
                <a:cs typeface="+mn-cs"/>
              </a:rPr>
              <a:t>gangsta</a:t>
            </a:r>
            <a:r>
              <a:rPr lang="en-US" sz="1200" kern="1200" dirty="0" smtClean="0">
                <a:solidFill>
                  <a:schemeClr val="tx1"/>
                </a:solidFill>
                <a:latin typeface="+mn-lt"/>
                <a:ea typeface="+mn-ea"/>
                <a:cs typeface="+mn-cs"/>
              </a:rPr>
              <a:t> rap which advocate every form of vulgarity imaginable apart from any moral judgment other than self-gratifying pleasure. The most significant weakness in antinomianism is that it is self-refuting: The person who claims, “There are no moral absolutes,” has just stated an absolute.</a:t>
            </a:r>
          </a:p>
          <a:p>
            <a:r>
              <a:rPr lang="en-US" sz="1200" kern="1200" dirty="0" smtClean="0">
                <a:solidFill>
                  <a:schemeClr val="tx1"/>
                </a:solidFill>
                <a:latin typeface="+mn-lt"/>
                <a:ea typeface="+mn-ea"/>
                <a:cs typeface="+mn-cs"/>
              </a:rPr>
              <a:t>	Another factor influencing current ethical discourse is the rise of deconstruction as a literary and philosophical movement.  Largely originating with Algerian-born Jacques Derrida (1930 – 2004), deconstruction asserts that word-meanings are only social constructs without any objective and certain interpretation.  Language itself is seen as a tool of oppression used by powerful elites.  The only way to break the systemic oppression is to “deconstruct” language of its meaning thereby robbing the elites of their power.  Both radical feminists and homosexual activists have made extensive use of deconstruction to deny that Scripture has any definite, trans-cultural meaning.    </a:t>
            </a:r>
          </a:p>
          <a:p>
            <a:r>
              <a:rPr lang="en-US" sz="1200" kern="1200" dirty="0" smtClean="0">
                <a:solidFill>
                  <a:schemeClr val="tx1"/>
                </a:solidFill>
                <a:latin typeface="+mn-lt"/>
                <a:ea typeface="+mn-ea"/>
                <a:cs typeface="+mn-cs"/>
              </a:rPr>
              <a:t>	How should Christians approach ethics? C. S. Lewis (1898 - 1963) provides a basic outline for understanding the three parts to morality in his classic work </a:t>
            </a:r>
            <a:r>
              <a:rPr lang="en-US" sz="1200" i="1" kern="1200" dirty="0" smtClean="0">
                <a:solidFill>
                  <a:schemeClr val="tx1"/>
                </a:solidFill>
                <a:latin typeface="+mn-lt"/>
                <a:ea typeface="+mn-ea"/>
                <a:cs typeface="+mn-cs"/>
              </a:rPr>
              <a:t>Mere Christianity</a:t>
            </a:r>
            <a:r>
              <a:rPr lang="en-US" sz="1200" kern="1200" dirty="0" smtClean="0">
                <a:solidFill>
                  <a:schemeClr val="tx1"/>
                </a:solidFill>
                <a:latin typeface="+mn-lt"/>
                <a:ea typeface="+mn-ea"/>
                <a:cs typeface="+mn-cs"/>
              </a:rPr>
              <a:t>.  First, we must address external relationships</a:t>
            </a:r>
            <a:r>
              <a:rPr lang="en-US" sz="1200" b="1"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between people or groups.  This involves issues of fair play and harmony between individuals.  Next, our own</a:t>
            </a:r>
            <a:r>
              <a:rPr lang="en-US" sz="1200" i="1"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internal faculties require attention so that we can harmonize things within the individual.  Finally, we should serve proper goals.  Lewis offers two analogies to explain these three parts to morality: sailing and music.  Sailing serves as a good analogy for ethics since it is important to sail proper formation with other ships, to sail a ship that’s seaworthy, and to make sure the fleet is headed to a common destination. The three parts to morality correspond to music since it is vital for one to play at the right moment with other orchestra members, to play with an instrument that’s in tune, and to make sure the entire orchestra is playing from a common piece of music.  Both of these analogies correspond to our moral needs to follow certain rules in order to get along with others, to develop our character and virtue, and to pursue shared goals that are noble and good.</a:t>
            </a:r>
          </a:p>
          <a:p>
            <a:r>
              <a:rPr lang="en-US" sz="1200" kern="1200" dirty="0" smtClean="0">
                <a:solidFill>
                  <a:schemeClr val="tx1"/>
                </a:solidFill>
                <a:latin typeface="+mn-lt"/>
                <a:ea typeface="+mn-ea"/>
                <a:cs typeface="+mn-cs"/>
              </a:rPr>
              <a:t>	These “three Parts of Morality” correspond to three philosophical categories of ethical thinking: deontology, virtue ethics and teleology.  Deontology comes from two Greek words: </a:t>
            </a:r>
            <a:r>
              <a:rPr lang="en-US" sz="1200" i="1" kern="1200" dirty="0" err="1" smtClean="0">
                <a:solidFill>
                  <a:schemeClr val="tx1"/>
                </a:solidFill>
                <a:latin typeface="+mn-lt"/>
                <a:ea typeface="+mn-ea"/>
                <a:cs typeface="+mn-cs"/>
              </a:rPr>
              <a:t>deon</a:t>
            </a:r>
            <a:r>
              <a:rPr lang="en-US" sz="1200" kern="1200" dirty="0" smtClean="0">
                <a:solidFill>
                  <a:schemeClr val="tx1"/>
                </a:solidFill>
                <a:latin typeface="+mn-lt"/>
                <a:ea typeface="+mn-ea"/>
                <a:cs typeface="+mn-cs"/>
              </a:rPr>
              <a:t> which carries the idea of “obligation” or “binding duty,” and </a:t>
            </a:r>
            <a:r>
              <a:rPr lang="en-US" sz="1200" i="1" kern="1200" dirty="0" smtClean="0">
                <a:solidFill>
                  <a:schemeClr val="tx1"/>
                </a:solidFill>
                <a:latin typeface="+mn-lt"/>
                <a:ea typeface="+mn-ea"/>
                <a:cs typeface="+mn-cs"/>
              </a:rPr>
              <a:t>logos.</a:t>
            </a:r>
            <a:r>
              <a:rPr lang="en-US" sz="1200" kern="1200" dirty="0" smtClean="0">
                <a:solidFill>
                  <a:schemeClr val="tx1"/>
                </a:solidFill>
                <a:latin typeface="+mn-lt"/>
                <a:ea typeface="+mn-ea"/>
                <a:cs typeface="+mn-cs"/>
              </a:rPr>
              <a:t> Thus, it means a “word about duty.”  Deontological ethics asserts that some moral acts or ethical stances are intrinsically correct without regard to the results of those acts.  Deontological systems are rule-based systems and most commonly assert that God is the source of rules about right and wrong.  Virtue ethics are systems that focus on the particular character traits that constitute a good person.  Finally, teleological ethics address matters relating to ideals, goals or purposes. The word “teleology” itself comes from </a:t>
            </a:r>
            <a:r>
              <a:rPr lang="en-US" sz="1200" i="1" kern="1200" dirty="0" err="1" smtClean="0">
                <a:solidFill>
                  <a:schemeClr val="tx1"/>
                </a:solidFill>
                <a:latin typeface="+mn-lt"/>
                <a:ea typeface="+mn-ea"/>
                <a:cs typeface="+mn-cs"/>
              </a:rPr>
              <a:t>telos</a:t>
            </a:r>
            <a:r>
              <a:rPr lang="en-US" sz="1200" kern="1200" dirty="0" smtClean="0">
                <a:solidFill>
                  <a:schemeClr val="tx1"/>
                </a:solidFill>
                <a:latin typeface="+mn-lt"/>
                <a:ea typeface="+mn-ea"/>
                <a:cs typeface="+mn-cs"/>
              </a:rPr>
              <a:t> (end) and </a:t>
            </a:r>
            <a:r>
              <a:rPr lang="en-US" sz="1200" i="1" kern="1200" dirty="0" smtClean="0">
                <a:solidFill>
                  <a:schemeClr val="tx1"/>
                </a:solidFill>
                <a:latin typeface="+mn-lt"/>
                <a:ea typeface="+mn-ea"/>
                <a:cs typeface="+mn-cs"/>
              </a:rPr>
              <a:t>logos</a:t>
            </a:r>
            <a:r>
              <a:rPr lang="en-US" sz="1200" kern="1200" dirty="0" smtClean="0">
                <a:solidFill>
                  <a:schemeClr val="tx1"/>
                </a:solidFill>
                <a:latin typeface="+mn-lt"/>
                <a:ea typeface="+mn-ea"/>
                <a:cs typeface="+mn-cs"/>
              </a:rPr>
              <a:t>.  Teleological theories of ethics emphasize the results of acts to evaluate their moral worth.  Perhaps the most common form of ethical theory advocated today is utilitarianism, a subset of teleological ethics.  Utilitarianism as a developed system finds its origins in the thought of Jeremy Bentham (1748-1832) and John Stuart Mill (1806-1873).  Commonly expressed as “the greatest good for the greatest number,” utilitarianism has effectively become an approach whereby the end justifies the means.   </a:t>
            </a:r>
          </a:p>
          <a:p>
            <a:r>
              <a:rPr lang="en-US" sz="1200" kern="1200" dirty="0" smtClean="0">
                <a:solidFill>
                  <a:schemeClr val="tx1"/>
                </a:solidFill>
                <a:latin typeface="+mn-lt"/>
                <a:ea typeface="+mn-ea"/>
                <a:cs typeface="+mn-cs"/>
              </a:rPr>
              <a:t>	  Christian ethics are primarily deontological and based upon the proposition that God has spoken into space and time and communicated specific commands which are to be obeyed.  The definitive statement of God’s moral law is found in the Ten Commandments.  The vertical and horizontal structure of the Ten Commandments makes clear that obedience to commands concerning our relationship to God has corresponding implications for our ethical treatment of fellow humans. Jesus emphasized the necessity for obedience to commands when he said, “He who has my commandments and obeys them, he is the one who loves me” (John 14:21).  Yet, Scripture goes beyond mere external obedience and teaches that Christians should be motivated by love and faith.  Commenting on the relationship between our heart and our actions, Paul said, “If I speak in the tongues of men and of angels but have not love, I am only a resounding </a:t>
            </a:r>
          </a:p>
          <a:p>
            <a:r>
              <a:rPr lang="en-US" sz="1200" kern="1200" dirty="0" smtClean="0">
                <a:solidFill>
                  <a:schemeClr val="tx1"/>
                </a:solidFill>
                <a:latin typeface="+mn-lt"/>
                <a:ea typeface="+mn-ea"/>
                <a:cs typeface="+mn-cs"/>
              </a:rPr>
              <a:t>gong. . . . If I have faith that can move mountains, but have not love, I am nothing”</a:t>
            </a:r>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 Corinthians 13:1-2).  Furthermore, the ultimate goal for a Christian should be the glory of God.  Jesus said we are to “seek first his kingdom and his righteousness”</a:t>
            </a:r>
            <a:r>
              <a:rPr lang="en-US" sz="1200" i="1"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(Matthew 6:33) and Paul added, “Whatever</a:t>
            </a:r>
            <a:r>
              <a:rPr lang="en-US" sz="1200" i="1"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you do, do it all for the glory of God”</a:t>
            </a:r>
            <a:r>
              <a:rPr lang="en-US" sz="1200" i="1"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(I Corinthians 10:31).  </a:t>
            </a:r>
          </a:p>
          <a:p>
            <a:r>
              <a:rPr lang="en-US" sz="1200" kern="1200" dirty="0" smtClean="0">
                <a:solidFill>
                  <a:schemeClr val="tx1"/>
                </a:solidFill>
                <a:latin typeface="+mn-lt"/>
                <a:ea typeface="+mn-ea"/>
                <a:cs typeface="+mn-cs"/>
              </a:rPr>
              <a:t>Central to any Christian approach to ethics is acceptance of Biblical theism as the true worldview.  Most significantly, Biblical monotheism is the essential starting point for ethics and the </a:t>
            </a:r>
            <a:r>
              <a:rPr lang="en-US" sz="1200" i="1" kern="1200" dirty="0" smtClean="0">
                <a:solidFill>
                  <a:schemeClr val="tx1"/>
                </a:solidFill>
                <a:latin typeface="+mn-lt"/>
                <a:ea typeface="+mn-ea"/>
                <a:cs typeface="+mn-cs"/>
              </a:rPr>
              <a:t>sine qua non</a:t>
            </a:r>
            <a:r>
              <a:rPr lang="en-US" sz="1200" kern="1200" dirty="0" smtClean="0">
                <a:solidFill>
                  <a:schemeClr val="tx1"/>
                </a:solidFill>
                <a:latin typeface="+mn-lt"/>
                <a:ea typeface="+mn-ea"/>
                <a:cs typeface="+mn-cs"/>
              </a:rPr>
              <a:t> for a comprehensive understanding of right and wrong.  Christianity asserts that since there is only one God (Isaiah 43:10), therefore there is only one standard for morality.  Christian theology also affirms that God is completely good and holy and thus an objective standard for what is good and true ultimately exists.  Because Christian ethics asserts that the existence of God is the foundation for ethics, the Christian position is that all ethics are ultimately theological. </a:t>
            </a:r>
          </a:p>
          <a:p>
            <a:r>
              <a:rPr lang="en-US" sz="1200" kern="1200" dirty="0" smtClean="0">
                <a:solidFill>
                  <a:schemeClr val="tx1"/>
                </a:solidFill>
                <a:latin typeface="+mn-lt"/>
                <a:ea typeface="+mn-ea"/>
                <a:cs typeface="+mn-cs"/>
              </a:rPr>
              <a:t>The doctrine of revelation has special importance for Christian ethics. God has not only revealed himself in the created order (Romans 1:18-20) and human conscience (Romans 2:15), but also in the special revelation of Scripture (2 Timothy 3:16-17) and the incarnation of the Lord Jesus Christ (John 1:1-18).  In particular, Jesus Christ demonstrated perfect obedience to God’s law and vindicates God’s original intent for creation by His resurrection (I Corinthians 15:22).  The moral precepts found in Scripture serve as the source of moral obligation and duty while the life of Jesus Christ serves as a model for living these commands.  </a:t>
            </a:r>
          </a:p>
          <a:p>
            <a:r>
              <a:rPr lang="en-US" sz="1200" kern="1200" dirty="0" smtClean="0">
                <a:solidFill>
                  <a:schemeClr val="tx1"/>
                </a:solidFill>
                <a:latin typeface="+mn-lt"/>
                <a:ea typeface="+mn-ea"/>
                <a:cs typeface="+mn-cs"/>
              </a:rPr>
              <a:t> Christian ethics also grounds respect for other human beings in the </a:t>
            </a:r>
            <a:r>
              <a:rPr lang="en-US" sz="1200" i="1" kern="1200" dirty="0" smtClean="0">
                <a:solidFill>
                  <a:schemeClr val="tx1"/>
                </a:solidFill>
                <a:latin typeface="+mn-lt"/>
                <a:ea typeface="+mn-ea"/>
                <a:cs typeface="+mn-cs"/>
              </a:rPr>
              <a:t>imago Dei</a:t>
            </a:r>
            <a:r>
              <a:rPr lang="en-US" sz="1200" kern="1200" dirty="0" smtClean="0">
                <a:solidFill>
                  <a:schemeClr val="tx1"/>
                </a:solidFill>
                <a:latin typeface="+mn-lt"/>
                <a:ea typeface="+mn-ea"/>
                <a:cs typeface="+mn-cs"/>
              </a:rPr>
              <a:t> (Genesis 1:26).  While scientific naturalism is basically utilitarian and asserts that each human only has value to the degree that he or she is able to function, Biblical theism asserts all humans are of value because they are created and loved by God.  The Christian doctrine of sin also informs ethics.  Sin is lack of conformity to God’s holiness and violation of his revealed will.  Christian ethics holds these two truths in tension: mankind is simultaneously the pinnacle of God’s creation and also a sinner.  Only Christian ethics provides the appropriate balance between man’s goodness and man’s fallen nature, resulting in a celebration of human life while acknowledging the need for appropriate safeguards against the sinful tendency of people to exploit one another.   </a:t>
            </a:r>
          </a:p>
          <a:p>
            <a:r>
              <a:rPr lang="en-US" sz="1200" kern="1200" dirty="0" smtClean="0">
                <a:solidFill>
                  <a:schemeClr val="tx1"/>
                </a:solidFill>
                <a:latin typeface="+mn-lt"/>
                <a:ea typeface="+mn-ea"/>
                <a:cs typeface="+mn-cs"/>
              </a:rPr>
              <a:t>Christian eschatology provides an imperative to Christian ethics that is missing in other worldviews, especially Eastern religions which advocate reincarnation.  Reincarnation is contradictory to Scripture which says man is “destined to die once, and after that to face the judgment” (Hebrews 9:27).  Scripture emphasizes repeatedly the finality of death and the brevity of life (Psalm 39:4), ideas accentuated by the doctrine of the resurrection (1 Corinthians 15:35-44).  In Eastern religions, it is difficult to imagine a resurrection body since the individual reappears in multiple manifestations and different lives.  In Christian eschatology the world will end with the return of Christ and the subsequent judgment of all people by God. Because we will only die once and then be judged by God, Christian eschatology provides motivation to live in accordance with God’s will during the one life we are granted.  </a:t>
            </a:r>
          </a:p>
          <a:p>
            <a:r>
              <a:rPr lang="en-US" sz="1200" kern="1200" dirty="0" smtClean="0">
                <a:solidFill>
                  <a:schemeClr val="tx1"/>
                </a:solidFill>
                <a:latin typeface="+mn-lt"/>
                <a:ea typeface="+mn-ea"/>
                <a:cs typeface="+mn-cs"/>
              </a:rPr>
              <a:t>	The meta-narrative of Western culture is methodological naturalism with the corresponding inference that only fools restrain their desires.  In contrast, Christian ethics asserts that it is only through ethical restraint and obedience to the perfect will of God that one actually discovers joy, peace and hope.   In particular, Christian ethics advocates sexual restraint as a defining mark of true discipleship (1 Corinthians 6:18-20).  Romans 1:18ff emphasizes that sexual immorality graphically demonstrates a complete rejection of God’s intention for humanity.  Some other applied principles characteristic of Christian ethics are respect for innocent human life, affirmation of heterosexual-monogamous marriage, the necessity of governments to restrain evil, forgiveness of enemies, love of neighbor, and special care for the weakest and most defenseless in society.  These defining marks of Christian ethics are the first and most obvious signs that someone has been born again.</a:t>
            </a:r>
          </a:p>
          <a:p>
            <a:endParaRPr lang="en-US" dirty="0"/>
          </a:p>
        </p:txBody>
      </p:sp>
      <p:sp>
        <p:nvSpPr>
          <p:cNvPr id="4" name="Slide Number Placeholder 3"/>
          <p:cNvSpPr>
            <a:spLocks noGrp="1"/>
          </p:cNvSpPr>
          <p:nvPr>
            <p:ph type="sldNum" sz="quarter" idx="10"/>
          </p:nvPr>
        </p:nvSpPr>
        <p:spPr/>
        <p:txBody>
          <a:bodyPr/>
          <a:lstStyle/>
          <a:p>
            <a:fld id="{A5CED51F-B8FC-4095-9E02-882B3C687436}" type="slidenum">
              <a:rPr lang="en-US" smtClean="0"/>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Draw</a:t>
            </a:r>
            <a:r>
              <a:rPr lang="en-US" baseline="0" dirty="0" smtClean="0"/>
              <a:t> curves for both balances. </a:t>
            </a:r>
          </a:p>
          <a:p>
            <a:endParaRPr lang="en-US" dirty="0"/>
          </a:p>
        </p:txBody>
      </p:sp>
      <p:sp>
        <p:nvSpPr>
          <p:cNvPr id="4" name="Slide Number Placeholder 3"/>
          <p:cNvSpPr>
            <a:spLocks noGrp="1"/>
          </p:cNvSpPr>
          <p:nvPr>
            <p:ph type="sldNum" sz="quarter" idx="10"/>
          </p:nvPr>
        </p:nvSpPr>
        <p:spPr/>
        <p:txBody>
          <a:bodyPr/>
          <a:lstStyle/>
          <a:p>
            <a:fld id="{A5CED51F-B8FC-4095-9E02-882B3C687436}"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2">
                    <a:lumMod val="20000"/>
                    <a:lumOff val="8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fld id="{13A5993B-A15F-4394-BA77-BA273E3F4B83}" type="datetime1">
              <a:rPr lang="en-US"/>
              <a:pPr/>
              <a:t>3/22/2010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D6EDBF39-3571-40FD-829B-477D0FDAF6F1}"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E22A9CB1-8E38-4B53-9294-6BA917AC1657}" type="datetime1">
              <a:rPr lang="en-US"/>
              <a:pPr/>
              <a:t>3/22/2010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4EE2D0B2-5823-4A1A-9366-7FA0DA6C4C5F}"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ECB4AD24-3B41-4D93-A8A4-BD6B07E60ADE}" type="datetime1">
              <a:rPr lang="en-US"/>
              <a:pPr/>
              <a:t>3/22/2010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484E9B19-02C3-4CF1-996C-17BA220C1601}"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00519A2C-D20E-4E84-A948-6922557499BA}" type="datetime1">
              <a:rPr lang="en-US"/>
              <a:pPr/>
              <a:t>3/22/2010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41AE362-CECC-418E-B359-CD7C7BC7D42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2">
                    <a:lumMod val="20000"/>
                    <a:lumOff val="8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F0E13446-4BDE-487F-BE97-1BB242C22E0F}" type="datetime1">
              <a:rPr lang="en-US"/>
              <a:pPr/>
              <a:t>3/22/2010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D34EE0AF-05BC-45C3-87D1-5391976CBF6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22DEE181-475A-4E1B-8F9C-15B6D1B4AD2D}" type="datetime1">
              <a:rPr lang="en-US"/>
              <a:pPr/>
              <a:t>3/22/2010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D98B00F-E424-4FCB-A9DF-B18E17BAAB5D}"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903B9BAF-C2B9-47A1-8E03-E5C094D6EF7B}" type="datetime1">
              <a:rPr lang="en-US"/>
              <a:pPr/>
              <a:t>3/22/2010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8FB64F45-497E-4EDA-9401-E2BA48D13564}"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8ADC0588-6001-4174-9AFC-70295CAE713D}" type="datetime1">
              <a:rPr lang="en-US"/>
              <a:pPr/>
              <a:t>3/22/2010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C1034079-95C1-4655-A4E3-A1F2D6104E6D}"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4192FDED-0C9B-4D3F-B36F-5F1B3A25AE1B}" type="datetime1">
              <a:rPr lang="en-US"/>
              <a:pPr/>
              <a:t>3/22/2010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27B23B3A-398F-46B9-8327-32CAC6EF2D5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BE425A03-E101-48D9-9CC3-2869E05DD713}" type="datetime1">
              <a:rPr lang="en-US"/>
              <a:pPr/>
              <a:t>3/22/2010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31385BDF-9E5B-4AB5-87A7-0943E1F4EF6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7CACD44E-8D08-4A03-8B9E-8D8713078D7E}" type="datetime1">
              <a:rPr lang="en-US"/>
              <a:pPr/>
              <a:t>3/22/2010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F123F2D6-BE63-4A2D-ADF9-8B95B3EBC436}"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F2F2F2"/>
                </a:solidFill>
                <a:latin typeface="Calibri" pitchFamily="-112" charset="0"/>
              </a:defRPr>
            </a:lvl1pPr>
          </a:lstStyle>
          <a:p>
            <a:fld id="{7BD7A119-F42F-4E63-9B9A-4D7C747CCD0A}" type="datetime1">
              <a:rPr lang="en-US"/>
              <a:pPr/>
              <a:t>3/22/2010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bg1">
                    <a:lumMod val="95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2F2F2"/>
                </a:solidFill>
                <a:latin typeface="Calibri" pitchFamily="-112" charset="0"/>
              </a:defRPr>
            </a:lvl1pPr>
          </a:lstStyle>
          <a:p>
            <a:fld id="{26CD14B1-9D51-4AE4-B606-B107DE5C0B8F}"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rgbClr val="F2F2F2"/>
          </a:solidFill>
          <a:latin typeface="+mj-lt"/>
          <a:ea typeface="ＭＳ Ｐゴシック" pitchFamily="-112" charset="-128"/>
          <a:cs typeface="+mj-cs"/>
        </a:defRPr>
      </a:lvl1pPr>
      <a:lvl2pPr algn="ctr" rtl="0" fontAlgn="base">
        <a:spcBef>
          <a:spcPct val="0"/>
        </a:spcBef>
        <a:spcAft>
          <a:spcPct val="0"/>
        </a:spcAft>
        <a:defRPr sz="4400">
          <a:solidFill>
            <a:srgbClr val="F2F2F2"/>
          </a:solidFill>
          <a:latin typeface="Calibri" pitchFamily="-112" charset="0"/>
          <a:ea typeface="ＭＳ Ｐゴシック" pitchFamily="-112" charset="-128"/>
        </a:defRPr>
      </a:lvl2pPr>
      <a:lvl3pPr algn="ctr" rtl="0" fontAlgn="base">
        <a:spcBef>
          <a:spcPct val="0"/>
        </a:spcBef>
        <a:spcAft>
          <a:spcPct val="0"/>
        </a:spcAft>
        <a:defRPr sz="4400">
          <a:solidFill>
            <a:srgbClr val="F2F2F2"/>
          </a:solidFill>
          <a:latin typeface="Calibri" pitchFamily="-112" charset="0"/>
          <a:ea typeface="ＭＳ Ｐゴシック" pitchFamily="-112" charset="-128"/>
        </a:defRPr>
      </a:lvl3pPr>
      <a:lvl4pPr algn="ctr" rtl="0" fontAlgn="base">
        <a:spcBef>
          <a:spcPct val="0"/>
        </a:spcBef>
        <a:spcAft>
          <a:spcPct val="0"/>
        </a:spcAft>
        <a:defRPr sz="4400">
          <a:solidFill>
            <a:srgbClr val="F2F2F2"/>
          </a:solidFill>
          <a:latin typeface="Calibri" pitchFamily="-112" charset="0"/>
          <a:ea typeface="ＭＳ Ｐゴシック" pitchFamily="-112" charset="-128"/>
        </a:defRPr>
      </a:lvl4pPr>
      <a:lvl5pPr algn="ctr" rtl="0" fontAlgn="base">
        <a:spcBef>
          <a:spcPct val="0"/>
        </a:spcBef>
        <a:spcAft>
          <a:spcPct val="0"/>
        </a:spcAft>
        <a:defRPr sz="4400">
          <a:solidFill>
            <a:srgbClr val="F2F2F2"/>
          </a:solidFill>
          <a:latin typeface="Calibri" pitchFamily="-112" charset="0"/>
          <a:ea typeface="ＭＳ Ｐゴシック" pitchFamily="-112" charset="-128"/>
        </a:defRPr>
      </a:lvl5pPr>
      <a:lvl6pPr marL="457200" algn="ctr" rtl="0" fontAlgn="base">
        <a:spcBef>
          <a:spcPct val="0"/>
        </a:spcBef>
        <a:spcAft>
          <a:spcPct val="0"/>
        </a:spcAft>
        <a:defRPr sz="4400">
          <a:solidFill>
            <a:srgbClr val="F2F2F2"/>
          </a:solidFill>
          <a:latin typeface="Calibri" pitchFamily="-112" charset="0"/>
          <a:ea typeface="ＭＳ Ｐゴシック" pitchFamily="-112" charset="-128"/>
        </a:defRPr>
      </a:lvl6pPr>
      <a:lvl7pPr marL="914400" algn="ctr" rtl="0" fontAlgn="base">
        <a:spcBef>
          <a:spcPct val="0"/>
        </a:spcBef>
        <a:spcAft>
          <a:spcPct val="0"/>
        </a:spcAft>
        <a:defRPr sz="4400">
          <a:solidFill>
            <a:srgbClr val="F2F2F2"/>
          </a:solidFill>
          <a:latin typeface="Calibri" pitchFamily="-112" charset="0"/>
          <a:ea typeface="ＭＳ Ｐゴシック" pitchFamily="-112" charset="-128"/>
        </a:defRPr>
      </a:lvl7pPr>
      <a:lvl8pPr marL="1371600" algn="ctr" rtl="0" fontAlgn="base">
        <a:spcBef>
          <a:spcPct val="0"/>
        </a:spcBef>
        <a:spcAft>
          <a:spcPct val="0"/>
        </a:spcAft>
        <a:defRPr sz="4400">
          <a:solidFill>
            <a:srgbClr val="F2F2F2"/>
          </a:solidFill>
          <a:latin typeface="Calibri" pitchFamily="-112" charset="0"/>
          <a:ea typeface="ＭＳ Ｐゴシック" pitchFamily="-112" charset="-128"/>
        </a:defRPr>
      </a:lvl8pPr>
      <a:lvl9pPr marL="1828800" algn="ctr" rtl="0" fontAlgn="base">
        <a:spcBef>
          <a:spcPct val="0"/>
        </a:spcBef>
        <a:spcAft>
          <a:spcPct val="0"/>
        </a:spcAft>
        <a:defRPr sz="4400">
          <a:solidFill>
            <a:srgbClr val="F2F2F2"/>
          </a:solidFill>
          <a:latin typeface="Calibri" pitchFamily="-112" charset="0"/>
          <a:ea typeface="ＭＳ Ｐゴシック" pitchFamily="-112" charset="-128"/>
        </a:defRPr>
      </a:lvl9pPr>
    </p:titleStyle>
    <p:bodyStyle>
      <a:lvl1pPr marL="342900" indent="-342900" algn="l" rtl="0" fontAlgn="base">
        <a:spcBef>
          <a:spcPct val="20000"/>
        </a:spcBef>
        <a:spcAft>
          <a:spcPct val="0"/>
        </a:spcAft>
        <a:buFont typeface="Arial" charset="0"/>
        <a:buChar char="•"/>
        <a:defRPr sz="3200" kern="1200">
          <a:solidFill>
            <a:srgbClr val="F2F2F2"/>
          </a:solidFill>
          <a:latin typeface="+mn-lt"/>
          <a:ea typeface="ＭＳ Ｐゴシック" pitchFamily="-112" charset="-128"/>
          <a:cs typeface="+mn-cs"/>
        </a:defRPr>
      </a:lvl1pPr>
      <a:lvl2pPr marL="742950" indent="-285750" algn="l" rtl="0" fontAlgn="base">
        <a:spcBef>
          <a:spcPct val="20000"/>
        </a:spcBef>
        <a:spcAft>
          <a:spcPct val="0"/>
        </a:spcAft>
        <a:buFont typeface="Arial" charset="0"/>
        <a:buChar char="–"/>
        <a:defRPr sz="2800" kern="1200">
          <a:solidFill>
            <a:srgbClr val="F2F2F2"/>
          </a:solidFill>
          <a:latin typeface="+mn-lt"/>
          <a:ea typeface="ＭＳ Ｐゴシック" pitchFamily="-112" charset="-128"/>
          <a:cs typeface="+mn-cs"/>
        </a:defRPr>
      </a:lvl2pPr>
      <a:lvl3pPr marL="1143000" indent="-228600" algn="l" rtl="0" fontAlgn="base">
        <a:spcBef>
          <a:spcPct val="20000"/>
        </a:spcBef>
        <a:spcAft>
          <a:spcPct val="0"/>
        </a:spcAft>
        <a:buFont typeface="Arial" charset="0"/>
        <a:buChar char="•"/>
        <a:defRPr sz="2400" kern="1200">
          <a:solidFill>
            <a:srgbClr val="F2F2F2"/>
          </a:solidFill>
          <a:latin typeface="+mn-lt"/>
          <a:ea typeface="ＭＳ Ｐゴシック" pitchFamily="-112" charset="-128"/>
          <a:cs typeface="+mn-cs"/>
        </a:defRPr>
      </a:lvl3pPr>
      <a:lvl4pPr marL="1600200" indent="-228600" algn="l" rtl="0" fontAlgn="base">
        <a:spcBef>
          <a:spcPct val="20000"/>
        </a:spcBef>
        <a:spcAft>
          <a:spcPct val="0"/>
        </a:spcAft>
        <a:buFont typeface="Arial" charset="0"/>
        <a:buChar char="–"/>
        <a:defRPr sz="2000" kern="1200">
          <a:solidFill>
            <a:srgbClr val="F2F2F2"/>
          </a:solidFill>
          <a:latin typeface="+mn-lt"/>
          <a:ea typeface="ＭＳ Ｐゴシック" pitchFamily="-112" charset="-128"/>
          <a:cs typeface="+mn-cs"/>
        </a:defRPr>
      </a:lvl4pPr>
      <a:lvl5pPr marL="2057400" indent="-228600" algn="l" rtl="0" fontAlgn="base">
        <a:spcBef>
          <a:spcPct val="20000"/>
        </a:spcBef>
        <a:spcAft>
          <a:spcPct val="0"/>
        </a:spcAft>
        <a:buFont typeface="Arial" charset="0"/>
        <a:buChar char="»"/>
        <a:defRPr sz="2000" kern="1200">
          <a:solidFill>
            <a:srgbClr val="F2F2F2"/>
          </a:solidFill>
          <a:latin typeface="+mn-lt"/>
          <a:ea typeface="ＭＳ Ｐゴシック" pitchFamily="-112"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youtube.com/watch?v=7upG01-XWbY"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facebook.com/klrawls"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cnbc.com/id/15840232?video=1329870311&amp;play=1"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www.foxbusiness.com/search-results/m/22439406/hbs-graduate-on-mba-ethics-oath.htm" TargetMode="External"/><Relationship Id="rId5" Type="http://schemas.openxmlformats.org/officeDocument/2006/relationships/hyperlink" Target="http://www.youtube.com/watch?v=uQeCVoURqxI" TargetMode="External"/><Relationship Id="rId4" Type="http://schemas.openxmlformats.org/officeDocument/2006/relationships/hyperlink" Target="http://www.cbsnews.com/video/watch/?id=709628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p:txBody>
          <a:bodyPr/>
          <a:lstStyle/>
          <a:p>
            <a:r>
              <a:rPr lang="en-US" dirty="0" smtClean="0"/>
              <a:t>Business Ethics</a:t>
            </a:r>
            <a:endParaRPr lang="en-US" dirty="0" smtClean="0"/>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r>
              <a:rPr lang="en-US" dirty="0" smtClean="0">
                <a:ea typeface="+mn-ea"/>
              </a:rPr>
              <a:t>BUSI 472</a:t>
            </a:r>
          </a:p>
          <a:p>
            <a:pPr fontAlgn="auto">
              <a:spcAft>
                <a:spcPts val="0"/>
              </a:spcAft>
              <a:buFont typeface="Arial" pitchFamily="34" charset="0"/>
              <a:buNone/>
              <a:defRPr/>
            </a:pPr>
            <a:endParaRPr lang="en-US" dirty="0" smtClean="0">
              <a:ea typeface="+mn-ea"/>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Economic Balance</a:t>
            </a:r>
            <a:endParaRPr lang="en-US" dirty="0"/>
          </a:p>
        </p:txBody>
      </p:sp>
      <p:sp>
        <p:nvSpPr>
          <p:cNvPr id="3" name="Content Placeholder 2"/>
          <p:cNvSpPr>
            <a:spLocks noGrp="1"/>
          </p:cNvSpPr>
          <p:nvPr>
            <p:ph idx="1"/>
          </p:nvPr>
        </p:nvSpPr>
        <p:spPr/>
        <p:txBody>
          <a:bodyPr/>
          <a:lstStyle/>
          <a:p>
            <a:pPr rtl="0" fontAlgn="base"/>
            <a:r>
              <a:rPr lang="en-US" sz="3200" kern="1200" dirty="0" smtClean="0">
                <a:solidFill>
                  <a:srgbClr val="F2F2F2"/>
                </a:solidFill>
                <a:latin typeface="+mn-lt"/>
                <a:ea typeface="ＭＳ Ｐゴシック" pitchFamily="-112" charset="-128"/>
                <a:cs typeface="+mn-cs"/>
              </a:rPr>
              <a:t>Marginal Cost Curve</a:t>
            </a:r>
            <a:endParaRPr lang="en-US" sz="3200" dirty="0" smtClean="0"/>
          </a:p>
          <a:p>
            <a:pPr lvl="1" rtl="0" fontAlgn="base"/>
            <a:r>
              <a:rPr lang="en-US" sz="2800" kern="1200" dirty="0" smtClean="0">
                <a:solidFill>
                  <a:srgbClr val="F2F2F2"/>
                </a:solidFill>
                <a:latin typeface="+mn-lt"/>
                <a:ea typeface="ＭＳ Ｐゴシック" pitchFamily="-112" charset="-128"/>
                <a:cs typeface="+mn-cs"/>
              </a:rPr>
              <a:t>Dollars and units</a:t>
            </a:r>
            <a:endParaRPr lang="en-US" dirty="0" smtClean="0"/>
          </a:p>
          <a:p>
            <a:pPr lvl="1" rtl="0" fontAlgn="base"/>
            <a:r>
              <a:rPr lang="en-US" sz="2800" kern="1200" dirty="0" smtClean="0">
                <a:solidFill>
                  <a:srgbClr val="F2F2F2"/>
                </a:solidFill>
                <a:latin typeface="+mn-lt"/>
                <a:ea typeface="ＭＳ Ｐゴシック" pitchFamily="-112" charset="-128"/>
                <a:cs typeface="+mn-cs"/>
              </a:rPr>
              <a:t>Marginal costs and revenues</a:t>
            </a:r>
            <a:endParaRPr lang="en-US" dirty="0" smtClean="0"/>
          </a:p>
          <a:p>
            <a:pPr lvl="1" rtl="0" fontAlgn="base"/>
            <a:r>
              <a:rPr lang="en-US" sz="2800" kern="1200" dirty="0" smtClean="0">
                <a:solidFill>
                  <a:srgbClr val="F2F2F2"/>
                </a:solidFill>
                <a:latin typeface="+mn-lt"/>
                <a:ea typeface="ＭＳ Ｐゴシック" pitchFamily="-112" charset="-128"/>
                <a:cs typeface="+mn-cs"/>
              </a:rPr>
              <a:t>Marginal costs are equal to marginal revenues. Then profits are maximized.</a:t>
            </a:r>
            <a:endParaRPr lang="en-US" dirty="0" smtClean="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fontAlgn="base"/>
            <a:r>
              <a:rPr lang="en-US" sz="4400" kern="1200" dirty="0" smtClean="0">
                <a:solidFill>
                  <a:srgbClr val="F2F2F2"/>
                </a:solidFill>
                <a:latin typeface="+mj-lt"/>
                <a:ea typeface="ＭＳ Ｐゴシック" pitchFamily="-112" charset="-128"/>
                <a:cs typeface="+mj-cs"/>
                <a:hlinkClick r:id="rId2"/>
              </a:rPr>
              <a:t>Greed is Good</a:t>
            </a:r>
            <a:endParaRPr lang="en-US" sz="4400" dirty="0" smtClean="0"/>
          </a:p>
          <a:p>
            <a:endParaRPr lang="en-US" dirty="0"/>
          </a:p>
        </p:txBody>
      </p:sp>
      <p:sp>
        <p:nvSpPr>
          <p:cNvPr id="3" name="Content Placeholder 2"/>
          <p:cNvSpPr>
            <a:spLocks noGrp="1"/>
          </p:cNvSpPr>
          <p:nvPr>
            <p:ph idx="1"/>
          </p:nvPr>
        </p:nvSpPr>
        <p:spPr/>
        <p:txBody>
          <a:bodyPr/>
          <a:lstStyle/>
          <a:p>
            <a:pPr rtl="0" fontAlgn="base"/>
            <a:r>
              <a:rPr lang="en-US" sz="3200" kern="1200" dirty="0" smtClean="0">
                <a:solidFill>
                  <a:srgbClr val="F2F2F2"/>
                </a:solidFill>
                <a:latin typeface="+mn-lt"/>
                <a:ea typeface="ＭＳ Ｐゴシック" pitchFamily="-112" charset="-128"/>
                <a:cs typeface="+mn-cs"/>
              </a:rPr>
              <a:t>Friedman</a:t>
            </a:r>
            <a:endParaRPr lang="en-US" sz="3200" dirty="0" smtClean="0"/>
          </a:p>
          <a:p>
            <a:pPr rtl="0" fontAlgn="base"/>
            <a:r>
              <a:rPr lang="en-US" sz="3200" kern="1200" dirty="0" smtClean="0">
                <a:solidFill>
                  <a:srgbClr val="F2F2F2"/>
                </a:solidFill>
                <a:latin typeface="+mn-lt"/>
                <a:ea typeface="ＭＳ Ｐゴシック" pitchFamily="-112" charset="-128"/>
                <a:cs typeface="+mn-cs"/>
              </a:rPr>
              <a:t>The goal of business is to increase profits.</a:t>
            </a:r>
            <a:endParaRPr lang="en-US" dirty="0" smtClean="0"/>
          </a:p>
          <a:p>
            <a:pPr rtl="0" fontAlgn="base"/>
            <a:r>
              <a:rPr lang="en-US" sz="3200" kern="1200" dirty="0" smtClean="0">
                <a:solidFill>
                  <a:srgbClr val="F2F2F2"/>
                </a:solidFill>
                <a:latin typeface="+mn-lt"/>
                <a:ea typeface="ＭＳ Ｐゴシック" pitchFamily="-112" charset="-128"/>
                <a:cs typeface="+mn-cs"/>
              </a:rPr>
              <a:t>Increased profits is the result of efficient creation of a valuable service or product. </a:t>
            </a:r>
          </a:p>
          <a:p>
            <a:pPr lvl="1"/>
            <a:r>
              <a:rPr lang="en-US" sz="2800" dirty="0" smtClean="0"/>
              <a:t>Based on the balance in the supply/demand curve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sz="4400" kern="1200" dirty="0" smtClean="0">
                <a:solidFill>
                  <a:srgbClr val="F2F2F2"/>
                </a:solidFill>
                <a:latin typeface="+mj-lt"/>
                <a:ea typeface="ＭＳ Ｐゴシック" pitchFamily="-112" charset="-128"/>
                <a:cs typeface="+mj-cs"/>
              </a:rPr>
              <a:t>And?</a:t>
            </a:r>
          </a:p>
          <a:p>
            <a:endParaRPr lang="en-US" dirty="0"/>
          </a:p>
        </p:txBody>
      </p:sp>
      <p:sp>
        <p:nvSpPr>
          <p:cNvPr id="3" name="Content Placeholder 2"/>
          <p:cNvSpPr>
            <a:spLocks noGrp="1"/>
          </p:cNvSpPr>
          <p:nvPr>
            <p:ph idx="1"/>
          </p:nvPr>
        </p:nvSpPr>
        <p:spPr/>
        <p:txBody>
          <a:bodyPr/>
          <a:lstStyle/>
          <a:p>
            <a:r>
              <a:rPr lang="en-US" dirty="0" smtClean="0"/>
              <a:t>Is this a rational basis for ethical decision making?</a:t>
            </a:r>
          </a:p>
          <a:p>
            <a:pPr lvl="1"/>
            <a:r>
              <a:rPr lang="en-US" dirty="0" smtClean="0"/>
              <a:t>Why</a:t>
            </a:r>
          </a:p>
          <a:p>
            <a:pPr lvl="1"/>
            <a:r>
              <a:rPr lang="en-US" dirty="0" smtClean="0"/>
              <a:t>Why not?</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What?</a:t>
            </a:r>
            <a:endParaRPr lang="en-US" dirty="0"/>
          </a:p>
        </p:txBody>
      </p:sp>
      <p:sp>
        <p:nvSpPr>
          <p:cNvPr id="3" name="Content Placeholder 2"/>
          <p:cNvSpPr>
            <a:spLocks noGrp="1"/>
          </p:cNvSpPr>
          <p:nvPr>
            <p:ph idx="1"/>
          </p:nvPr>
        </p:nvSpPr>
        <p:spPr/>
        <p:txBody>
          <a:bodyPr/>
          <a:lstStyle/>
          <a:p>
            <a:r>
              <a:rPr lang="en-US" dirty="0" smtClean="0"/>
              <a:t>Is this mentality consistent with what we find in Scripture.</a:t>
            </a:r>
          </a:p>
          <a:p>
            <a:pPr lvl="1"/>
            <a:r>
              <a:rPr lang="en-US" dirty="0" smtClean="0"/>
              <a:t>Why?</a:t>
            </a:r>
          </a:p>
          <a:p>
            <a:pPr lvl="1"/>
            <a:r>
              <a:rPr lang="en-US" dirty="0" smtClean="0"/>
              <a:t>Why not?</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this guy?</a:t>
            </a:r>
            <a:endParaRPr lang="en-US" dirty="0"/>
          </a:p>
        </p:txBody>
      </p:sp>
      <p:sp>
        <p:nvSpPr>
          <p:cNvPr id="3" name="Content Placeholder 2"/>
          <p:cNvSpPr>
            <a:spLocks noGrp="1"/>
          </p:cNvSpPr>
          <p:nvPr>
            <p:ph idx="1"/>
          </p:nvPr>
        </p:nvSpPr>
        <p:spPr/>
        <p:txBody>
          <a:bodyPr/>
          <a:lstStyle/>
          <a:p>
            <a:r>
              <a:rPr lang="en-US" dirty="0" smtClean="0"/>
              <a:t>Me</a:t>
            </a:r>
          </a:p>
          <a:p>
            <a:pPr lvl="1"/>
            <a:r>
              <a:rPr lang="en-US" dirty="0" smtClean="0"/>
              <a:t>Resume</a:t>
            </a:r>
          </a:p>
          <a:p>
            <a:pPr lvl="1"/>
            <a:r>
              <a:rPr lang="en-US" dirty="0" smtClean="0">
                <a:hlinkClick r:id="rId3"/>
              </a:rPr>
              <a:t>My Profile</a:t>
            </a:r>
            <a:endParaRPr lang="en-US" dirty="0" smtClean="0"/>
          </a:p>
          <a:p>
            <a:pPr lvl="0"/>
            <a:r>
              <a:rPr lang="en-US" dirty="0" smtClean="0"/>
              <a:t>Why business</a:t>
            </a:r>
            <a:r>
              <a:rPr lang="en-US" baseline="0" dirty="0" smtClean="0"/>
              <a:t> ethics is important.</a:t>
            </a:r>
          </a:p>
          <a:p>
            <a:pPr lvl="1"/>
            <a:r>
              <a:rPr lang="en-US" dirty="0" smtClean="0"/>
              <a:t>Intersection of two commandments</a:t>
            </a:r>
          </a:p>
          <a:p>
            <a:pPr lvl="1"/>
            <a:r>
              <a:rPr lang="en-US" dirty="0" smtClean="0"/>
              <a:t>Opportunity to have visible</a:t>
            </a:r>
            <a:r>
              <a:rPr lang="en-US" baseline="0" dirty="0" smtClean="0"/>
              <a:t> testimony.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Discussions</a:t>
            </a:r>
            <a:endParaRPr lang="en-US" dirty="0"/>
          </a:p>
        </p:txBody>
      </p:sp>
      <p:sp>
        <p:nvSpPr>
          <p:cNvPr id="3" name="Content Placeholder 2"/>
          <p:cNvSpPr>
            <a:spLocks noGrp="1"/>
          </p:cNvSpPr>
          <p:nvPr>
            <p:ph idx="1"/>
          </p:nvPr>
        </p:nvSpPr>
        <p:spPr/>
        <p:txBody>
          <a:bodyPr/>
          <a:lstStyle/>
          <a:p>
            <a:r>
              <a:rPr lang="en-US" dirty="0" smtClean="0">
                <a:hlinkClick r:id="rId3"/>
              </a:rPr>
              <a:t>Buffett and Gates</a:t>
            </a:r>
            <a:endParaRPr lang="en-US" dirty="0" smtClean="0"/>
          </a:p>
          <a:p>
            <a:r>
              <a:rPr lang="en-US" dirty="0" smtClean="0">
                <a:hlinkClick r:id="rId4"/>
              </a:rPr>
              <a:t>Rethinking Business Ethics</a:t>
            </a:r>
            <a:endParaRPr lang="en-US" dirty="0" smtClean="0"/>
          </a:p>
          <a:p>
            <a:r>
              <a:rPr lang="en-US" dirty="0" smtClean="0">
                <a:ea typeface="+mn-ea"/>
                <a:hlinkClick r:id="rId5"/>
              </a:rPr>
              <a:t>This Week- Discussion</a:t>
            </a:r>
            <a:endParaRPr lang="en-US" dirty="0" smtClean="0">
              <a:ea typeface="+mn-ea"/>
            </a:endParaRPr>
          </a:p>
          <a:p>
            <a:r>
              <a:rPr lang="en-US" dirty="0" smtClean="0">
                <a:ea typeface="+mn-ea"/>
                <a:hlinkClick r:id="rId6"/>
              </a:rPr>
              <a:t>MBA Oath</a:t>
            </a:r>
            <a:endParaRPr lang="en-US" dirty="0" smtClean="0">
              <a:ea typeface="+mn-ea"/>
            </a:endParaRPr>
          </a:p>
          <a:p>
            <a:endParaRPr lang="en-US" dirty="0" smtClean="0">
              <a:ea typeface="+mn-ea"/>
            </a:endParaRPr>
          </a:p>
          <a:p>
            <a:r>
              <a:rPr lang="en-US" dirty="0" smtClean="0">
                <a:ea typeface="+mn-ea"/>
              </a:rPr>
              <a:t>What question is missing?</a:t>
            </a:r>
            <a:endParaRPr lang="en-US" dirty="0">
              <a:ea typeface="+mn-ea"/>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Foundations of Ethics</a:t>
            </a:r>
            <a:endParaRPr lang="en-US" dirty="0"/>
          </a:p>
        </p:txBody>
      </p:sp>
      <p:sp>
        <p:nvSpPr>
          <p:cNvPr id="3" name="Content Placeholder 2"/>
          <p:cNvSpPr>
            <a:spLocks noGrp="1"/>
          </p:cNvSpPr>
          <p:nvPr>
            <p:ph idx="1"/>
          </p:nvPr>
        </p:nvSpPr>
        <p:spPr/>
        <p:txBody>
          <a:bodyPr/>
          <a:lstStyle/>
          <a:p>
            <a:r>
              <a:rPr lang="en-US" dirty="0" smtClean="0"/>
              <a:t>It is vital that we understand the foundational presuppositions on which all thoughts and decision making criteria are based. </a:t>
            </a:r>
          </a:p>
          <a:p>
            <a:r>
              <a:rPr lang="en-US" dirty="0" smtClean="0"/>
              <a:t>All ethical questions are based in the question of a “should’.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Presuppositions</a:t>
            </a:r>
            <a:endParaRPr lang="en-US" dirty="0"/>
          </a:p>
        </p:txBody>
      </p:sp>
      <p:sp>
        <p:nvSpPr>
          <p:cNvPr id="3" name="Content Placeholder 2"/>
          <p:cNvSpPr>
            <a:spLocks noGrp="1"/>
          </p:cNvSpPr>
          <p:nvPr>
            <p:ph idx="1"/>
          </p:nvPr>
        </p:nvSpPr>
        <p:spPr/>
        <p:txBody>
          <a:bodyPr/>
          <a:lstStyle/>
          <a:p>
            <a:r>
              <a:rPr lang="en-US" dirty="0" smtClean="0"/>
              <a:t>The basis for all ethics</a:t>
            </a:r>
          </a:p>
          <a:p>
            <a:pPr lvl="1"/>
            <a:r>
              <a:rPr lang="en-US" dirty="0" smtClean="0"/>
              <a:t>God is the source for truth</a:t>
            </a:r>
          </a:p>
          <a:p>
            <a:pPr lvl="1"/>
            <a:r>
              <a:rPr lang="en-US" dirty="0" smtClean="0"/>
              <a:t>Man is the source for truth</a:t>
            </a:r>
          </a:p>
          <a:p>
            <a:r>
              <a:rPr lang="en-US" dirty="0" smtClean="0"/>
              <a:t>Van </a:t>
            </a:r>
            <a:r>
              <a:rPr lang="en-US" dirty="0" err="1" smtClean="0"/>
              <a:t>Til</a:t>
            </a:r>
            <a:r>
              <a:rPr lang="en-US" dirty="0" smtClean="0"/>
              <a:t> </a:t>
            </a:r>
            <a:r>
              <a:rPr lang="en-US" dirty="0" smtClean="0"/>
              <a:t>Quote-	</a:t>
            </a:r>
          </a:p>
          <a:p>
            <a:pPr lvl="1"/>
            <a:r>
              <a:rPr lang="en-US" dirty="0" smtClean="0"/>
              <a:t>There is a fundamental, everlasting, and irreconcilable antithesis between the regenerate and unregenerate. </a:t>
            </a:r>
          </a:p>
          <a:p>
            <a:r>
              <a:rPr lang="en-US" dirty="0" smtClean="0"/>
              <a:t>Ground to stand on- </a:t>
            </a:r>
            <a:r>
              <a:rPr lang="en-US" dirty="0" err="1" smtClean="0"/>
              <a:t>Thoughtland</a:t>
            </a:r>
            <a:endParaRPr lang="en-US" dirty="0" smtClean="0"/>
          </a:p>
          <a:p>
            <a:pPr>
              <a:buNone/>
            </a:pP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kern="1200" dirty="0" smtClean="0">
                <a:solidFill>
                  <a:srgbClr val="F2F2F2"/>
                </a:solidFill>
                <a:latin typeface="+mj-lt"/>
                <a:ea typeface="ＭＳ Ｐゴシック" pitchFamily="-112" charset="-128"/>
                <a:cs typeface="+mj-cs"/>
              </a:rPr>
              <a:t>Presuppositions</a:t>
            </a:r>
            <a:endParaRPr lang="en-US" dirty="0"/>
          </a:p>
        </p:txBody>
      </p:sp>
      <p:sp>
        <p:nvSpPr>
          <p:cNvPr id="3" name="Content Placeholder 2"/>
          <p:cNvSpPr>
            <a:spLocks noGrp="1"/>
          </p:cNvSpPr>
          <p:nvPr>
            <p:ph idx="1"/>
          </p:nvPr>
        </p:nvSpPr>
        <p:spPr/>
        <p:txBody>
          <a:bodyPr/>
          <a:lstStyle/>
          <a:p>
            <a:r>
              <a:rPr lang="en-US" dirty="0" err="1" smtClean="0"/>
              <a:t>Bahnsen</a:t>
            </a:r>
            <a:r>
              <a:rPr lang="en-US" dirty="0" smtClean="0"/>
              <a:t>-</a:t>
            </a:r>
          </a:p>
          <a:p>
            <a:pPr lvl="1"/>
            <a:r>
              <a:rPr lang="en-US" dirty="0" smtClean="0"/>
              <a:t>The problem is not that unbelievers have their presuppositions, but rather that they frequently do not recognize those presuppositions for what they are and offer no warrant or defense for them- especially over against the conflicting presuppositions of others (like Christianity)</a:t>
            </a:r>
          </a:p>
          <a:p>
            <a:pPr lvl="1">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Hosmer</a:t>
            </a:r>
            <a:endParaRPr lang="en-US" dirty="0"/>
          </a:p>
        </p:txBody>
      </p:sp>
      <p:sp>
        <p:nvSpPr>
          <p:cNvPr id="3" name="Content Placeholder 2"/>
          <p:cNvSpPr>
            <a:spLocks noGrp="1"/>
          </p:cNvSpPr>
          <p:nvPr>
            <p:ph idx="1"/>
          </p:nvPr>
        </p:nvSpPr>
        <p:spPr/>
        <p:txBody>
          <a:bodyPr/>
          <a:lstStyle/>
          <a:p>
            <a:r>
              <a:rPr lang="en-US" dirty="0" smtClean="0"/>
              <a:t>Chapter 1</a:t>
            </a:r>
          </a:p>
          <a:p>
            <a:pPr lvl="1"/>
            <a:r>
              <a:rPr lang="en-US" dirty="0" smtClean="0"/>
              <a:t>Analytical process for the resolution of moral problems</a:t>
            </a:r>
          </a:p>
          <a:p>
            <a:pPr lvl="2"/>
            <a:r>
              <a:rPr lang="en-US" dirty="0" smtClean="0"/>
              <a:t>Figure 1.4 </a:t>
            </a:r>
            <a:endParaRPr lang="en-US" dirty="0" smtClean="0"/>
          </a:p>
          <a:p>
            <a:r>
              <a:rPr lang="en-US" dirty="0" smtClean="0"/>
              <a:t>What are the presuppositions in </a:t>
            </a:r>
            <a:r>
              <a:rPr lang="en-US" dirty="0" err="1" smtClean="0"/>
              <a:t>Hosmer’s</a:t>
            </a:r>
            <a:r>
              <a:rPr lang="en-US" dirty="0" smtClean="0"/>
              <a:t> process?</a:t>
            </a:r>
          </a:p>
          <a:p>
            <a:pPr lvl="1"/>
            <a:r>
              <a:rPr lang="en-US" dirty="0" smtClean="0"/>
              <a:t>Pg 12-13</a:t>
            </a:r>
          </a:p>
          <a:p>
            <a:pPr lvl="1"/>
            <a:r>
              <a:rPr lang="en-US" dirty="0" smtClean="0"/>
              <a:t>“Clearly”</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2- </a:t>
            </a:r>
            <a:r>
              <a:rPr lang="en-US" dirty="0" err="1" smtClean="0"/>
              <a:t>Hosmer</a:t>
            </a:r>
            <a:endParaRPr lang="en-US" dirty="0"/>
          </a:p>
        </p:txBody>
      </p:sp>
      <p:sp>
        <p:nvSpPr>
          <p:cNvPr id="3" name="Content Placeholder 2"/>
          <p:cNvSpPr>
            <a:spLocks noGrp="1"/>
          </p:cNvSpPr>
          <p:nvPr>
            <p:ph idx="1"/>
          </p:nvPr>
        </p:nvSpPr>
        <p:spPr/>
        <p:txBody>
          <a:bodyPr/>
          <a:lstStyle/>
          <a:p>
            <a:r>
              <a:rPr lang="en-US" dirty="0" smtClean="0"/>
              <a:t>Pareto Optimality</a:t>
            </a:r>
          </a:p>
          <a:p>
            <a:pPr lvl="1"/>
            <a:r>
              <a:rPr lang="en-US" dirty="0" smtClean="0"/>
              <a:t>Based on economic outcomes</a:t>
            </a:r>
          </a:p>
          <a:p>
            <a:pPr lvl="2"/>
            <a:r>
              <a:rPr lang="en-US" dirty="0" smtClean="0"/>
              <a:t>To</a:t>
            </a:r>
            <a:r>
              <a:rPr lang="en-US" baseline="0" dirty="0" smtClean="0"/>
              <a:t> optimize profits within the constraints of the product and factor markets</a:t>
            </a:r>
          </a:p>
          <a:p>
            <a:pPr lvl="2"/>
            <a:r>
              <a:rPr lang="en-US" baseline="0" dirty="0" smtClean="0"/>
              <a:t>To ensure that those product and factor markets are fully competitive,</a:t>
            </a:r>
            <a:r>
              <a:rPr lang="en-US" dirty="0" smtClean="0"/>
              <a:t> that their customers in the product markets and their suppliers in the factor markets are fully informed, and that their external costs are fully repaid to those customers, suppliers, and/or societal members.</a:t>
            </a:r>
          </a:p>
          <a:p>
            <a:pPr lvl="3">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Economic Balance</a:t>
            </a:r>
            <a:endParaRPr lang="en-US" dirty="0"/>
          </a:p>
        </p:txBody>
      </p:sp>
      <p:sp>
        <p:nvSpPr>
          <p:cNvPr id="3" name="Content Placeholder 2"/>
          <p:cNvSpPr>
            <a:spLocks noGrp="1"/>
          </p:cNvSpPr>
          <p:nvPr>
            <p:ph idx="1"/>
          </p:nvPr>
        </p:nvSpPr>
        <p:spPr/>
        <p:txBody>
          <a:bodyPr/>
          <a:lstStyle/>
          <a:p>
            <a:r>
              <a:rPr lang="en-US" dirty="0" smtClean="0"/>
              <a:t>Supply and Demand curve</a:t>
            </a:r>
          </a:p>
          <a:p>
            <a:pPr lvl="1"/>
            <a:r>
              <a:rPr lang="en-US" dirty="0" smtClean="0"/>
              <a:t>Price and units</a:t>
            </a:r>
          </a:p>
          <a:p>
            <a:pPr lvl="1"/>
            <a:r>
              <a:rPr lang="en-US" dirty="0" smtClean="0"/>
              <a:t>Supply and demand</a:t>
            </a:r>
          </a:p>
          <a:p>
            <a:pPr lvl="1"/>
            <a:r>
              <a:rPr lang="en-US" dirty="0" smtClean="0"/>
              <a:t>Ideal location of price balance. </a:t>
            </a:r>
          </a:p>
          <a:p>
            <a:endParaRPr lang="en-US"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iberty Template 1 Blue Gradient Demos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Liberty Template 1 Blue Gradient Demoss</Template>
  <TotalTime>1227</TotalTime>
  <Words>486</Words>
  <Application>Microsoft Office PowerPoint</Application>
  <PresentationFormat>On-screen Show (4:3)</PresentationFormat>
  <Paragraphs>95</Paragraphs>
  <Slides>13</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Calibri</vt:lpstr>
      <vt:lpstr>ＭＳ Ｐゴシック</vt:lpstr>
      <vt:lpstr>Arial</vt:lpstr>
      <vt:lpstr>Liberty Template 1 Blue Gradient Demoss</vt:lpstr>
      <vt:lpstr>Business Ethics</vt:lpstr>
      <vt:lpstr>Who is this guy?</vt:lpstr>
      <vt:lpstr>Current Discussions</vt:lpstr>
      <vt:lpstr>Foundations of Ethics</vt:lpstr>
      <vt:lpstr>Presuppositions</vt:lpstr>
      <vt:lpstr>Presuppositions</vt:lpstr>
      <vt:lpstr>Hosmer</vt:lpstr>
      <vt:lpstr>Chapter 2- Hosmer</vt:lpstr>
      <vt:lpstr>The Economic Balance</vt:lpstr>
      <vt:lpstr>The Economic Balance</vt:lpstr>
      <vt:lpstr>Greed is Good </vt:lpstr>
      <vt:lpstr>And? </vt:lpstr>
      <vt:lpstr>So What?</vt:lpstr>
    </vt:vector>
  </TitlesOfParts>
  <Company>Liberty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karost</dc:creator>
  <cp:lastModifiedBy>InformationServices</cp:lastModifiedBy>
  <cp:revision>57</cp:revision>
  <dcterms:created xsi:type="dcterms:W3CDTF">2008-04-01T13:53:32Z</dcterms:created>
  <dcterms:modified xsi:type="dcterms:W3CDTF">2010-03-23T21:26:11Z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TC300002501033</vt:lpwstr>
  </property>
</Properties>
</file>