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8" r:id="rId2"/>
    <p:sldId id="269" r:id="rId3"/>
    <p:sldId id="275" r:id="rId4"/>
    <p:sldId id="276" r:id="rId5"/>
    <p:sldId id="279" r:id="rId6"/>
    <p:sldId id="277" r:id="rId7"/>
    <p:sldId id="278" r:id="rId8"/>
    <p:sldId id="257" r:id="rId9"/>
    <p:sldId id="259" r:id="rId10"/>
    <p:sldId id="280" r:id="rId11"/>
    <p:sldId id="264" r:id="rId12"/>
    <p:sldId id="260" r:id="rId13"/>
    <p:sldId id="261" r:id="rId14"/>
    <p:sldId id="262" r:id="rId15"/>
    <p:sldId id="263" r:id="rId16"/>
    <p:sldId id="266" r:id="rId17"/>
    <p:sldId id="267" r:id="rId18"/>
    <p:sldId id="274" r:id="rId19"/>
    <p:sldId id="268" r:id="rId20"/>
    <p:sldId id="281" r:id="rId21"/>
    <p:sldId id="271" r:id="rId22"/>
    <p:sldId id="272" r:id="rId23"/>
    <p:sldId id="273" r:id="rId24"/>
    <p:sldId id="26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4E245A-B247-5A42-5F78-2297CDDAE1AC}" v="1" dt="2019-06-20T01:58:48.0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8D38747-4367-4BD2-8D51-C97E202738E2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348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01198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57873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34901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4143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4312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33480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660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57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238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95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75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548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83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799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217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3ED0CC-082F-4160-86E5-0D6041F12778}" type="datetime1">
              <a:rPr lang="en-US" smtClean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11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://sjournals.com/index.php/SJVA/issue/view/3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TMNT/status/1088082998208221185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T5AsjzgIC4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wiki/WebSchemas/Accessibility" TargetMode="External"/><Relationship Id="rId2" Type="http://schemas.openxmlformats.org/officeDocument/2006/relationships/hyperlink" Target="https://www.loc.gov/marc/mac/2018/2018-03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11ymetadata.org/wp-content/uploads/2013/12/AccessibilityMetadataBestPracticesGuide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5F1AF-DF50-48EA-9432-2F35C84FF1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Cataloging Accessibility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089C1-3B2C-42CD-A88D-CD4490D3B2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Kathryn Lybarger</a:t>
            </a:r>
          </a:p>
          <a:p>
            <a:r>
              <a:rPr lang="en-US" dirty="0"/>
              <a:t>Third Thursday</a:t>
            </a:r>
          </a:p>
          <a:p>
            <a:r>
              <a:rPr lang="en-US"/>
              <a:t>June 20, 2019</a:t>
            </a:r>
          </a:p>
        </p:txBody>
      </p:sp>
    </p:spTree>
    <p:extLst>
      <p:ext uri="{BB962C8B-B14F-4D97-AF65-F5344CB8AC3E}">
        <p14:creationId xmlns:p14="http://schemas.microsoft.com/office/powerpoint/2010/main" val="3931164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21919-781B-4931-86DD-90EFC4BFA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dirty="0"/>
              <a:t>WebSchemas / Accessibility </a:t>
            </a:r>
            <a:r>
              <a:rPr lang="en" dirty="0" smtClean="0"/>
              <a:t>vocabulary</a:t>
            </a:r>
            <a:br>
              <a:rPr lang="en" dirty="0" smtClean="0"/>
            </a:br>
            <a:r>
              <a:rPr lang="en" dirty="0" smtClean="0"/>
              <a:t>(possible vocabulary for this work)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A86B8-15B4-40FD-92C8-87B7031342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ea typeface="+mn-lt"/>
                <a:cs typeface="+mn-lt"/>
              </a:rPr>
              <a:t>alternativeText</a:t>
            </a:r>
            <a:endParaRPr lang="en-US" dirty="0" err="1"/>
          </a:p>
          <a:p>
            <a:r>
              <a:rPr lang="en-US" dirty="0">
                <a:ea typeface="+mn-lt"/>
                <a:cs typeface="+mn-lt"/>
              </a:rPr>
              <a:t>annotations</a:t>
            </a:r>
            <a:endParaRPr lang="en-US" dirty="0"/>
          </a:p>
          <a:p>
            <a:r>
              <a:rPr lang="en-US" dirty="0" err="1">
                <a:ea typeface="+mn-lt"/>
                <a:cs typeface="+mn-lt"/>
              </a:rPr>
              <a:t>audioDescription</a:t>
            </a:r>
            <a:endParaRPr lang="en-US" dirty="0" err="1"/>
          </a:p>
          <a:p>
            <a:r>
              <a:rPr lang="en-US" dirty="0">
                <a:ea typeface="+mn-lt"/>
                <a:cs typeface="+mn-lt"/>
              </a:rPr>
              <a:t>bookmarks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braille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captions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B0CA45-A93B-4837-BC56-80858DF376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ChemML</a:t>
            </a:r>
            <a:endParaRPr lang="en-US" dirty="0" err="1">
              <a:ea typeface="+mn-lt"/>
              <a:cs typeface="+mn-lt"/>
            </a:endParaRPr>
          </a:p>
          <a:p>
            <a:r>
              <a:rPr lang="en-US" dirty="0" err="1"/>
              <a:t>describedMath</a:t>
            </a:r>
            <a:endParaRPr lang="en-US" dirty="0" err="1">
              <a:ea typeface="+mn-lt"/>
              <a:cs typeface="+mn-lt"/>
            </a:endParaRPr>
          </a:p>
          <a:p>
            <a:r>
              <a:rPr lang="en-US" dirty="0" err="1"/>
              <a:t>displayTransformability</a:t>
            </a:r>
            <a:endParaRPr lang="en-US" dirty="0" err="1">
              <a:ea typeface="+mn-lt"/>
              <a:cs typeface="+mn-lt"/>
            </a:endParaRPr>
          </a:p>
          <a:p>
            <a:r>
              <a:rPr lang="en-US" dirty="0" err="1"/>
              <a:t>highContrastAudio</a:t>
            </a:r>
            <a:endParaRPr lang="en-US" dirty="0" err="1">
              <a:ea typeface="+mn-lt"/>
              <a:cs typeface="+mn-lt"/>
            </a:endParaRPr>
          </a:p>
          <a:p>
            <a:r>
              <a:rPr lang="en-US" dirty="0" err="1"/>
              <a:t>highContrastDisplay</a:t>
            </a:r>
            <a:endParaRPr lang="en-US" dirty="0" err="1">
              <a:ea typeface="+mn-lt"/>
              <a:cs typeface="+mn-lt"/>
            </a:endParaRPr>
          </a:p>
          <a:p>
            <a:r>
              <a:rPr lang="en-US" dirty="0"/>
              <a:t>index</a:t>
            </a:r>
            <a:endParaRPr lang="en-US" dirty="0">
              <a:ea typeface="+mn-lt"/>
              <a:cs typeface="+mn-lt"/>
            </a:endParaRPr>
          </a:p>
          <a:p>
            <a:r>
              <a:rPr lang="en-US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137091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F6D81C7-B083-478E-82FE-089A8CB72E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398EDA2-4889-433D-AC01-5214D79764E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9D46A-AF52-46FD-938B-D31189460A2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933E919-C473-4F0E-9DBC-CC65FC9E926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BBF3BDD-5C99-4FDC-BBCB-E711359D93F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06B54F2-CD11-4359-A7D6-DA7C76C091A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ED56E41F-B8E0-4D18-B554-FD40260DE0E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DB31E17-E562-4F82-98D0-858C84120F3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8BF3B07-5EF6-4E5B-834E-C1398DB60AD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DDA1859-D108-4C60-B38B-C85485AB386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498EA77-084B-43CC-B94D-566F1D8E1EE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9B16D3F-47E8-419E-9C4E-ED6FC918FBB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DCB6DD1-3C25-432E-9EC0-409AE90D5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825" y="982132"/>
            <a:ext cx="3360772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camelCase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3E937B9-07EE-456A-A31C-41A8866E28A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5942687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camel walking in the grass&#10;&#10;Description generated with very high confidence">
            <a:extLst>
              <a:ext uri="{FF2B5EF4-FFF2-40B4-BE49-F238E27FC236}">
                <a16:creationId xmlns:a16="http://schemas.microsoft.com/office/drawing/2014/main" id="{FB0C7B8D-A1AD-4BD7-98F4-2DACACFEEF9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837473B0-CC2E-450A-ABE3-18F120FF3D39}">
                <a1611:picAttrSrcUrl xmlns=""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419258" y="1410208"/>
            <a:ext cx="5265626" cy="385878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D2308B7-2829-44DD-B213-27EEBDED141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20089" y="2400639"/>
            <a:ext cx="33765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ADFE2-2A9C-4ABD-99BD-FFFD372E60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35824" y="2556932"/>
            <a:ext cx="3360771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>
                <a:solidFill>
                  <a:srgbClr val="262626"/>
                </a:solidFill>
              </a:rPr>
              <a:t>Most single words are lowercase</a:t>
            </a:r>
          </a:p>
          <a:p>
            <a:pPr>
              <a:lnSpc>
                <a:spcPct val="90000"/>
              </a:lnSpc>
            </a:pPr>
            <a:r>
              <a:rPr lang="en-US" sz="1800">
                <a:solidFill>
                  <a:srgbClr val="262626"/>
                </a:solidFill>
              </a:rPr>
              <a:t>Compound words have each new word starting with Capitals:</a:t>
            </a:r>
          </a:p>
          <a:p>
            <a:pPr lvl="1">
              <a:lnSpc>
                <a:spcPct val="90000"/>
              </a:lnSpc>
            </a:pPr>
            <a:r>
              <a:rPr lang="en-US" sz="1500">
                <a:solidFill>
                  <a:srgbClr val="262626"/>
                </a:solidFill>
              </a:rPr>
              <a:t>braille</a:t>
            </a:r>
          </a:p>
          <a:p>
            <a:pPr lvl="1">
              <a:lnSpc>
                <a:spcPct val="90000"/>
              </a:lnSpc>
            </a:pPr>
            <a:r>
              <a:rPr lang="en-US" sz="1500">
                <a:solidFill>
                  <a:srgbClr val="262626"/>
                </a:solidFill>
              </a:rPr>
              <a:t>largePrint</a:t>
            </a:r>
          </a:p>
          <a:p>
            <a:pPr lvl="1">
              <a:lnSpc>
                <a:spcPct val="90000"/>
              </a:lnSpc>
            </a:pPr>
            <a:r>
              <a:rPr lang="en-US" sz="1500">
                <a:solidFill>
                  <a:srgbClr val="262626"/>
                </a:solidFill>
              </a:rPr>
              <a:t>highContrastDisplay</a:t>
            </a:r>
          </a:p>
          <a:p>
            <a:pPr>
              <a:lnSpc>
                <a:spcPct val="90000"/>
              </a:lnSpc>
            </a:pPr>
            <a:r>
              <a:rPr lang="en-US" sz="1800">
                <a:solidFill>
                  <a:srgbClr val="262626"/>
                </a:solidFill>
              </a:rPr>
              <a:t>Some exceptions</a:t>
            </a:r>
            <a:endParaRPr lang="en-US" sz="1800" dirty="0">
              <a:solidFill>
                <a:srgbClr val="262626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1500">
                <a:solidFill>
                  <a:srgbClr val="262626"/>
                </a:solidFill>
              </a:rPr>
              <a:t>MathML</a:t>
            </a:r>
          </a:p>
          <a:p>
            <a:pPr marL="742950">
              <a:lnSpc>
                <a:spcPct val="90000"/>
              </a:lnSpc>
            </a:pPr>
            <a:r>
              <a:rPr lang="en-US" sz="1500">
                <a:ea typeface="+mn-lt"/>
                <a:cs typeface="+mn-lt"/>
              </a:rPr>
              <a:t>iOSAccessibility</a:t>
            </a:r>
            <a:endParaRPr lang="en-US" sz="1500" dirty="0">
              <a:ea typeface="+mn-lt"/>
              <a:cs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51880C-B045-424B-A0E2-AE2625742752}"/>
              </a:ext>
            </a:extLst>
          </p:cNvPr>
          <p:cNvSpPr txBox="1"/>
          <p:nvPr/>
        </p:nvSpPr>
        <p:spPr>
          <a:xfrm>
            <a:off x="4485244" y="5068933"/>
            <a:ext cx="2199640" cy="200055"/>
          </a:xfrm>
          <a:prstGeom prst="rect">
            <a:avLst/>
          </a:prstGeom>
          <a:solidFill>
            <a:srgbClr val="000000"/>
          </a:solidFill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CC BY</a:t>
            </a:r>
            <a:r>
              <a:rPr lang="en-US" sz="70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5857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D31E0-BFC4-435F-A0D4-AEB7ABFF2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341 </a:t>
            </a:r>
            <a:r>
              <a:rPr lang="en-US">
                <a:ea typeface="+mj-lt"/>
                <a:cs typeface="+mj-lt"/>
              </a:rPr>
              <a:t>‡c Visual assistive features (R)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CB2FC-3B2C-4364-A7E3-7E3702D8BD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5315546" cy="331012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341 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auditory </a:t>
            </a:r>
            <a:r>
              <a:rPr lang="en-US" dirty="0" err="1">
                <a:ea typeface="+mn-lt"/>
                <a:cs typeface="+mn-lt"/>
              </a:rPr>
              <a:t>ǂc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signLanguage</a:t>
            </a:r>
            <a:endParaRPr lang="en-US"/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341 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textual </a:t>
            </a:r>
            <a:r>
              <a:rPr lang="en-US" dirty="0" err="1">
                <a:ea typeface="+mn-lt"/>
                <a:cs typeface="+mn-lt"/>
              </a:rPr>
              <a:t>ǂc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displayTransformability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40C19BA-63EB-4B0A-8C60-2C81ACC569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69061" y="2436753"/>
            <a:ext cx="3748816" cy="37632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2589" y="5830629"/>
            <a:ext cx="5579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twitter.com/TMNT/status/1088082998208221185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127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D31E0-BFC4-435F-A0D4-AEB7ABFF2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341 </a:t>
            </a:r>
            <a:r>
              <a:rPr lang="en-US">
                <a:ea typeface="+mj-lt"/>
                <a:cs typeface="+mj-lt"/>
              </a:rPr>
              <a:t>‡d Auditory assistive features (R)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CB2FC-3B2C-4364-A7E3-7E3702D8BD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861284" cy="331012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341 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visual </a:t>
            </a:r>
            <a:r>
              <a:rPr lang="en-US" dirty="0" err="1">
                <a:ea typeface="+mn-lt"/>
                <a:cs typeface="+mn-lt"/>
              </a:rPr>
              <a:t>ǂd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audioDescription</a:t>
            </a:r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341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textual </a:t>
            </a:r>
            <a:r>
              <a:rPr lang="en-US" dirty="0" smtClean="0">
                <a:ea typeface="+mn-lt"/>
                <a:cs typeface="+mn-lt"/>
              </a:rPr>
              <a:t>   </a:t>
            </a:r>
            <a:r>
              <a:rPr lang="en-US" dirty="0" err="1" smtClean="0">
                <a:ea typeface="+mn-lt"/>
                <a:cs typeface="+mn-lt"/>
              </a:rPr>
              <a:t>ǂd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synchronizedAudioText</a:t>
            </a:r>
            <a:endParaRPr lang="en-US" dirty="0">
              <a:ea typeface="+mn-lt"/>
              <a:cs typeface="+mn-lt"/>
            </a:endParaRPr>
          </a:p>
          <a:p>
            <a:endParaRPr lang="en-US" dirty="0">
              <a:ea typeface="+mn-lt"/>
              <a:cs typeface="+mn-lt"/>
            </a:endParaRPr>
          </a:p>
        </p:txBody>
      </p:sp>
      <p:pic>
        <p:nvPicPr>
          <p:cNvPr id="4" name="Picture 6" descr="A close up of a logo&#10;&#10;Description generated with high confidence">
            <a:extLst>
              <a:ext uri="{FF2B5EF4-FFF2-40B4-BE49-F238E27FC236}">
                <a16:creationId xmlns:a16="http://schemas.microsoft.com/office/drawing/2014/main" id="{75054D69-78F0-49D3-8401-D276A28B8C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38047" y="2560320"/>
            <a:ext cx="4404897" cy="3310128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071F2360-ACC9-4790-AEC6-B64427A4B44C}"/>
              </a:ext>
            </a:extLst>
          </p:cNvPr>
          <p:cNvSpPr txBox="1"/>
          <p:nvPr/>
        </p:nvSpPr>
        <p:spPr>
          <a:xfrm>
            <a:off x="6858000" y="5873262"/>
            <a:ext cx="472440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ea typeface="+mn-lt"/>
                <a:cs typeface="+mn-lt"/>
                <a:hlinkClick r:id="rId3"/>
              </a:rPr>
              <a:t>https://www.</a:t>
            </a:r>
            <a:r>
              <a:rPr lang="en-US" dirty="0">
                <a:solidFill>
                  <a:srgbClr val="00B0F0"/>
                </a:solidFill>
                <a:ea typeface="+mn-lt"/>
                <a:cs typeface="+mn-lt"/>
                <a:hlinkClick r:id="rId3"/>
              </a:rPr>
              <a:t>youtube</a:t>
            </a:r>
            <a:r>
              <a:rPr lang="en-US" dirty="0">
                <a:ea typeface="+mn-lt"/>
                <a:cs typeface="+mn-lt"/>
                <a:hlinkClick r:id="rId3"/>
              </a:rPr>
              <a:t>.com/watch?v=jT5AsjzgIC4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75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D31E0-BFC4-435F-A0D4-AEB7ABFF2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341 </a:t>
            </a:r>
            <a:r>
              <a:rPr lang="en-US">
                <a:ea typeface="+mj-lt"/>
                <a:cs typeface="+mj-lt"/>
              </a:rPr>
              <a:t>‡e Tactile assistive features (R)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CB2FC-3B2C-4364-A7E3-7E3702D8BD1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341 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textual </a:t>
            </a:r>
            <a:r>
              <a:rPr lang="en-US" dirty="0" err="1">
                <a:ea typeface="+mn-lt"/>
                <a:cs typeface="+mn-lt"/>
              </a:rPr>
              <a:t>ǂe</a:t>
            </a:r>
            <a:r>
              <a:rPr lang="en-US" dirty="0">
                <a:ea typeface="+mn-lt"/>
                <a:cs typeface="+mn-lt"/>
              </a:rPr>
              <a:t> braille</a:t>
            </a:r>
            <a:endParaRPr lang="en-US" dirty="0"/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341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visual </a:t>
            </a:r>
            <a:r>
              <a:rPr lang="en-US" dirty="0" err="1">
                <a:ea typeface="+mn-lt"/>
                <a:cs typeface="+mn-lt"/>
              </a:rPr>
              <a:t>ǂe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tactileGraphic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D7814A0-95A8-4395-9E6A-E16E7953BB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85432" y="2560320"/>
            <a:ext cx="3310128" cy="331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002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D31E0-BFC4-435F-A0D4-AEB7ABFF2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532 Accessibility Note (R)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CB2FC-3B2C-4364-A7E3-7E3702D8B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+mn-lt"/>
                <a:cs typeface="+mn-lt"/>
              </a:rPr>
              <a:t>Textual information describing the accessibility </a:t>
            </a:r>
            <a:r>
              <a:rPr lang="en-US" b="1">
                <a:ea typeface="+mn-lt"/>
                <a:cs typeface="+mn-lt"/>
              </a:rPr>
              <a:t>features</a:t>
            </a:r>
            <a:r>
              <a:rPr lang="en-US">
                <a:ea typeface="+mn-lt"/>
                <a:cs typeface="+mn-lt"/>
              </a:rPr>
              <a:t>, </a:t>
            </a:r>
            <a:r>
              <a:rPr lang="en-US" b="1">
                <a:ea typeface="+mn-lt"/>
                <a:cs typeface="+mn-lt"/>
              </a:rPr>
              <a:t>hazards</a:t>
            </a:r>
            <a:r>
              <a:rPr lang="en-US">
                <a:ea typeface="+mn-lt"/>
                <a:cs typeface="+mn-lt"/>
              </a:rPr>
              <a:t>, and </a:t>
            </a:r>
            <a:r>
              <a:rPr lang="en-US" b="1">
                <a:ea typeface="+mn-lt"/>
                <a:cs typeface="+mn-lt"/>
              </a:rPr>
              <a:t>deficiencies</a:t>
            </a:r>
            <a:r>
              <a:rPr lang="en-US">
                <a:ea typeface="+mn-lt"/>
                <a:cs typeface="+mn-lt"/>
              </a:rPr>
              <a:t> of a resource, including </a:t>
            </a:r>
            <a:r>
              <a:rPr lang="en-US" b="1">
                <a:ea typeface="+mn-lt"/>
                <a:cs typeface="+mn-lt"/>
              </a:rPr>
              <a:t>technical details</a:t>
            </a:r>
            <a:r>
              <a:rPr lang="en-US">
                <a:ea typeface="+mn-lt"/>
                <a:cs typeface="+mn-lt"/>
              </a:rPr>
              <a:t> relating to accessibility features. This field may be used to expand on or to qualify data in field 341 (Accessibility Content).</a:t>
            </a:r>
            <a:endParaRPr lang="en-US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5879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EB546-7ED8-45A9-A21D-565D1E04A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532 0_ </a:t>
            </a:r>
            <a:r>
              <a:rPr lang="en-US">
                <a:ea typeface="+mj-lt"/>
                <a:cs typeface="+mj-lt"/>
              </a:rPr>
              <a:t>Accessibility technical details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23913-E095-42E0-91F8-FF93B2EC61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/>
              <a:t>532 0_ </a:t>
            </a:r>
            <a:r>
              <a:rPr lang="en-US">
                <a:ea typeface="+mn-lt"/>
                <a:cs typeface="+mn-lt"/>
              </a:rPr>
              <a:t>ǂ</a:t>
            </a:r>
            <a:r>
              <a:rPr lang="en-US" b="1"/>
              <a:t>a </a:t>
            </a:r>
            <a:r>
              <a:rPr lang="en-US"/>
              <a:t>Daisy 3</a:t>
            </a:r>
          </a:p>
          <a:p>
            <a:pPr lvl="1"/>
            <a:r>
              <a:rPr lang="en-US"/>
              <a:t>Should display as:</a:t>
            </a:r>
          </a:p>
          <a:p>
            <a:pPr lvl="2"/>
            <a:r>
              <a:rPr lang="en-US">
                <a:ea typeface="+mn-lt"/>
                <a:cs typeface="+mn-lt"/>
              </a:rPr>
              <a:t>Accessibility technical details: Daisy 3</a:t>
            </a:r>
            <a:endParaRPr lang="en-US"/>
          </a:p>
          <a:p>
            <a:endParaRPr lang="en-US" b="1" dirty="0"/>
          </a:p>
          <a:p>
            <a:r>
              <a:rPr lang="en-US" b="1"/>
              <a:t>532 0_ </a:t>
            </a:r>
            <a:r>
              <a:rPr lang="en-US">
                <a:ea typeface="+mn-lt"/>
                <a:cs typeface="+mn-lt"/>
              </a:rPr>
              <a:t>ǂ</a:t>
            </a:r>
            <a:r>
              <a:rPr lang="en-US" b="1"/>
              <a:t>a </a:t>
            </a:r>
            <a:r>
              <a:rPr lang="en-US"/>
              <a:t>Requires Daisy 3 software for access; Internet connection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5" descr="a Daisy player on a desk with a CD-ROM">
            <a:extLst>
              <a:ext uri="{FF2B5EF4-FFF2-40B4-BE49-F238E27FC236}">
                <a16:creationId xmlns:a16="http://schemas.microsoft.com/office/drawing/2014/main" id="{07D1E596-9CAD-4F2A-A2F5-7204D929C3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33744" y="2560320"/>
            <a:ext cx="4413504" cy="331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452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EB546-7ED8-45A9-A21D-565D1E04A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532 1_ </a:t>
            </a:r>
            <a:r>
              <a:rPr lang="en-US">
                <a:ea typeface="+mj-lt"/>
                <a:cs typeface="+mj-lt"/>
              </a:rPr>
              <a:t>Accessibility features</a:t>
            </a:r>
            <a:endParaRPr lang="en-US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23913-E095-42E0-91F8-FF93B2EC61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532 1_ </a:t>
            </a:r>
            <a:r>
              <a:rPr lang="en-US" dirty="0" err="1">
                <a:ea typeface="+mn-lt"/>
                <a:cs typeface="+mn-lt"/>
              </a:rPr>
              <a:t>ǂ</a:t>
            </a:r>
            <a:r>
              <a:rPr lang="en-US" dirty="0" err="1"/>
              <a:t>a</a:t>
            </a:r>
            <a:r>
              <a:rPr lang="en-US" dirty="0"/>
              <a:t> Open captioning in French and English</a:t>
            </a:r>
          </a:p>
          <a:p>
            <a:r>
              <a:rPr lang="en-US" dirty="0"/>
              <a:t>532 1_ </a:t>
            </a:r>
            <a:r>
              <a:rPr lang="en-US" dirty="0" err="1"/>
              <a:t>ǂa</a:t>
            </a:r>
            <a:r>
              <a:rPr lang="en-US" dirty="0"/>
              <a:t> Alternate leaves of text and braille</a:t>
            </a:r>
          </a:p>
          <a:p>
            <a:r>
              <a:rPr lang="en-US" dirty="0"/>
              <a:t>532 1_ </a:t>
            </a:r>
            <a:r>
              <a:rPr lang="en-US" dirty="0" err="1">
                <a:ea typeface="+mn-lt"/>
                <a:cs typeface="+mn-lt"/>
              </a:rPr>
              <a:t>ǂ</a:t>
            </a:r>
            <a:r>
              <a:rPr lang="en-US" dirty="0" err="1"/>
              <a:t>a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/>
              <a:t>Described video</a:t>
            </a:r>
          </a:p>
          <a:p>
            <a:r>
              <a:rPr lang="en-US" dirty="0"/>
              <a:t>532 1_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/>
              <a:t> Picture-in-picture signing</a:t>
            </a:r>
          </a:p>
        </p:txBody>
      </p:sp>
      <p:pic>
        <p:nvPicPr>
          <p:cNvPr id="1026" name="Picture 2" descr="Cover 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012" y="2560638"/>
            <a:ext cx="2573476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103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78EB2-D04D-4A64-9DBD-E0FC8E212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Captions vs. subtitles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DB6AE-A2D0-41F3-BD2F-3B4C9FBDF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ea typeface="+mn-lt"/>
                <a:cs typeface="+mn-lt"/>
              </a:rPr>
              <a:t>Subtitles</a:t>
            </a:r>
            <a:r>
              <a:rPr lang="en-US">
                <a:ea typeface="+mn-lt"/>
                <a:cs typeface="+mn-lt"/>
              </a:rPr>
              <a:t> provide a text alternative for the dialogue of video footage – the spoken words of characters, narrators and other vocal participants.</a:t>
            </a:r>
            <a:endParaRPr lang="en-US" dirty="0"/>
          </a:p>
          <a:p>
            <a:r>
              <a:rPr lang="en-US" b="1">
                <a:ea typeface="+mn-lt"/>
                <a:cs typeface="+mn-lt"/>
              </a:rPr>
              <a:t>Closed captions</a:t>
            </a:r>
            <a:r>
              <a:rPr lang="en-US">
                <a:ea typeface="+mn-lt"/>
                <a:cs typeface="+mn-lt"/>
              </a:rPr>
              <a:t>, on the other hand, not only supplement for dialogue but other relevant parts of the soundtrack – describing background noises, phones ringing and other audio cues that need describing.</a:t>
            </a:r>
            <a:endParaRPr lang="en-US" dirty="0"/>
          </a:p>
          <a:p>
            <a:r>
              <a:rPr lang="en-US" b="1"/>
              <a:t>Open captions</a:t>
            </a:r>
            <a:r>
              <a:rPr lang="en-US"/>
              <a:t> (unlike closed captions) are part of the video, and may not be turned off by the viewer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D01234-815C-4421-9426-4EB7ACC2DCA3}"/>
              </a:ext>
            </a:extLst>
          </p:cNvPr>
          <p:cNvSpPr txBox="1"/>
          <p:nvPr/>
        </p:nvSpPr>
        <p:spPr>
          <a:xfrm>
            <a:off x="6724996" y="5873262"/>
            <a:ext cx="493946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mtClean="0"/>
              <a:t>First two definitions </a:t>
            </a:r>
            <a:r>
              <a:rPr lang="en-US"/>
              <a:t>from Matinee Multilingual blog</a:t>
            </a:r>
          </a:p>
        </p:txBody>
      </p:sp>
    </p:spTree>
    <p:extLst>
      <p:ext uri="{BB962C8B-B14F-4D97-AF65-F5344CB8AC3E}">
        <p14:creationId xmlns:p14="http://schemas.microsoft.com/office/powerpoint/2010/main" val="3767160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EB546-7ED8-45A9-A21D-565D1E04A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532 2_ </a:t>
            </a:r>
            <a:r>
              <a:rPr lang="en-US" dirty="0">
                <a:ea typeface="+mj-lt"/>
                <a:cs typeface="+mj-lt"/>
              </a:rPr>
              <a:t>Accessibility deficiencies </a:t>
            </a:r>
            <a:r>
              <a:rPr lang="en-US" dirty="0" smtClean="0">
                <a:ea typeface="+mj-lt"/>
                <a:cs typeface="+mj-lt"/>
              </a:rPr>
              <a:t>(or "hazards</a:t>
            </a:r>
            <a:r>
              <a:rPr lang="en-US" dirty="0">
                <a:ea typeface="+mj-lt"/>
                <a:cs typeface="+mj-lt"/>
              </a:rPr>
              <a:t>")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23913-E095-42E0-91F8-FF93B2EC6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532 2_ </a:t>
            </a:r>
            <a:r>
              <a:rPr lang="en-US" dirty="0" err="1"/>
              <a:t>ǂa</a:t>
            </a:r>
            <a:r>
              <a:rPr lang="en-US" dirty="0"/>
              <a:t> Video contains</a:t>
            </a:r>
            <a:r>
              <a:rPr lang="en-US" dirty="0">
                <a:ea typeface="+mn-lt"/>
                <a:cs typeface="+mn-lt"/>
              </a:rPr>
              <a:t> flashing lights which may affect viewers who are susceptible to photosensitive epilepsy or other photo sensitivities.</a:t>
            </a:r>
          </a:p>
          <a:p>
            <a:r>
              <a:rPr lang="en-US" dirty="0"/>
              <a:t>532 2_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/>
              <a:t>Game requires player to distinguish between colors.</a:t>
            </a:r>
          </a:p>
          <a:p>
            <a:r>
              <a:rPr lang="en-US" dirty="0"/>
              <a:t>532 2_ </a:t>
            </a:r>
            <a:r>
              <a:rPr lang="en-US" dirty="0" err="1"/>
              <a:t>ǂa</a:t>
            </a:r>
            <a:r>
              <a:rPr lang="en-US" dirty="0"/>
              <a:t> Menu not navigable</a:t>
            </a:r>
          </a:p>
          <a:p>
            <a:r>
              <a:rPr lang="en-US" dirty="0"/>
              <a:t>532 2_ </a:t>
            </a:r>
            <a:r>
              <a:rPr lang="en-US" dirty="0" err="1"/>
              <a:t>ǂa</a:t>
            </a:r>
            <a:r>
              <a:rPr lang="en-US" dirty="0"/>
              <a:t> No captions available</a:t>
            </a:r>
          </a:p>
        </p:txBody>
      </p:sp>
      <p:pic>
        <p:nvPicPr>
          <p:cNvPr id="4" name="Picture 4" descr="A picture containing text, tree, sky, newspaper&#10;&#10;Description generated with high confidence">
            <a:extLst>
              <a:ext uri="{FF2B5EF4-FFF2-40B4-BE49-F238E27FC236}">
                <a16:creationId xmlns:a16="http://schemas.microsoft.com/office/drawing/2014/main" id="{86B4B365-82CB-476F-9B7C-771697789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9651" y="3369275"/>
            <a:ext cx="1856267" cy="276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9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A302F-E0C6-4A24-84C5-79ADFFE97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Accessible Library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97F77-625E-4F55-8E8E-80C902ABB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Which library materials do you think of as being accessible?</a:t>
            </a:r>
          </a:p>
          <a:p>
            <a:endParaRPr lang="en-US" dirty="0"/>
          </a:p>
          <a:p>
            <a:r>
              <a:rPr lang="en-US" dirty="0"/>
              <a:t>How is this recorded in the catalog record?</a:t>
            </a:r>
          </a:p>
        </p:txBody>
      </p:sp>
    </p:spTree>
    <p:extLst>
      <p:ext uri="{BB962C8B-B14F-4D97-AF65-F5344CB8AC3E}">
        <p14:creationId xmlns:p14="http://schemas.microsoft.com/office/powerpoint/2010/main" val="2827813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69E36-B94B-434C-82EA-4A12DA004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53E84-CC32-4B42-BC7C-5E966C467D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588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FB5D1BB-0703-437B-BD1E-1D07F8A273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886586B-3F0F-4593-B272-AE75AD0F092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0DEB59-BF94-41B5-8F16-8B10442EE09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A3BEF6F-FC03-43B1-8D1B-8DA3A360DBF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F49BA32-A501-4C79-9A72-92587AB9EEF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83F92AF-2403-4558-B1D7-72130A1E4B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1C7711F-3983-4AB1-AFDE-96F7C06514D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9BC9D38-9241-4F71-9B45-73827299E4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D302979-39A3-4421-821D-94D6E00BCE8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8E001BA-C181-4F47-9ABC-DF4C85AB4F1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EF07F1E-BD52-4B06-A38E-BF29F8E2857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68BE646-889B-49C2-95AF-90BAE5D29A9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41F93AD-A94E-4791-9673-D69293262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(Accessible) Ebooks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3085476-B49E-49ED-87D2-1165E69D26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1A47FC8B-B912-44EE-B5AC-000E0831B2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5"/>
          <a:srcRect l="397" r="12907" b="1"/>
          <a:stretch/>
        </p:blipFill>
        <p:spPr>
          <a:xfrm>
            <a:off x="1412683" y="1410208"/>
            <a:ext cx="2433793" cy="385878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BA5C68-DFCC-4101-8403-F96781CDDD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BD4C3-751A-451D-9827-196F38947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36482" y="2556932"/>
            <a:ext cx="6495130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i="1" dirty="0"/>
          </a:p>
          <a:p>
            <a:pPr marL="0" indent="0">
              <a:buNone/>
            </a:pPr>
            <a:r>
              <a:rPr lang="en-US" dirty="0"/>
              <a:t>347 __ </a:t>
            </a:r>
            <a:r>
              <a:rPr lang="en-US" dirty="0" err="1"/>
              <a:t>ǂa</a:t>
            </a:r>
            <a:r>
              <a:rPr lang="en-US" dirty="0"/>
              <a:t> text file </a:t>
            </a:r>
            <a:r>
              <a:rPr lang="en-US" dirty="0" err="1"/>
              <a:t>ǂb</a:t>
            </a:r>
            <a:r>
              <a:rPr lang="en-US" dirty="0"/>
              <a:t> EPUB3 ǂ2 </a:t>
            </a:r>
            <a:r>
              <a:rPr lang="en-US" dirty="0" err="1"/>
              <a:t>rda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341 0_ </a:t>
            </a:r>
            <a:r>
              <a:rPr lang="en-US" b="1" dirty="0" err="1"/>
              <a:t>ǂa</a:t>
            </a:r>
            <a:r>
              <a:rPr lang="en-US" b="1" dirty="0"/>
              <a:t> textual </a:t>
            </a:r>
            <a:r>
              <a:rPr lang="en-US" b="1" dirty="0" err="1"/>
              <a:t>ǂc</a:t>
            </a:r>
            <a:r>
              <a:rPr lang="en-US" b="1" dirty="0"/>
              <a:t> </a:t>
            </a:r>
            <a:r>
              <a:rPr lang="en-US" b="1" dirty="0" err="1"/>
              <a:t>displayTransformability</a:t>
            </a:r>
            <a:r>
              <a:rPr lang="en-US" b="1" dirty="0"/>
              <a:t> </a:t>
            </a:r>
            <a:r>
              <a:rPr lang="en-US" b="1" dirty="0" err="1" smtClean="0"/>
              <a:t>ǂd</a:t>
            </a:r>
            <a:r>
              <a:rPr lang="en-US" b="1" dirty="0" smtClean="0"/>
              <a:t> </a:t>
            </a:r>
            <a:r>
              <a:rPr lang="en-US" b="1" dirty="0" err="1" smtClean="0"/>
              <a:t>synchronizedAudioText</a:t>
            </a:r>
            <a:r>
              <a:rPr lang="en-US" b="1" dirty="0"/>
              <a:t> </a:t>
            </a:r>
            <a:r>
              <a:rPr lang="en-US" b="1" dirty="0" err="1" smtClean="0"/>
              <a:t>ǂd</a:t>
            </a:r>
            <a:r>
              <a:rPr lang="en-US" b="1" dirty="0"/>
              <a:t> </a:t>
            </a:r>
            <a:r>
              <a:rPr lang="en-US" b="1" dirty="0" err="1"/>
              <a:t>structuralNavigation</a:t>
            </a:r>
            <a:r>
              <a:rPr lang="en-US" b="1" dirty="0"/>
              <a:t> ǂ2 w3c</a:t>
            </a:r>
            <a:br>
              <a:rPr lang="en-US" b="1" dirty="0"/>
            </a:br>
            <a:r>
              <a:rPr lang="en-US" b="1" dirty="0"/>
              <a:t>532 </a:t>
            </a:r>
            <a:r>
              <a:rPr lang="en-US" b="1" dirty="0" smtClean="0"/>
              <a:t>1_ </a:t>
            </a:r>
            <a:r>
              <a:rPr lang="en-US" b="1" dirty="0" err="1"/>
              <a:t>ǂa</a:t>
            </a:r>
            <a:r>
              <a:rPr lang="en-US" b="1" dirty="0"/>
              <a:t> This EPUB3 resource has been optimized to conform to DAISY Consortium specifications for text to speech playback.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22647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5B8A0-9BD6-46A8-B075-FE8A36BBA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DVDs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C8554-0A08-4FFA-B248-F6F75B9E72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6180520" cy="3310128"/>
          </a:xfrm>
        </p:spPr>
        <p:txBody>
          <a:bodyPr/>
          <a:lstStyle/>
          <a:p>
            <a:pPr marL="0" indent="0">
              <a:buNone/>
            </a:pPr>
            <a:endParaRPr lang="en-US" b="1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b="1" dirty="0">
                <a:ea typeface="+mn-lt"/>
                <a:cs typeface="+mn-lt"/>
              </a:rPr>
              <a:t>341 0_ </a:t>
            </a:r>
            <a:r>
              <a:rPr lang="en-US" b="1" dirty="0" err="1">
                <a:ea typeface="+mn-lt"/>
                <a:cs typeface="+mn-lt"/>
              </a:rPr>
              <a:t>ǂa</a:t>
            </a:r>
            <a:r>
              <a:rPr lang="en-US" b="1" dirty="0">
                <a:ea typeface="+mn-lt"/>
                <a:cs typeface="+mn-lt"/>
              </a:rPr>
              <a:t> auditory </a:t>
            </a:r>
            <a:r>
              <a:rPr lang="en-US" b="1" dirty="0" err="1">
                <a:ea typeface="+mn-lt"/>
                <a:cs typeface="+mn-lt"/>
              </a:rPr>
              <a:t>ǂb</a:t>
            </a:r>
            <a:r>
              <a:rPr lang="en-US" b="1" dirty="0">
                <a:ea typeface="+mn-lt"/>
                <a:cs typeface="+mn-lt"/>
              </a:rPr>
              <a:t> captions ǂ2 </a:t>
            </a:r>
            <a:r>
              <a:rPr lang="en-US" b="1" dirty="0" smtClean="0">
                <a:ea typeface="+mn-lt"/>
                <a:cs typeface="+mn-lt"/>
              </a:rPr>
              <a:t>w3c</a:t>
            </a:r>
            <a:endParaRPr lang="en-US" b="1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b="1" dirty="0">
                <a:ea typeface="+mn-lt"/>
                <a:cs typeface="+mn-lt"/>
              </a:rPr>
              <a:t>532 1_ </a:t>
            </a:r>
            <a:r>
              <a:rPr lang="en-US" b="1" dirty="0" err="1">
                <a:ea typeface="+mn-lt"/>
                <a:cs typeface="+mn-lt"/>
              </a:rPr>
              <a:t>ǂa</a:t>
            </a:r>
            <a:r>
              <a:rPr lang="en-US" b="1" dirty="0">
                <a:ea typeface="+mn-lt"/>
                <a:cs typeface="+mn-lt"/>
              </a:rPr>
              <a:t> Closed </a:t>
            </a:r>
            <a:r>
              <a:rPr lang="en-US" b="1" dirty="0" smtClean="0">
                <a:ea typeface="+mn-lt"/>
                <a:cs typeface="+mn-lt"/>
              </a:rPr>
              <a:t>captioning</a:t>
            </a:r>
            <a:endParaRPr lang="en-US" b="1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655 _7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Video recordings for the hearing impaired ǂ2 </a:t>
            </a:r>
            <a:r>
              <a:rPr lang="en-US" dirty="0" err="1">
                <a:ea typeface="+mn-lt"/>
                <a:cs typeface="+mn-lt"/>
              </a:rPr>
              <a:t>lcgft</a:t>
            </a:r>
            <a:endParaRPr lang="en-US" dirty="0"/>
          </a:p>
        </p:txBody>
      </p:sp>
      <p:pic>
        <p:nvPicPr>
          <p:cNvPr id="5" name="Picture 5" descr="A group of people on a stage&#10;&#10;Description generated with very high confidence">
            <a:extLst>
              <a:ext uri="{FF2B5EF4-FFF2-40B4-BE49-F238E27FC236}">
                <a16:creationId xmlns:a16="http://schemas.microsoft.com/office/drawing/2014/main" id="{2D81CF81-2D8D-473B-A936-3371D28BE39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2912" y="2560320"/>
            <a:ext cx="2354627" cy="331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487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7E4FE-641B-4E52-8517-B5708B7EB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very accessible DVD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C7DC8-9A09-44FA-BC83-77FF8666FA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041 __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sgn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eng</a:t>
            </a:r>
            <a:r>
              <a:rPr lang="en-US" dirty="0">
                <a:ea typeface="+mn-lt"/>
                <a:cs typeface="+mn-lt"/>
              </a:rPr>
              <a:t/>
            </a:r>
            <a:br>
              <a:rPr lang="en-US" dirty="0">
                <a:ea typeface="+mn-lt"/>
                <a:cs typeface="+mn-lt"/>
              </a:rPr>
            </a:br>
            <a:r>
              <a:rPr lang="en-US" b="1" dirty="0">
                <a:ea typeface="+mn-lt"/>
                <a:cs typeface="+mn-lt"/>
              </a:rPr>
              <a:t>341 0_ </a:t>
            </a:r>
            <a:r>
              <a:rPr lang="en-US" b="1" dirty="0" err="1">
                <a:ea typeface="+mn-lt"/>
                <a:cs typeface="+mn-lt"/>
              </a:rPr>
              <a:t>ǂa</a:t>
            </a:r>
            <a:r>
              <a:rPr lang="en-US" b="1" dirty="0">
                <a:ea typeface="+mn-lt"/>
                <a:cs typeface="+mn-lt"/>
              </a:rPr>
              <a:t> auditory </a:t>
            </a:r>
            <a:r>
              <a:rPr lang="en-US" b="1" dirty="0" err="1">
                <a:ea typeface="+mn-lt"/>
                <a:cs typeface="+mn-lt"/>
              </a:rPr>
              <a:t>ǂc</a:t>
            </a:r>
            <a:r>
              <a:rPr lang="en-US" b="1" dirty="0">
                <a:ea typeface="+mn-lt"/>
                <a:cs typeface="+mn-lt"/>
              </a:rPr>
              <a:t> </a:t>
            </a:r>
            <a:r>
              <a:rPr lang="en-US" b="1" dirty="0" err="1">
                <a:ea typeface="+mn-lt"/>
                <a:cs typeface="+mn-lt"/>
              </a:rPr>
              <a:t>signLanguage</a:t>
            </a:r>
            <a:r>
              <a:rPr lang="en-US" b="1" dirty="0">
                <a:ea typeface="+mn-lt"/>
                <a:cs typeface="+mn-lt"/>
              </a:rPr>
              <a:t> ǂ2 w3c</a:t>
            </a:r>
            <a:br>
              <a:rPr lang="en-US" b="1" dirty="0">
                <a:ea typeface="+mn-lt"/>
                <a:cs typeface="+mn-lt"/>
              </a:rPr>
            </a:br>
            <a:r>
              <a:rPr lang="en-US" b="1" dirty="0">
                <a:ea typeface="+mn-lt"/>
                <a:cs typeface="+mn-lt"/>
              </a:rPr>
              <a:t>341 0_ </a:t>
            </a:r>
            <a:r>
              <a:rPr lang="en-US" b="1" dirty="0" err="1">
                <a:ea typeface="+mn-lt"/>
                <a:cs typeface="+mn-lt"/>
              </a:rPr>
              <a:t>ǂa</a:t>
            </a:r>
            <a:r>
              <a:rPr lang="en-US" b="1" dirty="0">
                <a:ea typeface="+mn-lt"/>
                <a:cs typeface="+mn-lt"/>
              </a:rPr>
              <a:t> visual </a:t>
            </a:r>
            <a:r>
              <a:rPr lang="en-US" b="1" dirty="0" err="1">
                <a:ea typeface="+mn-lt"/>
                <a:cs typeface="+mn-lt"/>
              </a:rPr>
              <a:t>ǂd</a:t>
            </a:r>
            <a:r>
              <a:rPr lang="en-US" b="1" dirty="0">
                <a:ea typeface="+mn-lt"/>
                <a:cs typeface="+mn-lt"/>
              </a:rPr>
              <a:t> </a:t>
            </a:r>
            <a:r>
              <a:rPr lang="en-US" b="1" dirty="0" err="1">
                <a:ea typeface="+mn-lt"/>
                <a:cs typeface="+mn-lt"/>
              </a:rPr>
              <a:t>audioDescription</a:t>
            </a:r>
            <a:r>
              <a:rPr lang="en-US" b="1" dirty="0">
                <a:ea typeface="+mn-lt"/>
                <a:cs typeface="+mn-lt"/>
              </a:rPr>
              <a:t> ǂ2 w3c</a:t>
            </a:r>
            <a:br>
              <a:rPr lang="en-US" b="1" dirty="0">
                <a:ea typeface="+mn-lt"/>
                <a:cs typeface="+mn-lt"/>
              </a:rPr>
            </a:br>
            <a:r>
              <a:rPr lang="en-US" b="1" dirty="0">
                <a:ea typeface="+mn-lt"/>
                <a:cs typeface="+mn-lt"/>
              </a:rPr>
              <a:t>341 1_ </a:t>
            </a:r>
            <a:r>
              <a:rPr lang="en-US" b="1" dirty="0" err="1">
                <a:ea typeface="+mn-lt"/>
                <a:cs typeface="+mn-lt"/>
              </a:rPr>
              <a:t>ǂa</a:t>
            </a:r>
            <a:r>
              <a:rPr lang="en-US" b="1" dirty="0">
                <a:ea typeface="+mn-lt"/>
                <a:cs typeface="+mn-lt"/>
              </a:rPr>
              <a:t> textual </a:t>
            </a:r>
            <a:r>
              <a:rPr lang="en-US" b="1" dirty="0" err="1">
                <a:ea typeface="+mn-lt"/>
                <a:cs typeface="+mn-lt"/>
              </a:rPr>
              <a:t>ǂb</a:t>
            </a:r>
            <a:r>
              <a:rPr lang="en-US" b="1" dirty="0">
                <a:ea typeface="+mn-lt"/>
                <a:cs typeface="+mn-lt"/>
              </a:rPr>
              <a:t> braille ǂ2 w3c</a:t>
            </a:r>
            <a:br>
              <a:rPr lang="en-US" b="1" dirty="0">
                <a:ea typeface="+mn-lt"/>
                <a:cs typeface="+mn-lt"/>
              </a:rPr>
            </a:br>
            <a:r>
              <a:rPr lang="en-US" b="1" dirty="0">
                <a:ea typeface="+mn-lt"/>
                <a:cs typeface="+mn-lt"/>
              </a:rPr>
              <a:t>532 </a:t>
            </a:r>
            <a:r>
              <a:rPr lang="en-US" b="1" dirty="0" smtClean="0">
                <a:ea typeface="+mn-lt"/>
                <a:cs typeface="+mn-lt"/>
              </a:rPr>
              <a:t>1_ </a:t>
            </a:r>
            <a:r>
              <a:rPr lang="en-US" b="1" dirty="0" err="1">
                <a:ea typeface="+mn-lt"/>
                <a:cs typeface="+mn-lt"/>
              </a:rPr>
              <a:t>ǂa</a:t>
            </a:r>
            <a:r>
              <a:rPr lang="en-US" b="1" dirty="0">
                <a:ea typeface="+mn-lt"/>
                <a:cs typeface="+mn-lt"/>
              </a:rPr>
              <a:t> Described video</a:t>
            </a:r>
            <a:br>
              <a:rPr lang="en-US" b="1" dirty="0">
                <a:ea typeface="+mn-lt"/>
                <a:cs typeface="+mn-lt"/>
              </a:rPr>
            </a:br>
            <a:r>
              <a:rPr lang="en-US" b="1" dirty="0">
                <a:ea typeface="+mn-lt"/>
                <a:cs typeface="+mn-lt"/>
              </a:rPr>
              <a:t>532 </a:t>
            </a:r>
            <a:r>
              <a:rPr lang="en-US" b="1" dirty="0" smtClean="0">
                <a:ea typeface="+mn-lt"/>
                <a:cs typeface="+mn-lt"/>
              </a:rPr>
              <a:t>1_ </a:t>
            </a:r>
            <a:r>
              <a:rPr lang="en-US" b="1" dirty="0" err="1">
                <a:ea typeface="+mn-lt"/>
                <a:cs typeface="+mn-lt"/>
              </a:rPr>
              <a:t>ǂa</a:t>
            </a:r>
            <a:r>
              <a:rPr lang="en-US" b="1" dirty="0">
                <a:ea typeface="+mn-lt"/>
                <a:cs typeface="+mn-lt"/>
              </a:rPr>
              <a:t> Picture-in-picture signing</a:t>
            </a:r>
            <a:br>
              <a:rPr lang="en-US" b="1" dirty="0">
                <a:ea typeface="+mn-lt"/>
                <a:cs typeface="+mn-lt"/>
              </a:rPr>
            </a:br>
            <a:r>
              <a:rPr lang="en-US" b="1" dirty="0">
                <a:ea typeface="+mn-lt"/>
                <a:cs typeface="+mn-lt"/>
              </a:rPr>
              <a:t>532 </a:t>
            </a:r>
            <a:r>
              <a:rPr lang="en-US" b="1" dirty="0" smtClean="0">
                <a:ea typeface="+mn-lt"/>
                <a:cs typeface="+mn-lt"/>
              </a:rPr>
              <a:t>1_ </a:t>
            </a:r>
            <a:r>
              <a:rPr lang="en-US" b="1" dirty="0" err="1">
                <a:ea typeface="+mn-lt"/>
                <a:cs typeface="+mn-lt"/>
              </a:rPr>
              <a:t>ǂa</a:t>
            </a:r>
            <a:r>
              <a:rPr lang="en-US" b="1" dirty="0">
                <a:ea typeface="+mn-lt"/>
                <a:cs typeface="+mn-lt"/>
              </a:rPr>
              <a:t> Container contains text in Braille.</a:t>
            </a:r>
            <a:br>
              <a:rPr lang="en-US" b="1" dirty="0">
                <a:ea typeface="+mn-lt"/>
                <a:cs typeface="+mn-lt"/>
              </a:rPr>
            </a:br>
            <a:r>
              <a:rPr lang="en-US" dirty="0">
                <a:ea typeface="+mn-lt"/>
                <a:cs typeface="+mn-lt"/>
              </a:rPr>
              <a:t>655 _7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Video recordings for the hearing impaired ǂ2 </a:t>
            </a:r>
            <a:r>
              <a:rPr lang="en-US" dirty="0" err="1">
                <a:ea typeface="+mn-lt"/>
                <a:cs typeface="+mn-lt"/>
              </a:rPr>
              <a:t>lcgft</a:t>
            </a:r>
            <a:r>
              <a:rPr lang="en-US" dirty="0">
                <a:ea typeface="+mn-lt"/>
                <a:cs typeface="+mn-lt"/>
              </a:rPr>
              <a:t/>
            </a:r>
            <a:br>
              <a:rPr lang="en-US" dirty="0">
                <a:ea typeface="+mn-lt"/>
                <a:cs typeface="+mn-lt"/>
              </a:rPr>
            </a:br>
            <a:r>
              <a:rPr lang="en-US" dirty="0">
                <a:ea typeface="+mn-lt"/>
                <a:cs typeface="+mn-lt"/>
              </a:rPr>
              <a:t>655 _7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Video recordings for people with visual disabilities ǂ2 </a:t>
            </a:r>
            <a:r>
              <a:rPr lang="en-US" dirty="0" err="1">
                <a:ea typeface="+mn-lt"/>
                <a:cs typeface="+mn-lt"/>
              </a:rPr>
              <a:t>lcgft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134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24D19-EC0D-4232-B9A0-5441C49FE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297D4-D10B-432D-B142-4C5EB2622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+mn-lt"/>
                <a:cs typeface="+mn-lt"/>
              </a:rPr>
              <a:t>MARC Proposal 2018-03</a:t>
            </a:r>
          </a:p>
          <a:p>
            <a:pPr lvl="1"/>
            <a:r>
              <a:rPr lang="en-US" dirty="0">
                <a:hlinkClick r:id="rId2"/>
              </a:rPr>
              <a:t>https://www.loc.gov/marc/mac/2018/2018-03.html</a:t>
            </a:r>
            <a:endParaRPr lang="en-US" dirty="0" smtClean="0">
              <a:ea typeface="+mn-lt"/>
              <a:cs typeface="+mn-lt"/>
            </a:endParaRPr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 smtClean="0">
                <a:ea typeface="+mn-lt"/>
                <a:cs typeface="+mn-lt"/>
              </a:rPr>
              <a:t>W3C </a:t>
            </a:r>
            <a:r>
              <a:rPr lang="en-US" dirty="0" err="1" smtClean="0">
                <a:ea typeface="+mn-lt"/>
                <a:cs typeface="+mn-lt"/>
              </a:rPr>
              <a:t>WebSchemas</a:t>
            </a:r>
            <a:r>
              <a:rPr lang="en-US" dirty="0" smtClean="0">
                <a:ea typeface="+mn-lt"/>
                <a:cs typeface="+mn-lt"/>
              </a:rPr>
              <a:t>/Accessibility </a:t>
            </a:r>
            <a:r>
              <a:rPr lang="en-US" dirty="0">
                <a:ea typeface="+mn-lt"/>
                <a:cs typeface="+mn-lt"/>
              </a:rPr>
              <a:t>vocabulary</a:t>
            </a:r>
          </a:p>
          <a:p>
            <a:pPr lvl="1"/>
            <a:r>
              <a:rPr lang="en-US" dirty="0">
                <a:ea typeface="+mn-lt"/>
                <a:cs typeface="+mn-lt"/>
                <a:hlinkClick r:id="rId3"/>
              </a:rPr>
              <a:t>https://www.w3.org/wiki/WebSchemas/Accessibility</a:t>
            </a:r>
          </a:p>
          <a:p>
            <a:pPr lvl="1"/>
            <a:endParaRPr lang="en-US" dirty="0"/>
          </a:p>
          <a:p>
            <a:r>
              <a:rPr lang="en-US" dirty="0">
                <a:ea typeface="+mn-lt"/>
                <a:cs typeface="+mn-lt"/>
              </a:rPr>
              <a:t>Accessibility Metadata Best Practices Guide</a:t>
            </a:r>
          </a:p>
          <a:p>
            <a:pPr lvl="1"/>
            <a:r>
              <a:rPr lang="en-US" dirty="0">
                <a:ea typeface="+mn-lt"/>
                <a:cs typeface="+mn-lt"/>
                <a:hlinkClick r:id="rId4"/>
              </a:rPr>
              <a:t>http://www.a11ymetadata.org/wp-content/uploads/2013/12/AccessibilityMetadataBestPracticesGuide.pdf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7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9A1BA-F7F8-4EFF-BAC3-C97D2DB9A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Recording Accessibility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7955-7C83-4F7F-9E97-BC240298A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dirty="0">
                <a:ea typeface="+mn-lt"/>
                <a:cs typeface="+mn-lt"/>
              </a:rPr>
              <a:t>300 __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1 volume of print/braille : </a:t>
            </a:r>
            <a:r>
              <a:rPr lang="en-US" dirty="0" err="1">
                <a:ea typeface="+mn-lt"/>
                <a:cs typeface="+mn-lt"/>
              </a:rPr>
              <a:t>ǂb</a:t>
            </a:r>
            <a:r>
              <a:rPr lang="en-US" dirty="0">
                <a:ea typeface="+mn-lt"/>
                <a:cs typeface="+mn-lt"/>
              </a:rPr>
              <a:t> illustrations ; </a:t>
            </a:r>
            <a:r>
              <a:rPr lang="en-US" dirty="0" err="1">
                <a:ea typeface="+mn-lt"/>
                <a:cs typeface="+mn-lt"/>
              </a:rPr>
              <a:t>ǂc</a:t>
            </a:r>
            <a:r>
              <a:rPr lang="en-US" dirty="0">
                <a:ea typeface="+mn-lt"/>
                <a:cs typeface="+mn-lt"/>
              </a:rPr>
              <a:t> 28 cm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347 __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text file </a:t>
            </a:r>
            <a:r>
              <a:rPr lang="en-US" dirty="0" err="1">
                <a:ea typeface="+mn-lt"/>
                <a:cs typeface="+mn-lt"/>
              </a:rPr>
              <a:t>ǂb</a:t>
            </a:r>
            <a:r>
              <a:rPr lang="en-US" dirty="0">
                <a:ea typeface="+mn-lt"/>
                <a:cs typeface="+mn-lt"/>
              </a:rPr>
              <a:t> EPUB3 ǂ2 </a:t>
            </a:r>
            <a:r>
              <a:rPr lang="en-US" dirty="0" err="1">
                <a:ea typeface="+mn-lt"/>
                <a:cs typeface="+mn-lt"/>
              </a:rPr>
              <a:t>rda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500 __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Includes picture-in-picture signing</a:t>
            </a:r>
          </a:p>
          <a:p>
            <a:r>
              <a:rPr lang="en-US" dirty="0">
                <a:ea typeface="+mn-lt"/>
                <a:cs typeface="+mn-lt"/>
              </a:rPr>
              <a:t>538 __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 Full audio with structure</a:t>
            </a:r>
          </a:p>
          <a:p>
            <a:r>
              <a:rPr lang="en-US" dirty="0">
                <a:ea typeface="+mn-lt"/>
                <a:cs typeface="+mn-lt"/>
              </a:rPr>
              <a:t>546 __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Closed captioned</a:t>
            </a:r>
            <a:endParaRPr lang="en-US" dirty="0"/>
          </a:p>
          <a:p>
            <a:r>
              <a:rPr lang="en-US" dirty="0"/>
              <a:t>655 _7 </a:t>
            </a:r>
            <a:r>
              <a:rPr lang="en-US" dirty="0" err="1"/>
              <a:t>ǂa</a:t>
            </a:r>
            <a:r>
              <a:rPr lang="en-US" dirty="0"/>
              <a:t> Video recordings for the hearing impaired ǂ2 </a:t>
            </a:r>
            <a:r>
              <a:rPr lang="en-US" dirty="0" err="1"/>
              <a:t>lcgft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9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6EB75-0AED-46D9-95BC-51C4FC7DB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 lack thereof?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7720F-2758-4A98-A80A-C246A94AA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(do we ever record when something is NOT accessible?)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055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950F1-C6A4-4C0F-A3CB-A0FE5EA47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to MARC Advisory Council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4C111-64B7-4405-80A8-20C2DD657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Proposal No. 2018-03: Defining New Fields to Record Accessibility Content</a:t>
            </a:r>
          </a:p>
          <a:p>
            <a:r>
              <a:rPr lang="en-US" dirty="0"/>
              <a:t>"</a:t>
            </a:r>
            <a:r>
              <a:rPr lang="en-US" dirty="0">
                <a:ea typeface="+mn-lt"/>
                <a:cs typeface="+mn-lt"/>
              </a:rPr>
              <a:t>As assistive technologies have evolved, the ability to accommodate accessibility metadata in MARC 21 has not kept pace"</a:t>
            </a:r>
            <a:endParaRPr lang="en-US" dirty="0"/>
          </a:p>
          <a:p>
            <a:r>
              <a:rPr lang="en-US" dirty="0"/>
              <a:t>Proposes two new MARC fields:</a:t>
            </a:r>
          </a:p>
          <a:p>
            <a:pPr lvl="1"/>
            <a:r>
              <a:rPr lang="en-US" dirty="0"/>
              <a:t>341 – </a:t>
            </a:r>
            <a:r>
              <a:rPr lang="en-US" dirty="0">
                <a:ea typeface="+mn-lt"/>
                <a:cs typeface="+mn-lt"/>
              </a:rPr>
              <a:t>machine-actionable field to indicate accessibility features</a:t>
            </a:r>
          </a:p>
          <a:p>
            <a:pPr lvl="1"/>
            <a:r>
              <a:rPr lang="en-US" dirty="0"/>
              <a:t>532 – a </a:t>
            </a:r>
            <a:r>
              <a:rPr lang="en-US" dirty="0">
                <a:ea typeface="+mn-lt"/>
                <a:cs typeface="+mn-lt"/>
              </a:rPr>
              <a:t>free text field for recording a human-readable summary of the accessibility features or deficiencies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13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2FCD9-67BE-457D-8577-2157B336C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RDA </a:t>
            </a:r>
            <a:r>
              <a:rPr lang="en-US" dirty="0">
                <a:ea typeface="+mj-lt"/>
                <a:cs typeface="+mj-lt"/>
              </a:rPr>
              <a:t>7.14.1.1 - Accessibility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BBB5F-6150-4768-9048-00CE22B04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“An indication of content that provides </a:t>
            </a:r>
            <a:r>
              <a:rPr lang="en-US" b="1" dirty="0">
                <a:ea typeface="+mn-lt"/>
                <a:cs typeface="+mn-lt"/>
              </a:rPr>
              <a:t>alternative sensory modes</a:t>
            </a:r>
            <a:r>
              <a:rPr lang="en-US" dirty="0">
                <a:ea typeface="+mn-lt"/>
                <a:cs typeface="+mn-lt"/>
              </a:rPr>
              <a:t> to perceive the </a:t>
            </a:r>
            <a:r>
              <a:rPr lang="en-US" b="1" dirty="0">
                <a:ea typeface="+mn-lt"/>
                <a:cs typeface="+mn-lt"/>
              </a:rPr>
              <a:t>primary content</a:t>
            </a:r>
            <a:r>
              <a:rPr lang="en-US" dirty="0">
                <a:ea typeface="+mn-lt"/>
                <a:cs typeface="+mn-lt"/>
              </a:rPr>
              <a:t> of a resource. Accessibility content includes accessible labels, audio description, captioning, image description, sign language, and subtitles. Accessibility content does not include subtitles in a language different from the spoken content.”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81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56285-9C0C-4058-ABF6-F727628D5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not...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E2BE1-17A9-4887-9916-0C88E085B0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Not talking about resources where </a:t>
            </a:r>
            <a:r>
              <a:rPr lang="en-US" dirty="0">
                <a:ea typeface="+mn-lt"/>
                <a:cs typeface="+mn-lt"/>
              </a:rPr>
              <a:t>the primary mode of access is inherently accessible or assistive</a:t>
            </a:r>
          </a:p>
          <a:p>
            <a:pPr lvl="1"/>
            <a:r>
              <a:rPr lang="en-US" dirty="0"/>
              <a:t>Books in braille</a:t>
            </a:r>
          </a:p>
          <a:p>
            <a:pPr lvl="1"/>
            <a:r>
              <a:rPr lang="en-US" dirty="0"/>
              <a:t>Large print books</a:t>
            </a:r>
          </a:p>
          <a:p>
            <a:pPr lvl="1"/>
            <a:r>
              <a:rPr lang="en-US" dirty="0"/>
              <a:t>Audiobooks</a:t>
            </a:r>
          </a:p>
          <a:p>
            <a:pPr lvl="1"/>
            <a:r>
              <a:rPr lang="en-US" dirty="0"/>
              <a:t>Videos of Sign Language</a:t>
            </a:r>
          </a:p>
          <a:p>
            <a:pPr lvl="1"/>
            <a:r>
              <a:rPr lang="en-US" dirty="0"/>
              <a:t>( Translations / Subtitles )</a:t>
            </a:r>
          </a:p>
        </p:txBody>
      </p:sp>
      <p:pic>
        <p:nvPicPr>
          <p:cNvPr id="5" name="Picture 5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FF3227AD-BE17-4F52-B398-F61A5FEC4CA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78982" y="2560320"/>
            <a:ext cx="4323027" cy="331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64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42FC9-F388-42E0-ABD6-0BCA0C0BB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341 Accessibility Content (R)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C2EDF-F134-417A-A3CB-F62ABFDF9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>
                <a:ea typeface="+mn-lt"/>
                <a:cs typeface="+mn-lt"/>
              </a:rPr>
              <a:t>Information about modes of access to the content of a resource, including its primary mode of access and alternative mode(s) of access.</a:t>
            </a:r>
            <a:endParaRPr lang="en-US" dirty="0">
              <a:ea typeface="+mn-lt"/>
              <a:cs typeface="+mn-lt"/>
            </a:endParaRPr>
          </a:p>
          <a:p>
            <a:endParaRPr lang="en-US" dirty="0">
              <a:ea typeface="+mn-lt"/>
              <a:cs typeface="+mn-lt"/>
            </a:endParaRPr>
          </a:p>
          <a:p>
            <a:r>
              <a:rPr lang="en-US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Content access mode -- Mode required to access the content of the resource without using assistive features (one of </a:t>
            </a:r>
            <a:r>
              <a:rPr lang="en-US" b="1" dirty="0">
                <a:ea typeface="+mn-lt"/>
                <a:cs typeface="+mn-lt"/>
              </a:rPr>
              <a:t>textual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b="1" dirty="0">
                <a:ea typeface="+mn-lt"/>
                <a:cs typeface="+mn-lt"/>
              </a:rPr>
              <a:t>visual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b="1" dirty="0">
                <a:ea typeface="+mn-lt"/>
                <a:cs typeface="+mn-lt"/>
              </a:rPr>
              <a:t>auditory</a:t>
            </a:r>
            <a:r>
              <a:rPr lang="en-US" dirty="0">
                <a:ea typeface="+mn-lt"/>
                <a:cs typeface="+mn-lt"/>
              </a:rPr>
              <a:t>, or </a:t>
            </a:r>
            <a:r>
              <a:rPr lang="en-US" b="1" dirty="0">
                <a:ea typeface="+mn-lt"/>
                <a:cs typeface="+mn-lt"/>
              </a:rPr>
              <a:t>tactile</a:t>
            </a:r>
            <a:r>
              <a:rPr lang="en-US" dirty="0">
                <a:ea typeface="+mn-lt"/>
                <a:cs typeface="+mn-lt"/>
              </a:rPr>
              <a:t>).</a:t>
            </a:r>
          </a:p>
          <a:p>
            <a:endParaRPr lang="en-US" dirty="0"/>
          </a:p>
          <a:p>
            <a:r>
              <a:rPr lang="en-US" dirty="0"/>
              <a:t>Other subfields describe the </a:t>
            </a:r>
            <a:r>
              <a:rPr lang="en-US" b="1" dirty="0"/>
              <a:t>assistive features</a:t>
            </a:r>
          </a:p>
        </p:txBody>
      </p:sp>
    </p:spTree>
    <p:extLst>
      <p:ext uri="{BB962C8B-B14F-4D97-AF65-F5344CB8AC3E}">
        <p14:creationId xmlns:p14="http://schemas.microsoft.com/office/powerpoint/2010/main" val="410143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D31E0-BFC4-435F-A0D4-AEB7ABFF2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341 </a:t>
            </a:r>
            <a:r>
              <a:rPr lang="en-US" dirty="0">
                <a:ea typeface="+mj-lt"/>
                <a:cs typeface="+mj-lt"/>
              </a:rPr>
              <a:t>‡b Textual assistive features (R)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CB2FC-3B2C-4364-A7E3-7E3702D8BD1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341 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auditory </a:t>
            </a:r>
            <a:r>
              <a:rPr lang="en-US" dirty="0" err="1">
                <a:ea typeface="+mn-lt"/>
                <a:cs typeface="+mn-lt"/>
              </a:rPr>
              <a:t>ǂb</a:t>
            </a:r>
            <a:r>
              <a:rPr lang="en-US" dirty="0">
                <a:ea typeface="+mn-lt"/>
                <a:cs typeface="+mn-lt"/>
              </a:rPr>
              <a:t> captions</a:t>
            </a:r>
            <a:endParaRPr lang="en-US"/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341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auditory </a:t>
            </a:r>
            <a:r>
              <a:rPr lang="en-US" dirty="0" err="1">
                <a:ea typeface="+mn-lt"/>
                <a:cs typeface="+mn-lt"/>
              </a:rPr>
              <a:t>ǂb</a:t>
            </a:r>
            <a:r>
              <a:rPr lang="en-US" dirty="0">
                <a:ea typeface="+mn-lt"/>
                <a:cs typeface="+mn-lt"/>
              </a:rPr>
              <a:t> transcript</a:t>
            </a:r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341 </a:t>
            </a:r>
            <a:r>
              <a:rPr lang="en-US" dirty="0" err="1">
                <a:ea typeface="+mn-lt"/>
                <a:cs typeface="+mn-lt"/>
              </a:rPr>
              <a:t>ǂa</a:t>
            </a:r>
            <a:r>
              <a:rPr lang="en-US" dirty="0">
                <a:ea typeface="+mn-lt"/>
                <a:cs typeface="+mn-lt"/>
              </a:rPr>
              <a:t> visual </a:t>
            </a:r>
            <a:r>
              <a:rPr lang="en-US" dirty="0" err="1">
                <a:ea typeface="+mn-lt"/>
                <a:cs typeface="+mn-lt"/>
              </a:rPr>
              <a:t>ǂb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alternativeText</a:t>
            </a:r>
            <a:endParaRPr lang="en-US"/>
          </a:p>
        </p:txBody>
      </p:sp>
      <p:pic>
        <p:nvPicPr>
          <p:cNvPr id="4" name="Picture 4" descr="A person in a blue shirt&#10;&#10;Description generated with very high confidence">
            <a:extLst>
              <a:ext uri="{FF2B5EF4-FFF2-40B4-BE49-F238E27FC236}">
                <a16:creationId xmlns:a16="http://schemas.microsoft.com/office/drawing/2014/main" id="{EC947108-8DB9-4ECC-8FC8-18B3327FD6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20944" y="2659761"/>
            <a:ext cx="5785104" cy="323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2989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</TotalTime>
  <Words>307</Words>
  <Application>Microsoft Office PowerPoint</Application>
  <PresentationFormat>Widescreen</PresentationFormat>
  <Paragraphs>131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Garamond</vt:lpstr>
      <vt:lpstr>Organic</vt:lpstr>
      <vt:lpstr>Cataloging Accessibility Features</vt:lpstr>
      <vt:lpstr>Accessible Library Materials</vt:lpstr>
      <vt:lpstr>Recording Accessibility</vt:lpstr>
      <vt:lpstr>Or lack thereof?</vt:lpstr>
      <vt:lpstr>Proposal to MARC Advisory Council</vt:lpstr>
      <vt:lpstr>RDA 7.14.1.1 - Accessibility Content</vt:lpstr>
      <vt:lpstr>But not...</vt:lpstr>
      <vt:lpstr>341 Accessibility Content (R)</vt:lpstr>
      <vt:lpstr>341 ‡b Textual assistive features (R)</vt:lpstr>
      <vt:lpstr>WebSchemas / Accessibility vocabulary (possible vocabulary for this work)</vt:lpstr>
      <vt:lpstr>camelCase</vt:lpstr>
      <vt:lpstr>341 ‡c Visual assistive features (R)</vt:lpstr>
      <vt:lpstr>341 ‡d Auditory assistive features (R)</vt:lpstr>
      <vt:lpstr>341 ‡e Tactile assistive features (R) </vt:lpstr>
      <vt:lpstr>532 Accessibility Note (R)</vt:lpstr>
      <vt:lpstr>532 0_ Accessibility technical details</vt:lpstr>
      <vt:lpstr>532 1_ Accessibility features</vt:lpstr>
      <vt:lpstr>Captions vs. subtitles</vt:lpstr>
      <vt:lpstr>532 2_ Accessibility deficiencies (or "hazards")</vt:lpstr>
      <vt:lpstr>Examples</vt:lpstr>
      <vt:lpstr>(Accessible) Ebooks</vt:lpstr>
      <vt:lpstr>DVDs</vt:lpstr>
      <vt:lpstr>A very accessible DVD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Lybarger, Kathryn</cp:lastModifiedBy>
  <cp:revision>678</cp:revision>
  <dcterms:created xsi:type="dcterms:W3CDTF">2013-07-15T20:26:40Z</dcterms:created>
  <dcterms:modified xsi:type="dcterms:W3CDTF">2019-06-20T15:27:37Z</dcterms:modified>
</cp:coreProperties>
</file>