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34.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5" r:id="rId1"/>
  </p:sldMasterIdLst>
  <p:notesMasterIdLst>
    <p:notesMasterId r:id="rId39"/>
  </p:notesMasterIdLst>
  <p:sldIdLst>
    <p:sldId id="256" r:id="rId2"/>
    <p:sldId id="257" r:id="rId3"/>
    <p:sldId id="258" r:id="rId4"/>
    <p:sldId id="267" r:id="rId5"/>
    <p:sldId id="266" r:id="rId6"/>
    <p:sldId id="262" r:id="rId7"/>
    <p:sldId id="263" r:id="rId8"/>
    <p:sldId id="259" r:id="rId9"/>
    <p:sldId id="260" r:id="rId10"/>
    <p:sldId id="261" r:id="rId11"/>
    <p:sldId id="264" r:id="rId12"/>
    <p:sldId id="265" r:id="rId13"/>
    <p:sldId id="272" r:id="rId14"/>
    <p:sldId id="269" r:id="rId15"/>
    <p:sldId id="270" r:id="rId16"/>
    <p:sldId id="293" r:id="rId17"/>
    <p:sldId id="275" r:id="rId18"/>
    <p:sldId id="289" r:id="rId19"/>
    <p:sldId id="295" r:id="rId20"/>
    <p:sldId id="284" r:id="rId21"/>
    <p:sldId id="285" r:id="rId22"/>
    <p:sldId id="286" r:id="rId23"/>
    <p:sldId id="287" r:id="rId24"/>
    <p:sldId id="288" r:id="rId25"/>
    <p:sldId id="276" r:id="rId26"/>
    <p:sldId id="283" r:id="rId27"/>
    <p:sldId id="282" r:id="rId28"/>
    <p:sldId id="273" r:id="rId29"/>
    <p:sldId id="279" r:id="rId30"/>
    <p:sldId id="281" r:id="rId31"/>
    <p:sldId id="280" r:id="rId32"/>
    <p:sldId id="292" r:id="rId33"/>
    <p:sldId id="277" r:id="rId34"/>
    <p:sldId id="268" r:id="rId35"/>
    <p:sldId id="290" r:id="rId36"/>
    <p:sldId id="291" r:id="rId37"/>
    <p:sldId id="294"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1" autoAdjust="0"/>
    <p:restoredTop sz="94660"/>
  </p:normalViewPr>
  <p:slideViewPr>
    <p:cSldViewPr snapToGrid="0">
      <p:cViewPr varScale="1">
        <p:scale>
          <a:sx n="68" d="100"/>
          <a:sy n="68" d="100"/>
        </p:scale>
        <p:origin x="84" y="27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599DBE-F84E-4272-BF51-1F1FE27B55F4}" type="datetimeFigureOut">
              <a:rPr lang="en-US"/>
              <a:t>8/13/2018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37531C-4DAC-4174-8E8E-6F7162FA75DF}" type="slidenum">
              <a:rPr lang="en-US"/>
              <a:t>‹#›</a:t>
            </a:fld>
            <a:endParaRPr lang="en-US"/>
          </a:p>
        </p:txBody>
      </p:sp>
    </p:spTree>
    <p:extLst>
      <p:ext uri="{BB962C8B-B14F-4D97-AF65-F5344CB8AC3E}">
        <p14:creationId xmlns:p14="http://schemas.microsoft.com/office/powerpoint/2010/main" val="270007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1</a:t>
            </a:fld>
            <a:endParaRPr lang="en-US"/>
          </a:p>
        </p:txBody>
      </p:sp>
    </p:spTree>
    <p:extLst>
      <p:ext uri="{BB962C8B-B14F-4D97-AF65-F5344CB8AC3E}">
        <p14:creationId xmlns:p14="http://schemas.microsoft.com/office/powerpoint/2010/main" val="3415343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2</a:t>
            </a:fld>
            <a:endParaRPr lang="en-US"/>
          </a:p>
        </p:txBody>
      </p:sp>
    </p:spTree>
    <p:extLst>
      <p:ext uri="{BB962C8B-B14F-4D97-AF65-F5344CB8AC3E}">
        <p14:creationId xmlns:p14="http://schemas.microsoft.com/office/powerpoint/2010/main" val="403583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3</a:t>
            </a:fld>
            <a:endParaRPr lang="en-US"/>
          </a:p>
        </p:txBody>
      </p:sp>
    </p:spTree>
    <p:extLst>
      <p:ext uri="{BB962C8B-B14F-4D97-AF65-F5344CB8AC3E}">
        <p14:creationId xmlns:p14="http://schemas.microsoft.com/office/powerpoint/2010/main" val="1619395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6</a:t>
            </a:fld>
            <a:endParaRPr lang="en-US"/>
          </a:p>
        </p:txBody>
      </p:sp>
    </p:spTree>
    <p:extLst>
      <p:ext uri="{BB962C8B-B14F-4D97-AF65-F5344CB8AC3E}">
        <p14:creationId xmlns:p14="http://schemas.microsoft.com/office/powerpoint/2010/main" val="855349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8</a:t>
            </a:fld>
            <a:endParaRPr lang="en-US"/>
          </a:p>
        </p:txBody>
      </p:sp>
    </p:spTree>
    <p:extLst>
      <p:ext uri="{BB962C8B-B14F-4D97-AF65-F5344CB8AC3E}">
        <p14:creationId xmlns:p14="http://schemas.microsoft.com/office/powerpoint/2010/main" val="3991355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9</a:t>
            </a:fld>
            <a:endParaRPr lang="en-US"/>
          </a:p>
        </p:txBody>
      </p:sp>
    </p:spTree>
    <p:extLst>
      <p:ext uri="{BB962C8B-B14F-4D97-AF65-F5344CB8AC3E}">
        <p14:creationId xmlns:p14="http://schemas.microsoft.com/office/powerpoint/2010/main" val="3469903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37531C-4DAC-4174-8E8E-6F7162FA75DF}" type="slidenum">
              <a:rPr lang="en-US"/>
              <a:t>10</a:t>
            </a:fld>
            <a:endParaRPr lang="en-US"/>
          </a:p>
        </p:txBody>
      </p:sp>
    </p:spTree>
    <p:extLst>
      <p:ext uri="{BB962C8B-B14F-4D97-AF65-F5344CB8AC3E}">
        <p14:creationId xmlns:p14="http://schemas.microsoft.com/office/powerpoint/2010/main" val="4274552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dirty="0"/>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10800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017655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dirty="0"/>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83498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n-US" dirty="0"/>
              <a:t>Click to edit Master title style</a:t>
            </a:r>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35814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530393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dirty="0"/>
              <a:pPr/>
              <a:t>8/13/2018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1696602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dirty="0"/>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dirty="0"/>
              <a:pPr/>
              <a:t>8/13/2018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val="1133385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868714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dirty="0"/>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0893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902863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136560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dirty="0"/>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1611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48A87A34-81AB-432B-8DAE-1953F412C126}" type="datetimeFigureOut">
              <a:rPr lang="en-US" dirty="0"/>
              <a:t>8/13/2018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1065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Date Placeholder 2"/>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055209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14027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7" name="Date Placeholder 4"/>
          <p:cNvSpPr>
            <a:spLocks noGrp="1"/>
          </p:cNvSpPr>
          <p:nvPr>
            <p:ph type="dt" sz="half" idx="10"/>
          </p:nvPr>
        </p:nvSpPr>
        <p:spPr/>
        <p:txBody>
          <a:bodyPr/>
          <a:lstStyle/>
          <a:p>
            <a:fld id="{48A87A34-81AB-432B-8DAE-1953F412C126}" type="datetimeFigureOut">
              <a:rPr lang="en-US" dirty="0"/>
              <a:t>8/13/2018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035411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dirty="0"/>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447482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dirty="0"/>
              <a:pPr/>
              <a:t>8/13/2018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895593183"/>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hyperlink" Target="https://github.com/zemkat" TargetMode="External"/><Relationship Id="rId7" Type="http://schemas.openxmlformats.org/officeDocument/2006/relationships/hyperlink" Target="http://library-computer.tumblr.com/" TargetMode="External"/><Relationship Id="rId2" Type="http://schemas.openxmlformats.org/officeDocument/2006/relationships/hyperlink" Target="mailto:Kathryn.Lybarger@uky.edu" TargetMode="External"/><Relationship Id="rId1" Type="http://schemas.openxmlformats.org/officeDocument/2006/relationships/slideLayout" Target="../slideLayouts/slideLayout2.xml"/><Relationship Id="rId6" Type="http://schemas.openxmlformats.org/officeDocument/2006/relationships/hyperlink" Target="http://cataloging-taught-me.tumblr.com/" TargetMode="External"/><Relationship Id="rId5" Type="http://schemas.openxmlformats.org/officeDocument/2006/relationships/hyperlink" Target="http://may-subd-geog.tumblr.com/" TargetMode="External"/><Relationship Id="rId4" Type="http://schemas.openxmlformats.org/officeDocument/2006/relationships/hyperlink" Target="http://problem-cataloger.tumblr.com/"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mashcat.slack.com/" TargetMode="External"/><Relationship Id="rId7" Type="http://schemas.openxmlformats.org/officeDocument/2006/relationships/hyperlink" Target="https://knowledge.exlibrisgroup.com/Alma/Product_Documentation/Alma_Online_Help_(English)/Resource_Management/040Metadata_Management/Working_with_Merge_Rules" TargetMode="External"/><Relationship Id="rId2" Type="http://schemas.openxmlformats.org/officeDocument/2006/relationships/hyperlink" Target="http://www.mashcat.info" TargetMode="External"/><Relationship Id="rId1" Type="http://schemas.openxmlformats.org/officeDocument/2006/relationships/slideLayout" Target="../slideLayouts/slideLayout2.xml"/><Relationship Id="rId6" Type="http://schemas.openxmlformats.org/officeDocument/2006/relationships/hyperlink" Target="https://knowledge.exlibrisgroup.com/Alma/Product_Documentation/Alma_Online_Help_(English)/Resource_Management/040Metadata_Management/Working_with_Normalization_Rules" TargetMode="External"/><Relationship Id="rId5" Type="http://schemas.openxmlformats.org/officeDocument/2006/relationships/hyperlink" Target="http://www.oclc.org/support/services/connexion/macros.en.html" TargetMode="External"/><Relationship Id="rId4" Type="http://schemas.openxmlformats.org/officeDocument/2006/relationships/hyperlink" Target="https://autohotkey.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5400" b="1" dirty="0">
                <a:solidFill>
                  <a:srgbClr val="FFFFFF"/>
                </a:solidFill>
                <a:latin typeface="Arial" charset="0"/>
              </a:rPr>
              <a:t>Have You Heard </a:t>
            </a:r>
            <a:r>
              <a:rPr lang="en-US" sz="5400" b="1" dirty="0" smtClean="0">
                <a:solidFill>
                  <a:srgbClr val="FFFFFF"/>
                </a:solidFill>
                <a:latin typeface="Arial" charset="0"/>
              </a:rPr>
              <a:t>of</a:t>
            </a:r>
            <a:r>
              <a:rPr lang="en-US" sz="5400" b="1" dirty="0">
                <a:solidFill>
                  <a:srgbClr val="FFFFFF"/>
                </a:solidFill>
                <a:latin typeface="Arial" charset="0"/>
              </a:rPr>
              <a:t/>
            </a:r>
            <a:br>
              <a:rPr lang="en-US" sz="5400" b="1" dirty="0">
                <a:solidFill>
                  <a:srgbClr val="FFFFFF"/>
                </a:solidFill>
                <a:latin typeface="Arial" charset="0"/>
              </a:rPr>
            </a:br>
            <a:r>
              <a:rPr lang="en-US" sz="5400" b="1" dirty="0">
                <a:solidFill>
                  <a:srgbClr val="FFFFFF"/>
                </a:solidFill>
                <a:latin typeface="Arial" charset="0"/>
              </a:rPr>
              <a:t> M</a:t>
            </a:r>
            <a:r>
              <a:rPr lang="en-US" sz="5400" b="1" dirty="0" smtClean="0">
                <a:solidFill>
                  <a:srgbClr val="FFFFFF"/>
                </a:solidFill>
                <a:latin typeface="Arial" charset="0"/>
              </a:rPr>
              <a:t>ashcat</a:t>
            </a:r>
            <a:r>
              <a:rPr lang="en-US" sz="5400" b="1" dirty="0">
                <a:solidFill>
                  <a:srgbClr val="FFFFFF"/>
                </a:solidFill>
                <a:latin typeface="Arial" charset="0"/>
              </a:rPr>
              <a:t>?</a:t>
            </a:r>
            <a:r>
              <a:rPr lang="en-US" sz="6000" b="1" dirty="0">
                <a:solidFill>
                  <a:srgbClr val="FFFFFF"/>
                </a:solidFill>
                <a:latin typeface="Arial" charset="0"/>
              </a:rPr>
              <a:t/>
            </a:r>
            <a:br>
              <a:rPr lang="en-US" sz="6000" b="1" dirty="0">
                <a:solidFill>
                  <a:srgbClr val="FFFFFF"/>
                </a:solidFill>
                <a:latin typeface="Arial" charset="0"/>
              </a:rPr>
            </a:br>
            <a:r>
              <a:rPr lang="en-US" sz="6000" b="1" dirty="0">
                <a:solidFill>
                  <a:srgbClr val="FFFFFF"/>
                </a:solidFill>
                <a:latin typeface="Arial" charset="0"/>
              </a:rPr>
              <a:t/>
            </a:r>
            <a:br>
              <a:rPr lang="en-US" sz="6000" b="1" dirty="0">
                <a:solidFill>
                  <a:srgbClr val="FFFFFF"/>
                </a:solidFill>
                <a:latin typeface="Arial" charset="0"/>
              </a:rPr>
            </a:br>
            <a:r>
              <a:rPr lang="en-US" sz="5400" b="1" dirty="0">
                <a:solidFill>
                  <a:srgbClr val="FFFFFF"/>
                </a:solidFill>
                <a:latin typeface="Arial" charset="0"/>
              </a:rPr>
              <a:t>(You Can #</a:t>
            </a:r>
            <a:r>
              <a:rPr lang="en-US" sz="5400" b="1" dirty="0" err="1">
                <a:solidFill>
                  <a:srgbClr val="FFFFFF"/>
                </a:solidFill>
                <a:latin typeface="Arial" charset="0"/>
              </a:rPr>
              <a:t>mashcat</a:t>
            </a:r>
            <a:r>
              <a:rPr lang="en-US" sz="5400" b="1" dirty="0">
                <a:solidFill>
                  <a:srgbClr val="FFFFFF"/>
                </a:solidFill>
                <a:latin typeface="Arial" charset="0"/>
              </a:rPr>
              <a:t> Too!</a:t>
            </a:r>
            <a:r>
              <a:rPr lang="en-US" sz="5400" b="1" dirty="0" smtClean="0">
                <a:solidFill>
                  <a:srgbClr val="FFFFFF"/>
                </a:solidFill>
                <a:latin typeface="Arial" charset="0"/>
              </a:rPr>
              <a:t>)</a:t>
            </a:r>
            <a:br>
              <a:rPr lang="en-US" sz="5400" b="1" dirty="0" smtClean="0">
                <a:solidFill>
                  <a:srgbClr val="FFFFFF"/>
                </a:solidFill>
                <a:latin typeface="Arial" charset="0"/>
              </a:rPr>
            </a:br>
            <a:endParaRPr lang="en-US" sz="5400" b="1" dirty="0">
              <a:solidFill>
                <a:srgbClr val="FFFFFF"/>
              </a:solidFill>
              <a:latin typeface="Arial" charset="0"/>
            </a:endParaRPr>
          </a:p>
        </p:txBody>
      </p:sp>
      <p:sp>
        <p:nvSpPr>
          <p:cNvPr id="3" name="Subtitle 2"/>
          <p:cNvSpPr>
            <a:spLocks noGrp="1"/>
          </p:cNvSpPr>
          <p:nvPr>
            <p:ph type="subTitle" idx="1"/>
          </p:nvPr>
        </p:nvSpPr>
        <p:spPr>
          <a:xfrm>
            <a:off x="1155700" y="4776788"/>
            <a:ext cx="8824913" cy="1514545"/>
          </a:xfrm>
        </p:spPr>
        <p:txBody>
          <a:bodyPr vert="horz" lIns="91440" tIns="45720" rIns="91440" bIns="45720" rtlCol="0" anchor="t">
            <a:normAutofit/>
          </a:bodyPr>
          <a:lstStyle/>
          <a:p>
            <a:r>
              <a:rPr lang="en-US" dirty="0"/>
              <a:t>Kathryn lybarger                                                               @zemkat</a:t>
            </a:r>
          </a:p>
          <a:p>
            <a:r>
              <a:rPr lang="en-US" dirty="0"/>
              <a:t>University of </a:t>
            </a:r>
            <a:r>
              <a:rPr lang="en-US" dirty="0" smtClean="0"/>
              <a:t>Kentucky </a:t>
            </a:r>
            <a:r>
              <a:rPr lang="en-US" dirty="0"/>
              <a:t>libraries</a:t>
            </a:r>
          </a:p>
          <a:p>
            <a:r>
              <a:rPr lang="en-US" dirty="0"/>
              <a:t>OVGTSL  May 26, 2016                                                           #</a:t>
            </a:r>
            <a:r>
              <a:rPr lang="en-US" dirty="0" smtClean="0"/>
              <a:t>ovgtsl16</a:t>
            </a:r>
            <a:endParaRPr lang="en-US" dirty="0"/>
          </a:p>
        </p:txBody>
      </p:sp>
    </p:spTree>
    <p:extLst>
      <p:ext uri="{BB962C8B-B14F-4D97-AF65-F5344CB8AC3E}">
        <p14:creationId xmlns:p14="http://schemas.microsoft.com/office/powerpoint/2010/main" val="3856144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Twitter chats: communication</a:t>
            </a:r>
          </a:p>
        </p:txBody>
      </p:sp>
      <p:sp>
        <p:nvSpPr>
          <p:cNvPr id="3" name="Content Placeholder 2"/>
          <p:cNvSpPr>
            <a:spLocks noGrp="1"/>
          </p:cNvSpPr>
          <p:nvPr>
            <p:ph idx="1"/>
          </p:nvPr>
        </p:nvSpPr>
        <p:spPr/>
        <p:txBody>
          <a:bodyPr vert="horz" lIns="91440" tIns="45720" rIns="91440" bIns="45720" rtlCol="0" anchor="t">
            <a:normAutofit/>
          </a:bodyPr>
          <a:lstStyle/>
          <a:p>
            <a:r>
              <a:rPr lang="en-US" dirty="0">
                <a:solidFill>
                  <a:srgbClr val="FFFFFF"/>
                </a:solidFill>
                <a:latin typeface="+mn-lt"/>
              </a:rPr>
              <a:t>How catalogers and library technologists can build better </a:t>
            </a:r>
            <a:r>
              <a:rPr lang="en-US" dirty="0" smtClean="0">
                <a:solidFill>
                  <a:srgbClr val="FFFFFF"/>
                </a:solidFill>
                <a:latin typeface="+mn-lt"/>
              </a:rPr>
              <a:t>relationships</a:t>
            </a:r>
          </a:p>
          <a:p>
            <a:endParaRPr lang="en-US" dirty="0">
              <a:solidFill>
                <a:srgbClr val="FFFFFF"/>
              </a:solidFill>
              <a:latin typeface="+mn-lt"/>
            </a:endParaRPr>
          </a:p>
          <a:p>
            <a:endParaRPr lang="en-US" dirty="0">
              <a:solidFill>
                <a:srgbClr val="FFFFFF"/>
              </a:solidFill>
              <a:latin typeface="+mn-lt"/>
            </a:endParaRPr>
          </a:p>
          <a:p>
            <a:r>
              <a:rPr lang="en-US" dirty="0">
                <a:latin typeface="+mn-lt"/>
              </a:rPr>
              <a:t>Communicating requirements and detecting IT brush-offs</a:t>
            </a:r>
          </a:p>
          <a:p>
            <a:endParaRPr lang="en-US" dirty="0" smtClean="0">
              <a:latin typeface="+mn-lt"/>
            </a:endParaRPr>
          </a:p>
          <a:p>
            <a:endParaRPr lang="en-US" dirty="0">
              <a:latin typeface="+mn-lt"/>
            </a:endParaRPr>
          </a:p>
          <a:p>
            <a:r>
              <a:rPr lang="en-US" dirty="0">
                <a:latin typeface="+mn-lt"/>
              </a:rPr>
              <a:t>Cataloging and coding as applied empathy</a:t>
            </a:r>
          </a:p>
        </p:txBody>
      </p:sp>
    </p:spTree>
    <p:extLst>
      <p:ext uri="{BB962C8B-B14F-4D97-AF65-F5344CB8AC3E}">
        <p14:creationId xmlns:p14="http://schemas.microsoft.com/office/powerpoint/2010/main" val="4044065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Webinars</a:t>
            </a:r>
            <a:endParaRPr lang="en-US" dirty="0"/>
          </a:p>
        </p:txBody>
      </p:sp>
      <p:sp>
        <p:nvSpPr>
          <p:cNvPr id="3" name="Content Placeholder 2"/>
          <p:cNvSpPr>
            <a:spLocks noGrp="1"/>
          </p:cNvSpPr>
          <p:nvPr>
            <p:ph idx="1"/>
          </p:nvPr>
        </p:nvSpPr>
        <p:spPr/>
        <p:txBody>
          <a:bodyPr/>
          <a:lstStyle/>
          <a:p>
            <a:r>
              <a:rPr lang="en-US" dirty="0" err="1" smtClean="0"/>
              <a:t>OpenRefine</a:t>
            </a:r>
            <a:r>
              <a:rPr lang="en-US" dirty="0" smtClean="0"/>
              <a:t> (Owen Stephens)</a:t>
            </a:r>
          </a:p>
          <a:p>
            <a:pPr lvl="1"/>
            <a:r>
              <a:rPr lang="en-US" dirty="0" smtClean="0"/>
              <a:t>Installing </a:t>
            </a:r>
            <a:r>
              <a:rPr lang="en-US" dirty="0" err="1" smtClean="0"/>
              <a:t>OpenRefine</a:t>
            </a:r>
            <a:endParaRPr lang="en-US" dirty="0" smtClean="0"/>
          </a:p>
          <a:p>
            <a:pPr lvl="1"/>
            <a:r>
              <a:rPr lang="en-US" dirty="0" smtClean="0"/>
              <a:t>Using </a:t>
            </a:r>
            <a:r>
              <a:rPr lang="en-US" dirty="0" err="1" smtClean="0"/>
              <a:t>OpenRefine</a:t>
            </a:r>
            <a:endParaRPr lang="en-US" dirty="0" smtClean="0"/>
          </a:p>
          <a:p>
            <a:pPr lvl="1"/>
            <a:endParaRPr lang="en-US" dirty="0"/>
          </a:p>
          <a:p>
            <a:r>
              <a:rPr lang="en-US" dirty="0" err="1" smtClean="0"/>
              <a:t>MarcEdit</a:t>
            </a:r>
            <a:r>
              <a:rPr lang="en-US" dirty="0" smtClean="0"/>
              <a:t> (Terry Reese)</a:t>
            </a:r>
          </a:p>
          <a:p>
            <a:pPr lvl="1"/>
            <a:r>
              <a:rPr lang="en-US" dirty="0"/>
              <a:t>Evolving </a:t>
            </a:r>
            <a:r>
              <a:rPr lang="en-US" dirty="0" err="1"/>
              <a:t>MarcEdit</a:t>
            </a:r>
            <a:r>
              <a:rPr lang="en-US" dirty="0"/>
              <a:t>: Leveraging Semantic Data in </a:t>
            </a:r>
            <a:r>
              <a:rPr lang="en-US" dirty="0" err="1" smtClean="0"/>
              <a:t>MarcEdit</a:t>
            </a:r>
            <a:endParaRPr lang="en-US" dirty="0" smtClean="0"/>
          </a:p>
          <a:p>
            <a:pPr lvl="1"/>
            <a:endParaRPr lang="en-US" dirty="0"/>
          </a:p>
          <a:p>
            <a:r>
              <a:rPr lang="en-US" dirty="0" smtClean="0"/>
              <a:t>Recordings, slides available on the </a:t>
            </a:r>
            <a:r>
              <a:rPr lang="en-US" dirty="0" err="1" smtClean="0"/>
              <a:t>mashcat</a:t>
            </a:r>
            <a:r>
              <a:rPr lang="en-US" dirty="0" smtClean="0"/>
              <a:t> web site</a:t>
            </a:r>
            <a:endParaRPr lang="en-US" dirty="0"/>
          </a:p>
        </p:txBody>
      </p:sp>
      <p:pic>
        <p:nvPicPr>
          <p:cNvPr id="4" name="Picture 3" descr="2000px-Google-refine-logo.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1614" y="988309"/>
            <a:ext cx="2675946" cy="2506024"/>
          </a:xfrm>
          <a:prstGeom prst="rect">
            <a:avLst/>
          </a:prstGeom>
        </p:spPr>
      </p:pic>
    </p:spTree>
    <p:extLst>
      <p:ext uri="{BB962C8B-B14F-4D97-AF65-F5344CB8AC3E}">
        <p14:creationId xmlns:p14="http://schemas.microsoft.com/office/powerpoint/2010/main" val="1693620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Mashcat 2016 (Boston)</a:t>
            </a:r>
            <a:endParaRPr lang="en-US" dirty="0"/>
          </a:p>
        </p:txBody>
      </p:sp>
      <p:sp>
        <p:nvSpPr>
          <p:cNvPr id="3" name="Content Placeholder 2"/>
          <p:cNvSpPr>
            <a:spLocks noGrp="1"/>
          </p:cNvSpPr>
          <p:nvPr>
            <p:ph idx="1"/>
          </p:nvPr>
        </p:nvSpPr>
        <p:spPr/>
        <p:txBody>
          <a:bodyPr/>
          <a:lstStyle/>
          <a:p>
            <a:r>
              <a:rPr lang="en-US" dirty="0" smtClean="0"/>
              <a:t>At Simmons College, following ALA Midwinter</a:t>
            </a:r>
          </a:p>
          <a:p>
            <a:endParaRPr lang="en-US" dirty="0"/>
          </a:p>
          <a:p>
            <a:r>
              <a:rPr lang="en-US" dirty="0" smtClean="0"/>
              <a:t>Variety of talks and activities:</a:t>
            </a:r>
          </a:p>
          <a:p>
            <a:pPr lvl="1"/>
            <a:r>
              <a:rPr lang="en-US" dirty="0"/>
              <a:t>Shall we become two-headed monsters</a:t>
            </a:r>
            <a:r>
              <a:rPr lang="en-US" dirty="0" smtClean="0"/>
              <a:t>?</a:t>
            </a:r>
          </a:p>
          <a:p>
            <a:pPr lvl="1"/>
            <a:r>
              <a:rPr lang="en-US" dirty="0" smtClean="0"/>
              <a:t>Library Workflow Exchange</a:t>
            </a:r>
          </a:p>
          <a:p>
            <a:pPr lvl="1"/>
            <a:r>
              <a:rPr lang="en-US" dirty="0" err="1"/>
              <a:t>Zine</a:t>
            </a:r>
            <a:r>
              <a:rPr lang="en-US" dirty="0"/>
              <a:t> Union Catalog Project with Dreams of Linked Open </a:t>
            </a:r>
            <a:r>
              <a:rPr lang="en-US" dirty="0" smtClean="0"/>
              <a:t>Data (brainstorming)</a:t>
            </a:r>
          </a:p>
          <a:p>
            <a:pPr lvl="1"/>
            <a:r>
              <a:rPr lang="en-US" dirty="0"/>
              <a:t>There’s only one rule I know of…you’ve got to be kind</a:t>
            </a:r>
            <a:endParaRPr lang="en-US" dirty="0" smtClean="0"/>
          </a:p>
          <a:p>
            <a:pPr lvl="1"/>
            <a:endParaRPr lang="en-US" dirty="0" smtClean="0"/>
          </a:p>
          <a:p>
            <a:endParaRPr lang="en-US" dirty="0"/>
          </a:p>
        </p:txBody>
      </p:sp>
      <p:pic>
        <p:nvPicPr>
          <p:cNvPr id="5" name="Picture 4" descr="Screen Shot 2016-05-24 at 7.03.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7484" y="1643350"/>
            <a:ext cx="4451856" cy="1713355"/>
          </a:xfrm>
          <a:prstGeom prst="rect">
            <a:avLst/>
          </a:prstGeom>
        </p:spPr>
      </p:pic>
    </p:spTree>
    <p:extLst>
      <p:ext uri="{BB962C8B-B14F-4D97-AF65-F5344CB8AC3E}">
        <p14:creationId xmlns:p14="http://schemas.microsoft.com/office/powerpoint/2010/main" val="2515843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of conduct</a:t>
            </a:r>
            <a:endParaRPr lang="en-US" dirty="0"/>
          </a:p>
        </p:txBody>
      </p:sp>
      <p:sp>
        <p:nvSpPr>
          <p:cNvPr id="3" name="Content Placeholder 2"/>
          <p:cNvSpPr>
            <a:spLocks noGrp="1"/>
          </p:cNvSpPr>
          <p:nvPr>
            <p:ph idx="1"/>
          </p:nvPr>
        </p:nvSpPr>
        <p:spPr/>
        <p:txBody>
          <a:bodyPr/>
          <a:lstStyle/>
          <a:p>
            <a:pPr marL="0" indent="0">
              <a:buNone/>
            </a:pPr>
            <a:r>
              <a:rPr lang="en-US" dirty="0" smtClean="0"/>
              <a:t>Excerpt: </a:t>
            </a:r>
            <a:r>
              <a:rPr lang="en-US" i="1" dirty="0" smtClean="0"/>
              <a:t>Mashcat </a:t>
            </a:r>
            <a:r>
              <a:rPr lang="en-US" i="1" dirty="0"/>
              <a:t>is dedicated to providing a harassment-free conference experience for everyone, regardless of gender, gender identity and expression, sexual orientation, disability, physical appearance, body size, race, age or religion. We do not tolerate harassment of conference participants in any </a:t>
            </a:r>
            <a:r>
              <a:rPr lang="en-US" i="1" dirty="0" smtClean="0"/>
              <a:t>form.</a:t>
            </a:r>
          </a:p>
          <a:p>
            <a:pPr marL="0" indent="0">
              <a:buNone/>
            </a:pPr>
            <a:endParaRPr lang="en-US" dirty="0"/>
          </a:p>
          <a:p>
            <a:pPr marL="0" indent="0">
              <a:buNone/>
            </a:pPr>
            <a:r>
              <a:rPr lang="en-US" dirty="0" smtClean="0"/>
              <a:t>Badge lanyards at the Boston event:</a:t>
            </a:r>
          </a:p>
          <a:p>
            <a:r>
              <a:rPr lang="en-US" b="1" dirty="0" smtClean="0">
                <a:solidFill>
                  <a:srgbClr val="008000"/>
                </a:solidFill>
              </a:rPr>
              <a:t>Green</a:t>
            </a:r>
            <a:r>
              <a:rPr lang="en-US" dirty="0" smtClean="0"/>
              <a:t>: It’s okay to take my picture</a:t>
            </a:r>
          </a:p>
          <a:p>
            <a:r>
              <a:rPr lang="en-US" b="1" dirty="0" smtClean="0">
                <a:solidFill>
                  <a:srgbClr val="FFFF00"/>
                </a:solidFill>
              </a:rPr>
              <a:t>Yellow</a:t>
            </a:r>
            <a:r>
              <a:rPr lang="en-US" dirty="0" smtClean="0"/>
              <a:t>: Please ask first</a:t>
            </a:r>
          </a:p>
          <a:p>
            <a:r>
              <a:rPr lang="en-US" b="1" dirty="0" smtClean="0">
                <a:solidFill>
                  <a:schemeClr val="accent2"/>
                </a:solidFill>
              </a:rPr>
              <a:t>Red</a:t>
            </a:r>
            <a:r>
              <a:rPr lang="en-US" dirty="0" smtClean="0"/>
              <a:t>: Don’t take my picture</a:t>
            </a:r>
            <a:endParaRPr lang="en-US" dirty="0"/>
          </a:p>
        </p:txBody>
      </p:sp>
      <p:pic>
        <p:nvPicPr>
          <p:cNvPr id="4" name="Picture 3" descr="BSicon_RP2_light.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301" y="2945670"/>
            <a:ext cx="3417927" cy="3417927"/>
          </a:xfrm>
          <a:prstGeom prst="rect">
            <a:avLst/>
          </a:prstGeom>
        </p:spPr>
      </p:pic>
    </p:spTree>
    <p:extLst>
      <p:ext uri="{BB962C8B-B14F-4D97-AF65-F5344CB8AC3E}">
        <p14:creationId xmlns:p14="http://schemas.microsoft.com/office/powerpoint/2010/main" val="798950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mashcat</a:t>
            </a:r>
            <a:r>
              <a:rPr lang="en-US" dirty="0" smtClean="0"/>
              <a:t>?</a:t>
            </a:r>
            <a:endParaRPr lang="en-US" dirty="0"/>
          </a:p>
        </p:txBody>
      </p:sp>
      <p:sp>
        <p:nvSpPr>
          <p:cNvPr id="3" name="Content Placeholder 2"/>
          <p:cNvSpPr>
            <a:spLocks noGrp="1"/>
          </p:cNvSpPr>
          <p:nvPr>
            <p:ph sz="half" idx="1"/>
          </p:nvPr>
        </p:nvSpPr>
        <p:spPr/>
        <p:txBody>
          <a:bodyPr/>
          <a:lstStyle/>
          <a:p>
            <a:r>
              <a:rPr lang="en-US" dirty="0" smtClean="0"/>
              <a:t>Everyone’s collection is different</a:t>
            </a:r>
          </a:p>
          <a:p>
            <a:endParaRPr lang="en-US" dirty="0" smtClean="0"/>
          </a:p>
          <a:p>
            <a:r>
              <a:rPr lang="en-US" dirty="0"/>
              <a:t>Everyone’s needs are </a:t>
            </a:r>
            <a:r>
              <a:rPr lang="en-US" dirty="0" smtClean="0"/>
              <a:t>different</a:t>
            </a:r>
            <a:endParaRPr lang="en-US" dirty="0"/>
          </a:p>
          <a:p>
            <a:endParaRPr lang="en-US" dirty="0"/>
          </a:p>
          <a:p>
            <a:r>
              <a:rPr lang="en-US" dirty="0" smtClean="0"/>
              <a:t>Everyone’s resources are different</a:t>
            </a:r>
          </a:p>
          <a:p>
            <a:endParaRPr lang="en-US" dirty="0" smtClean="0"/>
          </a:p>
          <a:p>
            <a:r>
              <a:rPr lang="en-US" dirty="0" smtClean="0"/>
              <a:t>Everyone’s skills are different</a:t>
            </a:r>
          </a:p>
          <a:p>
            <a:endParaRPr lang="en-US" dirty="0" smtClean="0"/>
          </a:p>
          <a:p>
            <a:r>
              <a:rPr lang="en-US" dirty="0" smtClean="0"/>
              <a:t>And everyone can help!</a:t>
            </a:r>
          </a:p>
          <a:p>
            <a:endParaRPr lang="en-US" dirty="0" smtClean="0"/>
          </a:p>
        </p:txBody>
      </p:sp>
      <p:pic>
        <p:nvPicPr>
          <p:cNvPr id="5" name="Content Placeholder 4" descr="one-size-fits-all.jpg"/>
          <p:cNvPicPr>
            <a:picLocks noGrp="1" noChangeAspect="1"/>
          </p:cNvPicPr>
          <p:nvPr>
            <p:ph sz="half" idx="2"/>
          </p:nvPr>
        </p:nvPicPr>
        <p:blipFill>
          <a:blip r:embed="rId2">
            <a:extLst>
              <a:ext uri="{28A0092B-C50C-407E-A947-70E740481C1C}">
                <a14:useLocalDpi xmlns:a14="http://schemas.microsoft.com/office/drawing/2010/main" val="0"/>
              </a:ext>
            </a:extLst>
          </a:blip>
          <a:srcRect t="-14081" b="-14081"/>
          <a:stretch>
            <a:fillRect/>
          </a:stretch>
        </p:blipFill>
        <p:spPr>
          <a:xfrm>
            <a:off x="6323661" y="1783648"/>
            <a:ext cx="4395788" cy="4200525"/>
          </a:xfrm>
        </p:spPr>
      </p:pic>
    </p:spTree>
    <p:extLst>
      <p:ext uri="{BB962C8B-B14F-4D97-AF65-F5344CB8AC3E}">
        <p14:creationId xmlns:p14="http://schemas.microsoft.com/office/powerpoint/2010/main" val="1450315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do have programmers on staff</a:t>
            </a:r>
            <a:endParaRPr lang="en-US" dirty="0"/>
          </a:p>
        </p:txBody>
      </p:sp>
      <p:sp>
        <p:nvSpPr>
          <p:cNvPr id="3" name="Content Placeholder 2"/>
          <p:cNvSpPr>
            <a:spLocks noGrp="1"/>
          </p:cNvSpPr>
          <p:nvPr>
            <p:ph idx="1"/>
          </p:nvPr>
        </p:nvSpPr>
        <p:spPr/>
        <p:txBody>
          <a:bodyPr/>
          <a:lstStyle/>
          <a:p>
            <a:r>
              <a:rPr lang="en-US" dirty="0" smtClean="0"/>
              <a:t>They do development on large software projects</a:t>
            </a:r>
          </a:p>
          <a:p>
            <a:pPr lvl="1"/>
            <a:r>
              <a:rPr lang="en-US" dirty="0" smtClean="0"/>
              <a:t>Synchronizing oral history audio with transcripts</a:t>
            </a:r>
          </a:p>
          <a:p>
            <a:pPr lvl="1"/>
            <a:r>
              <a:rPr lang="en-US" dirty="0" smtClean="0"/>
              <a:t>Data communication between our ILS and other campus systems</a:t>
            </a:r>
          </a:p>
          <a:p>
            <a:pPr lvl="1"/>
            <a:r>
              <a:rPr lang="en-US" dirty="0" smtClean="0"/>
              <a:t>Archiving born-digital newspapers from publishers</a:t>
            </a:r>
          </a:p>
          <a:p>
            <a:pPr lvl="1"/>
            <a:endParaRPr lang="en-US" dirty="0" smtClean="0"/>
          </a:p>
          <a:p>
            <a:r>
              <a:rPr lang="en-US" dirty="0" smtClean="0"/>
              <a:t>These projects are often:</a:t>
            </a:r>
          </a:p>
          <a:p>
            <a:pPr lvl="1"/>
            <a:r>
              <a:rPr lang="en-US" dirty="0" smtClean="0"/>
              <a:t>Large and complex</a:t>
            </a:r>
          </a:p>
          <a:p>
            <a:pPr lvl="1"/>
            <a:r>
              <a:rPr lang="en-US" dirty="0" smtClean="0"/>
              <a:t>For a large audience</a:t>
            </a:r>
          </a:p>
          <a:p>
            <a:pPr lvl="1"/>
            <a:r>
              <a:rPr lang="en-US" dirty="0"/>
              <a:t>U</a:t>
            </a:r>
            <a:r>
              <a:rPr lang="en-US" dirty="0" smtClean="0"/>
              <a:t>rgent</a:t>
            </a:r>
          </a:p>
          <a:p>
            <a:pPr lvl="1"/>
            <a:r>
              <a:rPr lang="en-US" dirty="0" smtClean="0"/>
              <a:t>High priority</a:t>
            </a:r>
          </a:p>
          <a:p>
            <a:pPr lvl="1"/>
            <a:endParaRPr lang="en-US" dirty="0" smtClean="0"/>
          </a:p>
        </p:txBody>
      </p:sp>
      <p:pic>
        <p:nvPicPr>
          <p:cNvPr id="5" name="Picture 4"/>
          <p:cNvPicPr>
            <a:picLocks noChangeAspect="1"/>
          </p:cNvPicPr>
          <p:nvPr/>
        </p:nvPicPr>
        <p:blipFill>
          <a:blip r:embed="rId2"/>
          <a:stretch>
            <a:fillRect/>
          </a:stretch>
        </p:blipFill>
        <p:spPr>
          <a:xfrm>
            <a:off x="8684295" y="3572170"/>
            <a:ext cx="1930454" cy="2917564"/>
          </a:xfrm>
          <a:prstGeom prst="rect">
            <a:avLst/>
          </a:prstGeom>
        </p:spPr>
      </p:pic>
    </p:spTree>
    <p:extLst>
      <p:ext uri="{BB962C8B-B14F-4D97-AF65-F5344CB8AC3E}">
        <p14:creationId xmlns:p14="http://schemas.microsoft.com/office/powerpoint/2010/main" val="3317267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about this tool?</a:t>
            </a:r>
            <a:endParaRPr lang="en-US" dirty="0"/>
          </a:p>
        </p:txBody>
      </p:sp>
      <p:sp>
        <p:nvSpPr>
          <p:cNvPr id="5" name="Content Placeholder 4"/>
          <p:cNvSpPr>
            <a:spLocks noGrp="1"/>
          </p:cNvSpPr>
          <p:nvPr>
            <p:ph sz="half" idx="1"/>
          </p:nvPr>
        </p:nvSpPr>
        <p:spPr/>
        <p:txBody>
          <a:bodyPr/>
          <a:lstStyle/>
          <a:p>
            <a:r>
              <a:rPr lang="en-US" dirty="0" smtClean="0"/>
              <a:t>Send idea to our programmers?</a:t>
            </a:r>
          </a:p>
          <a:p>
            <a:pPr lvl="1"/>
            <a:r>
              <a:rPr lang="en-US" dirty="0" smtClean="0"/>
              <a:t>Small and simple</a:t>
            </a:r>
          </a:p>
          <a:p>
            <a:pPr lvl="1"/>
            <a:r>
              <a:rPr lang="en-US" dirty="0" smtClean="0"/>
              <a:t>Experimental (just me)</a:t>
            </a:r>
          </a:p>
          <a:p>
            <a:pPr lvl="1"/>
            <a:r>
              <a:rPr lang="en-US" dirty="0" smtClean="0"/>
              <a:t>Not urgent</a:t>
            </a:r>
          </a:p>
          <a:p>
            <a:pPr lvl="1"/>
            <a:r>
              <a:rPr lang="en-US" dirty="0" smtClean="0"/>
              <a:t>Low priority</a:t>
            </a:r>
          </a:p>
          <a:p>
            <a:pPr lvl="1"/>
            <a:endParaRPr lang="en-US" dirty="0"/>
          </a:p>
          <a:p>
            <a:r>
              <a:rPr lang="en-US" dirty="0" smtClean="0"/>
              <a:t>But useful to me!</a:t>
            </a:r>
          </a:p>
          <a:p>
            <a:endParaRPr lang="en-US" dirty="0"/>
          </a:p>
          <a:p>
            <a:r>
              <a:rPr lang="en-US" dirty="0" smtClean="0"/>
              <a:t>There’s room for lots of such programs</a:t>
            </a:r>
            <a:endParaRPr lang="en-US" dirty="0"/>
          </a:p>
        </p:txBody>
      </p:sp>
      <p:pic>
        <p:nvPicPr>
          <p:cNvPr id="7" name="Content Placeholder 6" descr="Screen Shot 2016-05-24 at 8.48.09 PM.png"/>
          <p:cNvPicPr>
            <a:picLocks noGrp="1" noChangeAspect="1"/>
          </p:cNvPicPr>
          <p:nvPr>
            <p:ph sz="half" idx="2"/>
          </p:nvPr>
        </p:nvPicPr>
        <p:blipFill>
          <a:blip r:embed="rId2">
            <a:extLst>
              <a:ext uri="{28A0092B-C50C-407E-A947-70E740481C1C}">
                <a14:useLocalDpi xmlns:a14="http://schemas.microsoft.com/office/drawing/2010/main" val="0"/>
              </a:ext>
            </a:extLst>
          </a:blip>
          <a:srcRect l="-45918" r="-45918"/>
          <a:stretch>
            <a:fillRect/>
          </a:stretch>
        </p:blipFill>
        <p:spPr/>
      </p:pic>
    </p:spTree>
    <p:extLst>
      <p:ext uri="{BB962C8B-B14F-4D97-AF65-F5344CB8AC3E}">
        <p14:creationId xmlns:p14="http://schemas.microsoft.com/office/powerpoint/2010/main" val="1577598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 hard boundary between catalogers and developers?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Developers can build cataloging tools</a:t>
            </a:r>
          </a:p>
          <a:p>
            <a:endParaRPr lang="en-US" dirty="0"/>
          </a:p>
          <a:p>
            <a:r>
              <a:rPr lang="en-US" dirty="0" smtClean="0"/>
              <a:t>Catalogers can help developers</a:t>
            </a:r>
          </a:p>
          <a:p>
            <a:pPr marL="0" indent="0">
              <a:buNone/>
            </a:pPr>
            <a:endParaRPr lang="en-US" dirty="0"/>
          </a:p>
          <a:p>
            <a:r>
              <a:rPr lang="en-US" dirty="0" smtClean="0"/>
              <a:t>Not all programming requires a “programmer”</a:t>
            </a:r>
          </a:p>
          <a:p>
            <a:endParaRPr lang="en-US" dirty="0"/>
          </a:p>
          <a:p>
            <a:r>
              <a:rPr lang="en-US" dirty="0" smtClean="0"/>
              <a:t>But where to start?</a:t>
            </a:r>
          </a:p>
          <a:p>
            <a:pPr marL="0" indent="0">
              <a:buNone/>
            </a:pPr>
            <a:endParaRPr lang="en-US" dirty="0"/>
          </a:p>
        </p:txBody>
      </p:sp>
      <p:pic>
        <p:nvPicPr>
          <p:cNvPr id="4" name="Picture 3"/>
          <p:cNvPicPr>
            <a:picLocks noChangeAspect="1"/>
          </p:cNvPicPr>
          <p:nvPr/>
        </p:nvPicPr>
        <p:blipFill>
          <a:blip r:embed="rId2"/>
          <a:stretch>
            <a:fillRect/>
          </a:stretch>
        </p:blipFill>
        <p:spPr>
          <a:xfrm>
            <a:off x="7895601" y="2261559"/>
            <a:ext cx="3511190" cy="2329088"/>
          </a:xfrm>
          <a:prstGeom prst="rect">
            <a:avLst/>
          </a:prstGeom>
        </p:spPr>
      </p:pic>
    </p:spTree>
    <p:extLst>
      <p:ext uri="{BB962C8B-B14F-4D97-AF65-F5344CB8AC3E}">
        <p14:creationId xmlns:p14="http://schemas.microsoft.com/office/powerpoint/2010/main" val="1318101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Become a power user</a:t>
            </a:r>
            <a:endParaRPr lang="en-US" dirty="0"/>
          </a:p>
        </p:txBody>
      </p:sp>
      <p:sp>
        <p:nvSpPr>
          <p:cNvPr id="3" name="Content Placeholder 2"/>
          <p:cNvSpPr>
            <a:spLocks noGrp="1"/>
          </p:cNvSpPr>
          <p:nvPr>
            <p:ph sz="half" idx="1"/>
          </p:nvPr>
        </p:nvSpPr>
        <p:spPr>
          <a:xfrm>
            <a:off x="1103312" y="2060575"/>
            <a:ext cx="5688604" cy="4195763"/>
          </a:xfrm>
        </p:spPr>
        <p:txBody>
          <a:bodyPr>
            <a:normAutofit/>
          </a:bodyPr>
          <a:lstStyle/>
          <a:p>
            <a:r>
              <a:rPr lang="en-US" dirty="0" smtClean="0"/>
              <a:t>“What does this button do?”</a:t>
            </a:r>
          </a:p>
          <a:p>
            <a:pPr lvl="1"/>
            <a:r>
              <a:rPr lang="en-US" dirty="0" smtClean="0"/>
              <a:t>Could it be useful?</a:t>
            </a:r>
          </a:p>
          <a:p>
            <a:pPr lvl="1"/>
            <a:r>
              <a:rPr lang="en-US" dirty="0" smtClean="0"/>
              <a:t>How to recognize if I press it accidentally?</a:t>
            </a:r>
          </a:p>
          <a:p>
            <a:endParaRPr lang="en-US" dirty="0"/>
          </a:p>
          <a:p>
            <a:r>
              <a:rPr lang="en-US" dirty="0" smtClean="0"/>
              <a:t>“Can I set my preferences differently?”</a:t>
            </a:r>
          </a:p>
          <a:p>
            <a:pPr lvl="1"/>
            <a:r>
              <a:rPr lang="en-US" dirty="0" smtClean="0"/>
              <a:t>Fonts and Colors</a:t>
            </a:r>
          </a:p>
          <a:p>
            <a:pPr lvl="1"/>
            <a:endParaRPr lang="en-US" dirty="0"/>
          </a:p>
          <a:p>
            <a:r>
              <a:rPr lang="en-US" dirty="0" smtClean="0"/>
              <a:t>“Can I quickly get to what I use most?”</a:t>
            </a:r>
          </a:p>
          <a:p>
            <a:pPr lvl="1"/>
            <a:r>
              <a:rPr lang="en-US" dirty="0" smtClean="0"/>
              <a:t>Toolbars</a:t>
            </a:r>
          </a:p>
          <a:p>
            <a:pPr lvl="1"/>
            <a:r>
              <a:rPr lang="en-US" dirty="0" smtClean="0"/>
              <a:t>Indexes</a:t>
            </a:r>
          </a:p>
        </p:txBody>
      </p:sp>
      <p:pic>
        <p:nvPicPr>
          <p:cNvPr id="5" name="Content Placeholder 4" descr="indexes.png"/>
          <p:cNvPicPr>
            <a:picLocks noGrp="1" noChangeAspect="1"/>
          </p:cNvPicPr>
          <p:nvPr>
            <p:ph sz="half" idx="2"/>
          </p:nvPr>
        </p:nvPicPr>
        <p:blipFill>
          <a:blip r:embed="rId2">
            <a:extLst>
              <a:ext uri="{28A0092B-C50C-407E-A947-70E740481C1C}">
                <a14:useLocalDpi xmlns:a14="http://schemas.microsoft.com/office/drawing/2010/main" val="0"/>
              </a:ext>
            </a:extLst>
          </a:blip>
          <a:srcRect l="-9673" r="-9673"/>
          <a:stretch>
            <a:fillRect/>
          </a:stretch>
        </p:blipFill>
        <p:spPr>
          <a:xfrm>
            <a:off x="7007225" y="2055813"/>
            <a:ext cx="4286250" cy="4200525"/>
          </a:xfrm>
        </p:spPr>
      </p:pic>
    </p:spTree>
    <p:extLst>
      <p:ext uri="{BB962C8B-B14F-4D97-AF65-F5344CB8AC3E}">
        <p14:creationId xmlns:p14="http://schemas.microsoft.com/office/powerpoint/2010/main" val="162872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dirty="0" smtClean="0"/>
              <a:t>…even for regular software</a:t>
            </a:r>
            <a:endParaRPr lang="en-US" dirty="0"/>
          </a:p>
        </p:txBody>
      </p:sp>
      <p:sp>
        <p:nvSpPr>
          <p:cNvPr id="3" name="Content Placeholder 2"/>
          <p:cNvSpPr>
            <a:spLocks noGrp="1"/>
          </p:cNvSpPr>
          <p:nvPr>
            <p:ph sz="half" idx="1"/>
          </p:nvPr>
        </p:nvSpPr>
        <p:spPr/>
        <p:txBody>
          <a:bodyPr/>
          <a:lstStyle/>
          <a:p>
            <a:r>
              <a:rPr lang="en-US" dirty="0" smtClean="0"/>
              <a:t>Did you know that there are barcode fonts?</a:t>
            </a:r>
          </a:p>
          <a:p>
            <a:endParaRPr lang="en-US" dirty="0" smtClean="0"/>
          </a:p>
          <a:p>
            <a:r>
              <a:rPr lang="en-US" dirty="0" smtClean="0"/>
              <a:t>They can be used in Microsoft Word, Adobe Acrobat, etc.</a:t>
            </a:r>
            <a:endParaRPr lang="en-US" dirty="0"/>
          </a:p>
          <a:p>
            <a:endParaRPr lang="en-US" dirty="0" smtClean="0"/>
          </a:p>
          <a:p>
            <a:r>
              <a:rPr lang="en-US" dirty="0" smtClean="0"/>
              <a:t>Type in a space formatted as that font, it will make a barcode</a:t>
            </a:r>
          </a:p>
          <a:p>
            <a:endParaRPr lang="en-US" dirty="0"/>
          </a:p>
          <a:p>
            <a:r>
              <a:rPr lang="en-US" dirty="0" smtClean="0"/>
              <a:t>We use “Barcode 3 of 9”</a:t>
            </a:r>
            <a:endParaRPr lang="en-US" dirty="0"/>
          </a:p>
        </p:txBody>
      </p:sp>
      <p:pic>
        <p:nvPicPr>
          <p:cNvPr id="5" name="Content Placeholder 4" descr="barcodeform.png"/>
          <p:cNvPicPr>
            <a:picLocks noGrp="1" noChangeAspect="1"/>
          </p:cNvPicPr>
          <p:nvPr>
            <p:ph sz="half" idx="2"/>
          </p:nvPr>
        </p:nvPicPr>
        <p:blipFill>
          <a:blip r:embed="rId2">
            <a:extLst>
              <a:ext uri="{28A0092B-C50C-407E-A947-70E740481C1C}">
                <a14:useLocalDpi xmlns:a14="http://schemas.microsoft.com/office/drawing/2010/main" val="0"/>
              </a:ext>
            </a:extLst>
          </a:blip>
          <a:srcRect l="-26566" r="-26566"/>
          <a:stretch>
            <a:fillRect/>
          </a:stretch>
        </p:blipFill>
        <p:spPr/>
      </p:pic>
    </p:spTree>
    <p:extLst>
      <p:ext uri="{BB962C8B-B14F-4D97-AF65-F5344CB8AC3E}">
        <p14:creationId xmlns:p14="http://schemas.microsoft.com/office/powerpoint/2010/main" val="131394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406399" y="2642272"/>
            <a:ext cx="3458321" cy="3288665"/>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Have you heard of #</a:t>
            </a:r>
            <a:r>
              <a:rPr lang="en-US" dirty="0" err="1"/>
              <a:t>mashcat</a:t>
            </a:r>
            <a:r>
              <a:rPr lang="en-US" dirty="0"/>
              <a:t>?</a:t>
            </a:r>
          </a:p>
        </p:txBody>
      </p:sp>
      <p:pic>
        <p:nvPicPr>
          <p:cNvPr id="7" name="Content Placeholder 6" descr="kittens.png"/>
          <p:cNvPicPr>
            <a:picLocks noGrp="1" noChangeAspect="1"/>
          </p:cNvPicPr>
          <p:nvPr>
            <p:ph sz="half" idx="1"/>
          </p:nvPr>
        </p:nvPicPr>
        <p:blipFill>
          <a:blip r:embed="rId3">
            <a:extLst>
              <a:ext uri="{28A0092B-C50C-407E-A947-70E740481C1C}">
                <a14:useLocalDpi xmlns:a14="http://schemas.microsoft.com/office/drawing/2010/main" val="0"/>
              </a:ext>
            </a:extLst>
          </a:blip>
          <a:srcRect l="8010" r="8010"/>
          <a:stretch>
            <a:fillRect/>
          </a:stretch>
        </p:blipFill>
        <p:spPr/>
      </p:pic>
      <p:pic>
        <p:nvPicPr>
          <p:cNvPr id="6" name="Content Placeholder 5" descr="masher.jpg"/>
          <p:cNvPicPr>
            <a:picLocks noGrp="1" noChangeAspect="1"/>
          </p:cNvPicPr>
          <p:nvPr>
            <p:ph sz="half" idx="2"/>
          </p:nvPr>
        </p:nvPicPr>
        <p:blipFill>
          <a:blip r:embed="rId4">
            <a:extLst>
              <a:ext uri="{28A0092B-C50C-407E-A947-70E740481C1C}">
                <a14:useLocalDpi xmlns:a14="http://schemas.microsoft.com/office/drawing/2010/main" val="0"/>
              </a:ext>
            </a:extLst>
          </a:blip>
          <a:srcRect l="3780" r="3780"/>
          <a:stretch>
            <a:fillRect/>
          </a:stretch>
        </p:blipFill>
        <p:spPr>
          <a:xfrm>
            <a:off x="6644513" y="2815888"/>
            <a:ext cx="3066158" cy="2929394"/>
          </a:xfrm>
        </p:spPr>
      </p:pic>
    </p:spTree>
    <p:extLst>
      <p:ext uri="{BB962C8B-B14F-4D97-AF65-F5344CB8AC3E}">
        <p14:creationId xmlns:p14="http://schemas.microsoft.com/office/powerpoint/2010/main" val="976785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critically about your tools</a:t>
            </a:r>
            <a:endParaRPr lang="en-US" dirty="0"/>
          </a:p>
        </p:txBody>
      </p:sp>
      <p:sp>
        <p:nvSpPr>
          <p:cNvPr id="3" name="Content Placeholder 2"/>
          <p:cNvSpPr>
            <a:spLocks noGrp="1"/>
          </p:cNvSpPr>
          <p:nvPr>
            <p:ph idx="1"/>
          </p:nvPr>
        </p:nvSpPr>
        <p:spPr/>
        <p:txBody>
          <a:bodyPr/>
          <a:lstStyle/>
          <a:p>
            <a:r>
              <a:rPr lang="en-US" dirty="0" smtClean="0"/>
              <a:t>Does it do what you need?</a:t>
            </a:r>
          </a:p>
          <a:p>
            <a:endParaRPr lang="en-US" dirty="0"/>
          </a:p>
          <a:p>
            <a:r>
              <a:rPr lang="en-US" dirty="0" smtClean="0"/>
              <a:t>How could it be more efficient?</a:t>
            </a:r>
          </a:p>
          <a:p>
            <a:endParaRPr lang="en-US" dirty="0"/>
          </a:p>
          <a:p>
            <a:r>
              <a:rPr lang="en-US" dirty="0" smtClean="0"/>
              <a:t>What are other people saying about it?</a:t>
            </a:r>
          </a:p>
          <a:p>
            <a:endParaRPr lang="en-US" dirty="0"/>
          </a:p>
          <a:p>
            <a:r>
              <a:rPr lang="en-US" dirty="0" smtClean="0"/>
              <a:t>This may be easier when you’re starting with a new tool</a:t>
            </a:r>
            <a:r>
              <a:rPr lang="is-IS" dirty="0" smtClean="0"/>
              <a:t>…</a:t>
            </a:r>
            <a:endParaRPr lang="en-US" dirty="0"/>
          </a:p>
        </p:txBody>
      </p:sp>
      <p:pic>
        <p:nvPicPr>
          <p:cNvPr id="4" name="Picture 3" descr="AA02307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4913" y="1976146"/>
            <a:ext cx="4327162" cy="2696025"/>
          </a:xfrm>
          <a:prstGeom prst="rect">
            <a:avLst/>
          </a:prstGeom>
        </p:spPr>
      </p:pic>
    </p:spTree>
    <p:extLst>
      <p:ext uri="{BB962C8B-B14F-4D97-AF65-F5344CB8AC3E}">
        <p14:creationId xmlns:p14="http://schemas.microsoft.com/office/powerpoint/2010/main" val="2466305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Someone may know the answer</a:t>
            </a:r>
            <a:endParaRPr lang="en-US" dirty="0"/>
          </a:p>
        </p:txBody>
      </p:sp>
      <p:sp>
        <p:nvSpPr>
          <p:cNvPr id="4" name="Content Placeholder 3"/>
          <p:cNvSpPr>
            <a:spLocks noGrp="1"/>
          </p:cNvSpPr>
          <p:nvPr>
            <p:ph sz="half" idx="1"/>
          </p:nvPr>
        </p:nvSpPr>
        <p:spPr/>
        <p:txBody>
          <a:bodyPr/>
          <a:lstStyle/>
          <a:p>
            <a:r>
              <a:rPr lang="en-US" dirty="0" smtClean="0"/>
              <a:t>“I wish there was a way to quickly copy the call number from the bib to the MFHD</a:t>
            </a:r>
            <a:r>
              <a:rPr lang="is-IS" dirty="0" smtClean="0"/>
              <a:t>…”</a:t>
            </a:r>
          </a:p>
          <a:p>
            <a:endParaRPr lang="is-IS" dirty="0" smtClean="0"/>
          </a:p>
          <a:p>
            <a:endParaRPr lang="is-IS" dirty="0"/>
          </a:p>
          <a:p>
            <a:r>
              <a:rPr lang="is-IS" dirty="0" smtClean="0"/>
              <a:t>“You can, by using Alt-U.”</a:t>
            </a:r>
            <a:endParaRPr lang="en-US" dirty="0"/>
          </a:p>
        </p:txBody>
      </p:sp>
      <p:pic>
        <p:nvPicPr>
          <p:cNvPr id="6" name="Content Placeholder 5" descr="Screen Shot 2016-05-24 at 6.29.28 PM.png"/>
          <p:cNvPicPr>
            <a:picLocks noGrp="1" noChangeAspect="1"/>
          </p:cNvPicPr>
          <p:nvPr>
            <p:ph sz="half" idx="2"/>
          </p:nvPr>
        </p:nvPicPr>
        <p:blipFill>
          <a:blip r:embed="rId2">
            <a:extLst>
              <a:ext uri="{28A0092B-C50C-407E-A947-70E740481C1C}">
                <a14:useLocalDpi xmlns:a14="http://schemas.microsoft.com/office/drawing/2010/main" val="0"/>
              </a:ext>
            </a:extLst>
          </a:blip>
          <a:srcRect t="-2006" b="-2006"/>
          <a:stretch>
            <a:fillRect/>
          </a:stretch>
        </p:blipFill>
        <p:spPr>
          <a:xfrm>
            <a:off x="5654675" y="2055813"/>
            <a:ext cx="4395788" cy="4200525"/>
          </a:xfrm>
        </p:spPr>
      </p:pic>
    </p:spTree>
    <p:extLst>
      <p:ext uri="{BB962C8B-B14F-4D97-AF65-F5344CB8AC3E}">
        <p14:creationId xmlns:p14="http://schemas.microsoft.com/office/powerpoint/2010/main" val="952100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Someone may have a workaround</a:t>
            </a:r>
            <a:endParaRPr lang="en-US" dirty="0"/>
          </a:p>
        </p:txBody>
      </p:sp>
      <p:sp>
        <p:nvSpPr>
          <p:cNvPr id="4" name="Content Placeholder 3"/>
          <p:cNvSpPr>
            <a:spLocks noGrp="1"/>
          </p:cNvSpPr>
          <p:nvPr>
            <p:ph sz="half" idx="1"/>
          </p:nvPr>
        </p:nvSpPr>
        <p:spPr/>
        <p:txBody>
          <a:bodyPr/>
          <a:lstStyle/>
          <a:p>
            <a:r>
              <a:rPr lang="en-US" dirty="0" smtClean="0"/>
              <a:t>“I wish I could edit two MFHDs at once</a:t>
            </a:r>
            <a:r>
              <a:rPr lang="is-IS" dirty="0" smtClean="0"/>
              <a:t>…”</a:t>
            </a:r>
          </a:p>
          <a:p>
            <a:endParaRPr lang="is-IS" dirty="0"/>
          </a:p>
          <a:p>
            <a:r>
              <a:rPr lang="is-IS" dirty="0" smtClean="0"/>
              <a:t>“You can! </a:t>
            </a:r>
            <a:r>
              <a:rPr lang="en-US" dirty="0" smtClean="0"/>
              <a:t>J</a:t>
            </a:r>
            <a:r>
              <a:rPr lang="is-IS" dirty="0" smtClean="0"/>
              <a:t>ust open two web browsers side by side.”</a:t>
            </a:r>
          </a:p>
          <a:p>
            <a:endParaRPr lang="is-IS" dirty="0"/>
          </a:p>
          <a:p>
            <a:r>
              <a:rPr lang="is-IS" dirty="0" smtClean="0"/>
              <a:t>“Or if you just need to SEE one and edit the other, use the snipping tool.”</a:t>
            </a:r>
            <a:endParaRPr lang="en-US" dirty="0"/>
          </a:p>
        </p:txBody>
      </p:sp>
      <p:pic>
        <p:nvPicPr>
          <p:cNvPr id="6" name="Content Placeholder 5" descr="Screen Shot 2016-05-24 at 6.31.19 PM.png"/>
          <p:cNvPicPr>
            <a:picLocks noGrp="1" noChangeAspect="1"/>
          </p:cNvPicPr>
          <p:nvPr>
            <p:ph sz="half" idx="2"/>
          </p:nvPr>
        </p:nvPicPr>
        <p:blipFill>
          <a:blip r:embed="rId2">
            <a:extLst>
              <a:ext uri="{28A0092B-C50C-407E-A947-70E740481C1C}">
                <a14:useLocalDpi xmlns:a14="http://schemas.microsoft.com/office/drawing/2010/main" val="0"/>
              </a:ext>
            </a:extLst>
          </a:blip>
          <a:srcRect l="1961" r="1961"/>
          <a:stretch>
            <a:fillRect/>
          </a:stretch>
        </p:blipFill>
        <p:spPr>
          <a:xfrm>
            <a:off x="6130723" y="1636504"/>
            <a:ext cx="3121706" cy="2982464"/>
          </a:xfrm>
        </p:spPr>
      </p:pic>
      <p:pic>
        <p:nvPicPr>
          <p:cNvPr id="8" name="Content Placeholder 5" descr="Screen Shot 2016-05-24 at 6.31.19 PM.png"/>
          <p:cNvPicPr>
            <a:picLocks noChangeAspect="1"/>
          </p:cNvPicPr>
          <p:nvPr/>
        </p:nvPicPr>
        <p:blipFill>
          <a:blip r:embed="rId2">
            <a:extLst>
              <a:ext uri="{28A0092B-C50C-407E-A947-70E740481C1C}">
                <a14:useLocalDpi xmlns:a14="http://schemas.microsoft.com/office/drawing/2010/main" val="0"/>
              </a:ext>
            </a:extLst>
          </a:blip>
          <a:srcRect l="1961" r="1961"/>
          <a:stretch>
            <a:fillRect/>
          </a:stretch>
        </p:blipFill>
        <p:spPr>
          <a:xfrm>
            <a:off x="8120002" y="3172410"/>
            <a:ext cx="3121706" cy="2982464"/>
          </a:xfrm>
          <a:prstGeom prst="rect">
            <a:avLst/>
          </a:prstGeom>
        </p:spPr>
      </p:pic>
    </p:spTree>
    <p:extLst>
      <p:ext uri="{BB962C8B-B14F-4D97-AF65-F5344CB8AC3E}">
        <p14:creationId xmlns:p14="http://schemas.microsoft.com/office/powerpoint/2010/main" val="593433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Someone may have a tool</a:t>
            </a:r>
            <a:endParaRPr lang="en-US" dirty="0"/>
          </a:p>
        </p:txBody>
      </p:sp>
      <p:sp>
        <p:nvSpPr>
          <p:cNvPr id="4" name="Content Placeholder 3"/>
          <p:cNvSpPr>
            <a:spLocks noGrp="1"/>
          </p:cNvSpPr>
          <p:nvPr>
            <p:ph sz="half" idx="1"/>
          </p:nvPr>
        </p:nvSpPr>
        <p:spPr/>
        <p:txBody>
          <a:bodyPr/>
          <a:lstStyle/>
          <a:p>
            <a:r>
              <a:rPr lang="en-US" dirty="0" smtClean="0"/>
              <a:t>“I wish we had a Hierarchy button, like in Voyager.”</a:t>
            </a:r>
          </a:p>
          <a:p>
            <a:endParaRPr lang="en-US" dirty="0" smtClean="0"/>
          </a:p>
          <a:p>
            <a:endParaRPr lang="en-US" dirty="0"/>
          </a:p>
          <a:p>
            <a:r>
              <a:rPr lang="en-US" dirty="0" smtClean="0"/>
              <a:t>“You can. I wrote one using the API.”</a:t>
            </a:r>
            <a:endParaRPr lang="en-US" dirty="0"/>
          </a:p>
        </p:txBody>
      </p:sp>
      <p:pic>
        <p:nvPicPr>
          <p:cNvPr id="6" name="Content Placeholder 5" descr="Screen Shot 2016-05-24 at 6.37.53 PM.png"/>
          <p:cNvPicPr>
            <a:picLocks noGrp="1" noChangeAspect="1"/>
          </p:cNvPicPr>
          <p:nvPr>
            <p:ph sz="half" idx="2"/>
          </p:nvPr>
        </p:nvPicPr>
        <p:blipFill>
          <a:blip r:embed="rId2">
            <a:extLst>
              <a:ext uri="{28A0092B-C50C-407E-A947-70E740481C1C}">
                <a14:useLocalDpi xmlns:a14="http://schemas.microsoft.com/office/drawing/2010/main" val="0"/>
              </a:ext>
            </a:extLst>
          </a:blip>
          <a:srcRect t="4488" b="4488"/>
          <a:stretch>
            <a:fillRect/>
          </a:stretch>
        </p:blipFill>
        <p:spPr/>
      </p:pic>
    </p:spTree>
    <p:extLst>
      <p:ext uri="{BB962C8B-B14F-4D97-AF65-F5344CB8AC3E}">
        <p14:creationId xmlns:p14="http://schemas.microsoft.com/office/powerpoint/2010/main" val="959663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may just need to be fixed</a:t>
            </a:r>
            <a:endParaRPr lang="en-US" dirty="0"/>
          </a:p>
        </p:txBody>
      </p:sp>
      <p:sp>
        <p:nvSpPr>
          <p:cNvPr id="4" name="Content Placeholder 3"/>
          <p:cNvSpPr>
            <a:spLocks noGrp="1"/>
          </p:cNvSpPr>
          <p:nvPr>
            <p:ph sz="half" idx="1"/>
          </p:nvPr>
        </p:nvSpPr>
        <p:spPr/>
        <p:txBody>
          <a:bodyPr/>
          <a:lstStyle/>
          <a:p>
            <a:r>
              <a:rPr lang="en-US" dirty="0" smtClean="0"/>
              <a:t>“I wish it didn’t take so many clicks to get from a MFHD to its items.”</a:t>
            </a:r>
          </a:p>
          <a:p>
            <a:endParaRPr lang="en-US" dirty="0" smtClean="0"/>
          </a:p>
          <a:p>
            <a:endParaRPr lang="en-US" dirty="0"/>
          </a:p>
          <a:p>
            <a:r>
              <a:rPr lang="en-US" dirty="0" smtClean="0"/>
              <a:t>“Good news! Now it doesn’t.”</a:t>
            </a:r>
            <a:endParaRPr lang="en-US" dirty="0"/>
          </a:p>
        </p:txBody>
      </p:sp>
      <p:pic>
        <p:nvPicPr>
          <p:cNvPr id="6" name="Content Placeholder 5" descr="Screen Shot 2016-05-24 at 6.43.37 PM.png"/>
          <p:cNvPicPr>
            <a:picLocks noGrp="1" noChangeAspect="1"/>
          </p:cNvPicPr>
          <p:nvPr>
            <p:ph sz="half" idx="2"/>
          </p:nvPr>
        </p:nvPicPr>
        <p:blipFill>
          <a:blip r:embed="rId2">
            <a:extLst>
              <a:ext uri="{28A0092B-C50C-407E-A947-70E740481C1C}">
                <a14:useLocalDpi xmlns:a14="http://schemas.microsoft.com/office/drawing/2010/main" val="0"/>
              </a:ext>
            </a:extLst>
          </a:blip>
          <a:srcRect t="-102769" b="-102769"/>
          <a:stretch>
            <a:fillRect/>
          </a:stretch>
        </p:blipFill>
        <p:spPr>
          <a:xfrm>
            <a:off x="5654493" y="649904"/>
            <a:ext cx="4396341" cy="4200245"/>
          </a:xfrm>
        </p:spPr>
      </p:pic>
      <p:pic>
        <p:nvPicPr>
          <p:cNvPr id="7" name="Picture 6" descr="Screen Shot 2016-05-24 at 6.44.1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0752" y="3813261"/>
            <a:ext cx="4114800" cy="1282700"/>
          </a:xfrm>
          <a:prstGeom prst="rect">
            <a:avLst/>
          </a:prstGeom>
        </p:spPr>
      </p:pic>
    </p:spTree>
    <p:extLst>
      <p:ext uri="{BB962C8B-B14F-4D97-AF65-F5344CB8AC3E}">
        <p14:creationId xmlns:p14="http://schemas.microsoft.com/office/powerpoint/2010/main" val="2500271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Collaborating with developers</a:t>
            </a:r>
            <a:endParaRPr lang="en-US" dirty="0"/>
          </a:p>
        </p:txBody>
      </p:sp>
      <p:pic>
        <p:nvPicPr>
          <p:cNvPr id="4" name="Content Placeholder 3" descr="Screen Shot 2016-05-20 at 10.43.04 PM.png"/>
          <p:cNvPicPr>
            <a:picLocks noGrp="1" noChangeAspect="1"/>
          </p:cNvPicPr>
          <p:nvPr>
            <p:ph idx="1"/>
          </p:nvPr>
        </p:nvPicPr>
        <p:blipFill>
          <a:blip r:embed="rId2">
            <a:extLst>
              <a:ext uri="{28A0092B-C50C-407E-A947-70E740481C1C}">
                <a14:useLocalDpi xmlns:a14="http://schemas.microsoft.com/office/drawing/2010/main" val="0"/>
              </a:ext>
            </a:extLst>
          </a:blip>
          <a:srcRect t="-12403" b="-12403"/>
          <a:stretch>
            <a:fillRect/>
          </a:stretch>
        </p:blipFill>
        <p:spPr>
          <a:xfrm>
            <a:off x="1103313" y="2052638"/>
            <a:ext cx="8947150" cy="4195762"/>
          </a:xfrm>
        </p:spPr>
      </p:pic>
    </p:spTree>
    <p:extLst>
      <p:ext uri="{BB962C8B-B14F-4D97-AF65-F5344CB8AC3E}">
        <p14:creationId xmlns:p14="http://schemas.microsoft.com/office/powerpoint/2010/main" val="2988423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provided some feedback</a:t>
            </a:r>
            <a:r>
              <a:rPr lang="is-IS" dirty="0" smtClean="0"/>
              <a:t>…</a:t>
            </a:r>
            <a:endParaRPr lang="en-US" dirty="0"/>
          </a:p>
        </p:txBody>
      </p:sp>
      <p:pic>
        <p:nvPicPr>
          <p:cNvPr id="4" name="Content Placeholder 3" descr="Screen Shot 2016-05-20 at 11.08.02 PM.png"/>
          <p:cNvPicPr>
            <a:picLocks noGrp="1" noChangeAspect="1"/>
          </p:cNvPicPr>
          <p:nvPr>
            <p:ph idx="1"/>
          </p:nvPr>
        </p:nvPicPr>
        <p:blipFill>
          <a:blip r:embed="rId2">
            <a:extLst>
              <a:ext uri="{28A0092B-C50C-407E-A947-70E740481C1C}">
                <a14:useLocalDpi xmlns:a14="http://schemas.microsoft.com/office/drawing/2010/main" val="0"/>
              </a:ext>
            </a:extLst>
          </a:blip>
          <a:srcRect l="390" r="390"/>
          <a:stretch>
            <a:fillRect/>
          </a:stretch>
        </p:blipFill>
        <p:spPr/>
      </p:pic>
    </p:spTree>
    <p:extLst>
      <p:ext uri="{BB962C8B-B14F-4D97-AF65-F5344CB8AC3E}">
        <p14:creationId xmlns:p14="http://schemas.microsoft.com/office/powerpoint/2010/main" val="1330822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was improved!</a:t>
            </a:r>
            <a:endParaRPr lang="en-US" dirty="0"/>
          </a:p>
        </p:txBody>
      </p:sp>
      <p:pic>
        <p:nvPicPr>
          <p:cNvPr id="4" name="Content Placeholder 3" descr="Screen Shot 2016-05-20 at 11.09.07 PM.png"/>
          <p:cNvPicPr>
            <a:picLocks noGrp="1" noChangeAspect="1"/>
          </p:cNvPicPr>
          <p:nvPr>
            <p:ph idx="1"/>
          </p:nvPr>
        </p:nvPicPr>
        <p:blipFill>
          <a:blip r:embed="rId2">
            <a:extLst>
              <a:ext uri="{28A0092B-C50C-407E-A947-70E740481C1C}">
                <a14:useLocalDpi xmlns:a14="http://schemas.microsoft.com/office/drawing/2010/main" val="0"/>
              </a:ext>
            </a:extLst>
          </a:blip>
          <a:srcRect t="-9538" b="-9538"/>
          <a:stretch>
            <a:fillRect/>
          </a:stretch>
        </p:blipFill>
        <p:spPr/>
      </p:pic>
    </p:spTree>
    <p:extLst>
      <p:ext uri="{BB962C8B-B14F-4D97-AF65-F5344CB8AC3E}">
        <p14:creationId xmlns:p14="http://schemas.microsoft.com/office/powerpoint/2010/main" val="7779768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7245467" y="2109282"/>
            <a:ext cx="2789334" cy="2755674"/>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Macros: </a:t>
            </a:r>
            <a:r>
              <a:rPr lang="en-US" dirty="0" err="1" smtClean="0"/>
              <a:t>AutoHotKey</a:t>
            </a:r>
            <a:endParaRPr lang="en-US" dirty="0"/>
          </a:p>
        </p:txBody>
      </p:sp>
      <p:sp>
        <p:nvSpPr>
          <p:cNvPr id="3" name="Content Placeholder 2"/>
          <p:cNvSpPr>
            <a:spLocks noGrp="1"/>
          </p:cNvSpPr>
          <p:nvPr>
            <p:ph sz="half" idx="1"/>
          </p:nvPr>
        </p:nvSpPr>
        <p:spPr/>
        <p:txBody>
          <a:bodyPr/>
          <a:lstStyle/>
          <a:p>
            <a:r>
              <a:rPr lang="en-US" dirty="0" err="1" smtClean="0"/>
              <a:t>AutoHotKey</a:t>
            </a:r>
            <a:endParaRPr lang="en-US" dirty="0" smtClean="0"/>
          </a:p>
          <a:p>
            <a:pPr lvl="1"/>
            <a:r>
              <a:rPr lang="en-US" dirty="0" smtClean="0"/>
              <a:t>Free, open-source macro-creation and automation software for Windows</a:t>
            </a:r>
          </a:p>
          <a:p>
            <a:pPr lvl="1"/>
            <a:endParaRPr lang="en-US" dirty="0"/>
          </a:p>
          <a:p>
            <a:r>
              <a:rPr lang="en-US" dirty="0" smtClean="0"/>
              <a:t>Programs can run automatically in the background</a:t>
            </a:r>
          </a:p>
          <a:p>
            <a:pPr lvl="1"/>
            <a:r>
              <a:rPr lang="en-US" dirty="0" smtClean="0"/>
              <a:t>Trigger with hotkey, string or mouse button</a:t>
            </a:r>
          </a:p>
          <a:p>
            <a:pPr lvl="1"/>
            <a:r>
              <a:rPr lang="en-US" dirty="0" smtClean="0"/>
              <a:t>Can be program-specific</a:t>
            </a:r>
          </a:p>
          <a:p>
            <a:pPr lvl="1"/>
            <a:endParaRPr lang="en-US" dirty="0"/>
          </a:p>
          <a:p>
            <a:pPr lvl="1"/>
            <a:endParaRPr lang="en-US" dirty="0"/>
          </a:p>
        </p:txBody>
      </p:sp>
      <p:pic>
        <p:nvPicPr>
          <p:cNvPr id="5" name="Content Placeholder 4" descr="autohotkey.jpg"/>
          <p:cNvPicPr>
            <a:picLocks noGrp="1" noChangeAspect="1"/>
          </p:cNvPicPr>
          <p:nvPr>
            <p:ph sz="half" idx="2"/>
          </p:nvPr>
        </p:nvPicPr>
        <p:blipFill>
          <a:blip r:embed="rId2">
            <a:extLst>
              <a:ext uri="{28A0092B-C50C-407E-A947-70E740481C1C}">
                <a14:useLocalDpi xmlns:a14="http://schemas.microsoft.com/office/drawing/2010/main" val="0"/>
              </a:ext>
            </a:extLst>
          </a:blip>
          <a:srcRect l="10757" r="10757"/>
          <a:stretch>
            <a:fillRect/>
          </a:stretch>
        </p:blipFill>
        <p:spPr>
          <a:xfrm>
            <a:off x="7366998" y="2237536"/>
            <a:ext cx="2536432" cy="2423296"/>
          </a:xfrm>
        </p:spPr>
      </p:pic>
    </p:spTree>
    <p:extLst>
      <p:ext uri="{BB962C8B-B14F-4D97-AF65-F5344CB8AC3E}">
        <p14:creationId xmlns:p14="http://schemas.microsoft.com/office/powerpoint/2010/main" val="1155069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Macros: </a:t>
            </a:r>
            <a:r>
              <a:rPr lang="en-US" dirty="0"/>
              <a:t>T</a:t>
            </a:r>
            <a:r>
              <a:rPr lang="en-US" dirty="0" smtClean="0"/>
              <a:t>ext replacement</a:t>
            </a:r>
            <a:endParaRPr lang="en-US" dirty="0"/>
          </a:p>
        </p:txBody>
      </p:sp>
      <p:sp>
        <p:nvSpPr>
          <p:cNvPr id="5" name="Content Placeholder 4"/>
          <p:cNvSpPr>
            <a:spLocks noGrp="1"/>
          </p:cNvSpPr>
          <p:nvPr>
            <p:ph idx="1"/>
          </p:nvPr>
        </p:nvSpPr>
        <p:spPr/>
        <p:txBody>
          <a:bodyPr/>
          <a:lstStyle/>
          <a:p>
            <a:r>
              <a:rPr lang="en-US" dirty="0" smtClean="0"/>
              <a:t>Typing hard-to-type characters:</a:t>
            </a:r>
          </a:p>
          <a:p>
            <a:pPr lvl="1"/>
            <a:endParaRPr lang="de-DE" dirty="0" smtClean="0"/>
          </a:p>
          <a:p>
            <a:pPr lvl="1"/>
            <a:r>
              <a:rPr lang="de-DE" dirty="0"/>
              <a:t>; Type (c) </a:t>
            </a:r>
            <a:r>
              <a:rPr lang="de-DE" dirty="0" err="1"/>
              <a:t>to</a:t>
            </a:r>
            <a:r>
              <a:rPr lang="de-DE" dirty="0"/>
              <a:t> </a:t>
            </a:r>
            <a:r>
              <a:rPr lang="de-DE" dirty="0" err="1"/>
              <a:t>produce</a:t>
            </a:r>
            <a:r>
              <a:rPr lang="de-DE" dirty="0"/>
              <a:t> </a:t>
            </a:r>
            <a:r>
              <a:rPr lang="de-DE" dirty="0" err="1"/>
              <a:t>the</a:t>
            </a:r>
            <a:r>
              <a:rPr lang="de-DE" dirty="0"/>
              <a:t> </a:t>
            </a:r>
            <a:r>
              <a:rPr lang="de-DE" dirty="0" err="1"/>
              <a:t>copyright</a:t>
            </a:r>
            <a:r>
              <a:rPr lang="de-DE" dirty="0"/>
              <a:t> </a:t>
            </a:r>
            <a:r>
              <a:rPr lang="de-DE" dirty="0" err="1"/>
              <a:t>symbol</a:t>
            </a:r>
            <a:endParaRPr lang="de-DE" dirty="0"/>
          </a:p>
          <a:p>
            <a:pPr marL="457200" lvl="1" indent="0">
              <a:buNone/>
            </a:pPr>
            <a:r>
              <a:rPr lang="de-DE" sz="3200" dirty="0" smtClean="0"/>
              <a:t>			</a:t>
            </a:r>
            <a:r>
              <a:rPr lang="de-DE" sz="3200" b="1" dirty="0" smtClean="0">
                <a:solidFill>
                  <a:srgbClr val="FFFF00"/>
                </a:solidFill>
                <a:latin typeface="Courier"/>
                <a:cs typeface="Courier"/>
              </a:rPr>
              <a:t>:</a:t>
            </a:r>
            <a:r>
              <a:rPr lang="de-DE" sz="3200" b="1" dirty="0">
                <a:solidFill>
                  <a:srgbClr val="FFFF00"/>
                </a:solidFill>
                <a:latin typeface="Courier"/>
                <a:cs typeface="Courier"/>
              </a:rPr>
              <a:t>*:(c)::</a:t>
            </a:r>
            <a:r>
              <a:rPr lang="de-DE" sz="3200" b="1" dirty="0" smtClean="0">
                <a:solidFill>
                  <a:srgbClr val="FFFF00"/>
                </a:solidFill>
                <a:latin typeface="Courier"/>
                <a:cs typeface="Courier"/>
              </a:rPr>
              <a:t>©</a:t>
            </a:r>
          </a:p>
          <a:p>
            <a:pPr lvl="1"/>
            <a:endParaRPr lang="en-US" dirty="0" smtClean="0"/>
          </a:p>
          <a:p>
            <a:pPr lvl="1"/>
            <a:r>
              <a:rPr lang="en-US" dirty="0" smtClean="0"/>
              <a:t>; Type </a:t>
            </a:r>
            <a:r>
              <a:rPr lang="en-US" dirty="0"/>
              <a:t>single </a:t>
            </a:r>
            <a:r>
              <a:rPr lang="en-US" dirty="0" smtClean="0"/>
              <a:t>Greek </a:t>
            </a:r>
            <a:r>
              <a:rPr lang="en-US" dirty="0"/>
              <a:t>characters by surrounding them by bangs (</a:t>
            </a:r>
            <a:r>
              <a:rPr lang="en-US" dirty="0" smtClean="0"/>
              <a:t>!</a:t>
            </a:r>
            <a:r>
              <a:rPr lang="en-US" dirty="0"/>
              <a:t>)</a:t>
            </a:r>
            <a:endParaRPr lang="en-US" sz="3200" dirty="0" smtClean="0"/>
          </a:p>
          <a:p>
            <a:pPr marL="457200" lvl="1" indent="0">
              <a:buNone/>
            </a:pPr>
            <a:r>
              <a:rPr lang="en-US" sz="3200" dirty="0"/>
              <a:t>	</a:t>
            </a:r>
            <a:r>
              <a:rPr lang="en-US" sz="3200" dirty="0" smtClean="0"/>
              <a:t>		</a:t>
            </a:r>
            <a:r>
              <a:rPr lang="el-GR" sz="3200" b="1" dirty="0" smtClean="0">
                <a:solidFill>
                  <a:srgbClr val="FFFF00"/>
                </a:solidFill>
                <a:latin typeface="Courier"/>
                <a:cs typeface="Courier"/>
              </a:rPr>
              <a:t>:</a:t>
            </a:r>
            <a:r>
              <a:rPr lang="el-GR" sz="3200" b="1" dirty="0">
                <a:solidFill>
                  <a:srgbClr val="FFFF00"/>
                </a:solidFill>
                <a:latin typeface="Courier"/>
                <a:cs typeface="Courier"/>
              </a:rPr>
              <a:t>*:!alpha!::α</a:t>
            </a:r>
            <a:endParaRPr lang="en-US" sz="3200" b="1" dirty="0">
              <a:solidFill>
                <a:srgbClr val="FFFF00"/>
              </a:solidFill>
              <a:latin typeface="Courier"/>
              <a:cs typeface="Courier"/>
            </a:endParaRPr>
          </a:p>
        </p:txBody>
      </p:sp>
    </p:spTree>
    <p:extLst>
      <p:ext uri="{BB962C8B-B14F-4D97-AF65-F5344CB8AC3E}">
        <p14:creationId xmlns:p14="http://schemas.microsoft.com/office/powerpoint/2010/main" val="3826008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349312" y="3027840"/>
            <a:ext cx="3050126" cy="1961858"/>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err="1"/>
              <a:t>m</a:t>
            </a:r>
            <a:r>
              <a:rPr lang="en-US" dirty="0" err="1" smtClean="0"/>
              <a:t>ashcat</a:t>
            </a:r>
            <a:r>
              <a:rPr lang="en-US" dirty="0" smtClean="0"/>
              <a:t>: mashed catalog data</a:t>
            </a:r>
            <a:br>
              <a:rPr lang="en-US" dirty="0" smtClean="0"/>
            </a:br>
            <a:r>
              <a:rPr lang="en-US" dirty="0" smtClean="0"/>
              <a:t>/ catalogers and developers</a:t>
            </a:r>
            <a:endParaRPr lang="en-US" dirty="0"/>
          </a:p>
        </p:txBody>
      </p:sp>
      <p:sp>
        <p:nvSpPr>
          <p:cNvPr id="2" name="Content Placeholder 1"/>
          <p:cNvSpPr>
            <a:spLocks noGrp="1"/>
          </p:cNvSpPr>
          <p:nvPr>
            <p:ph sz="half" idx="2"/>
          </p:nvPr>
        </p:nvSpPr>
        <p:spPr/>
        <p:txBody>
          <a:bodyPr>
            <a:normAutofit lnSpcReduction="10000"/>
          </a:bodyPr>
          <a:lstStyle/>
          <a:p>
            <a:r>
              <a:rPr lang="en-US" sz="2000" dirty="0"/>
              <a:t>E</a:t>
            </a:r>
            <a:r>
              <a:rPr lang="en-US" sz="2000" dirty="0" smtClean="0"/>
              <a:t>vent organized in 2012 in Cambridge</a:t>
            </a:r>
          </a:p>
          <a:p>
            <a:endParaRPr lang="en-US" sz="2000" dirty="0"/>
          </a:p>
          <a:p>
            <a:r>
              <a:rPr lang="en-US" sz="2000" dirty="0" smtClean="0"/>
              <a:t>“for </a:t>
            </a:r>
            <a:r>
              <a:rPr lang="en-US" sz="2000" dirty="0"/>
              <a:t>cataloguers, developers and anyone else with an interest in how library catalogue data can be created, manipulated, used and re-used by computers and </a:t>
            </a:r>
            <a:r>
              <a:rPr lang="en-US" sz="2000" dirty="0" smtClean="0"/>
              <a:t>software”</a:t>
            </a:r>
          </a:p>
          <a:p>
            <a:endParaRPr lang="en-US" sz="2000" dirty="0"/>
          </a:p>
          <a:p>
            <a:r>
              <a:rPr lang="en-US" sz="2000" dirty="0" smtClean="0"/>
              <a:t>All presentations / </a:t>
            </a:r>
            <a:r>
              <a:rPr lang="en-US" sz="2000" dirty="0" err="1" smtClean="0"/>
              <a:t>storify</a:t>
            </a:r>
            <a:r>
              <a:rPr lang="en-US" sz="2000" dirty="0" smtClean="0"/>
              <a:t> available on website</a:t>
            </a:r>
            <a:endParaRPr lang="en-US" sz="2000" dirty="0"/>
          </a:p>
        </p:txBody>
      </p:sp>
      <p:pic>
        <p:nvPicPr>
          <p:cNvPr id="5" name="Content Placeholder 4" descr="Screen Shot 2016-05-25 at 9.58.28 PM.png"/>
          <p:cNvPicPr>
            <a:picLocks noGrp="1" noChangeAspect="1"/>
          </p:cNvPicPr>
          <p:nvPr>
            <p:ph sz="half" idx="1"/>
          </p:nvPr>
        </p:nvPicPr>
        <p:blipFill>
          <a:blip r:embed="rId3">
            <a:extLst>
              <a:ext uri="{28A0092B-C50C-407E-A947-70E740481C1C}">
                <a14:useLocalDpi xmlns:a14="http://schemas.microsoft.com/office/drawing/2010/main" val="0"/>
              </a:ext>
            </a:extLst>
          </a:blip>
          <a:srcRect t="-28085" b="-28085"/>
          <a:stretch>
            <a:fillRect/>
          </a:stretch>
        </p:blipFill>
        <p:spPr>
          <a:xfrm>
            <a:off x="1454206" y="2642271"/>
            <a:ext cx="2839880" cy="2710315"/>
          </a:xfrm>
        </p:spPr>
      </p:pic>
    </p:spTree>
    <p:extLst>
      <p:ext uri="{BB962C8B-B14F-4D97-AF65-F5344CB8AC3E}">
        <p14:creationId xmlns:p14="http://schemas.microsoft.com/office/powerpoint/2010/main" val="331527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Macros: More text replacement</a:t>
            </a:r>
            <a:endParaRPr lang="en-US" dirty="0"/>
          </a:p>
        </p:txBody>
      </p:sp>
      <p:sp>
        <p:nvSpPr>
          <p:cNvPr id="3" name="Content Placeholder 2"/>
          <p:cNvSpPr>
            <a:spLocks noGrp="1"/>
          </p:cNvSpPr>
          <p:nvPr>
            <p:ph idx="1"/>
          </p:nvPr>
        </p:nvSpPr>
        <p:spPr>
          <a:xfrm>
            <a:off x="1103312" y="2052918"/>
            <a:ext cx="9974655" cy="4195481"/>
          </a:xfrm>
        </p:spPr>
        <p:txBody>
          <a:bodyPr/>
          <a:lstStyle/>
          <a:p>
            <a:endParaRPr lang="en-US" dirty="0" smtClean="0"/>
          </a:p>
          <a:p>
            <a:r>
              <a:rPr lang="en-US" dirty="0" smtClean="0"/>
              <a:t>Type long but common phrases:</a:t>
            </a:r>
            <a:endParaRPr lang="en-US" b="1" dirty="0" smtClean="0">
              <a:solidFill>
                <a:srgbClr val="FFFF00"/>
              </a:solidFill>
              <a:latin typeface="Courier"/>
              <a:cs typeface="Courier"/>
            </a:endParaRPr>
          </a:p>
          <a:p>
            <a:pPr marL="0" indent="0">
              <a:buNone/>
            </a:pPr>
            <a:endParaRPr lang="en-US" b="1" dirty="0" smtClean="0">
              <a:solidFill>
                <a:srgbClr val="FFFF00"/>
              </a:solidFill>
              <a:latin typeface="Courier"/>
              <a:cs typeface="Courier"/>
            </a:endParaRPr>
          </a:p>
          <a:p>
            <a:pPr marL="0" indent="0">
              <a:buNone/>
            </a:pPr>
            <a:r>
              <a:rPr lang="en-US" b="1" dirty="0" smtClean="0">
                <a:solidFill>
                  <a:srgbClr val="FFFF00"/>
                </a:solidFill>
                <a:latin typeface="Courier"/>
                <a:cs typeface="Courier"/>
              </a:rPr>
              <a:t>:</a:t>
            </a:r>
            <a:r>
              <a:rPr lang="en-US" b="1" dirty="0">
                <a:solidFill>
                  <a:srgbClr val="FFFF00"/>
                </a:solidFill>
                <a:latin typeface="Courier"/>
                <a:cs typeface="Courier"/>
              </a:rPr>
              <a:t>:</a:t>
            </a:r>
            <a:r>
              <a:rPr lang="en-US" b="1" dirty="0" err="1">
                <a:solidFill>
                  <a:srgbClr val="FFFF00"/>
                </a:solidFill>
                <a:latin typeface="Courier"/>
                <a:cs typeface="Courier"/>
              </a:rPr>
              <a:t>brn</a:t>
            </a:r>
            <a:r>
              <a:rPr lang="en-US" b="1" dirty="0">
                <a:solidFill>
                  <a:srgbClr val="FFFF00"/>
                </a:solidFill>
                <a:latin typeface="Courier"/>
                <a:cs typeface="Courier"/>
              </a:rPr>
              <a:t>::Includes bibliographical references (</a:t>
            </a:r>
            <a:r>
              <a:rPr lang="en-US" b="1" dirty="0" smtClean="0">
                <a:solidFill>
                  <a:srgbClr val="FFFF00"/>
                </a:solidFill>
                <a:latin typeface="Courier"/>
                <a:cs typeface="Courier"/>
              </a:rPr>
              <a:t>pages </a:t>
            </a:r>
            <a:r>
              <a:rPr lang="en-US" b="1" dirty="0">
                <a:solidFill>
                  <a:srgbClr val="FFFF00"/>
                </a:solidFill>
                <a:latin typeface="Courier"/>
                <a:cs typeface="Courier"/>
              </a:rPr>
              <a:t>) and index</a:t>
            </a:r>
            <a:r>
              <a:rPr lang="en-US" b="1" dirty="0" smtClean="0">
                <a:solidFill>
                  <a:srgbClr val="FFFF00"/>
                </a:solidFill>
                <a:latin typeface="Courier"/>
                <a:cs typeface="Courier"/>
              </a:rPr>
              <a:t>.</a:t>
            </a:r>
          </a:p>
          <a:p>
            <a:pPr marL="0" indent="0">
              <a:buNone/>
            </a:pPr>
            <a:endParaRPr lang="en-US" b="1" dirty="0">
              <a:solidFill>
                <a:srgbClr val="FFFF00"/>
              </a:solidFill>
              <a:latin typeface="Courier"/>
              <a:cs typeface="Courier"/>
            </a:endParaRPr>
          </a:p>
          <a:p>
            <a:pPr marL="0" indent="0">
              <a:buNone/>
            </a:pPr>
            <a:endParaRPr lang="en-US" b="1" dirty="0" smtClean="0">
              <a:solidFill>
                <a:srgbClr val="FFFF00"/>
              </a:solidFill>
              <a:latin typeface="Courier"/>
              <a:cs typeface="Courier"/>
            </a:endParaRPr>
          </a:p>
        </p:txBody>
      </p:sp>
    </p:spTree>
    <p:extLst>
      <p:ext uri="{BB962C8B-B14F-4D97-AF65-F5344CB8AC3E}">
        <p14:creationId xmlns:p14="http://schemas.microsoft.com/office/powerpoint/2010/main" val="25658510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Macros: Making your hotkeys consistent across systems</a:t>
            </a:r>
            <a:endParaRPr lang="en-US" dirty="0"/>
          </a:p>
        </p:txBody>
      </p:sp>
      <p:sp>
        <p:nvSpPr>
          <p:cNvPr id="4" name="Content Placeholder 3"/>
          <p:cNvSpPr>
            <a:spLocks noGrp="1"/>
          </p:cNvSpPr>
          <p:nvPr>
            <p:ph sz="half" idx="1"/>
          </p:nvPr>
        </p:nvSpPr>
        <p:spPr/>
        <p:txBody>
          <a:bodyPr/>
          <a:lstStyle/>
          <a:p>
            <a:r>
              <a:rPr lang="en-US" dirty="0" smtClean="0"/>
              <a:t>Hotkeys often have different behavior for different systems</a:t>
            </a:r>
          </a:p>
          <a:p>
            <a:endParaRPr lang="en-US" dirty="0"/>
          </a:p>
          <a:p>
            <a:r>
              <a:rPr lang="en-US" dirty="0" smtClean="0"/>
              <a:t>Ctrl-D:</a:t>
            </a:r>
          </a:p>
          <a:p>
            <a:pPr lvl="1"/>
            <a:r>
              <a:rPr lang="en-US" dirty="0" smtClean="0"/>
              <a:t>Connexion: Subfield delimiter</a:t>
            </a:r>
          </a:p>
          <a:p>
            <a:pPr lvl="1"/>
            <a:r>
              <a:rPr lang="en-US" dirty="0" smtClean="0"/>
              <a:t>Voyager: Diacritic mode</a:t>
            </a:r>
          </a:p>
          <a:p>
            <a:pPr lvl="1"/>
            <a:r>
              <a:rPr lang="en-US" dirty="0" smtClean="0"/>
              <a:t>Alma: Delete record</a:t>
            </a:r>
          </a:p>
          <a:p>
            <a:pPr lvl="1"/>
            <a:endParaRPr lang="en-US" dirty="0"/>
          </a:p>
          <a:p>
            <a:r>
              <a:rPr lang="en-US" dirty="0" smtClean="0"/>
              <a:t>I wrote a macro to make Ctrl-D do subfield delimiter everywhere</a:t>
            </a:r>
            <a:endParaRPr lang="en-US" dirty="0"/>
          </a:p>
        </p:txBody>
      </p:sp>
      <p:sp>
        <p:nvSpPr>
          <p:cNvPr id="5" name="Content Placeholder 4"/>
          <p:cNvSpPr>
            <a:spLocks noGrp="1"/>
          </p:cNvSpPr>
          <p:nvPr>
            <p:ph sz="half" idx="2"/>
          </p:nvPr>
        </p:nvSpPr>
        <p:spPr>
          <a:xfrm>
            <a:off x="6372382" y="2056092"/>
            <a:ext cx="4864328" cy="4200245"/>
          </a:xfrm>
        </p:spPr>
        <p:txBody>
          <a:bodyPr/>
          <a:lstStyle/>
          <a:p>
            <a:pPr marL="0" indent="0">
              <a:buNone/>
            </a:pPr>
            <a:r>
              <a:rPr lang="en-US" b="1" dirty="0" smtClean="0">
                <a:solidFill>
                  <a:srgbClr val="FFFF00"/>
                </a:solidFill>
                <a:latin typeface="Courier"/>
                <a:cs typeface="Courier"/>
              </a:rPr>
              <a:t>$^d::</a:t>
            </a:r>
          </a:p>
          <a:p>
            <a:pPr marL="0" indent="0">
              <a:buNone/>
            </a:pPr>
            <a:r>
              <a:rPr lang="en-US" b="1" dirty="0" err="1" smtClean="0">
                <a:solidFill>
                  <a:srgbClr val="FFFF00"/>
                </a:solidFill>
                <a:latin typeface="Courier"/>
                <a:cs typeface="Courier"/>
              </a:rPr>
              <a:t>IfWinActive</a:t>
            </a:r>
            <a:r>
              <a:rPr lang="en-US" b="1" dirty="0" smtClean="0">
                <a:solidFill>
                  <a:srgbClr val="FFFF00"/>
                </a:solidFill>
                <a:latin typeface="Courier"/>
                <a:cs typeface="Courier"/>
              </a:rPr>
              <a:t>, Voyager Cataloging</a:t>
            </a:r>
          </a:p>
          <a:p>
            <a:pPr marL="0" indent="0">
              <a:buNone/>
            </a:pPr>
            <a:r>
              <a:rPr lang="en-US" b="1" dirty="0" smtClean="0">
                <a:solidFill>
                  <a:srgbClr val="FFFF00"/>
                </a:solidFill>
                <a:latin typeface="Courier"/>
                <a:cs typeface="Courier"/>
              </a:rPr>
              <a:t>{</a:t>
            </a:r>
          </a:p>
          <a:p>
            <a:pPr marL="0" indent="0">
              <a:buNone/>
            </a:pPr>
            <a:r>
              <a:rPr lang="de-DE" b="1" dirty="0" smtClean="0">
                <a:solidFill>
                  <a:srgbClr val="FFFF00"/>
                </a:solidFill>
                <a:latin typeface="Courier"/>
                <a:cs typeface="Courier"/>
              </a:rPr>
              <a:t>    Send {F9}</a:t>
            </a:r>
          </a:p>
          <a:p>
            <a:pPr marL="0" indent="0">
              <a:buNone/>
            </a:pPr>
            <a:r>
              <a:rPr lang="en-US" b="1" dirty="0" smtClean="0">
                <a:solidFill>
                  <a:srgbClr val="FFFF00"/>
                </a:solidFill>
                <a:latin typeface="Courier"/>
                <a:cs typeface="Courier"/>
              </a:rPr>
              <a:t>} else {</a:t>
            </a:r>
          </a:p>
          <a:p>
            <a:pPr marL="0" indent="0">
              <a:buNone/>
            </a:pPr>
            <a:r>
              <a:rPr lang="de-DE" b="1" dirty="0" smtClean="0">
                <a:solidFill>
                  <a:srgbClr val="FFFF00"/>
                </a:solidFill>
                <a:latin typeface="Courier"/>
                <a:cs typeface="Courier"/>
              </a:rPr>
              <a:t>    Send ^d</a:t>
            </a:r>
          </a:p>
          <a:p>
            <a:pPr marL="0" indent="0">
              <a:buNone/>
            </a:pPr>
            <a:r>
              <a:rPr lang="de-DE" b="1" dirty="0" smtClean="0">
                <a:solidFill>
                  <a:srgbClr val="FFFF00"/>
                </a:solidFill>
                <a:latin typeface="Courier"/>
                <a:cs typeface="Courier"/>
              </a:rPr>
              <a:t>}</a:t>
            </a:r>
          </a:p>
          <a:p>
            <a:pPr marL="0" indent="0">
              <a:buNone/>
            </a:pPr>
            <a:r>
              <a:rPr lang="de-DE" b="1" dirty="0" smtClean="0">
                <a:solidFill>
                  <a:srgbClr val="FFFF00"/>
                </a:solidFill>
                <a:latin typeface="Courier"/>
                <a:cs typeface="Courier"/>
              </a:rPr>
              <a:t>Return</a:t>
            </a:r>
            <a:endParaRPr lang="en-US" b="1" dirty="0">
              <a:solidFill>
                <a:srgbClr val="FFFF00"/>
              </a:solidFill>
              <a:latin typeface="Courier"/>
              <a:cs typeface="Courier"/>
            </a:endParaRPr>
          </a:p>
        </p:txBody>
      </p:sp>
    </p:spTree>
    <p:extLst>
      <p:ext uri="{BB962C8B-B14F-4D97-AF65-F5344CB8AC3E}">
        <p14:creationId xmlns:p14="http://schemas.microsoft.com/office/powerpoint/2010/main" val="35105359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Macros in OCLC Connexion</a:t>
            </a:r>
            <a:endParaRPr lang="en-US" dirty="0"/>
          </a:p>
        </p:txBody>
      </p:sp>
      <p:sp>
        <p:nvSpPr>
          <p:cNvPr id="3" name="Content Placeholder 2"/>
          <p:cNvSpPr>
            <a:spLocks noGrp="1"/>
          </p:cNvSpPr>
          <p:nvPr>
            <p:ph sz="half" idx="1"/>
          </p:nvPr>
        </p:nvSpPr>
        <p:spPr/>
        <p:txBody>
          <a:bodyPr>
            <a:normAutofit/>
          </a:bodyPr>
          <a:lstStyle/>
          <a:p>
            <a:r>
              <a:rPr lang="en-US" dirty="0" smtClean="0"/>
              <a:t>Written in “OML”</a:t>
            </a:r>
          </a:p>
          <a:p>
            <a:pPr lvl="1"/>
            <a:r>
              <a:rPr lang="en-US" dirty="0" smtClean="0"/>
              <a:t>Like Visual Basic</a:t>
            </a:r>
          </a:p>
          <a:p>
            <a:r>
              <a:rPr lang="en-US" dirty="0" smtClean="0"/>
              <a:t>More than just keystrokes</a:t>
            </a:r>
          </a:p>
          <a:p>
            <a:pPr lvl="1"/>
            <a:r>
              <a:rPr lang="en-US" dirty="0" smtClean="0"/>
              <a:t>Work with specific fields</a:t>
            </a:r>
          </a:p>
          <a:p>
            <a:pPr lvl="1"/>
            <a:r>
              <a:rPr lang="en-US" dirty="0" smtClean="0"/>
              <a:t>Work with fixed fields</a:t>
            </a:r>
          </a:p>
          <a:p>
            <a:pPr lvl="1"/>
            <a:r>
              <a:rPr lang="en-US" dirty="0" smtClean="0"/>
              <a:t>Pop up windows</a:t>
            </a:r>
          </a:p>
          <a:p>
            <a:r>
              <a:rPr lang="en-US" dirty="0" smtClean="0"/>
              <a:t>Many included with Connexion</a:t>
            </a:r>
          </a:p>
          <a:p>
            <a:r>
              <a:rPr lang="en-US" dirty="0" smtClean="0"/>
              <a:t>Resources</a:t>
            </a:r>
          </a:p>
          <a:p>
            <a:pPr lvl="1"/>
            <a:r>
              <a:rPr lang="en-US" dirty="0" smtClean="0"/>
              <a:t>Walt </a:t>
            </a:r>
            <a:r>
              <a:rPr lang="en-US" dirty="0" err="1" smtClean="0"/>
              <a:t>Nickeson’s</a:t>
            </a:r>
            <a:r>
              <a:rPr lang="en-US" dirty="0" smtClean="0"/>
              <a:t> macros</a:t>
            </a:r>
          </a:p>
          <a:p>
            <a:pPr lvl="1"/>
            <a:r>
              <a:rPr lang="en-US" dirty="0" smtClean="0"/>
              <a:t>OCLC Macro Language for the Complete Beginner (Joel Hahn)</a:t>
            </a:r>
          </a:p>
        </p:txBody>
      </p:sp>
      <p:pic>
        <p:nvPicPr>
          <p:cNvPr id="7" name="Content Placeholder 6" descr="Screen Shot 2016-05-24 at 8.26.39 PM.png"/>
          <p:cNvPicPr>
            <a:picLocks noGrp="1" noChangeAspect="1"/>
          </p:cNvPicPr>
          <p:nvPr>
            <p:ph sz="half" idx="2"/>
          </p:nvPr>
        </p:nvPicPr>
        <p:blipFill>
          <a:blip r:embed="rId2">
            <a:extLst>
              <a:ext uri="{28A0092B-C50C-407E-A947-70E740481C1C}">
                <a14:useLocalDpi xmlns:a14="http://schemas.microsoft.com/office/drawing/2010/main" val="0"/>
              </a:ext>
            </a:extLst>
          </a:blip>
          <a:srcRect l="-11682" r="-11682"/>
          <a:stretch>
            <a:fillRect/>
          </a:stretch>
        </p:blipFill>
        <p:spPr>
          <a:xfrm>
            <a:off x="5654675" y="2055813"/>
            <a:ext cx="4395788" cy="4200525"/>
          </a:xfrm>
        </p:spPr>
      </p:pic>
    </p:spTree>
    <p:extLst>
      <p:ext uri="{BB962C8B-B14F-4D97-AF65-F5344CB8AC3E}">
        <p14:creationId xmlns:p14="http://schemas.microsoft.com/office/powerpoint/2010/main" val="1522134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within an ILS?</a:t>
            </a:r>
            <a:endParaRPr lang="en-US" dirty="0"/>
          </a:p>
        </p:txBody>
      </p:sp>
      <p:sp>
        <p:nvSpPr>
          <p:cNvPr id="3" name="Content Placeholder 2"/>
          <p:cNvSpPr>
            <a:spLocks noGrp="1"/>
          </p:cNvSpPr>
          <p:nvPr>
            <p:ph sz="half" idx="1"/>
          </p:nvPr>
        </p:nvSpPr>
        <p:spPr/>
        <p:txBody>
          <a:bodyPr/>
          <a:lstStyle/>
          <a:p>
            <a:r>
              <a:rPr lang="en-US" dirty="0" smtClean="0"/>
              <a:t>Alma uses:</a:t>
            </a:r>
          </a:p>
          <a:p>
            <a:pPr lvl="1"/>
            <a:r>
              <a:rPr lang="en-US" dirty="0" smtClean="0"/>
              <a:t>Normalization rules</a:t>
            </a:r>
          </a:p>
          <a:p>
            <a:pPr lvl="1"/>
            <a:r>
              <a:rPr lang="en-US" dirty="0" smtClean="0"/>
              <a:t>Merge rules</a:t>
            </a:r>
          </a:p>
          <a:p>
            <a:pPr lvl="1"/>
            <a:endParaRPr lang="en-US" dirty="0"/>
          </a:p>
          <a:p>
            <a:r>
              <a:rPr lang="en-US" dirty="0" smtClean="0"/>
              <a:t>Edit rules within Alma</a:t>
            </a:r>
          </a:p>
          <a:p>
            <a:pPr lvl="1"/>
            <a:r>
              <a:rPr lang="en-US" dirty="0" smtClean="0"/>
              <a:t>Templates provided for common rule types</a:t>
            </a:r>
          </a:p>
          <a:p>
            <a:pPr lvl="1"/>
            <a:r>
              <a:rPr lang="en-US" dirty="0" smtClean="0"/>
              <a:t>Extensive documentation on Ex </a:t>
            </a:r>
            <a:r>
              <a:rPr lang="en-US" dirty="0" err="1" smtClean="0"/>
              <a:t>Libris</a:t>
            </a:r>
            <a:r>
              <a:rPr lang="en-US" dirty="0" smtClean="0"/>
              <a:t> web site</a:t>
            </a:r>
            <a:endParaRPr lang="en-US" dirty="0"/>
          </a:p>
          <a:p>
            <a:pPr lvl="1"/>
            <a:endParaRPr lang="en-US" dirty="0"/>
          </a:p>
        </p:txBody>
      </p:sp>
      <p:pic>
        <p:nvPicPr>
          <p:cNvPr id="5" name="Content Placeholder 4" descr="Screen Shot 2016-05-24 at 8.00.51 PM.png"/>
          <p:cNvPicPr>
            <a:picLocks noGrp="1" noChangeAspect="1"/>
          </p:cNvPicPr>
          <p:nvPr>
            <p:ph sz="half" idx="2"/>
          </p:nvPr>
        </p:nvPicPr>
        <p:blipFill>
          <a:blip r:embed="rId2">
            <a:extLst>
              <a:ext uri="{28A0092B-C50C-407E-A947-70E740481C1C}">
                <a14:useLocalDpi xmlns:a14="http://schemas.microsoft.com/office/drawing/2010/main" val="0"/>
              </a:ext>
            </a:extLst>
          </a:blip>
          <a:srcRect l="-3656" r="-3656"/>
          <a:stretch>
            <a:fillRect/>
          </a:stretch>
        </p:blipFill>
        <p:spPr>
          <a:xfrm>
            <a:off x="5654675" y="2055813"/>
            <a:ext cx="4395788" cy="4200525"/>
          </a:xfrm>
        </p:spPr>
      </p:pic>
    </p:spTree>
    <p:extLst>
      <p:ext uri="{BB962C8B-B14F-4D97-AF65-F5344CB8AC3E}">
        <p14:creationId xmlns:p14="http://schemas.microsoft.com/office/powerpoint/2010/main" val="1598647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us!</a:t>
            </a:r>
            <a:endParaRPr lang="en-US" dirty="0"/>
          </a:p>
        </p:txBody>
      </p:sp>
      <p:sp>
        <p:nvSpPr>
          <p:cNvPr id="3" name="Content Placeholder 2"/>
          <p:cNvSpPr>
            <a:spLocks noGrp="1"/>
          </p:cNvSpPr>
          <p:nvPr>
            <p:ph idx="1"/>
          </p:nvPr>
        </p:nvSpPr>
        <p:spPr/>
        <p:txBody>
          <a:bodyPr/>
          <a:lstStyle/>
          <a:p>
            <a:r>
              <a:rPr lang="en-US" dirty="0" smtClean="0"/>
              <a:t>Visit the web site</a:t>
            </a:r>
          </a:p>
          <a:p>
            <a:endParaRPr lang="en-US" dirty="0"/>
          </a:p>
          <a:p>
            <a:pPr marL="0" indent="0">
              <a:buNone/>
            </a:pPr>
            <a:r>
              <a:rPr lang="en-US" sz="4000" dirty="0" smtClean="0"/>
              <a:t>		http</a:t>
            </a:r>
            <a:r>
              <a:rPr lang="en-US" sz="4000" dirty="0"/>
              <a:t>://</a:t>
            </a:r>
            <a:r>
              <a:rPr lang="en-US" sz="4000" dirty="0" err="1"/>
              <a:t>www.mashcat.info</a:t>
            </a:r>
            <a:r>
              <a:rPr lang="en-US" sz="4000" dirty="0"/>
              <a:t>/</a:t>
            </a:r>
            <a:endParaRPr lang="en-US" sz="4000" dirty="0" smtClean="0"/>
          </a:p>
          <a:p>
            <a:endParaRPr lang="en-US" dirty="0"/>
          </a:p>
          <a:p>
            <a:r>
              <a:rPr lang="en-US" dirty="0" smtClean="0"/>
              <a:t>Join the </a:t>
            </a:r>
            <a:r>
              <a:rPr lang="en-US" dirty="0" err="1" smtClean="0"/>
              <a:t>mashcat</a:t>
            </a:r>
            <a:r>
              <a:rPr lang="en-US" dirty="0" smtClean="0"/>
              <a:t> Slack site</a:t>
            </a:r>
          </a:p>
          <a:p>
            <a:endParaRPr lang="en-US" dirty="0"/>
          </a:p>
          <a:p>
            <a:r>
              <a:rPr lang="en-US" dirty="0" smtClean="0"/>
              <a:t>Watch twitter </a:t>
            </a:r>
            <a:r>
              <a:rPr lang="en-US" dirty="0" err="1" smtClean="0"/>
              <a:t>hashtag</a:t>
            </a:r>
            <a:r>
              <a:rPr lang="en-US" dirty="0" smtClean="0"/>
              <a:t> #</a:t>
            </a:r>
            <a:r>
              <a:rPr lang="en-US" dirty="0" err="1" smtClean="0"/>
              <a:t>mashcat</a:t>
            </a:r>
            <a:r>
              <a:rPr lang="en-US" dirty="0" smtClean="0"/>
              <a:t> for events</a:t>
            </a:r>
          </a:p>
          <a:p>
            <a:endParaRPr lang="en-US" dirty="0"/>
          </a:p>
          <a:p>
            <a:r>
              <a:rPr lang="en-US" dirty="0" smtClean="0"/>
              <a:t>Or organize your own!</a:t>
            </a:r>
          </a:p>
          <a:p>
            <a:endParaRPr lang="en-US" dirty="0"/>
          </a:p>
          <a:p>
            <a:endParaRPr lang="en-US" dirty="0"/>
          </a:p>
        </p:txBody>
      </p:sp>
    </p:spTree>
    <p:extLst>
      <p:ext uri="{BB962C8B-B14F-4D97-AF65-F5344CB8AC3E}">
        <p14:creationId xmlns:p14="http://schemas.microsoft.com/office/powerpoint/2010/main" val="24573011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323292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8265955" y="1746394"/>
            <a:ext cx="2335784" cy="2370107"/>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Contact me</a:t>
            </a:r>
            <a:endParaRPr lang="en-US" dirty="0"/>
          </a:p>
        </p:txBody>
      </p:sp>
      <p:sp>
        <p:nvSpPr>
          <p:cNvPr id="3" name="Content Placeholder 2"/>
          <p:cNvSpPr>
            <a:spLocks noGrp="1"/>
          </p:cNvSpPr>
          <p:nvPr>
            <p:ph idx="1"/>
          </p:nvPr>
        </p:nvSpPr>
        <p:spPr/>
        <p:txBody>
          <a:bodyPr/>
          <a:lstStyle/>
          <a:p>
            <a:r>
              <a:rPr lang="en-US" dirty="0" smtClean="0"/>
              <a:t>Kathryn Lybarger</a:t>
            </a:r>
          </a:p>
          <a:p>
            <a:r>
              <a:rPr lang="en-US" dirty="0" smtClean="0"/>
              <a:t>Email: </a:t>
            </a:r>
            <a:r>
              <a:rPr lang="en-US" dirty="0" err="1" smtClean="0">
                <a:hlinkClick r:id="rId2"/>
              </a:rPr>
              <a:t>Kathryn.Lybarger@uky.edu</a:t>
            </a:r>
            <a:endParaRPr lang="en-US" dirty="0" smtClean="0"/>
          </a:p>
          <a:p>
            <a:r>
              <a:rPr lang="en-US" dirty="0" smtClean="0"/>
              <a:t>Twitter: @zemkat</a:t>
            </a:r>
          </a:p>
          <a:p>
            <a:r>
              <a:rPr lang="en-US" dirty="0" err="1" smtClean="0"/>
              <a:t>Github</a:t>
            </a:r>
            <a:r>
              <a:rPr lang="en-US" dirty="0"/>
              <a:t>: </a:t>
            </a:r>
            <a:r>
              <a:rPr lang="en-US" dirty="0">
                <a:hlinkClick r:id="rId3"/>
              </a:rPr>
              <a:t>https://github.com/</a:t>
            </a:r>
            <a:r>
              <a:rPr lang="en-US" dirty="0" smtClean="0">
                <a:hlinkClick r:id="rId3"/>
              </a:rPr>
              <a:t>zemkat</a:t>
            </a:r>
            <a:endParaRPr lang="en-US" dirty="0" smtClean="0"/>
          </a:p>
          <a:p>
            <a:r>
              <a:rPr lang="en-US" dirty="0" smtClean="0"/>
              <a:t>Blogs</a:t>
            </a:r>
          </a:p>
          <a:p>
            <a:pPr lvl="1"/>
            <a:r>
              <a:rPr lang="en-US" dirty="0">
                <a:hlinkClick r:id="rId4"/>
              </a:rPr>
              <a:t>http://problem-cataloger.tumblr.com</a:t>
            </a:r>
            <a:r>
              <a:rPr lang="en-US" dirty="0" smtClean="0">
                <a:hlinkClick r:id="rId4"/>
              </a:rPr>
              <a:t>/</a:t>
            </a:r>
            <a:endParaRPr lang="en-US" dirty="0" smtClean="0"/>
          </a:p>
          <a:p>
            <a:pPr lvl="1"/>
            <a:r>
              <a:rPr lang="en-US" dirty="0">
                <a:hlinkClick r:id="rId5"/>
              </a:rPr>
              <a:t>http://may-subd-geog.tumblr.com</a:t>
            </a:r>
            <a:r>
              <a:rPr lang="en-US" dirty="0" smtClean="0">
                <a:hlinkClick r:id="rId5"/>
              </a:rPr>
              <a:t>/</a:t>
            </a:r>
            <a:endParaRPr lang="en-US" dirty="0" smtClean="0"/>
          </a:p>
          <a:p>
            <a:pPr lvl="1"/>
            <a:r>
              <a:rPr lang="en-US" dirty="0">
                <a:hlinkClick r:id="rId6"/>
              </a:rPr>
              <a:t>http://cataloging-taught-me.tumblr.com</a:t>
            </a:r>
            <a:r>
              <a:rPr lang="en-US" dirty="0" smtClean="0">
                <a:hlinkClick r:id="rId6"/>
              </a:rPr>
              <a:t>/</a:t>
            </a:r>
            <a:endParaRPr lang="en-US" dirty="0" smtClean="0"/>
          </a:p>
          <a:p>
            <a:pPr lvl="1"/>
            <a:r>
              <a:rPr lang="en-US" dirty="0">
                <a:hlinkClick r:id="rId7"/>
              </a:rPr>
              <a:t>http://library-computer.tumblr.com</a:t>
            </a:r>
            <a:r>
              <a:rPr lang="en-US" dirty="0" smtClean="0">
                <a:hlinkClick r:id="rId7"/>
              </a:rPr>
              <a:t>/</a:t>
            </a:r>
            <a:endParaRPr lang="en-US" dirty="0" smtClean="0"/>
          </a:p>
          <a:p>
            <a:pPr lvl="1"/>
            <a:endParaRPr lang="en-US" dirty="0"/>
          </a:p>
        </p:txBody>
      </p:sp>
      <p:pic>
        <p:nvPicPr>
          <p:cNvPr id="4" name="Picture 3" descr="zem.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72788" y="1850504"/>
            <a:ext cx="2115564" cy="2115564"/>
          </a:xfrm>
          <a:prstGeom prst="rect">
            <a:avLst/>
          </a:prstGeom>
        </p:spPr>
      </p:pic>
    </p:spTree>
    <p:extLst>
      <p:ext uri="{BB962C8B-B14F-4D97-AF65-F5344CB8AC3E}">
        <p14:creationId xmlns:p14="http://schemas.microsoft.com/office/powerpoint/2010/main" val="32386262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Mashcat sites</a:t>
            </a:r>
          </a:p>
          <a:p>
            <a:pPr lvl="1"/>
            <a:r>
              <a:rPr lang="en-US" dirty="0" smtClean="0">
                <a:hlinkClick r:id="rId2"/>
              </a:rPr>
              <a:t>http://www.mashcat.info</a:t>
            </a:r>
            <a:endParaRPr lang="en-US" dirty="0" smtClean="0"/>
          </a:p>
          <a:p>
            <a:pPr lvl="1"/>
            <a:r>
              <a:rPr lang="en-US" dirty="0">
                <a:hlinkClick r:id="rId3"/>
              </a:rPr>
              <a:t>https:/</a:t>
            </a:r>
            <a:r>
              <a:rPr lang="en-US" dirty="0" smtClean="0">
                <a:hlinkClick r:id="rId3"/>
              </a:rPr>
              <a:t>/mashcat.slack.com/</a:t>
            </a:r>
            <a:r>
              <a:rPr lang="en-US" dirty="0" smtClean="0"/>
              <a:t> </a:t>
            </a:r>
          </a:p>
          <a:p>
            <a:r>
              <a:rPr lang="en-US" dirty="0" err="1" smtClean="0"/>
              <a:t>AutoHotKey</a:t>
            </a:r>
            <a:endParaRPr lang="en-US" dirty="0" smtClean="0"/>
          </a:p>
          <a:p>
            <a:pPr lvl="1"/>
            <a:r>
              <a:rPr lang="en-US" dirty="0" smtClean="0">
                <a:hlinkClick r:id="rId4"/>
              </a:rPr>
              <a:t>https</a:t>
            </a:r>
            <a:r>
              <a:rPr lang="en-US" dirty="0">
                <a:hlinkClick r:id="rId4"/>
              </a:rPr>
              <a:t>://autohotkey.com</a:t>
            </a:r>
            <a:r>
              <a:rPr lang="en-US" dirty="0" smtClean="0">
                <a:hlinkClick r:id="rId4"/>
              </a:rPr>
              <a:t>/</a:t>
            </a:r>
            <a:endParaRPr lang="en-US" dirty="0" smtClean="0"/>
          </a:p>
          <a:p>
            <a:r>
              <a:rPr lang="en-US" dirty="0" smtClean="0"/>
              <a:t>OCLC Connexion macros</a:t>
            </a:r>
          </a:p>
          <a:p>
            <a:pPr lvl="1"/>
            <a:r>
              <a:rPr lang="en-US" dirty="0" smtClean="0">
                <a:hlinkClick r:id="rId5"/>
              </a:rPr>
              <a:t>http</a:t>
            </a:r>
            <a:r>
              <a:rPr lang="en-US" dirty="0">
                <a:hlinkClick r:id="rId5"/>
              </a:rPr>
              <a:t>://www.oclc.org/support/services/connexion/</a:t>
            </a:r>
            <a:r>
              <a:rPr lang="en-US" dirty="0" smtClean="0">
                <a:hlinkClick r:id="rId5"/>
              </a:rPr>
              <a:t>macros.en.html</a:t>
            </a:r>
            <a:endParaRPr lang="en-US" dirty="0" smtClean="0"/>
          </a:p>
          <a:p>
            <a:r>
              <a:rPr lang="en-US" dirty="0" smtClean="0"/>
              <a:t>Alma</a:t>
            </a:r>
          </a:p>
          <a:p>
            <a:pPr lvl="1"/>
            <a:r>
              <a:rPr lang="en-US" dirty="0" smtClean="0">
                <a:hlinkClick r:id="rId6"/>
              </a:rPr>
              <a:t>Using Normalization Rules</a:t>
            </a:r>
            <a:endParaRPr lang="en-US" dirty="0" smtClean="0"/>
          </a:p>
          <a:p>
            <a:pPr lvl="1"/>
            <a:r>
              <a:rPr lang="en-US" dirty="0" smtClean="0">
                <a:hlinkClick r:id="rId7"/>
              </a:rPr>
              <a:t>Using Merge Rules</a:t>
            </a:r>
            <a:endParaRPr lang="en-US" dirty="0" smtClean="0"/>
          </a:p>
        </p:txBody>
      </p:sp>
    </p:spTree>
    <p:extLst>
      <p:ext uri="{BB962C8B-B14F-4D97-AF65-F5344CB8AC3E}">
        <p14:creationId xmlns:p14="http://schemas.microsoft.com/office/powerpoint/2010/main" val="766603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normAutofit/>
          </a:bodyPr>
          <a:lstStyle/>
          <a:p>
            <a:pPr marL="0" indent="0" algn="ctr">
              <a:buNone/>
            </a:pPr>
            <a:endParaRPr lang="en-US" sz="4800" dirty="0" smtClean="0"/>
          </a:p>
          <a:p>
            <a:pPr marL="0" indent="0" algn="ctr">
              <a:buNone/>
            </a:pPr>
            <a:r>
              <a:rPr lang="en-US" sz="4800" dirty="0" smtClean="0"/>
              <a:t>http</a:t>
            </a:r>
            <a:r>
              <a:rPr lang="en-US" sz="4800" dirty="0"/>
              <a:t>://</a:t>
            </a:r>
            <a:r>
              <a:rPr lang="en-US" sz="4800" dirty="0" err="1"/>
              <a:t>www.mashcat.info</a:t>
            </a:r>
            <a:r>
              <a:rPr lang="en-US" sz="4800" dirty="0"/>
              <a:t>/</a:t>
            </a:r>
          </a:p>
        </p:txBody>
      </p:sp>
    </p:spTree>
    <p:extLst>
      <p:ext uri="{BB962C8B-B14F-4D97-AF65-F5344CB8AC3E}">
        <p14:creationId xmlns:p14="http://schemas.microsoft.com/office/powerpoint/2010/main" val="3645861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Mashcat as a banner</a:t>
            </a:r>
            <a:endParaRPr lang="en-US" dirty="0"/>
          </a:p>
        </p:txBody>
      </p:sp>
      <p:sp>
        <p:nvSpPr>
          <p:cNvPr id="4" name="Content Placeholder 3"/>
          <p:cNvSpPr>
            <a:spLocks noGrp="1"/>
          </p:cNvSpPr>
          <p:nvPr>
            <p:ph idx="1"/>
          </p:nvPr>
        </p:nvSpPr>
        <p:spPr/>
        <p:txBody>
          <a:bodyPr>
            <a:normAutofit/>
          </a:bodyPr>
          <a:lstStyle/>
          <a:p>
            <a:r>
              <a:rPr lang="en-US" dirty="0" smtClean="0"/>
              <a:t>“Mashcat” is now used by a loose group of catalogers, developers,  library systems people working together, improving communications</a:t>
            </a:r>
          </a:p>
          <a:p>
            <a:endParaRPr lang="en-US" dirty="0" smtClean="0"/>
          </a:p>
          <a:p>
            <a:r>
              <a:rPr lang="en-US" dirty="0" smtClean="0"/>
              <a:t>No manifesto,</a:t>
            </a:r>
            <a:r>
              <a:rPr lang="en-US" dirty="0"/>
              <a:t> </a:t>
            </a:r>
            <a:r>
              <a:rPr lang="en-US" dirty="0" smtClean="0"/>
              <a:t>but some underlying themes:</a:t>
            </a:r>
            <a:endParaRPr lang="en-US" dirty="0"/>
          </a:p>
          <a:p>
            <a:pPr lvl="1"/>
            <a:r>
              <a:rPr lang="en-US" dirty="0" smtClean="0"/>
              <a:t>Library </a:t>
            </a:r>
            <a:r>
              <a:rPr lang="en-US" dirty="0"/>
              <a:t>data is a Good Thing.</a:t>
            </a:r>
          </a:p>
          <a:p>
            <a:pPr lvl="1"/>
            <a:r>
              <a:rPr lang="en-US" dirty="0"/>
              <a:t>Library staff creating and improving library data is a Good Thing.</a:t>
            </a:r>
          </a:p>
          <a:p>
            <a:pPr lvl="1"/>
            <a:r>
              <a:rPr lang="en-US" dirty="0"/>
              <a:t>Library systems is a Good Thing.</a:t>
            </a:r>
          </a:p>
          <a:p>
            <a:pPr lvl="1"/>
            <a:r>
              <a:rPr lang="en-US" dirty="0"/>
              <a:t>Library data people should be conversing with library systems people (and vice versa).</a:t>
            </a:r>
          </a:p>
          <a:p>
            <a:pPr lvl="1"/>
            <a:r>
              <a:rPr lang="en-US" dirty="0"/>
              <a:t>It’s time to move past “MARC must die” and throwing pebbles at each other.</a:t>
            </a:r>
          </a:p>
        </p:txBody>
      </p:sp>
    </p:spTree>
    <p:extLst>
      <p:ext uri="{BB962C8B-B14F-4D97-AF65-F5344CB8AC3E}">
        <p14:creationId xmlns:p14="http://schemas.microsoft.com/office/powerpoint/2010/main" val="17851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782767" y="2982478"/>
            <a:ext cx="5238506" cy="1678353"/>
          </a:xfrm>
          <a:prstGeom prst="round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Slack: </a:t>
            </a:r>
            <a:r>
              <a:rPr lang="en-US" dirty="0" err="1" smtClean="0"/>
              <a:t>mashcat.slack.com</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smtClean="0"/>
              <a:t>Slack – an online messaging system</a:t>
            </a:r>
          </a:p>
          <a:p>
            <a:pPr lvl="1"/>
            <a:r>
              <a:rPr lang="en-US" dirty="0" smtClean="0"/>
              <a:t>Web site</a:t>
            </a:r>
          </a:p>
          <a:p>
            <a:pPr lvl="1"/>
            <a:r>
              <a:rPr lang="en-US" dirty="0" smtClean="0"/>
              <a:t>Desktop client</a:t>
            </a:r>
          </a:p>
          <a:p>
            <a:pPr lvl="1"/>
            <a:r>
              <a:rPr lang="en-US" dirty="0" smtClean="0"/>
              <a:t>Mobile apps</a:t>
            </a:r>
          </a:p>
          <a:p>
            <a:pPr lvl="1"/>
            <a:endParaRPr lang="en-US" dirty="0" smtClean="0"/>
          </a:p>
          <a:p>
            <a:r>
              <a:rPr lang="en-US" dirty="0" smtClean="0"/>
              <a:t>Channels</a:t>
            </a:r>
          </a:p>
          <a:p>
            <a:pPr lvl="1"/>
            <a:r>
              <a:rPr lang="en-US" dirty="0" smtClean="0"/>
              <a:t>General</a:t>
            </a:r>
          </a:p>
          <a:p>
            <a:pPr lvl="1"/>
            <a:r>
              <a:rPr lang="en-US" dirty="0" smtClean="0"/>
              <a:t>Meeting-planning</a:t>
            </a:r>
          </a:p>
          <a:p>
            <a:pPr lvl="1"/>
            <a:r>
              <a:rPr lang="en-US" dirty="0" smtClean="0"/>
              <a:t>Tools</a:t>
            </a:r>
          </a:p>
          <a:p>
            <a:pPr lvl="1"/>
            <a:r>
              <a:rPr lang="en-US" dirty="0" smtClean="0"/>
              <a:t>Bad-data-no-cookie</a:t>
            </a:r>
          </a:p>
        </p:txBody>
      </p:sp>
      <p:pic>
        <p:nvPicPr>
          <p:cNvPr id="6" name="Picture 5" descr="Slack 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558" y="3207332"/>
            <a:ext cx="4663064" cy="1335332"/>
          </a:xfrm>
          <a:prstGeom prst="rect">
            <a:avLst/>
          </a:prstGeom>
        </p:spPr>
      </p:pic>
    </p:spTree>
    <p:extLst>
      <p:ext uri="{BB962C8B-B14F-4D97-AF65-F5344CB8AC3E}">
        <p14:creationId xmlns:p14="http://schemas.microsoft.com/office/powerpoint/2010/main" val="2897614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Twitter chats</a:t>
            </a:r>
            <a:endParaRPr lang="en-US" dirty="0"/>
          </a:p>
        </p:txBody>
      </p:sp>
      <p:sp>
        <p:nvSpPr>
          <p:cNvPr id="3" name="Content Placeholder 2"/>
          <p:cNvSpPr>
            <a:spLocks noGrp="1"/>
          </p:cNvSpPr>
          <p:nvPr>
            <p:ph idx="1"/>
          </p:nvPr>
        </p:nvSpPr>
        <p:spPr/>
        <p:txBody>
          <a:bodyPr>
            <a:normAutofit/>
          </a:bodyPr>
          <a:lstStyle/>
          <a:p>
            <a:r>
              <a:rPr lang="en-US" dirty="0" smtClean="0"/>
              <a:t>Monthly chat (one hour) on a #</a:t>
            </a:r>
            <a:r>
              <a:rPr lang="en-US" dirty="0" err="1" smtClean="0"/>
              <a:t>mashcat</a:t>
            </a:r>
            <a:r>
              <a:rPr lang="en-US" dirty="0" smtClean="0"/>
              <a:t> topic</a:t>
            </a:r>
          </a:p>
          <a:p>
            <a:endParaRPr lang="en-US" dirty="0"/>
          </a:p>
          <a:p>
            <a:r>
              <a:rPr lang="en-US" dirty="0" smtClean="0"/>
              <a:t>Question list created and published in advance</a:t>
            </a:r>
          </a:p>
          <a:p>
            <a:endParaRPr lang="en-US" dirty="0"/>
          </a:p>
          <a:p>
            <a:r>
              <a:rPr lang="en-US" dirty="0" smtClean="0"/>
              <a:t>During the chat</a:t>
            </a:r>
          </a:p>
          <a:p>
            <a:pPr lvl="1"/>
            <a:r>
              <a:rPr lang="en-US" dirty="0" smtClean="0"/>
              <a:t>Moderator asks each question in turn</a:t>
            </a:r>
          </a:p>
          <a:p>
            <a:pPr lvl="1"/>
            <a:r>
              <a:rPr lang="en-US" dirty="0" smtClean="0"/>
              <a:t>Attendees answer questions, tagging with #</a:t>
            </a:r>
            <a:r>
              <a:rPr lang="en-US" dirty="0" err="1" smtClean="0"/>
              <a:t>mashcat</a:t>
            </a:r>
            <a:endParaRPr lang="en-US" dirty="0" smtClean="0"/>
          </a:p>
          <a:p>
            <a:pPr marL="0" indent="0">
              <a:buNone/>
            </a:pPr>
            <a:endParaRPr lang="en-US" dirty="0" smtClean="0"/>
          </a:p>
          <a:p>
            <a:r>
              <a:rPr lang="en-US" dirty="0" err="1" smtClean="0"/>
              <a:t>Storify</a:t>
            </a:r>
            <a:r>
              <a:rPr lang="en-US" dirty="0" smtClean="0"/>
              <a:t> record of each chat created, posted on website</a:t>
            </a:r>
            <a:endParaRPr lang="en-US" dirty="0"/>
          </a:p>
        </p:txBody>
      </p:sp>
      <p:pic>
        <p:nvPicPr>
          <p:cNvPr id="4" name="Picture 3" descr="Twitter_logo_blu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8443" y="2154023"/>
            <a:ext cx="2190712" cy="1781035"/>
          </a:xfrm>
          <a:prstGeom prst="rect">
            <a:avLst/>
          </a:prstGeom>
        </p:spPr>
      </p:pic>
    </p:spTree>
    <p:extLst>
      <p:ext uri="{BB962C8B-B14F-4D97-AF65-F5344CB8AC3E}">
        <p14:creationId xmlns:p14="http://schemas.microsoft.com/office/powerpoint/2010/main" val="3521100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Twitter chats: library topics</a:t>
            </a:r>
          </a:p>
        </p:txBody>
      </p:sp>
      <p:sp>
        <p:nvSpPr>
          <p:cNvPr id="5" name="Content Placeholder 4"/>
          <p:cNvSpPr>
            <a:spLocks noGrp="1"/>
          </p:cNvSpPr>
          <p:nvPr>
            <p:ph idx="1"/>
          </p:nvPr>
        </p:nvSpPr>
        <p:spPr/>
        <p:txBody>
          <a:bodyPr vert="horz" lIns="91440" tIns="45720" rIns="91440" bIns="45720" rtlCol="0" anchor="t">
            <a:normAutofit/>
          </a:bodyPr>
          <a:lstStyle/>
          <a:p>
            <a:r>
              <a:rPr lang="en-US" dirty="0">
                <a:solidFill>
                  <a:srgbClr val="FFFFFF"/>
                </a:solidFill>
                <a:latin typeface="+mn-lt"/>
              </a:rPr>
              <a:t>Future of </a:t>
            </a:r>
            <a:r>
              <a:rPr lang="en-US" dirty="0" smtClean="0">
                <a:solidFill>
                  <a:srgbClr val="FFFFFF"/>
                </a:solidFill>
                <a:latin typeface="+mn-lt"/>
              </a:rPr>
              <a:t>library authorities</a:t>
            </a:r>
          </a:p>
          <a:p>
            <a:endParaRPr lang="en-US" dirty="0">
              <a:solidFill>
                <a:srgbClr val="FFFFFF"/>
              </a:solidFill>
              <a:latin typeface="+mn-lt"/>
            </a:endParaRPr>
          </a:p>
          <a:p>
            <a:endParaRPr lang="en-US" dirty="0">
              <a:solidFill>
                <a:srgbClr val="FFFFFF"/>
              </a:solidFill>
              <a:latin typeface="+mn-lt"/>
            </a:endParaRPr>
          </a:p>
          <a:p>
            <a:r>
              <a:rPr lang="en-US" dirty="0">
                <a:solidFill>
                  <a:srgbClr val="FFFFFF"/>
                </a:solidFill>
                <a:latin typeface="+mn-lt"/>
              </a:rPr>
              <a:t>Discovery </a:t>
            </a:r>
            <a:r>
              <a:rPr lang="en-US" dirty="0" smtClean="0">
                <a:solidFill>
                  <a:srgbClr val="FFFFFF"/>
                </a:solidFill>
                <a:latin typeface="+mn-lt"/>
              </a:rPr>
              <a:t>layers </a:t>
            </a:r>
            <a:r>
              <a:rPr lang="en-US" dirty="0">
                <a:solidFill>
                  <a:srgbClr val="FFFFFF"/>
                </a:solidFill>
                <a:latin typeface="+mn-lt"/>
              </a:rPr>
              <a:t>and </a:t>
            </a:r>
            <a:r>
              <a:rPr lang="en-US" dirty="0" smtClean="0">
                <a:solidFill>
                  <a:srgbClr val="FFFFFF"/>
                </a:solidFill>
                <a:latin typeface="+mn-lt"/>
              </a:rPr>
              <a:t>metadata</a:t>
            </a:r>
            <a:endParaRPr lang="en-US" dirty="0">
              <a:solidFill>
                <a:srgbClr val="FFFFFF"/>
              </a:solidFill>
              <a:latin typeface="+mn-lt"/>
            </a:endParaRPr>
          </a:p>
          <a:p>
            <a:endParaRPr lang="en-US" dirty="0" smtClean="0">
              <a:solidFill>
                <a:srgbClr val="FFFFFF"/>
              </a:solidFill>
              <a:latin typeface="+mn-lt"/>
            </a:endParaRPr>
          </a:p>
          <a:p>
            <a:endParaRPr lang="en-US" dirty="0">
              <a:solidFill>
                <a:srgbClr val="FFFFFF"/>
              </a:solidFill>
              <a:latin typeface="+mn-lt"/>
            </a:endParaRPr>
          </a:p>
          <a:p>
            <a:r>
              <a:rPr lang="en-US" dirty="0">
                <a:solidFill>
                  <a:srgbClr val="FFFFFF"/>
                </a:solidFill>
                <a:latin typeface="+mn-lt"/>
              </a:rPr>
              <a:t>Systems </a:t>
            </a:r>
            <a:r>
              <a:rPr lang="en-US" dirty="0" smtClean="0">
                <a:solidFill>
                  <a:srgbClr val="FFFFFF"/>
                </a:solidFill>
                <a:latin typeface="+mn-lt"/>
              </a:rPr>
              <a:t>migrations</a:t>
            </a:r>
            <a:endParaRPr lang="en-US" dirty="0">
              <a:solidFill>
                <a:srgbClr val="FFFFFF"/>
              </a:solidFill>
              <a:latin typeface="+mn-lt"/>
            </a:endParaRPr>
          </a:p>
          <a:p>
            <a:endParaRPr lang="en-US" dirty="0">
              <a:solidFill>
                <a:srgbClr val="FFFFFF"/>
              </a:solidFill>
              <a:latin typeface="+mn-lt"/>
            </a:endParaRPr>
          </a:p>
        </p:txBody>
      </p:sp>
      <p:pic>
        <p:nvPicPr>
          <p:cNvPr id="3" name="Picture 2" descr="500px-Pictograms-nps-services-library.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5894" y="2404128"/>
            <a:ext cx="2408116" cy="2408116"/>
          </a:xfrm>
          <a:prstGeom prst="rect">
            <a:avLst/>
          </a:prstGeom>
        </p:spPr>
      </p:pic>
    </p:spTree>
    <p:extLst>
      <p:ext uri="{BB962C8B-B14F-4D97-AF65-F5344CB8AC3E}">
        <p14:creationId xmlns:p14="http://schemas.microsoft.com/office/powerpoint/2010/main" val="2398247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Twitter chats: developer topics</a:t>
            </a:r>
          </a:p>
        </p:txBody>
      </p:sp>
      <p:sp>
        <p:nvSpPr>
          <p:cNvPr id="3" name="Content Placeholder 2"/>
          <p:cNvSpPr>
            <a:spLocks noGrp="1"/>
          </p:cNvSpPr>
          <p:nvPr>
            <p:ph idx="1"/>
          </p:nvPr>
        </p:nvSpPr>
        <p:spPr/>
        <p:txBody>
          <a:bodyPr vert="horz" lIns="91440" tIns="45720" rIns="91440" bIns="45720" rtlCol="0" anchor="t">
            <a:normAutofit/>
          </a:bodyPr>
          <a:lstStyle/>
          <a:p>
            <a:r>
              <a:rPr lang="en-US" dirty="0" smtClean="0">
                <a:solidFill>
                  <a:srgbClr val="FFFFFF"/>
                </a:solidFill>
                <a:latin typeface="+mn-lt"/>
              </a:rPr>
              <a:t>Data </a:t>
            </a:r>
            <a:r>
              <a:rPr lang="en-US" dirty="0">
                <a:solidFill>
                  <a:srgbClr val="FFFFFF"/>
                </a:solidFill>
                <a:latin typeface="+mn-lt"/>
              </a:rPr>
              <a:t>licensing and open </a:t>
            </a:r>
            <a:r>
              <a:rPr lang="en-US" dirty="0" smtClean="0">
                <a:solidFill>
                  <a:srgbClr val="FFFFFF"/>
                </a:solidFill>
                <a:latin typeface="+mn-lt"/>
              </a:rPr>
              <a:t>data</a:t>
            </a:r>
          </a:p>
          <a:p>
            <a:endParaRPr lang="en-US" dirty="0">
              <a:solidFill>
                <a:srgbClr val="FFFFFF"/>
              </a:solidFill>
              <a:latin typeface="+mn-lt"/>
            </a:endParaRPr>
          </a:p>
          <a:p>
            <a:endParaRPr lang="en-US" dirty="0">
              <a:solidFill>
                <a:srgbClr val="FFFFFF"/>
              </a:solidFill>
              <a:latin typeface="+mn-lt"/>
            </a:endParaRPr>
          </a:p>
          <a:p>
            <a:r>
              <a:rPr lang="en-US" dirty="0">
                <a:solidFill>
                  <a:srgbClr val="FFFFFF"/>
                </a:solidFill>
                <a:latin typeface="+mn-lt"/>
              </a:rPr>
              <a:t>Linked open data</a:t>
            </a:r>
          </a:p>
          <a:p>
            <a:endParaRPr lang="en-US" dirty="0" smtClean="0">
              <a:solidFill>
                <a:srgbClr val="82FFFF"/>
              </a:solidFill>
              <a:latin typeface="+mn-lt"/>
            </a:endParaRPr>
          </a:p>
          <a:p>
            <a:endParaRPr lang="en-US" dirty="0">
              <a:solidFill>
                <a:srgbClr val="82FFFF"/>
              </a:solidFill>
              <a:latin typeface="+mn-lt"/>
            </a:endParaRPr>
          </a:p>
          <a:p>
            <a:r>
              <a:rPr lang="en-US" dirty="0">
                <a:solidFill>
                  <a:srgbClr val="FFFFFF"/>
                </a:solidFill>
                <a:latin typeface="+mn-lt"/>
              </a:rPr>
              <a:t>Developing skills past library school</a:t>
            </a:r>
          </a:p>
          <a:p>
            <a:endParaRPr lang="en-US" dirty="0">
              <a:solidFill>
                <a:srgbClr val="82FFFF"/>
              </a:solidFill>
              <a:latin typeface="+mn-lt"/>
            </a:endParaRPr>
          </a:p>
        </p:txBody>
      </p:sp>
      <p:pic>
        <p:nvPicPr>
          <p:cNvPr id="5" name="Picture 4" descr="Screen Shot 2016-05-24 at 7.47.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0733" y="1491079"/>
            <a:ext cx="4389912" cy="4870786"/>
          </a:xfrm>
          <a:prstGeom prst="rect">
            <a:avLst/>
          </a:prstGeom>
        </p:spPr>
      </p:pic>
    </p:spTree>
    <p:extLst>
      <p:ext uri="{BB962C8B-B14F-4D97-AF65-F5344CB8AC3E}">
        <p14:creationId xmlns:p14="http://schemas.microsoft.com/office/powerpoint/2010/main" val="26331491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8086</TotalTime>
  <Words>1178</Words>
  <Application>Microsoft Office PowerPoint</Application>
  <PresentationFormat>Widescreen</PresentationFormat>
  <Paragraphs>277</Paragraphs>
  <Slides>37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Century Gothic</vt:lpstr>
      <vt:lpstr>Courier</vt:lpstr>
      <vt:lpstr>Wingdings 3</vt:lpstr>
      <vt:lpstr>Ion</vt:lpstr>
      <vt:lpstr>Have You Heard of  Mashcat?  (You Can #mashcat Too!) </vt:lpstr>
      <vt:lpstr>Have you heard of #mashcat?</vt:lpstr>
      <vt:lpstr>mashcat: mashed catalog data / catalogers and developers</vt:lpstr>
      <vt:lpstr>PowerPoint Presentation</vt:lpstr>
      <vt:lpstr>Mashcat as a banner</vt:lpstr>
      <vt:lpstr>Slack: mashcat.slack.com</vt:lpstr>
      <vt:lpstr>Twitter chats</vt:lpstr>
      <vt:lpstr>Twitter chats: library topics</vt:lpstr>
      <vt:lpstr>Twitter chats: developer topics</vt:lpstr>
      <vt:lpstr>Twitter chats: communication</vt:lpstr>
      <vt:lpstr>Webinars</vt:lpstr>
      <vt:lpstr>Mashcat 2016 (Boston)</vt:lpstr>
      <vt:lpstr>Code of conduct</vt:lpstr>
      <vt:lpstr>Why mashcat?</vt:lpstr>
      <vt:lpstr>We do have programmers on staff</vt:lpstr>
      <vt:lpstr>How about this tool?</vt:lpstr>
      <vt:lpstr>A hard boundary between catalogers and developers?</vt:lpstr>
      <vt:lpstr>Become a power user</vt:lpstr>
      <vt:lpstr>…even for regular software</vt:lpstr>
      <vt:lpstr>Thinking critically about your tools</vt:lpstr>
      <vt:lpstr>Someone may know the answer</vt:lpstr>
      <vt:lpstr>Someone may have a workaround</vt:lpstr>
      <vt:lpstr>Someone may have a tool</vt:lpstr>
      <vt:lpstr>It may just need to be fixed</vt:lpstr>
      <vt:lpstr>Collaborating with developers</vt:lpstr>
      <vt:lpstr>I provided some feedback…</vt:lpstr>
      <vt:lpstr>Software was improved!</vt:lpstr>
      <vt:lpstr>Macros: AutoHotKey</vt:lpstr>
      <vt:lpstr>Macros: Text replacement</vt:lpstr>
      <vt:lpstr>Macros: More text replacement</vt:lpstr>
      <vt:lpstr>Macros: Making your hotkeys consistent across systems</vt:lpstr>
      <vt:lpstr>Macros in OCLC Connexion</vt:lpstr>
      <vt:lpstr>Programming within an ILS?</vt:lpstr>
      <vt:lpstr>Join us!</vt:lpstr>
      <vt:lpstr>Any questions?</vt:lpstr>
      <vt:lpstr>Contact me</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Lybarger, Kathryn</dc:creator>
  <cp:lastModifiedBy>Lybarger, Kathryn</cp:lastModifiedBy>
  <cp:revision>70</cp:revision>
  <dcterms:created xsi:type="dcterms:W3CDTF">2014-08-26T23:43:54Z</dcterms:created>
  <dcterms:modified xsi:type="dcterms:W3CDTF">2018-08-13T14:47:36Z</dcterms:modified>
</cp:coreProperties>
</file>