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8" r:id="rId2"/>
    <p:sldId id="266" r:id="rId3"/>
    <p:sldId id="267" r:id="rId4"/>
    <p:sldId id="257" r:id="rId5"/>
    <p:sldId id="264" r:id="rId6"/>
    <p:sldId id="263" r:id="rId7"/>
    <p:sldId id="265" r:id="rId8"/>
    <p:sldId id="259" r:id="rId9"/>
    <p:sldId id="262" r:id="rId10"/>
    <p:sldId id="260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0" y="-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311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143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745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337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36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76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33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9524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13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28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36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2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3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735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875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00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325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631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7A19CB-75D2-4BA3-903C-F9D3AED93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/>
              </a:rPr>
              <a:t>M3d micro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AB2B7EA1-D1A9-497C-ACD3-7209B5FB9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78" y="2261420"/>
            <a:ext cx="4002936" cy="363793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200" dirty="0">
                <a:cs typeface="Calibri"/>
              </a:rPr>
              <a:t>Retail: $300</a:t>
            </a:r>
          </a:p>
          <a:p>
            <a:r>
              <a:rPr lang="en-US" sz="2200" dirty="0">
                <a:cs typeface="Calibri"/>
              </a:rPr>
              <a:t>Weight: 1 kg</a:t>
            </a:r>
          </a:p>
          <a:p>
            <a:r>
              <a:rPr lang="en-US" sz="2200" dirty="0">
                <a:cs typeface="Calibri"/>
              </a:rPr>
              <a:t>Print Area: 109 x 113 x 116mm</a:t>
            </a:r>
          </a:p>
          <a:p>
            <a:pPr lvl="1"/>
            <a:r>
              <a:rPr lang="en-US" sz="2200" dirty="0">
                <a:cs typeface="Calibri"/>
              </a:rPr>
              <a:t>(less in top corners)</a:t>
            </a:r>
          </a:p>
          <a:p>
            <a:r>
              <a:rPr lang="en-US" sz="2200" dirty="0">
                <a:cs typeface="Calibri"/>
              </a:rPr>
              <a:t>Supports most standard filament</a:t>
            </a:r>
          </a:p>
          <a:p>
            <a:r>
              <a:rPr lang="en-US" sz="2200" dirty="0">
                <a:cs typeface="Calibri"/>
              </a:rPr>
              <a:t>Includes printing software</a:t>
            </a:r>
          </a:p>
          <a:p>
            <a:r>
              <a:rPr lang="en-US" sz="2200" dirty="0">
                <a:cs typeface="Calibri"/>
              </a:rPr>
              <a:t>Self-calibrating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9D060EB9-4D0D-488E-ABDD-B99C7C59A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581" y="796413"/>
            <a:ext cx="5831934" cy="5102943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386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3F0708-0B67-4793-9409-26CED7B5E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1187" y="1030288"/>
            <a:ext cx="4099947" cy="1035579"/>
          </a:xfrm>
        </p:spPr>
        <p:txBody>
          <a:bodyPr>
            <a:normAutofit/>
          </a:bodyPr>
          <a:lstStyle/>
          <a:p>
            <a:r>
              <a:rPr lang="en-US" sz="3300">
                <a:cs typeface="Calibri Light"/>
              </a:rPr>
              <a:t>Tools for printing</a:t>
            </a:r>
            <a:endParaRPr lang="en-US" sz="3300"/>
          </a:p>
        </p:txBody>
      </p:sp>
      <p:sp>
        <p:nvSpPr>
          <p:cNvPr id="13" name="Content Placeholder 12">
            <a:extLst>
              <a:ext uri="{FF2B5EF4-FFF2-40B4-BE49-F238E27FC236}">
                <a16:creationId xmlns="" xmlns:a16="http://schemas.microsoft.com/office/drawing/2014/main" id="{8309E6B3-6730-4B01-827B-FEE987287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187" y="2142067"/>
            <a:ext cx="4099947" cy="364913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dirty="0">
                <a:cs typeface="Calibri"/>
              </a:rPr>
              <a:t>Painter's Tape (on bed)</a:t>
            </a:r>
          </a:p>
          <a:p>
            <a:pPr lvl="1"/>
            <a:r>
              <a:rPr lang="en-US" sz="2000" dirty="0">
                <a:cs typeface="Calibri"/>
              </a:rPr>
              <a:t>Apply to bed for easier to remove prints</a:t>
            </a:r>
          </a:p>
          <a:p>
            <a:r>
              <a:rPr lang="en-US" sz="2000" dirty="0">
                <a:cs typeface="Calibri"/>
              </a:rPr>
              <a:t>Glue (on bed)</a:t>
            </a:r>
          </a:p>
          <a:p>
            <a:pPr lvl="1"/>
            <a:r>
              <a:rPr lang="en-US" sz="2000" dirty="0">
                <a:cs typeface="Calibri"/>
              </a:rPr>
              <a:t>Sticky, avoids peeling up</a:t>
            </a:r>
          </a:p>
          <a:p>
            <a:r>
              <a:rPr lang="en-US" sz="2000" dirty="0">
                <a:cs typeface="Calibri"/>
              </a:rPr>
              <a:t>Tweezers</a:t>
            </a:r>
          </a:p>
          <a:p>
            <a:pPr lvl="1"/>
            <a:r>
              <a:rPr lang="en-US" sz="2000" dirty="0">
                <a:cs typeface="Calibri"/>
              </a:rPr>
              <a:t>Cleaning nozzle (very hot!)</a:t>
            </a:r>
          </a:p>
        </p:txBody>
      </p:sp>
      <p:sp>
        <p:nvSpPr>
          <p:cNvPr id="16" name="Rounded Rectangle 32">
            <a:extLst>
              <a:ext uri="{FF2B5EF4-FFF2-40B4-BE49-F238E27FC236}">
                <a16:creationId xmlns="" xmlns:a16="http://schemas.microsoft.com/office/drawing/2014/main" id="{C6B73218-2E98-4B38-9429-97B39CA7A79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082585" y="623013"/>
            <a:ext cx="5433751" cy="5611842"/>
          </a:xfrm>
          <a:prstGeom prst="roundRect">
            <a:avLst>
              <a:gd name="adj" fmla="val 3449"/>
            </a:avLst>
          </a:pr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8" descr="A picture containing sky, indoor, knife&#10;&#10;Description generated with high confidence">
            <a:extLst>
              <a:ext uri="{FF2B5EF4-FFF2-40B4-BE49-F238E27FC236}">
                <a16:creationId xmlns="" xmlns:a16="http://schemas.microsoft.com/office/drawing/2014/main" id="{4B222DB8-BA65-486B-88ED-1B78A4212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897" y="733077"/>
            <a:ext cx="2058881" cy="2058881"/>
          </a:xfrm>
          <a:prstGeom prst="roundRect">
            <a:avLst>
              <a:gd name="adj" fmla="val 4207"/>
            </a:avLst>
          </a:prstGeom>
          <a:ln w="50800" cap="sq" cmpd="dbl">
            <a:noFill/>
            <a:miter lim="800000"/>
          </a:ln>
          <a:effectLst/>
        </p:spPr>
      </p:pic>
      <p:pic>
        <p:nvPicPr>
          <p:cNvPr id="11" name="Picture 4">
            <a:extLst>
              <a:ext uri="{FF2B5EF4-FFF2-40B4-BE49-F238E27FC236}">
                <a16:creationId xmlns="" xmlns:a16="http://schemas.microsoft.com/office/drawing/2014/main" id="{F4DB2084-4083-44A7-A7B9-D5B9D9245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7258" y="733077"/>
            <a:ext cx="2058881" cy="2058881"/>
          </a:xfrm>
          <a:prstGeom prst="roundRect">
            <a:avLst>
              <a:gd name="adj" fmla="val 4207"/>
            </a:avLst>
          </a:prstGeom>
          <a:ln w="50800" cap="sq" cmpd="dbl">
            <a:noFill/>
            <a:miter lim="800000"/>
          </a:ln>
          <a:effectLst/>
        </p:spPr>
      </p:pic>
      <p:pic>
        <p:nvPicPr>
          <p:cNvPr id="6" name="Picture 6" descr="A close up of a bottle&#10;&#10;Description generated with high confidence">
            <a:extLst>
              <a:ext uri="{FF2B5EF4-FFF2-40B4-BE49-F238E27FC236}">
                <a16:creationId xmlns="" xmlns:a16="http://schemas.microsoft.com/office/drawing/2014/main" id="{3D2C5BF7-00F8-48AB-AAD9-B1E39B97A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9686" y="2906257"/>
            <a:ext cx="3214299" cy="3214299"/>
          </a:xfrm>
          <a:prstGeom prst="roundRect">
            <a:avLst>
              <a:gd name="adj" fmla="val 4528"/>
            </a:avLst>
          </a:prstGeom>
          <a:ln w="50800" cap="sq" cmpd="dbl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718215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9EC1E1-E349-46C9-A65E-D2D70745A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083" y="609600"/>
            <a:ext cx="3971143" cy="1456267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Tools for finishing</a:t>
            </a:r>
            <a:endParaRPr lang="en-US"/>
          </a:p>
        </p:txBody>
      </p:sp>
      <p:pic>
        <p:nvPicPr>
          <p:cNvPr id="5" name="Picture 6">
            <a:extLst>
              <a:ext uri="{FF2B5EF4-FFF2-40B4-BE49-F238E27FC236}">
                <a16:creationId xmlns="" xmlns:a16="http://schemas.microsoft.com/office/drawing/2014/main" id="{7C7CAEDD-2CA1-4C33-9CFC-7EB562CA49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53" r="-5" b="9304"/>
          <a:stretch/>
        </p:blipFill>
        <p:spPr>
          <a:xfrm>
            <a:off x="-3665" y="10"/>
            <a:ext cx="3056158" cy="2623343"/>
          </a:xfrm>
          <a:prstGeom prst="rect">
            <a:avLst/>
          </a:prstGeom>
        </p:spPr>
      </p:pic>
      <p:pic>
        <p:nvPicPr>
          <p:cNvPr id="6" name="Picture 6" descr="A picture containing sky, indoor&#10;&#10;Description generated with high confidence">
            <a:extLst>
              <a:ext uri="{FF2B5EF4-FFF2-40B4-BE49-F238E27FC236}">
                <a16:creationId xmlns="" xmlns:a16="http://schemas.microsoft.com/office/drawing/2014/main" id="{C22B5C11-4704-4B71-B538-6490005072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3" r="-2" b="14097"/>
          <a:stretch/>
        </p:blipFill>
        <p:spPr>
          <a:xfrm>
            <a:off x="3052494" y="975"/>
            <a:ext cx="3056852" cy="2623353"/>
          </a:xfrm>
          <a:prstGeom prst="rect">
            <a:avLst/>
          </a:prstGeom>
        </p:spPr>
      </p:pic>
      <p:pic>
        <p:nvPicPr>
          <p:cNvPr id="8" name="Picture 8" descr="A picture containing indoor, floor, table, sitting&#10;&#10;Description generated with very high confidence">
            <a:extLst>
              <a:ext uri="{FF2B5EF4-FFF2-40B4-BE49-F238E27FC236}">
                <a16:creationId xmlns="" xmlns:a16="http://schemas.microsoft.com/office/drawing/2014/main" id="{9F6D386F-FA31-4AB5-B94B-18A00B8A87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6"/>
          <a:stretch/>
        </p:blipFill>
        <p:spPr>
          <a:xfrm>
            <a:off x="-1590" y="2624328"/>
            <a:ext cx="6094411" cy="4233672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1746A44C-DD84-42A8-8633-CAD83CEDDFA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6092821" y="0"/>
            <a:ext cx="680" cy="6858000"/>
          </a:xfrm>
          <a:prstGeom prst="line">
            <a:avLst/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25B1F4F4-74A7-4FA4-AAB9-D8907E7AC6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-1590" y="2624328"/>
            <a:ext cx="6094411" cy="0"/>
          </a:xfrm>
          <a:prstGeom prst="line">
            <a:avLst/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A403AC02-D206-4063-981D-20B6789C6A3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3038737" y="0"/>
            <a:ext cx="13756" cy="2624328"/>
          </a:xfrm>
          <a:prstGeom prst="line">
            <a:avLst/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0C18013-BC67-419B-AD4C-242487765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083" y="2142067"/>
            <a:ext cx="3971143" cy="3649133"/>
          </a:xfrm>
        </p:spPr>
        <p:txBody>
          <a:bodyPr>
            <a:normAutofit/>
          </a:bodyPr>
          <a:lstStyle/>
          <a:p>
            <a:r>
              <a:rPr lang="en-US" sz="2400">
                <a:cs typeface="Calibri"/>
              </a:rPr>
              <a:t>Palette knife</a:t>
            </a:r>
          </a:p>
          <a:p>
            <a:pPr lvl="1"/>
            <a:r>
              <a:rPr lang="en-US" sz="2400">
                <a:cs typeface="Calibri"/>
              </a:rPr>
              <a:t>Lifting prints from bed</a:t>
            </a:r>
          </a:p>
          <a:p>
            <a:r>
              <a:rPr lang="en-US" sz="2400">
                <a:cs typeface="Calibri"/>
              </a:rPr>
              <a:t>Sandpaper</a:t>
            </a:r>
          </a:p>
          <a:p>
            <a:pPr lvl="1"/>
            <a:r>
              <a:rPr lang="en-US" sz="2400">
                <a:cs typeface="Calibri"/>
              </a:rPr>
              <a:t>Various grits</a:t>
            </a:r>
          </a:p>
          <a:p>
            <a:r>
              <a:rPr lang="en-US" sz="2400">
                <a:cs typeface="Calibri"/>
              </a:rPr>
              <a:t>Files</a:t>
            </a:r>
          </a:p>
          <a:p>
            <a:r>
              <a:rPr lang="en-US" sz="2400">
                <a:cs typeface="Calibri"/>
              </a:rPr>
              <a:t>Dremel</a:t>
            </a:r>
          </a:p>
        </p:txBody>
      </p:sp>
    </p:spTree>
    <p:extLst>
      <p:ext uri="{BB962C8B-B14F-4D97-AF65-F5344CB8AC3E}">
        <p14:creationId xmlns:p14="http://schemas.microsoft.com/office/powerpoint/2010/main" val="1591930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15BB30-5890-428C-9467-9F894DB09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rmAutofit/>
          </a:bodyPr>
          <a:lstStyle/>
          <a:p>
            <a:r>
              <a:rPr lang="en-US" dirty="0" err="1">
                <a:cs typeface="Calibri Light"/>
              </a:rPr>
              <a:t>Ultimaker</a:t>
            </a:r>
            <a:r>
              <a:rPr lang="en-US" dirty="0">
                <a:cs typeface="Calibri Light"/>
              </a:rPr>
              <a:t> 3</a:t>
            </a:r>
            <a:endParaRPr lang="en-US" dirty="0"/>
          </a:p>
        </p:txBody>
      </p:sp>
      <p:sp>
        <p:nvSpPr>
          <p:cNvPr id="12" name="Content Placeholder 12">
            <a:extLst>
              <a:ext uri="{FF2B5EF4-FFF2-40B4-BE49-F238E27FC236}">
                <a16:creationId xmlns="" xmlns:a16="http://schemas.microsoft.com/office/drawing/2014/main" id="{1D0F6C35-0106-4BAC-8926-C2A139C69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78" y="2261420"/>
            <a:ext cx="4002936" cy="3637935"/>
          </a:xfrm>
        </p:spPr>
        <p:txBody>
          <a:bodyPr>
            <a:normAutofit lnSpcReduction="10000"/>
          </a:bodyPr>
          <a:lstStyle/>
          <a:p>
            <a:r>
              <a:rPr lang="en-US" sz="2200" dirty="0">
                <a:cs typeface="Calibri"/>
              </a:rPr>
              <a:t>Retail: &gt; $3500</a:t>
            </a:r>
          </a:p>
          <a:p>
            <a:r>
              <a:rPr lang="en-US" sz="2200" dirty="0">
                <a:cs typeface="Calibri"/>
              </a:rPr>
              <a:t>Weight: 25 kg</a:t>
            </a:r>
          </a:p>
          <a:p>
            <a:r>
              <a:rPr lang="en-US" sz="2200" dirty="0">
                <a:cs typeface="Calibri"/>
              </a:rPr>
              <a:t>Print Area: 215 x 215 x 200mm</a:t>
            </a:r>
          </a:p>
          <a:p>
            <a:r>
              <a:rPr lang="en-US" sz="2200" dirty="0">
                <a:cs typeface="Calibri"/>
              </a:rPr>
              <a:t>Higher quality prints</a:t>
            </a:r>
          </a:p>
          <a:p>
            <a:r>
              <a:rPr lang="en-US" sz="2200" dirty="0">
                <a:cs typeface="Calibri"/>
              </a:rPr>
              <a:t>Heated bed</a:t>
            </a:r>
          </a:p>
          <a:p>
            <a:r>
              <a:rPr lang="en-US" sz="2200" dirty="0">
                <a:cs typeface="Calibri"/>
              </a:rPr>
              <a:t>Dual extrusion</a:t>
            </a:r>
          </a:p>
          <a:p>
            <a:pPr lvl="1"/>
            <a:r>
              <a:rPr lang="en-US" sz="2000" dirty="0">
                <a:cs typeface="Calibri"/>
              </a:rPr>
              <a:t>2 colors in one print</a:t>
            </a:r>
          </a:p>
          <a:p>
            <a:pPr lvl="1"/>
            <a:r>
              <a:rPr lang="en-US" sz="2000" dirty="0">
                <a:cs typeface="Calibri"/>
              </a:rPr>
              <a:t>2 materials in one print</a:t>
            </a:r>
          </a:p>
          <a:p>
            <a:endParaRPr lang="en-US" sz="2200" dirty="0">
              <a:cs typeface="Calibri"/>
            </a:endParaRPr>
          </a:p>
        </p:txBody>
      </p:sp>
      <p:pic>
        <p:nvPicPr>
          <p:cNvPr id="14" name="Picture 11">
            <a:extLst>
              <a:ext uri="{FF2B5EF4-FFF2-40B4-BE49-F238E27FC236}">
                <a16:creationId xmlns="" xmlns:a16="http://schemas.microsoft.com/office/drawing/2014/main" id="{02DE08E9-7F6F-4D27-B462-79EFD8B25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283" y="796413"/>
            <a:ext cx="4388530" cy="5102943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766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7A19CB-75D2-4BA3-903C-F9D3AED93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Calibri Light"/>
              </a:rPr>
              <a:t>M3D CRANE QUAD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AB2B7EA1-D1A9-497C-ACD3-7209B5FB9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78" y="2261420"/>
            <a:ext cx="4002936" cy="363793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200" dirty="0">
                <a:cs typeface="Calibri"/>
              </a:rPr>
              <a:t>Retail: </a:t>
            </a:r>
            <a:r>
              <a:rPr lang="en-US" sz="2200" dirty="0" smtClean="0">
                <a:cs typeface="Calibri"/>
              </a:rPr>
              <a:t>$</a:t>
            </a:r>
            <a:r>
              <a:rPr lang="en-US" sz="2200" dirty="0" smtClean="0">
                <a:cs typeface="Calibri"/>
              </a:rPr>
              <a:t>550?</a:t>
            </a:r>
          </a:p>
          <a:p>
            <a:pPr lvl="1"/>
            <a:r>
              <a:rPr lang="en-US" sz="2000" dirty="0" smtClean="0">
                <a:cs typeface="Calibri"/>
              </a:rPr>
              <a:t>(in pre-orders)</a:t>
            </a:r>
            <a:endParaRPr lang="en-US" sz="2000" dirty="0">
              <a:cs typeface="Calibri"/>
            </a:endParaRPr>
          </a:p>
          <a:p>
            <a:r>
              <a:rPr lang="en-US" sz="2200" dirty="0" smtClean="0">
                <a:cs typeface="Calibri"/>
              </a:rPr>
              <a:t>Full color printing!</a:t>
            </a:r>
          </a:p>
          <a:p>
            <a:pPr lvl="1"/>
            <a:r>
              <a:rPr lang="en-US" sz="2000" dirty="0" smtClean="0">
                <a:cs typeface="Calibri"/>
              </a:rPr>
              <a:t>4 heads</a:t>
            </a:r>
            <a:r>
              <a:rPr lang="en-US" sz="2000" smtClean="0">
                <a:cs typeface="Calibri"/>
              </a:rPr>
              <a:t>, mixes CMYK</a:t>
            </a:r>
            <a:endParaRPr lang="en-US" sz="2000" dirty="0" smtClean="0">
              <a:cs typeface="Calibri"/>
            </a:endParaRPr>
          </a:p>
          <a:p>
            <a:pPr lvl="1"/>
            <a:r>
              <a:rPr lang="en-US" sz="2000" dirty="0" smtClean="0">
                <a:cs typeface="Calibri"/>
              </a:rPr>
              <a:t>(or use four materials)</a:t>
            </a:r>
          </a:p>
          <a:p>
            <a:r>
              <a:rPr lang="en-US" sz="2200" dirty="0" smtClean="0">
                <a:cs typeface="Calibri"/>
              </a:rPr>
              <a:t>Heated bed</a:t>
            </a:r>
            <a:endParaRPr lang="en-US" sz="2200" dirty="0">
              <a:cs typeface="Calibri"/>
            </a:endParaRPr>
          </a:p>
          <a:p>
            <a:r>
              <a:rPr lang="en-US" sz="2200" dirty="0">
                <a:cs typeface="Calibri"/>
              </a:rPr>
              <a:t>Print Area: </a:t>
            </a:r>
            <a:r>
              <a:rPr lang="is-IS" sz="2200" dirty="0">
                <a:cs typeface="Calibri"/>
              </a:rPr>
              <a:t>214 × 214 × </a:t>
            </a:r>
            <a:r>
              <a:rPr lang="is-IS" sz="2200" dirty="0" smtClean="0">
                <a:cs typeface="Calibri"/>
              </a:rPr>
              <a:t>230mm</a:t>
            </a:r>
            <a:endParaRPr lang="en-US" sz="2200" dirty="0">
              <a:cs typeface="Calibri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9D060EB9-4D0D-488E-ABDD-B99C7C59A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875" y="796413"/>
            <a:ext cx="4973344" cy="5102943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4003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8ABF74-AC89-43A3-942D-D3FFCE576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rmAutofit/>
          </a:bodyPr>
          <a:lstStyle/>
          <a:p>
            <a:r>
              <a:rPr lang="en-US" dirty="0"/>
              <a:t>Filament</a:t>
            </a:r>
            <a:r>
              <a:rPr lang="en-US" dirty="0">
                <a:cs typeface="Calibri Light"/>
              </a:rPr>
              <a:t/>
            </a:r>
            <a:br>
              <a:rPr lang="en-US" dirty="0">
                <a:cs typeface="Calibri Light"/>
              </a:rPr>
            </a:br>
            <a:r>
              <a:rPr lang="en-US" dirty="0">
                <a:cs typeface="Calibri Light"/>
              </a:rPr>
              <a:t>(3d printer "ink")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C4C1B9A-4AEB-4BFE-B3C7-743F07C8B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78" y="2261420"/>
            <a:ext cx="4002936" cy="3637935"/>
          </a:xfrm>
        </p:spPr>
        <p:txBody>
          <a:bodyPr>
            <a:normAutofit/>
          </a:bodyPr>
          <a:lstStyle/>
          <a:p>
            <a:r>
              <a:rPr lang="en-US" sz="2000" dirty="0">
                <a:cs typeface="Calibri"/>
              </a:rPr>
              <a:t>PLA – compostable plastic</a:t>
            </a:r>
          </a:p>
          <a:p>
            <a:r>
              <a:rPr lang="en-US" sz="2000" dirty="0">
                <a:cs typeface="Calibri"/>
              </a:rPr>
              <a:t>ABS – Lego plastic</a:t>
            </a:r>
          </a:p>
          <a:p>
            <a:r>
              <a:rPr lang="en-US" sz="2000">
                <a:cs typeface="Calibri"/>
              </a:rPr>
              <a:t>Flexible (e.g. "NinjaFlex</a:t>
            </a:r>
            <a:r>
              <a:rPr lang="en-US" sz="2000" dirty="0">
                <a:cs typeface="Calibri"/>
              </a:rPr>
              <a:t>")</a:t>
            </a:r>
          </a:p>
          <a:p>
            <a:r>
              <a:rPr lang="en-US" sz="2000" dirty="0">
                <a:cs typeface="Calibri"/>
              </a:rPr>
              <a:t>Nylon</a:t>
            </a:r>
          </a:p>
          <a:p>
            <a:r>
              <a:rPr lang="en-US" sz="2000" dirty="0">
                <a:cs typeface="Calibri"/>
              </a:rPr>
              <a:t>Carbon fiber </a:t>
            </a:r>
            <a:endParaRPr lang="en-US" dirty="0"/>
          </a:p>
          <a:p>
            <a:r>
              <a:rPr lang="en-US" sz="2000" dirty="0">
                <a:cs typeface="Calibri"/>
              </a:rPr>
              <a:t>Wood</a:t>
            </a:r>
          </a:p>
          <a:p>
            <a:r>
              <a:rPr lang="en-US" sz="2000" dirty="0">
                <a:cs typeface="Calibri"/>
              </a:rPr>
              <a:t>Metal (filled)</a:t>
            </a:r>
          </a:p>
          <a:p>
            <a:r>
              <a:rPr lang="en-US" sz="2000" dirty="0">
                <a:cs typeface="Calibri"/>
              </a:rPr>
              <a:t>...and more!</a:t>
            </a:r>
          </a:p>
        </p:txBody>
      </p:sp>
      <p:pic>
        <p:nvPicPr>
          <p:cNvPr id="7" name="Picture 7" descr="A picture containing wall, indoor, clock, table&#10;&#10;Description generated with very high confidence">
            <a:extLst>
              <a:ext uri="{FF2B5EF4-FFF2-40B4-BE49-F238E27FC236}">
                <a16:creationId xmlns="" xmlns:a16="http://schemas.microsoft.com/office/drawing/2014/main" id="{78A19574-34DA-4DE5-A133-0624C4F4B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752" y="1062037"/>
            <a:ext cx="6095593" cy="4571694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ADF8BFA-E90B-4699-BD51-6E0A624D705B}"/>
              </a:ext>
            </a:extLst>
          </p:cNvPr>
          <p:cNvSpPr txBox="1"/>
          <p:nvPr/>
        </p:nvSpPr>
        <p:spPr>
          <a:xfrm>
            <a:off x="7772401" y="5840662"/>
            <a:ext cx="3144252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Image from Adafruit catalog</a:t>
            </a:r>
          </a:p>
        </p:txBody>
      </p:sp>
    </p:spTree>
    <p:extLst>
      <p:ext uri="{BB962C8B-B14F-4D97-AF65-F5344CB8AC3E}">
        <p14:creationId xmlns:p14="http://schemas.microsoft.com/office/powerpoint/2010/main" val="4265396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FE31D5-CD21-46AC-B404-DEEA4C4C6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5458" y="639097"/>
            <a:ext cx="6593075" cy="1612490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/>
              </a:rPr>
              <a:t>How does it work?</a:t>
            </a:r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DD44D49F-54F0-4D3C-BC11-F239B9CB70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67"/>
          <a:stretch/>
        </p:blipFill>
        <p:spPr>
          <a:xfrm>
            <a:off x="20" y="975"/>
            <a:ext cx="4635988" cy="68580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BC013B30-8337-48CC-947B-CF88CA6F8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5458" y="2251587"/>
            <a:ext cx="6593075" cy="3972232"/>
          </a:xfrm>
        </p:spPr>
        <p:txBody>
          <a:bodyPr>
            <a:normAutofit/>
          </a:bodyPr>
          <a:lstStyle/>
          <a:p>
            <a:r>
              <a:rPr lang="en-US" sz="2800" dirty="0">
                <a:cs typeface="Calibri"/>
              </a:rPr>
              <a:t>Gears feed the filament down to a heater</a:t>
            </a:r>
          </a:p>
          <a:p>
            <a:endParaRPr lang="en-US" sz="2800" dirty="0">
              <a:cs typeface="Calibri"/>
            </a:endParaRPr>
          </a:p>
          <a:p>
            <a:r>
              <a:rPr lang="en-US" sz="2800" dirty="0">
                <a:cs typeface="Calibri"/>
              </a:rPr>
              <a:t>Filament is melted and extruded</a:t>
            </a:r>
          </a:p>
          <a:p>
            <a:endParaRPr lang="en-US" sz="2800" dirty="0">
              <a:cs typeface="Calibri"/>
            </a:endParaRPr>
          </a:p>
          <a:p>
            <a:r>
              <a:rPr lang="en-US" sz="2800" dirty="0">
                <a:cs typeface="Calibri"/>
              </a:rPr>
              <a:t>Head moves around, building model in layers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7334C34-B1A7-4E69-B4A3-4D7D4142B21B}"/>
              </a:ext>
            </a:extLst>
          </p:cNvPr>
          <p:cNvSpPr txBox="1"/>
          <p:nvPr/>
        </p:nvSpPr>
        <p:spPr>
          <a:xfrm>
            <a:off x="1130061" y="6327475"/>
            <a:ext cx="3634596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Image from M3D support site</a:t>
            </a:r>
          </a:p>
        </p:txBody>
      </p:sp>
    </p:spTree>
    <p:extLst>
      <p:ext uri="{BB962C8B-B14F-4D97-AF65-F5344CB8AC3E}">
        <p14:creationId xmlns:p14="http://schemas.microsoft.com/office/powerpoint/2010/main" val="1000479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24DED8-87CD-406F-8EC0-C74E67E2B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How hot is that nozzle?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7DE0428-B798-4A8A-8203-107AE9E4C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cs typeface="Calibri"/>
              </a:rPr>
              <a:t>PLA – 215°C - 235°C</a:t>
            </a:r>
          </a:p>
          <a:p>
            <a:r>
              <a:rPr lang="en-US" sz="2400" dirty="0">
                <a:cs typeface="Calibri"/>
              </a:rPr>
              <a:t>ABS – 230°C - 240°C</a:t>
            </a:r>
          </a:p>
          <a:p>
            <a:r>
              <a:rPr lang="en-US" sz="2400" dirty="0" err="1">
                <a:cs typeface="Calibri"/>
              </a:rPr>
              <a:t>NinjaFlex</a:t>
            </a:r>
            <a:r>
              <a:rPr lang="en-US" sz="2400" dirty="0">
                <a:cs typeface="Calibri"/>
              </a:rPr>
              <a:t> – 210°C - 225°C </a:t>
            </a:r>
          </a:p>
          <a:p>
            <a:r>
              <a:rPr lang="en-US" sz="2400" dirty="0">
                <a:cs typeface="Calibri"/>
              </a:rPr>
              <a:t>Nylon – 240°C - 280°C</a:t>
            </a:r>
          </a:p>
          <a:p>
            <a:r>
              <a:rPr lang="en-US" sz="2400" dirty="0">
                <a:cs typeface="Calibri"/>
              </a:rPr>
              <a:t>Wood – 200°C - 260°C</a:t>
            </a:r>
          </a:p>
          <a:p>
            <a:r>
              <a:rPr lang="en-US" sz="2400" dirty="0">
                <a:cs typeface="Calibri"/>
              </a:rPr>
              <a:t>Polycarbonate – 250°C - 320°C</a:t>
            </a:r>
          </a:p>
          <a:p>
            <a:endParaRPr lang="en-US" sz="2400" dirty="0">
              <a:cs typeface="Calibri"/>
            </a:endParaRPr>
          </a:p>
        </p:txBody>
      </p:sp>
      <p:pic>
        <p:nvPicPr>
          <p:cNvPr id="5" name="Picture 5" descr="A close up of text on a black background&#10;&#10;Description generated with high confidence">
            <a:extLst>
              <a:ext uri="{FF2B5EF4-FFF2-40B4-BE49-F238E27FC236}">
                <a16:creationId xmlns="" xmlns:a16="http://schemas.microsoft.com/office/drawing/2014/main" id="{AFE132AD-B580-4F03-9CCB-C589793EC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079" y="1209136"/>
            <a:ext cx="3835879" cy="3835879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="" xmlns:a16="http://schemas.microsoft.com/office/drawing/2014/main" id="{1A75F82D-D491-4121-8774-968DA41A591E}"/>
              </a:ext>
            </a:extLst>
          </p:cNvPr>
          <p:cNvSpPr txBox="1"/>
          <p:nvPr/>
        </p:nvSpPr>
        <p:spPr>
          <a:xfrm>
            <a:off x="7441721" y="5464834"/>
            <a:ext cx="2743200" cy="646331"/>
          </a:xfrm>
          <a:prstGeom prst="rect">
            <a:avLst/>
          </a:prstGeom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Temperature Guide from Filaments.ca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FDCB0515-09CD-4DCC-ADDA-30F4CF9B450B}"/>
              </a:ext>
            </a:extLst>
          </p:cNvPr>
          <p:cNvSpPr txBox="1"/>
          <p:nvPr/>
        </p:nvSpPr>
        <p:spPr>
          <a:xfrm>
            <a:off x="1733909" y="5608607"/>
            <a:ext cx="4655388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/>
              <a:t>These</a:t>
            </a:r>
            <a:r>
              <a:rPr lang="en-US" sz="2400" dirty="0">
                <a:cs typeface="Calibri"/>
              </a:rPr>
              <a:t> are in CELSIUS, so that's over</a:t>
            </a:r>
          </a:p>
          <a:p>
            <a:pPr algn="ctr"/>
            <a:r>
              <a:rPr lang="en-US" sz="2400" dirty="0">
                <a:cs typeface="Calibri"/>
              </a:rPr>
              <a:t>400 DEGREES FAHRENHEIT</a:t>
            </a:r>
          </a:p>
        </p:txBody>
      </p:sp>
    </p:spTree>
    <p:extLst>
      <p:ext uri="{BB962C8B-B14F-4D97-AF65-F5344CB8AC3E}">
        <p14:creationId xmlns:p14="http://schemas.microsoft.com/office/powerpoint/2010/main" val="1861887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C93A544-8255-42B2-A31B-7E0D9ABE2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5219699" cy="1456267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/>
              </a:rPr>
              <a:t>Is it safe?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5A67A80-4AEA-40E8-9192-D2DA10196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5219699" cy="3649133"/>
          </a:xfrm>
        </p:spPr>
        <p:txBody>
          <a:bodyPr vert="horz" lIns="91440" tIns="45720" rIns="91440" bIns="45720" rtlCol="0" anchor="ctr">
            <a:noAutofit/>
          </a:bodyPr>
          <a:lstStyle/>
          <a:p>
            <a:pPr lvl="1"/>
            <a:r>
              <a:rPr lang="en-US" sz="2000">
                <a:cs typeface="Calibri"/>
              </a:rPr>
              <a:t>PLA (corn starch) is safest</a:t>
            </a:r>
          </a:p>
          <a:p>
            <a:pPr lvl="2"/>
            <a:r>
              <a:rPr lang="en-US" sz="2000">
                <a:cs typeface="Calibri"/>
              </a:rPr>
              <a:t>No toxic fumes</a:t>
            </a:r>
          </a:p>
          <a:p>
            <a:pPr lvl="2"/>
            <a:r>
              <a:rPr lang="en-US" sz="2000">
                <a:cs typeface="Calibri"/>
              </a:rPr>
              <a:t>Some microparticles</a:t>
            </a:r>
          </a:p>
          <a:p>
            <a:pPr lvl="2"/>
            <a:r>
              <a:rPr lang="en-US" sz="2000">
                <a:cs typeface="Calibri"/>
              </a:rPr>
              <a:t>No extraordinary ventilation needed</a:t>
            </a:r>
          </a:p>
          <a:p>
            <a:pPr lvl="1"/>
            <a:r>
              <a:rPr lang="en-US" sz="2000">
                <a:cs typeface="Calibri"/>
              </a:rPr>
              <a:t>Other filaments (including ABS)</a:t>
            </a:r>
          </a:p>
          <a:p>
            <a:pPr lvl="2"/>
            <a:r>
              <a:rPr lang="en-US" sz="2000">
                <a:cs typeface="Calibri"/>
              </a:rPr>
              <a:t>Varying degrees of harmful fumes</a:t>
            </a:r>
          </a:p>
          <a:p>
            <a:pPr lvl="2"/>
            <a:r>
              <a:rPr lang="en-US" sz="2000">
                <a:cs typeface="Calibri"/>
              </a:rPr>
              <a:t>Use in a well-ventilated area</a:t>
            </a:r>
          </a:p>
          <a:p>
            <a:pPr lvl="2"/>
            <a:r>
              <a:rPr lang="en-US" sz="2000">
                <a:cs typeface="Calibri"/>
              </a:rPr>
              <a:t>Some printers have filtered enclosures</a:t>
            </a:r>
          </a:p>
        </p:txBody>
      </p:sp>
      <p:pic>
        <p:nvPicPr>
          <p:cNvPr id="4" name="Picture 4" descr="A cat sitting on a table&#10;&#10;Description generated with very high confidence">
            <a:extLst>
              <a:ext uri="{FF2B5EF4-FFF2-40B4-BE49-F238E27FC236}">
                <a16:creationId xmlns="" xmlns:a16="http://schemas.microsoft.com/office/drawing/2014/main" id="{3B4AB9A6-E438-4739-AC8D-E88AF978DC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1" r="17337" b="1"/>
          <a:stretch/>
        </p:blipFill>
        <p:spPr>
          <a:xfrm>
            <a:off x="6198830" y="639097"/>
            <a:ext cx="5447070" cy="5250425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793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F6CDA7C-6F0B-414A-ADB0-652AB6A72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4681873" cy="1456267"/>
          </a:xfrm>
        </p:spPr>
        <p:txBody>
          <a:bodyPr>
            <a:normAutofit/>
          </a:bodyPr>
          <a:lstStyle/>
          <a:p>
            <a:r>
              <a:rPr lang="en-US" dirty="0" err="1">
                <a:cs typeface="Calibri Light"/>
              </a:rPr>
              <a:t>Thingiverse</a:t>
            </a:r>
            <a:endParaRPr lang="en-US" dirty="0" err="1"/>
          </a:p>
        </p:txBody>
      </p:sp>
      <p:sp>
        <p:nvSpPr>
          <p:cNvPr id="12" name="Content Placeholder 11">
            <a:extLst>
              <a:ext uri="{FF2B5EF4-FFF2-40B4-BE49-F238E27FC236}">
                <a16:creationId xmlns="" xmlns:a16="http://schemas.microsoft.com/office/drawing/2014/main" id="{3314BC24-FCC9-423D-9200-EBC1671C7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4681873" cy="3649133"/>
          </a:xfrm>
        </p:spPr>
        <p:txBody>
          <a:bodyPr>
            <a:normAutofit/>
          </a:bodyPr>
          <a:lstStyle/>
          <a:p>
            <a:r>
              <a:rPr lang="en-US" sz="2200" dirty="0">
                <a:cs typeface="Calibri"/>
              </a:rPr>
              <a:t>Download or share printable files</a:t>
            </a:r>
          </a:p>
          <a:p>
            <a:pPr lvl="1"/>
            <a:r>
              <a:rPr lang="en-US" sz="2200" dirty="0">
                <a:cs typeface="Calibri"/>
              </a:rPr>
              <a:t>Or order patterns printed</a:t>
            </a:r>
          </a:p>
          <a:p>
            <a:r>
              <a:rPr lang="en-US" sz="2200" dirty="0">
                <a:cs typeface="Calibri"/>
              </a:rPr>
              <a:t>Categories:</a:t>
            </a:r>
          </a:p>
          <a:p>
            <a:pPr lvl="1"/>
            <a:r>
              <a:rPr lang="en-US" sz="2200" dirty="0">
                <a:cs typeface="Calibri"/>
              </a:rPr>
              <a:t>3D Printing</a:t>
            </a:r>
          </a:p>
          <a:p>
            <a:pPr lvl="1"/>
            <a:r>
              <a:rPr lang="en-US" sz="2200" dirty="0">
                <a:cs typeface="Calibri"/>
              </a:rPr>
              <a:t>Art</a:t>
            </a:r>
          </a:p>
          <a:p>
            <a:pPr lvl="1"/>
            <a:r>
              <a:rPr lang="en-US" sz="2200" dirty="0">
                <a:cs typeface="Calibri"/>
              </a:rPr>
              <a:t>Fashion</a:t>
            </a:r>
          </a:p>
          <a:p>
            <a:pPr lvl="1"/>
            <a:r>
              <a:rPr lang="en-US" sz="2200" dirty="0">
                <a:cs typeface="Calibri"/>
              </a:rPr>
              <a:t>Gadgets</a:t>
            </a:r>
          </a:p>
          <a:p>
            <a:endParaRPr lang="en-US" sz="2200" dirty="0">
              <a:cs typeface="Calibri"/>
            </a:endParaRPr>
          </a:p>
        </p:txBody>
      </p:sp>
      <p:grpSp>
        <p:nvGrpSpPr>
          <p:cNvPr id="271" name="Group 270">
            <a:extLst>
              <a:ext uri="{FF2B5EF4-FFF2-40B4-BE49-F238E27FC236}">
                <a16:creationId xmlns="" xmlns:a16="http://schemas.microsoft.com/office/drawing/2014/main" id="{590820A0-B14B-4F1C-8DDA-174AC2B1471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21267604">
            <a:off x="8565602" y="3905595"/>
            <a:ext cx="3639934" cy="3163289"/>
            <a:chOff x="5281603" y="104899"/>
            <a:chExt cx="6910397" cy="6005491"/>
          </a:xfrm>
        </p:grpSpPr>
        <p:sp>
          <p:nvSpPr>
            <p:cNvPr id="272" name="Freeform 98">
              <a:extLst>
                <a:ext uri="{FF2B5EF4-FFF2-40B4-BE49-F238E27FC236}">
                  <a16:creationId xmlns="" xmlns:a16="http://schemas.microsoft.com/office/drawing/2014/main" id="{A0B952A8-34E8-46AE-B7EC-D9FB3BF1EED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3" name="Group 272">
              <a:extLst>
                <a:ext uri="{FF2B5EF4-FFF2-40B4-BE49-F238E27FC236}">
                  <a16:creationId xmlns="" xmlns:a16="http://schemas.microsoft.com/office/drawing/2014/main" id="{77C0821D-1BFC-498C-BEE4-6CE6B6B2C43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274" name="Straight Connector 273">
                <a:extLst>
                  <a:ext uri="{FF2B5EF4-FFF2-40B4-BE49-F238E27FC236}">
                    <a16:creationId xmlns="" xmlns:a16="http://schemas.microsoft.com/office/drawing/2014/main" id="{8CAE6635-A640-4DF6-8A57-8989A6B7B8A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>
                <a:extLst>
                  <a:ext uri="{FF2B5EF4-FFF2-40B4-BE49-F238E27FC236}">
                    <a16:creationId xmlns="" xmlns:a16="http://schemas.microsoft.com/office/drawing/2014/main" id="{BA16D7B4-883D-4B71-A28E-8BDCD687E8C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>
                <a:extLst>
                  <a:ext uri="{FF2B5EF4-FFF2-40B4-BE49-F238E27FC236}">
                    <a16:creationId xmlns="" xmlns:a16="http://schemas.microsoft.com/office/drawing/2014/main" id="{B72A9B10-2C9E-4DDF-8C99-874229A492B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="" xmlns:a16="http://schemas.microsoft.com/office/drawing/2014/main" id="{6EF75B38-CC94-4DE1-A968-D9E320A9268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="" xmlns:a16="http://schemas.microsoft.com/office/drawing/2014/main" id="{F0E9350D-D958-4D62-8379-58ADFF95451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="" xmlns:a16="http://schemas.microsoft.com/office/drawing/2014/main" id="{61CA4590-01F5-4F10-A727-F0EE16FD3E0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>
                <a:extLst>
                  <a:ext uri="{FF2B5EF4-FFF2-40B4-BE49-F238E27FC236}">
                    <a16:creationId xmlns="" xmlns:a16="http://schemas.microsoft.com/office/drawing/2014/main" id="{34D2BBC3-F36B-4D06-BCA7-F71AD669802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>
                <a:extLst>
                  <a:ext uri="{FF2B5EF4-FFF2-40B4-BE49-F238E27FC236}">
                    <a16:creationId xmlns="" xmlns:a16="http://schemas.microsoft.com/office/drawing/2014/main" id="{09AD5E0B-9B13-4228-A23D-83F17DD01A1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="" xmlns:a16="http://schemas.microsoft.com/office/drawing/2014/main" id="{3E153321-B19E-4FA5-8A22-05A91F2AC43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="" xmlns:a16="http://schemas.microsoft.com/office/drawing/2014/main" id="{8CB9B077-591C-4298-888F-32BB6D0AB6A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>
                <a:extLst>
                  <a:ext uri="{FF2B5EF4-FFF2-40B4-BE49-F238E27FC236}">
                    <a16:creationId xmlns="" xmlns:a16="http://schemas.microsoft.com/office/drawing/2014/main" id="{F6FAFF7A-3D2E-40E1-961C-C2875D67D35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>
                <a:extLst>
                  <a:ext uri="{FF2B5EF4-FFF2-40B4-BE49-F238E27FC236}">
                    <a16:creationId xmlns="" xmlns:a16="http://schemas.microsoft.com/office/drawing/2014/main" id="{37AB21FA-AE5F-4714-968F-356DEE791F5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5">
                <a:extLst>
                  <a:ext uri="{FF2B5EF4-FFF2-40B4-BE49-F238E27FC236}">
                    <a16:creationId xmlns="" xmlns:a16="http://schemas.microsoft.com/office/drawing/2014/main" id="{6A657826-1C0D-47DD-9B11-E93A32B64C3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>
                <a:extLst>
                  <a:ext uri="{FF2B5EF4-FFF2-40B4-BE49-F238E27FC236}">
                    <a16:creationId xmlns="" xmlns:a16="http://schemas.microsoft.com/office/drawing/2014/main" id="{C0DC7092-7C59-441C-9840-7163FAB2D60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>
                <a:extLst>
                  <a:ext uri="{FF2B5EF4-FFF2-40B4-BE49-F238E27FC236}">
                    <a16:creationId xmlns="" xmlns:a16="http://schemas.microsoft.com/office/drawing/2014/main" id="{356E4341-2683-4149-A265-F498A3B79AA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>
                <a:extLst>
                  <a:ext uri="{FF2B5EF4-FFF2-40B4-BE49-F238E27FC236}">
                    <a16:creationId xmlns="" xmlns:a16="http://schemas.microsoft.com/office/drawing/2014/main" id="{12D68886-7F13-46BC-9D15-BAF1B45EC3E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>
                <a:extLst>
                  <a:ext uri="{FF2B5EF4-FFF2-40B4-BE49-F238E27FC236}">
                    <a16:creationId xmlns="" xmlns:a16="http://schemas.microsoft.com/office/drawing/2014/main" id="{B17C4A21-61C9-400C-B013-440B0338B67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>
                <a:extLst>
                  <a:ext uri="{FF2B5EF4-FFF2-40B4-BE49-F238E27FC236}">
                    <a16:creationId xmlns="" xmlns:a16="http://schemas.microsoft.com/office/drawing/2014/main" id="{FDB85B97-7A10-452C-95EB-4CBC73A7292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>
                <a:extLst>
                  <a:ext uri="{FF2B5EF4-FFF2-40B4-BE49-F238E27FC236}">
                    <a16:creationId xmlns="" xmlns:a16="http://schemas.microsoft.com/office/drawing/2014/main" id="{C5A1D773-A4DC-4A3D-BB9D-E056BAC3B7A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>
                <a:extLst>
                  <a:ext uri="{FF2B5EF4-FFF2-40B4-BE49-F238E27FC236}">
                    <a16:creationId xmlns="" xmlns:a16="http://schemas.microsoft.com/office/drawing/2014/main" id="{9A7184E7-1D5B-4687-8ADC-B776C1EFB28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>
                <a:extLst>
                  <a:ext uri="{FF2B5EF4-FFF2-40B4-BE49-F238E27FC236}">
                    <a16:creationId xmlns="" xmlns:a16="http://schemas.microsoft.com/office/drawing/2014/main" id="{332D3DC5-864B-4B44-9E09-2FE1AD048A5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>
                <a:extLst>
                  <a:ext uri="{FF2B5EF4-FFF2-40B4-BE49-F238E27FC236}">
                    <a16:creationId xmlns="" xmlns:a16="http://schemas.microsoft.com/office/drawing/2014/main" id="{50DB5CCD-3BBF-45CE-B561-4579A82BD05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>
                <a:extLst>
                  <a:ext uri="{FF2B5EF4-FFF2-40B4-BE49-F238E27FC236}">
                    <a16:creationId xmlns="" xmlns:a16="http://schemas.microsoft.com/office/drawing/2014/main" id="{81DD1944-44B9-4A99-A105-7C364538CAC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>
                <a:extLst>
                  <a:ext uri="{FF2B5EF4-FFF2-40B4-BE49-F238E27FC236}">
                    <a16:creationId xmlns="" xmlns:a16="http://schemas.microsoft.com/office/drawing/2014/main" id="{45ACDF35-7550-4E16-9914-613447CC0FF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>
                <a:extLst>
                  <a:ext uri="{FF2B5EF4-FFF2-40B4-BE49-F238E27FC236}">
                    <a16:creationId xmlns="" xmlns:a16="http://schemas.microsoft.com/office/drawing/2014/main" id="{3BE9C83A-DEB3-4D63-A163-8223B681406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>
                <a:extLst>
                  <a:ext uri="{FF2B5EF4-FFF2-40B4-BE49-F238E27FC236}">
                    <a16:creationId xmlns="" xmlns:a16="http://schemas.microsoft.com/office/drawing/2014/main" id="{76FFC901-4314-4DC8-BCF5-34E1ACC591C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>
                <a:extLst>
                  <a:ext uri="{FF2B5EF4-FFF2-40B4-BE49-F238E27FC236}">
                    <a16:creationId xmlns="" xmlns:a16="http://schemas.microsoft.com/office/drawing/2014/main" id="{5ACA1D64-7220-4CB4-9BF1-69B45B4822A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>
                <a:extLst>
                  <a:ext uri="{FF2B5EF4-FFF2-40B4-BE49-F238E27FC236}">
                    <a16:creationId xmlns="" xmlns:a16="http://schemas.microsoft.com/office/drawing/2014/main" id="{E565C435-F20D-4ACD-921E-A46F19D671B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="" xmlns:a16="http://schemas.microsoft.com/office/drawing/2014/main" id="{988848F1-0711-4763-BC8B-76970B5C860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>
                <a:extLst>
                  <a:ext uri="{FF2B5EF4-FFF2-40B4-BE49-F238E27FC236}">
                    <a16:creationId xmlns="" xmlns:a16="http://schemas.microsoft.com/office/drawing/2014/main" id="{CF1F2F9F-1FE7-4945-95B9-09731BE9549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>
                <a:extLst>
                  <a:ext uri="{FF2B5EF4-FFF2-40B4-BE49-F238E27FC236}">
                    <a16:creationId xmlns="" xmlns:a16="http://schemas.microsoft.com/office/drawing/2014/main" id="{FD030805-517F-4B88-A49B-B0E89A0A9CF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>
                <a:extLst>
                  <a:ext uri="{FF2B5EF4-FFF2-40B4-BE49-F238E27FC236}">
                    <a16:creationId xmlns="" xmlns:a16="http://schemas.microsoft.com/office/drawing/2014/main" id="{A51D02D9-7DCC-42F6-BBD4-62F841ED428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>
                <a:extLst>
                  <a:ext uri="{FF2B5EF4-FFF2-40B4-BE49-F238E27FC236}">
                    <a16:creationId xmlns="" xmlns:a16="http://schemas.microsoft.com/office/drawing/2014/main" id="{70B07484-4B4C-4B4E-9841-E455CCF19FC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>
                <a:extLst>
                  <a:ext uri="{FF2B5EF4-FFF2-40B4-BE49-F238E27FC236}">
                    <a16:creationId xmlns="" xmlns:a16="http://schemas.microsoft.com/office/drawing/2014/main" id="{3183CA18-F3C2-4329-AC85-63B53C6A635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>
                <a:extLst>
                  <a:ext uri="{FF2B5EF4-FFF2-40B4-BE49-F238E27FC236}">
                    <a16:creationId xmlns="" xmlns:a16="http://schemas.microsoft.com/office/drawing/2014/main" id="{5F40AEE3-A69A-4F08-95EC-D4427E24612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>
                <a:extLst>
                  <a:ext uri="{FF2B5EF4-FFF2-40B4-BE49-F238E27FC236}">
                    <a16:creationId xmlns="" xmlns:a16="http://schemas.microsoft.com/office/drawing/2014/main" id="{192C26C7-E36B-4C29-9C8B-963C7C350DF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>
                <a:extLst>
                  <a:ext uri="{FF2B5EF4-FFF2-40B4-BE49-F238E27FC236}">
                    <a16:creationId xmlns="" xmlns:a16="http://schemas.microsoft.com/office/drawing/2014/main" id="{EA2AB60F-895F-49A6-A514-5EDE49E67C1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>
                <a:extLst>
                  <a:ext uri="{FF2B5EF4-FFF2-40B4-BE49-F238E27FC236}">
                    <a16:creationId xmlns="" xmlns:a16="http://schemas.microsoft.com/office/drawing/2014/main" id="{2A53213F-862F-474E-9DE6-F06F3F344CC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>
                <a:extLst>
                  <a:ext uri="{FF2B5EF4-FFF2-40B4-BE49-F238E27FC236}">
                    <a16:creationId xmlns="" xmlns:a16="http://schemas.microsoft.com/office/drawing/2014/main" id="{8D556880-E892-4297-B930-959E868A1FE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>
                <a:extLst>
                  <a:ext uri="{FF2B5EF4-FFF2-40B4-BE49-F238E27FC236}">
                    <a16:creationId xmlns="" xmlns:a16="http://schemas.microsoft.com/office/drawing/2014/main" id="{F786BA14-25A0-4244-92EE-40B324E3236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>
                <a:extLst>
                  <a:ext uri="{FF2B5EF4-FFF2-40B4-BE49-F238E27FC236}">
                    <a16:creationId xmlns="" xmlns:a16="http://schemas.microsoft.com/office/drawing/2014/main" id="{54A8FE26-68CA-4ED2-AC18-175CCD3855C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>
                <a:extLst>
                  <a:ext uri="{FF2B5EF4-FFF2-40B4-BE49-F238E27FC236}">
                    <a16:creationId xmlns="" xmlns:a16="http://schemas.microsoft.com/office/drawing/2014/main" id="{A02032B0-7225-492F-A909-4A5FA8B1CA7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>
                <a:extLst>
                  <a:ext uri="{FF2B5EF4-FFF2-40B4-BE49-F238E27FC236}">
                    <a16:creationId xmlns="" xmlns:a16="http://schemas.microsoft.com/office/drawing/2014/main" id="{1AA3885E-E420-40C5-8B05-E5167027DD3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>
                <a:extLst>
                  <a:ext uri="{FF2B5EF4-FFF2-40B4-BE49-F238E27FC236}">
                    <a16:creationId xmlns="" xmlns:a16="http://schemas.microsoft.com/office/drawing/2014/main" id="{DA973D3B-A048-46C9-8DA7-6792F2F949F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>
                <a:extLst>
                  <a:ext uri="{FF2B5EF4-FFF2-40B4-BE49-F238E27FC236}">
                    <a16:creationId xmlns="" xmlns:a16="http://schemas.microsoft.com/office/drawing/2014/main" id="{7BAEE237-4C03-4C0B-9951-EB14A53620C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>
                <a:extLst>
                  <a:ext uri="{FF2B5EF4-FFF2-40B4-BE49-F238E27FC236}">
                    <a16:creationId xmlns="" xmlns:a16="http://schemas.microsoft.com/office/drawing/2014/main" id="{4E1D87A6-7BC8-4BD7-A2B9-B64555B750B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>
                <a:extLst>
                  <a:ext uri="{FF2B5EF4-FFF2-40B4-BE49-F238E27FC236}">
                    <a16:creationId xmlns="" xmlns:a16="http://schemas.microsoft.com/office/drawing/2014/main" id="{617DFB34-0FF3-45E0-86D1-14367FD4E16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Straight Connector 320">
                <a:extLst>
                  <a:ext uri="{FF2B5EF4-FFF2-40B4-BE49-F238E27FC236}">
                    <a16:creationId xmlns="" xmlns:a16="http://schemas.microsoft.com/office/drawing/2014/main" id="{FB72F8F4-90B4-4099-B7E7-4F060A017DC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Straight Connector 321">
                <a:extLst>
                  <a:ext uri="{FF2B5EF4-FFF2-40B4-BE49-F238E27FC236}">
                    <a16:creationId xmlns="" xmlns:a16="http://schemas.microsoft.com/office/drawing/2014/main" id="{59A58548-CA86-4B09-9534-0B9F46F1C61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>
                <a:extLst>
                  <a:ext uri="{FF2B5EF4-FFF2-40B4-BE49-F238E27FC236}">
                    <a16:creationId xmlns="" xmlns:a16="http://schemas.microsoft.com/office/drawing/2014/main" id="{1395729B-8C0E-41B8-B3ED-3E25B3289D6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>
                <a:extLst>
                  <a:ext uri="{FF2B5EF4-FFF2-40B4-BE49-F238E27FC236}">
                    <a16:creationId xmlns="" xmlns:a16="http://schemas.microsoft.com/office/drawing/2014/main" id="{A3910024-5A98-44CB-96D6-6F18BEE2B1C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>
                <a:extLst>
                  <a:ext uri="{FF2B5EF4-FFF2-40B4-BE49-F238E27FC236}">
                    <a16:creationId xmlns="" xmlns:a16="http://schemas.microsoft.com/office/drawing/2014/main" id="{271B185B-BD9C-4F33-A1CA-8053DC4F18F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>
                <a:extLst>
                  <a:ext uri="{FF2B5EF4-FFF2-40B4-BE49-F238E27FC236}">
                    <a16:creationId xmlns="" xmlns:a16="http://schemas.microsoft.com/office/drawing/2014/main" id="{7D04AC18-163B-4734-89C3-160679520D6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>
                <a:extLst>
                  <a:ext uri="{FF2B5EF4-FFF2-40B4-BE49-F238E27FC236}">
                    <a16:creationId xmlns="" xmlns:a16="http://schemas.microsoft.com/office/drawing/2014/main" id="{F08A3168-5207-4A96-AF77-4442A6DD406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Straight Connector 327">
                <a:extLst>
                  <a:ext uri="{FF2B5EF4-FFF2-40B4-BE49-F238E27FC236}">
                    <a16:creationId xmlns="" xmlns:a16="http://schemas.microsoft.com/office/drawing/2014/main" id="{F103104E-3B79-4584-BC67-1617345678C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>
                <a:extLst>
                  <a:ext uri="{FF2B5EF4-FFF2-40B4-BE49-F238E27FC236}">
                    <a16:creationId xmlns="" xmlns:a16="http://schemas.microsoft.com/office/drawing/2014/main" id="{DAE2661F-465D-44F7-832A-93816854D49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>
                <a:extLst>
                  <a:ext uri="{FF2B5EF4-FFF2-40B4-BE49-F238E27FC236}">
                    <a16:creationId xmlns="" xmlns:a16="http://schemas.microsoft.com/office/drawing/2014/main" id="{26351CA6-C76B-4C66-9378-C385BBE4023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0">
                <a:extLst>
                  <a:ext uri="{FF2B5EF4-FFF2-40B4-BE49-F238E27FC236}">
                    <a16:creationId xmlns="" xmlns:a16="http://schemas.microsoft.com/office/drawing/2014/main" id="{242756B9-0921-4B55-B129-1C794D4FDA7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>
                <a:extLst>
                  <a:ext uri="{FF2B5EF4-FFF2-40B4-BE49-F238E27FC236}">
                    <a16:creationId xmlns="" xmlns:a16="http://schemas.microsoft.com/office/drawing/2014/main" id="{737841ED-C77C-4824-BBDB-A4AD5CC4C77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>
                <a:extLst>
                  <a:ext uri="{FF2B5EF4-FFF2-40B4-BE49-F238E27FC236}">
                    <a16:creationId xmlns="" xmlns:a16="http://schemas.microsoft.com/office/drawing/2014/main" id="{04E74C45-8542-46B2-AAA4-9749090683F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Connector 333">
                <a:extLst>
                  <a:ext uri="{FF2B5EF4-FFF2-40B4-BE49-F238E27FC236}">
                    <a16:creationId xmlns="" xmlns:a16="http://schemas.microsoft.com/office/drawing/2014/main" id="{2B975665-5AAD-40D4-AC00-1047ED6593E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>
                <a:extLst>
                  <a:ext uri="{FF2B5EF4-FFF2-40B4-BE49-F238E27FC236}">
                    <a16:creationId xmlns="" xmlns:a16="http://schemas.microsoft.com/office/drawing/2014/main" id="{B046CFA9-FF2B-4D62-8063-8D68FF48017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Straight Connector 335">
                <a:extLst>
                  <a:ext uri="{FF2B5EF4-FFF2-40B4-BE49-F238E27FC236}">
                    <a16:creationId xmlns="" xmlns:a16="http://schemas.microsoft.com/office/drawing/2014/main" id="{E50C0FC6-86F2-4AAC-9174-25FB83DA6F9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>
                <a:extLst>
                  <a:ext uri="{FF2B5EF4-FFF2-40B4-BE49-F238E27FC236}">
                    <a16:creationId xmlns="" xmlns:a16="http://schemas.microsoft.com/office/drawing/2014/main" id="{88652921-868F-4CCF-B70C-034DAD2E76D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Straight Connector 337">
                <a:extLst>
                  <a:ext uri="{FF2B5EF4-FFF2-40B4-BE49-F238E27FC236}">
                    <a16:creationId xmlns="" xmlns:a16="http://schemas.microsoft.com/office/drawing/2014/main" id="{02A55E7D-1C8A-4438-A99F-3ACAC87A774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38">
                <a:extLst>
                  <a:ext uri="{FF2B5EF4-FFF2-40B4-BE49-F238E27FC236}">
                    <a16:creationId xmlns="" xmlns:a16="http://schemas.microsoft.com/office/drawing/2014/main" id="{43610C07-2EF7-4475-AF6C-9CA4C0645F5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Straight Connector 339">
                <a:extLst>
                  <a:ext uri="{FF2B5EF4-FFF2-40B4-BE49-F238E27FC236}">
                    <a16:creationId xmlns="" xmlns:a16="http://schemas.microsoft.com/office/drawing/2014/main" id="{B17D69AF-D03D-4514-A534-475B1759126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>
                <a:extLst>
                  <a:ext uri="{FF2B5EF4-FFF2-40B4-BE49-F238E27FC236}">
                    <a16:creationId xmlns="" xmlns:a16="http://schemas.microsoft.com/office/drawing/2014/main" id="{570FDC14-72EE-470D-876E-65174136582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1">
                <a:extLst>
                  <a:ext uri="{FF2B5EF4-FFF2-40B4-BE49-F238E27FC236}">
                    <a16:creationId xmlns="" xmlns:a16="http://schemas.microsoft.com/office/drawing/2014/main" id="{8BEAC2A8-991D-4B96-ABE3-9A32625B222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2">
                <a:extLst>
                  <a:ext uri="{FF2B5EF4-FFF2-40B4-BE49-F238E27FC236}">
                    <a16:creationId xmlns="" xmlns:a16="http://schemas.microsoft.com/office/drawing/2014/main" id="{E4FDD02D-2AD2-4A6C-BBC9-15591F457B8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Straight Connector 343">
                <a:extLst>
                  <a:ext uri="{FF2B5EF4-FFF2-40B4-BE49-F238E27FC236}">
                    <a16:creationId xmlns="" xmlns:a16="http://schemas.microsoft.com/office/drawing/2014/main" id="{F6844DDA-5D96-4DEA-A208-28BBA359011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4">
                <a:extLst>
                  <a:ext uri="{FF2B5EF4-FFF2-40B4-BE49-F238E27FC236}">
                    <a16:creationId xmlns="" xmlns:a16="http://schemas.microsoft.com/office/drawing/2014/main" id="{A96F2E86-56F4-4B0C-8D83-55D2865C87B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Straight Connector 345">
                <a:extLst>
                  <a:ext uri="{FF2B5EF4-FFF2-40B4-BE49-F238E27FC236}">
                    <a16:creationId xmlns="" xmlns:a16="http://schemas.microsoft.com/office/drawing/2014/main" id="{C193D075-DE33-4AD6-937B-FC2912872EE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>
                <a:extLst>
                  <a:ext uri="{FF2B5EF4-FFF2-40B4-BE49-F238E27FC236}">
                    <a16:creationId xmlns="" xmlns:a16="http://schemas.microsoft.com/office/drawing/2014/main" id="{B59EA056-638E-430D-AE76-796F1ED38BD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>
                <a:extLst>
                  <a:ext uri="{FF2B5EF4-FFF2-40B4-BE49-F238E27FC236}">
                    <a16:creationId xmlns="" xmlns:a16="http://schemas.microsoft.com/office/drawing/2014/main" id="{8D75FB12-06AB-46A1-BFE4-D16F35625CB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48">
                <a:extLst>
                  <a:ext uri="{FF2B5EF4-FFF2-40B4-BE49-F238E27FC236}">
                    <a16:creationId xmlns="" xmlns:a16="http://schemas.microsoft.com/office/drawing/2014/main" id="{351D4855-B924-45D6-A884-31A6BC96308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Straight Connector 349">
                <a:extLst>
                  <a:ext uri="{FF2B5EF4-FFF2-40B4-BE49-F238E27FC236}">
                    <a16:creationId xmlns="" xmlns:a16="http://schemas.microsoft.com/office/drawing/2014/main" id="{8397D34C-609D-44DB-AFF8-75858A4F313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>
                <a:extLst>
                  <a:ext uri="{FF2B5EF4-FFF2-40B4-BE49-F238E27FC236}">
                    <a16:creationId xmlns="" xmlns:a16="http://schemas.microsoft.com/office/drawing/2014/main" id="{2EA17769-C4B1-4138-875F-A58D5D84979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3" name="Group 352">
            <a:extLst>
              <a:ext uri="{FF2B5EF4-FFF2-40B4-BE49-F238E27FC236}">
                <a16:creationId xmlns="" xmlns:a16="http://schemas.microsoft.com/office/drawing/2014/main" id="{3B02E948-8CD2-4C3C-9E5D-262DAC3C96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15392608">
            <a:off x="7397406" y="-618857"/>
            <a:ext cx="4915057" cy="4271437"/>
            <a:chOff x="5281603" y="104899"/>
            <a:chExt cx="6910397" cy="6005491"/>
          </a:xfrm>
        </p:grpSpPr>
        <p:sp>
          <p:nvSpPr>
            <p:cNvPr id="354" name="Freeform 17">
              <a:extLst>
                <a:ext uri="{FF2B5EF4-FFF2-40B4-BE49-F238E27FC236}">
                  <a16:creationId xmlns="" xmlns:a16="http://schemas.microsoft.com/office/drawing/2014/main" id="{F8E025EC-8201-4DC5-B858-C2EEA8121D7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5" name="Group 354">
              <a:extLst>
                <a:ext uri="{FF2B5EF4-FFF2-40B4-BE49-F238E27FC236}">
                  <a16:creationId xmlns="" xmlns:a16="http://schemas.microsoft.com/office/drawing/2014/main" id="{5D00349E-7825-4D5D-81A3-6A5FB2D95D8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356" name="Straight Connector 355">
                <a:extLst>
                  <a:ext uri="{FF2B5EF4-FFF2-40B4-BE49-F238E27FC236}">
                    <a16:creationId xmlns="" xmlns:a16="http://schemas.microsoft.com/office/drawing/2014/main" id="{2B0493F4-7EE3-40BC-9693-4C301169767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="" xmlns:a16="http://schemas.microsoft.com/office/drawing/2014/main" id="{05D627BB-BD2B-4E33-837E-94DABD948C1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="" xmlns:a16="http://schemas.microsoft.com/office/drawing/2014/main" id="{0948FD7F-4A95-419F-9592-F1AE43EB39D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>
                <a:extLst>
                  <a:ext uri="{FF2B5EF4-FFF2-40B4-BE49-F238E27FC236}">
                    <a16:creationId xmlns="" xmlns:a16="http://schemas.microsoft.com/office/drawing/2014/main" id="{76D13955-7897-45BF-AE8D-F635DE7296B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Connector 359">
                <a:extLst>
                  <a:ext uri="{FF2B5EF4-FFF2-40B4-BE49-F238E27FC236}">
                    <a16:creationId xmlns="" xmlns:a16="http://schemas.microsoft.com/office/drawing/2014/main" id="{AD38C1DF-38DA-4D6D-AEDD-F23C5310458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>
                <a:extLst>
                  <a:ext uri="{FF2B5EF4-FFF2-40B4-BE49-F238E27FC236}">
                    <a16:creationId xmlns="" xmlns:a16="http://schemas.microsoft.com/office/drawing/2014/main" id="{5618B3C8-757B-4262-8325-56E79801FFF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>
                <a:extLst>
                  <a:ext uri="{FF2B5EF4-FFF2-40B4-BE49-F238E27FC236}">
                    <a16:creationId xmlns="" xmlns:a16="http://schemas.microsoft.com/office/drawing/2014/main" id="{5BC63D8C-C95A-4588-AEC8-83438699A3A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>
                <a:extLst>
                  <a:ext uri="{FF2B5EF4-FFF2-40B4-BE49-F238E27FC236}">
                    <a16:creationId xmlns="" xmlns:a16="http://schemas.microsoft.com/office/drawing/2014/main" id="{E1EBAFC9-1157-4512-A58B-E8DBDCB0E00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>
                <a:extLst>
                  <a:ext uri="{FF2B5EF4-FFF2-40B4-BE49-F238E27FC236}">
                    <a16:creationId xmlns="" xmlns:a16="http://schemas.microsoft.com/office/drawing/2014/main" id="{D5C42AD4-0C0A-44F8-BEF5-76D798BB143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>
                <a:extLst>
                  <a:ext uri="{FF2B5EF4-FFF2-40B4-BE49-F238E27FC236}">
                    <a16:creationId xmlns="" xmlns:a16="http://schemas.microsoft.com/office/drawing/2014/main" id="{FA2FDF3F-1D8B-4D7F-9713-D2785051C42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Connector 365">
                <a:extLst>
                  <a:ext uri="{FF2B5EF4-FFF2-40B4-BE49-F238E27FC236}">
                    <a16:creationId xmlns="" xmlns:a16="http://schemas.microsoft.com/office/drawing/2014/main" id="{CE5C02B7-5014-410B-A59B-ABA9017C96A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>
                <a:extLst>
                  <a:ext uri="{FF2B5EF4-FFF2-40B4-BE49-F238E27FC236}">
                    <a16:creationId xmlns="" xmlns:a16="http://schemas.microsoft.com/office/drawing/2014/main" id="{FA738C92-C3B6-43D5-A718-230FE5A78AE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>
                <a:extLst>
                  <a:ext uri="{FF2B5EF4-FFF2-40B4-BE49-F238E27FC236}">
                    <a16:creationId xmlns="" xmlns:a16="http://schemas.microsoft.com/office/drawing/2014/main" id="{A7FDBFA0-A00A-4C49-A38C-5197E28B1E5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>
                <a:extLst>
                  <a:ext uri="{FF2B5EF4-FFF2-40B4-BE49-F238E27FC236}">
                    <a16:creationId xmlns="" xmlns:a16="http://schemas.microsoft.com/office/drawing/2014/main" id="{162F2930-B81B-47BF-BAB6-6CD862E0AC0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Connector 369">
                <a:extLst>
                  <a:ext uri="{FF2B5EF4-FFF2-40B4-BE49-F238E27FC236}">
                    <a16:creationId xmlns="" xmlns:a16="http://schemas.microsoft.com/office/drawing/2014/main" id="{BDB0E661-1786-4C8B-B4AA-1C46DBB09FB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Connector 370">
                <a:extLst>
                  <a:ext uri="{FF2B5EF4-FFF2-40B4-BE49-F238E27FC236}">
                    <a16:creationId xmlns="" xmlns:a16="http://schemas.microsoft.com/office/drawing/2014/main" id="{EAE039B6-9B91-4DF7-B2E1-BEC620E8AF7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Straight Connector 371">
                <a:extLst>
                  <a:ext uri="{FF2B5EF4-FFF2-40B4-BE49-F238E27FC236}">
                    <a16:creationId xmlns="" xmlns:a16="http://schemas.microsoft.com/office/drawing/2014/main" id="{A09B3898-68D4-4032-973C-3297FA2A0B7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Straight Connector 372">
                <a:extLst>
                  <a:ext uri="{FF2B5EF4-FFF2-40B4-BE49-F238E27FC236}">
                    <a16:creationId xmlns="" xmlns:a16="http://schemas.microsoft.com/office/drawing/2014/main" id="{56FDF469-A729-4C34-9A4E-FC7F50FB6EE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Connector 373">
                <a:extLst>
                  <a:ext uri="{FF2B5EF4-FFF2-40B4-BE49-F238E27FC236}">
                    <a16:creationId xmlns="" xmlns:a16="http://schemas.microsoft.com/office/drawing/2014/main" id="{B42661BA-C51F-493E-BA84-7E8E02647BE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4">
                <a:extLst>
                  <a:ext uri="{FF2B5EF4-FFF2-40B4-BE49-F238E27FC236}">
                    <a16:creationId xmlns="" xmlns:a16="http://schemas.microsoft.com/office/drawing/2014/main" id="{BCA6BFC1-5596-4F25-8834-B82EC76C031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Connector 375">
                <a:extLst>
                  <a:ext uri="{FF2B5EF4-FFF2-40B4-BE49-F238E27FC236}">
                    <a16:creationId xmlns="" xmlns:a16="http://schemas.microsoft.com/office/drawing/2014/main" id="{ADC0C4EA-8B26-488D-842A-8492C28EFA7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>
                <a:extLst>
                  <a:ext uri="{FF2B5EF4-FFF2-40B4-BE49-F238E27FC236}">
                    <a16:creationId xmlns="" xmlns:a16="http://schemas.microsoft.com/office/drawing/2014/main" id="{1365199F-3DA2-4ECE-8AA0-B37E7E3AFBB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>
                <a:extLst>
                  <a:ext uri="{FF2B5EF4-FFF2-40B4-BE49-F238E27FC236}">
                    <a16:creationId xmlns="" xmlns:a16="http://schemas.microsoft.com/office/drawing/2014/main" id="{9F8EAD3C-6628-48E5-A004-B34EFF17E23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>
                <a:extLst>
                  <a:ext uri="{FF2B5EF4-FFF2-40B4-BE49-F238E27FC236}">
                    <a16:creationId xmlns="" xmlns:a16="http://schemas.microsoft.com/office/drawing/2014/main" id="{8627E51D-F7F3-432F-B018-3390B0A3E27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79">
                <a:extLst>
                  <a:ext uri="{FF2B5EF4-FFF2-40B4-BE49-F238E27FC236}">
                    <a16:creationId xmlns="" xmlns:a16="http://schemas.microsoft.com/office/drawing/2014/main" id="{B0A796D9-B9B7-497E-91F4-257D2CCAA2E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Connector 380">
                <a:extLst>
                  <a:ext uri="{FF2B5EF4-FFF2-40B4-BE49-F238E27FC236}">
                    <a16:creationId xmlns="" xmlns:a16="http://schemas.microsoft.com/office/drawing/2014/main" id="{E4E17776-2D77-4801-AFE4-553D807E014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Connector 381">
                <a:extLst>
                  <a:ext uri="{FF2B5EF4-FFF2-40B4-BE49-F238E27FC236}">
                    <a16:creationId xmlns="" xmlns:a16="http://schemas.microsoft.com/office/drawing/2014/main" id="{AF653420-3C79-432A-9CAB-6A4AEC545BE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Straight Connector 382">
                <a:extLst>
                  <a:ext uri="{FF2B5EF4-FFF2-40B4-BE49-F238E27FC236}">
                    <a16:creationId xmlns="" xmlns:a16="http://schemas.microsoft.com/office/drawing/2014/main" id="{CB4F431F-451E-4136-B596-17B63963215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Connector 383">
                <a:extLst>
                  <a:ext uri="{FF2B5EF4-FFF2-40B4-BE49-F238E27FC236}">
                    <a16:creationId xmlns="" xmlns:a16="http://schemas.microsoft.com/office/drawing/2014/main" id="{75E18572-BE7A-4234-B454-FD38ABFAE2F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Straight Connector 384">
                <a:extLst>
                  <a:ext uri="{FF2B5EF4-FFF2-40B4-BE49-F238E27FC236}">
                    <a16:creationId xmlns="" xmlns:a16="http://schemas.microsoft.com/office/drawing/2014/main" id="{5EB9F985-7C1A-4BFE-A4DC-F35AA0D04EC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Straight Connector 385">
                <a:extLst>
                  <a:ext uri="{FF2B5EF4-FFF2-40B4-BE49-F238E27FC236}">
                    <a16:creationId xmlns="" xmlns:a16="http://schemas.microsoft.com/office/drawing/2014/main" id="{500648B4-39E6-409B-A151-2A6CC6D3C4A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Straight Connector 386">
                <a:extLst>
                  <a:ext uri="{FF2B5EF4-FFF2-40B4-BE49-F238E27FC236}">
                    <a16:creationId xmlns="" xmlns:a16="http://schemas.microsoft.com/office/drawing/2014/main" id="{013A2463-A9F5-45B4-804E-5595FAE42CF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Straight Connector 387">
                <a:extLst>
                  <a:ext uri="{FF2B5EF4-FFF2-40B4-BE49-F238E27FC236}">
                    <a16:creationId xmlns="" xmlns:a16="http://schemas.microsoft.com/office/drawing/2014/main" id="{CBF3193A-025E-4BE6-9AD5-D3106F9D78C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Straight Connector 388">
                <a:extLst>
                  <a:ext uri="{FF2B5EF4-FFF2-40B4-BE49-F238E27FC236}">
                    <a16:creationId xmlns="" xmlns:a16="http://schemas.microsoft.com/office/drawing/2014/main" id="{E2832A9B-55E5-494A-A717-3617EDD1F2C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>
                <a:extLst>
                  <a:ext uri="{FF2B5EF4-FFF2-40B4-BE49-F238E27FC236}">
                    <a16:creationId xmlns="" xmlns:a16="http://schemas.microsoft.com/office/drawing/2014/main" id="{CC0DA7BF-4BD6-46F6-91A1-E38E259FC7F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Straight Connector 390">
                <a:extLst>
                  <a:ext uri="{FF2B5EF4-FFF2-40B4-BE49-F238E27FC236}">
                    <a16:creationId xmlns="" xmlns:a16="http://schemas.microsoft.com/office/drawing/2014/main" id="{87B5F7E4-8A2A-468D-8EF3-6D7171EBC00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>
                <a:extLst>
                  <a:ext uri="{FF2B5EF4-FFF2-40B4-BE49-F238E27FC236}">
                    <a16:creationId xmlns="" xmlns:a16="http://schemas.microsoft.com/office/drawing/2014/main" id="{F6A8F3CE-3B42-4770-8933-7C9BCA91B63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Straight Connector 392">
                <a:extLst>
                  <a:ext uri="{FF2B5EF4-FFF2-40B4-BE49-F238E27FC236}">
                    <a16:creationId xmlns="" xmlns:a16="http://schemas.microsoft.com/office/drawing/2014/main" id="{6224EF38-8522-4A6A-BA96-BAAB1A136C4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Straight Connector 393">
                <a:extLst>
                  <a:ext uri="{FF2B5EF4-FFF2-40B4-BE49-F238E27FC236}">
                    <a16:creationId xmlns="" xmlns:a16="http://schemas.microsoft.com/office/drawing/2014/main" id="{42B702F4-3A4F-475E-A874-62BA9C76A0D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Straight Connector 394">
                <a:extLst>
                  <a:ext uri="{FF2B5EF4-FFF2-40B4-BE49-F238E27FC236}">
                    <a16:creationId xmlns="" xmlns:a16="http://schemas.microsoft.com/office/drawing/2014/main" id="{1BF12728-61DB-4CA7-BFEA-C67E21001E7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>
                <a:extLst>
                  <a:ext uri="{FF2B5EF4-FFF2-40B4-BE49-F238E27FC236}">
                    <a16:creationId xmlns="" xmlns:a16="http://schemas.microsoft.com/office/drawing/2014/main" id="{2A114F6C-B377-4620-9C72-92D0FA5095D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Straight Connector 396">
                <a:extLst>
                  <a:ext uri="{FF2B5EF4-FFF2-40B4-BE49-F238E27FC236}">
                    <a16:creationId xmlns="" xmlns:a16="http://schemas.microsoft.com/office/drawing/2014/main" id="{185FB219-37DC-4CBB-BDEF-43EF98EB00C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>
                <a:extLst>
                  <a:ext uri="{FF2B5EF4-FFF2-40B4-BE49-F238E27FC236}">
                    <a16:creationId xmlns="" xmlns:a16="http://schemas.microsoft.com/office/drawing/2014/main" id="{2060F2EE-256C-4A23-A980-9C317EA5F16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Straight Connector 398">
                <a:extLst>
                  <a:ext uri="{FF2B5EF4-FFF2-40B4-BE49-F238E27FC236}">
                    <a16:creationId xmlns="" xmlns:a16="http://schemas.microsoft.com/office/drawing/2014/main" id="{52F37857-F893-4D54-B377-60870C91BC1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Straight Connector 399">
                <a:extLst>
                  <a:ext uri="{FF2B5EF4-FFF2-40B4-BE49-F238E27FC236}">
                    <a16:creationId xmlns="" xmlns:a16="http://schemas.microsoft.com/office/drawing/2014/main" id="{F5DEA293-2202-41FF-B5FE-71F06BAA693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>
                <a:extLst>
                  <a:ext uri="{FF2B5EF4-FFF2-40B4-BE49-F238E27FC236}">
                    <a16:creationId xmlns="" xmlns:a16="http://schemas.microsoft.com/office/drawing/2014/main" id="{A9C59CAC-07BD-4C27-8926-C55E46BD103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>
                <a:extLst>
                  <a:ext uri="{FF2B5EF4-FFF2-40B4-BE49-F238E27FC236}">
                    <a16:creationId xmlns="" xmlns:a16="http://schemas.microsoft.com/office/drawing/2014/main" id="{480FA13A-0B04-4946-9A24-2701584E2D0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>
                <a:extLst>
                  <a:ext uri="{FF2B5EF4-FFF2-40B4-BE49-F238E27FC236}">
                    <a16:creationId xmlns="" xmlns:a16="http://schemas.microsoft.com/office/drawing/2014/main" id="{488CE1CC-C8B3-470F-9512-B590AF9DEB9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>
                <a:extLst>
                  <a:ext uri="{FF2B5EF4-FFF2-40B4-BE49-F238E27FC236}">
                    <a16:creationId xmlns="" xmlns:a16="http://schemas.microsoft.com/office/drawing/2014/main" id="{7C1809CD-B912-4E69-A5A5-94EA27B2807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>
                <a:extLst>
                  <a:ext uri="{FF2B5EF4-FFF2-40B4-BE49-F238E27FC236}">
                    <a16:creationId xmlns="" xmlns:a16="http://schemas.microsoft.com/office/drawing/2014/main" id="{FB9E3C6C-40C8-4A98-B0AF-C45C414845A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>
                <a:extLst>
                  <a:ext uri="{FF2B5EF4-FFF2-40B4-BE49-F238E27FC236}">
                    <a16:creationId xmlns="" xmlns:a16="http://schemas.microsoft.com/office/drawing/2014/main" id="{DBE61EAD-B3F8-4E77-B3B6-0A3374C0F22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>
                <a:extLst>
                  <a:ext uri="{FF2B5EF4-FFF2-40B4-BE49-F238E27FC236}">
                    <a16:creationId xmlns="" xmlns:a16="http://schemas.microsoft.com/office/drawing/2014/main" id="{4303657B-9569-4CB6-A870-F7D678DE67F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>
                <a:extLst>
                  <a:ext uri="{FF2B5EF4-FFF2-40B4-BE49-F238E27FC236}">
                    <a16:creationId xmlns="" xmlns:a16="http://schemas.microsoft.com/office/drawing/2014/main" id="{C95E1DFB-B252-4CBC-95A8-D1DC68A1859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Straight Connector 408">
                <a:extLst>
                  <a:ext uri="{FF2B5EF4-FFF2-40B4-BE49-F238E27FC236}">
                    <a16:creationId xmlns="" xmlns:a16="http://schemas.microsoft.com/office/drawing/2014/main" id="{2D7B24AC-E1C7-4A27-BACA-0AE3C159FD6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Connector 409">
                <a:extLst>
                  <a:ext uri="{FF2B5EF4-FFF2-40B4-BE49-F238E27FC236}">
                    <a16:creationId xmlns="" xmlns:a16="http://schemas.microsoft.com/office/drawing/2014/main" id="{97ECB039-4BBD-4991-8C57-7D90D4A22C1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Straight Connector 410">
                <a:extLst>
                  <a:ext uri="{FF2B5EF4-FFF2-40B4-BE49-F238E27FC236}">
                    <a16:creationId xmlns="" xmlns:a16="http://schemas.microsoft.com/office/drawing/2014/main" id="{38517C97-1250-4775-B725-2CBD677C3F2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>
                <a:extLst>
                  <a:ext uri="{FF2B5EF4-FFF2-40B4-BE49-F238E27FC236}">
                    <a16:creationId xmlns="" xmlns:a16="http://schemas.microsoft.com/office/drawing/2014/main" id="{C9679D68-007E-47A6-A882-07A8088B5C6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>
                <a:extLst>
                  <a:ext uri="{FF2B5EF4-FFF2-40B4-BE49-F238E27FC236}">
                    <a16:creationId xmlns="" xmlns:a16="http://schemas.microsoft.com/office/drawing/2014/main" id="{767BAF92-FB48-468A-B633-46749349E51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Straight Connector 413">
                <a:extLst>
                  <a:ext uri="{FF2B5EF4-FFF2-40B4-BE49-F238E27FC236}">
                    <a16:creationId xmlns="" xmlns:a16="http://schemas.microsoft.com/office/drawing/2014/main" id="{2875629C-FBE1-4E58-82B5-53DBC3ABD06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Straight Connector 414">
                <a:extLst>
                  <a:ext uri="{FF2B5EF4-FFF2-40B4-BE49-F238E27FC236}">
                    <a16:creationId xmlns="" xmlns:a16="http://schemas.microsoft.com/office/drawing/2014/main" id="{CC29FC6C-B918-40F3-AAAA-1A4F1DFBEA2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Straight Connector 415">
                <a:extLst>
                  <a:ext uri="{FF2B5EF4-FFF2-40B4-BE49-F238E27FC236}">
                    <a16:creationId xmlns="" xmlns:a16="http://schemas.microsoft.com/office/drawing/2014/main" id="{2D55E2D8-4D39-4F44-AAE7-B3B2DDDB5B5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Straight Connector 416">
                <a:extLst>
                  <a:ext uri="{FF2B5EF4-FFF2-40B4-BE49-F238E27FC236}">
                    <a16:creationId xmlns="" xmlns:a16="http://schemas.microsoft.com/office/drawing/2014/main" id="{8EF38C89-9B35-40D5-A2EC-AE4FFF17128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Connector 417">
                <a:extLst>
                  <a:ext uri="{FF2B5EF4-FFF2-40B4-BE49-F238E27FC236}">
                    <a16:creationId xmlns="" xmlns:a16="http://schemas.microsoft.com/office/drawing/2014/main" id="{15C842FE-0918-4A9A-B4F3-F69C539B354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Straight Connector 418">
                <a:extLst>
                  <a:ext uri="{FF2B5EF4-FFF2-40B4-BE49-F238E27FC236}">
                    <a16:creationId xmlns="" xmlns:a16="http://schemas.microsoft.com/office/drawing/2014/main" id="{C5A2FDBE-9CE6-41C7-A149-1FC75441C47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Connector 419">
                <a:extLst>
                  <a:ext uri="{FF2B5EF4-FFF2-40B4-BE49-F238E27FC236}">
                    <a16:creationId xmlns="" xmlns:a16="http://schemas.microsoft.com/office/drawing/2014/main" id="{FE76B3FC-2648-4EF2-A363-8AED916B454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Connector 420">
                <a:extLst>
                  <a:ext uri="{FF2B5EF4-FFF2-40B4-BE49-F238E27FC236}">
                    <a16:creationId xmlns="" xmlns:a16="http://schemas.microsoft.com/office/drawing/2014/main" id="{57AD43BF-C5AB-4324-B39E-5E3AFC88761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>
                <a:extLst>
                  <a:ext uri="{FF2B5EF4-FFF2-40B4-BE49-F238E27FC236}">
                    <a16:creationId xmlns="" xmlns:a16="http://schemas.microsoft.com/office/drawing/2014/main" id="{1D7FC0CC-E465-4316-A7B6-42441D27DCC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>
                <a:extLst>
                  <a:ext uri="{FF2B5EF4-FFF2-40B4-BE49-F238E27FC236}">
                    <a16:creationId xmlns="" xmlns:a16="http://schemas.microsoft.com/office/drawing/2014/main" id="{5EF568F1-4905-4D65-8510-683A870976A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>
                <a:extLst>
                  <a:ext uri="{FF2B5EF4-FFF2-40B4-BE49-F238E27FC236}">
                    <a16:creationId xmlns="" xmlns:a16="http://schemas.microsoft.com/office/drawing/2014/main" id="{B0779A11-5E9E-4455-8DB7-6BF1F0BA4EF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Connector 424">
                <a:extLst>
                  <a:ext uri="{FF2B5EF4-FFF2-40B4-BE49-F238E27FC236}">
                    <a16:creationId xmlns="" xmlns:a16="http://schemas.microsoft.com/office/drawing/2014/main" id="{2B884067-174C-4C5C-955E-462157D0FA7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Connector 425">
                <a:extLst>
                  <a:ext uri="{FF2B5EF4-FFF2-40B4-BE49-F238E27FC236}">
                    <a16:creationId xmlns="" xmlns:a16="http://schemas.microsoft.com/office/drawing/2014/main" id="{BE5F0FA8-85D6-4B51-B2A8-027AC28D826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Connector 426">
                <a:extLst>
                  <a:ext uri="{FF2B5EF4-FFF2-40B4-BE49-F238E27FC236}">
                    <a16:creationId xmlns="" xmlns:a16="http://schemas.microsoft.com/office/drawing/2014/main" id="{E76C2522-4938-48D4-9ACE-F61BC45271C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Connector 427">
                <a:extLst>
                  <a:ext uri="{FF2B5EF4-FFF2-40B4-BE49-F238E27FC236}">
                    <a16:creationId xmlns="" xmlns:a16="http://schemas.microsoft.com/office/drawing/2014/main" id="{7119966D-0585-4354-991F-856ADF670D0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Connector 428">
                <a:extLst>
                  <a:ext uri="{FF2B5EF4-FFF2-40B4-BE49-F238E27FC236}">
                    <a16:creationId xmlns="" xmlns:a16="http://schemas.microsoft.com/office/drawing/2014/main" id="{6931C16B-534C-413B-A404-870528429A5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>
                <a:extLst>
                  <a:ext uri="{FF2B5EF4-FFF2-40B4-BE49-F238E27FC236}">
                    <a16:creationId xmlns="" xmlns:a16="http://schemas.microsoft.com/office/drawing/2014/main" id="{888EA28D-0FC2-4BEA-B3EB-D9DEB3C4F76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>
                <a:extLst>
                  <a:ext uri="{FF2B5EF4-FFF2-40B4-BE49-F238E27FC236}">
                    <a16:creationId xmlns="" xmlns:a16="http://schemas.microsoft.com/office/drawing/2014/main" id="{1F2052B6-705D-484A-9856-BCC35D311EF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="" xmlns:a16="http://schemas.microsoft.com/office/drawing/2014/main" id="{B357007E-5B0B-4BC1-96BB-2F9A55E28B8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="" xmlns:a16="http://schemas.microsoft.com/office/drawing/2014/main" id="{144B8928-2E44-471E-818A-AC5F8B9B1D4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5" name="Group 434">
            <a:extLst>
              <a:ext uri="{FF2B5EF4-FFF2-40B4-BE49-F238E27FC236}">
                <a16:creationId xmlns="" xmlns:a16="http://schemas.microsoft.com/office/drawing/2014/main" id="{D3F906D0-CE7C-484D-8C11-5011F768A5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16739066">
            <a:off x="5520984" y="3122486"/>
            <a:ext cx="2928062" cy="2544637"/>
            <a:chOff x="5281603" y="104899"/>
            <a:chExt cx="6910397" cy="6005491"/>
          </a:xfrm>
        </p:grpSpPr>
        <p:sp>
          <p:nvSpPr>
            <p:cNvPr id="436" name="Freeform 183">
              <a:extLst>
                <a:ext uri="{FF2B5EF4-FFF2-40B4-BE49-F238E27FC236}">
                  <a16:creationId xmlns="" xmlns:a16="http://schemas.microsoft.com/office/drawing/2014/main" id="{0FE191C3-385B-4E2B-ADE9-0FA9E09CA2A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7" name="Group 436">
              <a:extLst>
                <a:ext uri="{FF2B5EF4-FFF2-40B4-BE49-F238E27FC236}">
                  <a16:creationId xmlns="" xmlns:a16="http://schemas.microsoft.com/office/drawing/2014/main" id="{DF236ECF-9469-429F-B950-E6274E93F7D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438" name="Straight Connector 437">
                <a:extLst>
                  <a:ext uri="{FF2B5EF4-FFF2-40B4-BE49-F238E27FC236}">
                    <a16:creationId xmlns="" xmlns:a16="http://schemas.microsoft.com/office/drawing/2014/main" id="{ACFB9B6B-3B4B-406C-A9C4-9E15E8EDA9E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="" xmlns:a16="http://schemas.microsoft.com/office/drawing/2014/main" id="{1185F607-E801-4999-8E05-0C8486DAAAE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="" xmlns:a16="http://schemas.microsoft.com/office/drawing/2014/main" id="{2AE80DE6-1860-413C-83A4-3D16C772FC6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="" xmlns:a16="http://schemas.microsoft.com/office/drawing/2014/main" id="{BCA67FE0-1324-427A-A3EB-EC0E27E8DA9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="" xmlns:a16="http://schemas.microsoft.com/office/drawing/2014/main" id="{7426A4D5-E148-458E-81B7-A67551CC529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="" xmlns:a16="http://schemas.microsoft.com/office/drawing/2014/main" id="{5AE534E1-BFC4-4B6F-B4A6-D0331A128D7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Connector 443">
                <a:extLst>
                  <a:ext uri="{FF2B5EF4-FFF2-40B4-BE49-F238E27FC236}">
                    <a16:creationId xmlns="" xmlns:a16="http://schemas.microsoft.com/office/drawing/2014/main" id="{F6D2BC14-55E1-4250-A703-26EAE5BEB11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="" xmlns:a16="http://schemas.microsoft.com/office/drawing/2014/main" id="{D28FA0B2-4451-4A40-A6A8-B5B2BFFD22A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="" xmlns:a16="http://schemas.microsoft.com/office/drawing/2014/main" id="{695551A0-FD49-4C51-9936-31AADCF8F03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="" xmlns:a16="http://schemas.microsoft.com/office/drawing/2014/main" id="{21AA33D7-B8C3-4A4C-B04C-90496559F62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="" xmlns:a16="http://schemas.microsoft.com/office/drawing/2014/main" id="{EC11C7CB-C8A3-4FA2-8919-4BDE08B8C08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="" xmlns:a16="http://schemas.microsoft.com/office/drawing/2014/main" id="{04122C9F-7650-4E2A-BBDD-5ED1794298F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="" xmlns:a16="http://schemas.microsoft.com/office/drawing/2014/main" id="{B2331B0F-4B2B-49FF-B210-A548BEE14B1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="" xmlns:a16="http://schemas.microsoft.com/office/drawing/2014/main" id="{9E66A3B2-EAB9-4D0F-8CC6-133C4B8D269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>
                <a:extLst>
                  <a:ext uri="{FF2B5EF4-FFF2-40B4-BE49-F238E27FC236}">
                    <a16:creationId xmlns="" xmlns:a16="http://schemas.microsoft.com/office/drawing/2014/main" id="{A5D255CC-F767-47F3-9B04-0F597091D8B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="" xmlns:a16="http://schemas.microsoft.com/office/drawing/2014/main" id="{DE6FFD6E-D10A-4E69-B92A-1C3D4AD9006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="" xmlns:a16="http://schemas.microsoft.com/office/drawing/2014/main" id="{9BAE1242-2228-4493-81B5-F7807B8DAC8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="" xmlns:a16="http://schemas.microsoft.com/office/drawing/2014/main" id="{7A6A8552-686E-44B0-AA9A-9488BB77FE1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="" xmlns:a16="http://schemas.microsoft.com/office/drawing/2014/main" id="{7C45C190-42DB-4A86-A102-D04A25E1E1F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="" xmlns:a16="http://schemas.microsoft.com/office/drawing/2014/main" id="{DC2E5DE9-3511-45AE-9F95-710C8211A33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="" xmlns:a16="http://schemas.microsoft.com/office/drawing/2014/main" id="{53F3C6F6-47A6-4265-878C-5092E932805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="" xmlns:a16="http://schemas.microsoft.com/office/drawing/2014/main" id="{82B1F3E7-F618-4E13-9E16-7118C45C77D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Straight Connector 459">
                <a:extLst>
                  <a:ext uri="{FF2B5EF4-FFF2-40B4-BE49-F238E27FC236}">
                    <a16:creationId xmlns="" xmlns:a16="http://schemas.microsoft.com/office/drawing/2014/main" id="{A5E7DF9B-A62B-4C53-A661-B401D7195B9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="" xmlns:a16="http://schemas.microsoft.com/office/drawing/2014/main" id="{EEE4847E-481F-4419-AE1F-90DED5344CC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="" xmlns:a16="http://schemas.microsoft.com/office/drawing/2014/main" id="{B13E9C09-74A8-40D0-BC37-74CA31F5D0E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="" xmlns:a16="http://schemas.microsoft.com/office/drawing/2014/main" id="{B0009143-1101-4DF3-B01E-766F9BE63D3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="" xmlns:a16="http://schemas.microsoft.com/office/drawing/2014/main" id="{995E8D24-3C05-4242-92BA-731FDA5AE64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="" xmlns:a16="http://schemas.microsoft.com/office/drawing/2014/main" id="{A40A7CC8-D93E-41C0-8322-8EF549E1A5C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="" xmlns:a16="http://schemas.microsoft.com/office/drawing/2014/main" id="{0B91F070-941B-4307-9931-156C868BFF8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="" xmlns:a16="http://schemas.microsoft.com/office/drawing/2014/main" id="{BF90A755-20A8-4274-A4F7-BD624FECFA9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Connector 467">
                <a:extLst>
                  <a:ext uri="{FF2B5EF4-FFF2-40B4-BE49-F238E27FC236}">
                    <a16:creationId xmlns="" xmlns:a16="http://schemas.microsoft.com/office/drawing/2014/main" id="{4D87C615-9E34-495E-8406-FAEFC2F8456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="" xmlns:a16="http://schemas.microsoft.com/office/drawing/2014/main" id="{11A383A9-4CA6-4FAB-9F61-C5E53DBF8B2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="" xmlns:a16="http://schemas.microsoft.com/office/drawing/2014/main" id="{D7B6069C-3205-4BBB-ADDF-D85A07E550C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="" xmlns:a16="http://schemas.microsoft.com/office/drawing/2014/main" id="{98083F5B-DC24-40B3-92D2-BF90631145D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="" xmlns:a16="http://schemas.microsoft.com/office/drawing/2014/main" id="{1AEA55FF-DDBB-4AA2-ACBD-9A4D56FFCC2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="" xmlns:a16="http://schemas.microsoft.com/office/drawing/2014/main" id="{2E00B1FB-F492-483C-B4D3-893BE48D29E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="" xmlns:a16="http://schemas.microsoft.com/office/drawing/2014/main" id="{576CFD40-49E1-465A-9B23-F9D980D9A4D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="" xmlns:a16="http://schemas.microsoft.com/office/drawing/2014/main" id="{5D63EDB7-C852-43C0-9954-6F2196FABE8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Straight Connector 475">
                <a:extLst>
                  <a:ext uri="{FF2B5EF4-FFF2-40B4-BE49-F238E27FC236}">
                    <a16:creationId xmlns="" xmlns:a16="http://schemas.microsoft.com/office/drawing/2014/main" id="{316E726A-0F37-45E3-9BDF-42ECAA68F69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="" xmlns:a16="http://schemas.microsoft.com/office/drawing/2014/main" id="{29E8E54E-8FB5-4650-AD2D-C65F3F53A99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="" xmlns:a16="http://schemas.microsoft.com/office/drawing/2014/main" id="{33018142-C705-4D1B-8C27-83842B8D18F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="" xmlns:a16="http://schemas.microsoft.com/office/drawing/2014/main" id="{4B029D1D-41B1-45D6-8FC5-9EBEEEBD51C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="" xmlns:a16="http://schemas.microsoft.com/office/drawing/2014/main" id="{238CE0A4-BE74-4418-8DB6-FC0A3910293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="" xmlns:a16="http://schemas.microsoft.com/office/drawing/2014/main" id="{C5DC5DB6-FAE4-45E0-A0E5-E613B8D7E15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="" xmlns:a16="http://schemas.microsoft.com/office/drawing/2014/main" id="{3FBB2B3B-650C-4D6B-BA13-A71D6CB8CD5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="" xmlns:a16="http://schemas.microsoft.com/office/drawing/2014/main" id="{AA61A363-0BE0-4381-9635-02A60AE9C1F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Straight Connector 483">
                <a:extLst>
                  <a:ext uri="{FF2B5EF4-FFF2-40B4-BE49-F238E27FC236}">
                    <a16:creationId xmlns="" xmlns:a16="http://schemas.microsoft.com/office/drawing/2014/main" id="{F363EFF4-A1A6-4E57-8128-D13002EAD07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="" xmlns:a16="http://schemas.microsoft.com/office/drawing/2014/main" id="{744B3004-D3A0-4C95-8618-02CD578CCD2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="" xmlns:a16="http://schemas.microsoft.com/office/drawing/2014/main" id="{48511694-389A-4FA7-950D-D0B63A422C7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="" xmlns:a16="http://schemas.microsoft.com/office/drawing/2014/main" id="{03CF007D-1A35-4653-994F-C5DC685C439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="" xmlns:a16="http://schemas.microsoft.com/office/drawing/2014/main" id="{E268873C-3BA1-4848-8A1E-55D4416950F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="" xmlns:a16="http://schemas.microsoft.com/office/drawing/2014/main" id="{6F28B5E8-5EF7-40C6-8012-75E3ADCB416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="" xmlns:a16="http://schemas.microsoft.com/office/drawing/2014/main" id="{C4DD4F11-6920-4398-88A7-0C571FA3F94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="" xmlns:a16="http://schemas.microsoft.com/office/drawing/2014/main" id="{B87C9D72-9386-43D4-9C27-2B0A676624B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Straight Connector 491">
                <a:extLst>
                  <a:ext uri="{FF2B5EF4-FFF2-40B4-BE49-F238E27FC236}">
                    <a16:creationId xmlns="" xmlns:a16="http://schemas.microsoft.com/office/drawing/2014/main" id="{6903FC60-7B4A-4E8D-B64E-A6570168D8D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="" xmlns:a16="http://schemas.microsoft.com/office/drawing/2014/main" id="{1565646A-F4D1-434F-ACCE-BC14E5D0494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="" xmlns:a16="http://schemas.microsoft.com/office/drawing/2014/main" id="{EB5384FB-B917-47C4-9BEF-B81DFEE8C20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="" xmlns:a16="http://schemas.microsoft.com/office/drawing/2014/main" id="{03934C7C-17F3-44A9-96A6-AC1E3AFE016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="" xmlns:a16="http://schemas.microsoft.com/office/drawing/2014/main" id="{88AF32D4-0DB1-4F6F-8B2B-27519AB902E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="" xmlns:a16="http://schemas.microsoft.com/office/drawing/2014/main" id="{E8FB5CFF-2F83-4320-9CD0-CCD78775EC5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="" xmlns:a16="http://schemas.microsoft.com/office/drawing/2014/main" id="{C85CC5D7-8944-4B99-92D2-D827AB9C4F1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Straight Connector 498">
                <a:extLst>
                  <a:ext uri="{FF2B5EF4-FFF2-40B4-BE49-F238E27FC236}">
                    <a16:creationId xmlns="" xmlns:a16="http://schemas.microsoft.com/office/drawing/2014/main" id="{F55CCF6E-2B52-4B36-872D-542D0CDD70B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Straight Connector 499">
                <a:extLst>
                  <a:ext uri="{FF2B5EF4-FFF2-40B4-BE49-F238E27FC236}">
                    <a16:creationId xmlns="" xmlns:a16="http://schemas.microsoft.com/office/drawing/2014/main" id="{12D2E4E5-D86C-41AF-B664-F7E0773984A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Straight Connector 500">
                <a:extLst>
                  <a:ext uri="{FF2B5EF4-FFF2-40B4-BE49-F238E27FC236}">
                    <a16:creationId xmlns="" xmlns:a16="http://schemas.microsoft.com/office/drawing/2014/main" id="{1B38EA97-5B13-4977-B58D-0B28E2D8BA8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Straight Connector 501">
                <a:extLst>
                  <a:ext uri="{FF2B5EF4-FFF2-40B4-BE49-F238E27FC236}">
                    <a16:creationId xmlns="" xmlns:a16="http://schemas.microsoft.com/office/drawing/2014/main" id="{0CC35DD3-5BF6-4C99-93A1-C0F5ACAB7A4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Straight Connector 502">
                <a:extLst>
                  <a:ext uri="{FF2B5EF4-FFF2-40B4-BE49-F238E27FC236}">
                    <a16:creationId xmlns="" xmlns:a16="http://schemas.microsoft.com/office/drawing/2014/main" id="{A69C8543-88BB-4CDA-8EF5-285068521066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Straight Connector 503">
                <a:extLst>
                  <a:ext uri="{FF2B5EF4-FFF2-40B4-BE49-F238E27FC236}">
                    <a16:creationId xmlns="" xmlns:a16="http://schemas.microsoft.com/office/drawing/2014/main" id="{A091AE30-82E9-4674-9E65-5042AB251C1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5" name="Straight Connector 504">
                <a:extLst>
                  <a:ext uri="{FF2B5EF4-FFF2-40B4-BE49-F238E27FC236}">
                    <a16:creationId xmlns="" xmlns:a16="http://schemas.microsoft.com/office/drawing/2014/main" id="{9A3D2800-7BCF-4C76-9CCD-6962D5E5E7C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Straight Connector 505">
                <a:extLst>
                  <a:ext uri="{FF2B5EF4-FFF2-40B4-BE49-F238E27FC236}">
                    <a16:creationId xmlns="" xmlns:a16="http://schemas.microsoft.com/office/drawing/2014/main" id="{2AD91264-05B7-4454-AE8C-BAC45B33175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7" name="Straight Connector 506">
                <a:extLst>
                  <a:ext uri="{FF2B5EF4-FFF2-40B4-BE49-F238E27FC236}">
                    <a16:creationId xmlns="" xmlns:a16="http://schemas.microsoft.com/office/drawing/2014/main" id="{2047D64C-CE38-4EDA-8EA5-8A805D525AF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Straight Connector 507">
                <a:extLst>
                  <a:ext uri="{FF2B5EF4-FFF2-40B4-BE49-F238E27FC236}">
                    <a16:creationId xmlns="" xmlns:a16="http://schemas.microsoft.com/office/drawing/2014/main" id="{A3C33408-5D0E-4DE4-8945-9001979D3E81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Straight Connector 508">
                <a:extLst>
                  <a:ext uri="{FF2B5EF4-FFF2-40B4-BE49-F238E27FC236}">
                    <a16:creationId xmlns="" xmlns:a16="http://schemas.microsoft.com/office/drawing/2014/main" id="{E1AE14B5-3844-4A66-A8BC-CD8538C5624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Straight Connector 509">
                <a:extLst>
                  <a:ext uri="{FF2B5EF4-FFF2-40B4-BE49-F238E27FC236}">
                    <a16:creationId xmlns="" xmlns:a16="http://schemas.microsoft.com/office/drawing/2014/main" id="{5F78B15A-17F2-474B-A6B5-34B225EBA05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Straight Connector 510">
                <a:extLst>
                  <a:ext uri="{FF2B5EF4-FFF2-40B4-BE49-F238E27FC236}">
                    <a16:creationId xmlns="" xmlns:a16="http://schemas.microsoft.com/office/drawing/2014/main" id="{114C9FE9-2E7D-466C-978D-713D0A6624C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Straight Connector 511">
                <a:extLst>
                  <a:ext uri="{FF2B5EF4-FFF2-40B4-BE49-F238E27FC236}">
                    <a16:creationId xmlns="" xmlns:a16="http://schemas.microsoft.com/office/drawing/2014/main" id="{882ACEF4-C446-4969-92B5-8649558C27D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Straight Connector 512">
                <a:extLst>
                  <a:ext uri="{FF2B5EF4-FFF2-40B4-BE49-F238E27FC236}">
                    <a16:creationId xmlns="" xmlns:a16="http://schemas.microsoft.com/office/drawing/2014/main" id="{DDA39D67-86FF-418E-9876-AB14AFD7933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Straight Connector 513">
                <a:extLst>
                  <a:ext uri="{FF2B5EF4-FFF2-40B4-BE49-F238E27FC236}">
                    <a16:creationId xmlns="" xmlns:a16="http://schemas.microsoft.com/office/drawing/2014/main" id="{2D3BF31F-EEDE-4027-BAE2-CD14B138C54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5" name="Straight Connector 514">
                <a:extLst>
                  <a:ext uri="{FF2B5EF4-FFF2-40B4-BE49-F238E27FC236}">
                    <a16:creationId xmlns="" xmlns:a16="http://schemas.microsoft.com/office/drawing/2014/main" id="{F37BBBCA-15AD-4E11-813C-E58EE564FDBE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=""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20" descr="A picture containing floor, table, indoor, wooden&#10;&#10;Description generated with very high confidence">
            <a:extLst>
              <a:ext uri="{FF2B5EF4-FFF2-40B4-BE49-F238E27FC236}">
                <a16:creationId xmlns="" xmlns:a16="http://schemas.microsoft.com/office/drawing/2014/main" id="{46F07C5A-B241-42A8-BAC4-9950BD552B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750"/>
          <a:stretch/>
        </p:blipFill>
        <p:spPr>
          <a:xfrm>
            <a:off x="5959325" y="2806240"/>
            <a:ext cx="2902538" cy="2902537"/>
          </a:xfrm>
          <a:custGeom>
            <a:avLst/>
            <a:gdLst>
              <a:gd name="connsiteX0" fmla="*/ 1425981 w 2851962"/>
              <a:gd name="connsiteY0" fmla="*/ 0 h 2851962"/>
              <a:gd name="connsiteX1" fmla="*/ 2851962 w 2851962"/>
              <a:gd name="connsiteY1" fmla="*/ 1425981 h 2851962"/>
              <a:gd name="connsiteX2" fmla="*/ 1425981 w 2851962"/>
              <a:gd name="connsiteY2" fmla="*/ 2851962 h 2851962"/>
              <a:gd name="connsiteX3" fmla="*/ 0 w 2851962"/>
              <a:gd name="connsiteY3" fmla="*/ 1425981 h 2851962"/>
              <a:gd name="connsiteX4" fmla="*/ 1425981 w 2851962"/>
              <a:gd name="connsiteY4" fmla="*/ 0 h 285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1962" h="2851962">
                <a:moveTo>
                  <a:pt x="1425981" y="0"/>
                </a:moveTo>
                <a:cubicBezTo>
                  <a:pt x="2213529" y="0"/>
                  <a:pt x="2851962" y="638433"/>
                  <a:pt x="2851962" y="1425981"/>
                </a:cubicBezTo>
                <a:cubicBezTo>
                  <a:pt x="2851962" y="2213529"/>
                  <a:pt x="2213529" y="2851962"/>
                  <a:pt x="1425981" y="2851962"/>
                </a:cubicBezTo>
                <a:cubicBezTo>
                  <a:pt x="638433" y="2851962"/>
                  <a:pt x="0" y="2213529"/>
                  <a:pt x="0" y="1425981"/>
                </a:cubicBezTo>
                <a:cubicBezTo>
                  <a:pt x="0" y="638433"/>
                  <a:pt x="638433" y="0"/>
                  <a:pt x="1425981" y="0"/>
                </a:cubicBezTo>
                <a:close/>
              </a:path>
            </a:pathLst>
          </a:custGeom>
        </p:spPr>
      </p:pic>
      <p:pic>
        <p:nvPicPr>
          <p:cNvPr id="14" name="Picture 15" descr="A picture containing indoor, table, LEGO, toy&#10;&#10;Description generated with high confidence">
            <a:extLst>
              <a:ext uri="{FF2B5EF4-FFF2-40B4-BE49-F238E27FC236}">
                <a16:creationId xmlns="" xmlns:a16="http://schemas.microsoft.com/office/drawing/2014/main" id="{DBFBFFB1-DAF4-4F9A-BC15-B1A98FC128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749" b="-3"/>
          <a:stretch/>
        </p:blipFill>
        <p:spPr>
          <a:xfrm>
            <a:off x="8055588" y="-3863"/>
            <a:ext cx="4132754" cy="3445946"/>
          </a:xfrm>
          <a:custGeom>
            <a:avLst/>
            <a:gdLst>
              <a:gd name="connsiteX0" fmla="*/ 303228 w 4638368"/>
              <a:gd name="connsiteY0" fmla="*/ 0 h 3867534"/>
              <a:gd name="connsiteX1" fmla="*/ 4638368 w 4638368"/>
              <a:gd name="connsiteY1" fmla="*/ 0 h 3867534"/>
              <a:gd name="connsiteX2" fmla="*/ 4638368 w 4638368"/>
              <a:gd name="connsiteY2" fmla="*/ 2952747 h 3867534"/>
              <a:gd name="connsiteX3" fmla="*/ 4585825 w 4638368"/>
              <a:gd name="connsiteY3" fmla="*/ 3013864 h 3867534"/>
              <a:gd name="connsiteX4" fmla="*/ 2641346 w 4638368"/>
              <a:gd name="connsiteY4" fmla="*/ 3867534 h 3867534"/>
              <a:gd name="connsiteX5" fmla="*/ 0 w 4638368"/>
              <a:gd name="connsiteY5" fmla="*/ 1226188 h 3867534"/>
              <a:gd name="connsiteX6" fmla="*/ 260466 w 4638368"/>
              <a:gd name="connsiteY6" fmla="*/ 81056 h 386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38368" h="3867534">
                <a:moveTo>
                  <a:pt x="303228" y="0"/>
                </a:moveTo>
                <a:lnTo>
                  <a:pt x="4638368" y="0"/>
                </a:lnTo>
                <a:lnTo>
                  <a:pt x="4638368" y="2952747"/>
                </a:lnTo>
                <a:lnTo>
                  <a:pt x="4585825" y="3013864"/>
                </a:lnTo>
                <a:cubicBezTo>
                  <a:pt x="4103088" y="3538671"/>
                  <a:pt x="3410622" y="3867534"/>
                  <a:pt x="2641346" y="3867534"/>
                </a:cubicBezTo>
                <a:cubicBezTo>
                  <a:pt x="1182571" y="3867534"/>
                  <a:pt x="0" y="2684963"/>
                  <a:pt x="0" y="1226188"/>
                </a:cubicBezTo>
                <a:cubicBezTo>
                  <a:pt x="0" y="815907"/>
                  <a:pt x="93544" y="427475"/>
                  <a:pt x="260466" y="81056"/>
                </a:cubicBezTo>
                <a:close/>
              </a:path>
            </a:pathLst>
          </a:custGeom>
        </p:spPr>
      </p:pic>
      <p:pic>
        <p:nvPicPr>
          <p:cNvPr id="18" name="Picture 18" descr="A picture containing ground, sitting, animal, reptile&#10;&#10;Description generated with very high confidence">
            <a:extLst>
              <a:ext uri="{FF2B5EF4-FFF2-40B4-BE49-F238E27FC236}">
                <a16:creationId xmlns="" xmlns:a16="http://schemas.microsoft.com/office/drawing/2014/main" id="{1AE6EC97-A284-44ED-8200-846ABC7C6B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09" r="327" b="5"/>
          <a:stretch/>
        </p:blipFill>
        <p:spPr>
          <a:xfrm>
            <a:off x="8888133" y="4144246"/>
            <a:ext cx="3302966" cy="2717299"/>
          </a:xfrm>
          <a:custGeom>
            <a:avLst/>
            <a:gdLst>
              <a:gd name="connsiteX0" fmla="*/ 1663658 w 3039855"/>
              <a:gd name="connsiteY0" fmla="*/ 0 h 2500842"/>
              <a:gd name="connsiteX1" fmla="*/ 2947417 w 3039855"/>
              <a:gd name="connsiteY1" fmla="*/ 605417 h 2500842"/>
              <a:gd name="connsiteX2" fmla="*/ 3039855 w 3039855"/>
              <a:gd name="connsiteY2" fmla="*/ 729032 h 2500842"/>
              <a:gd name="connsiteX3" fmla="*/ 3039855 w 3039855"/>
              <a:gd name="connsiteY3" fmla="*/ 2500842 h 2500842"/>
              <a:gd name="connsiteX4" fmla="*/ 226952 w 3039855"/>
              <a:gd name="connsiteY4" fmla="*/ 2500842 h 2500842"/>
              <a:gd name="connsiteX5" fmla="*/ 155401 w 3039855"/>
              <a:gd name="connsiteY5" fmla="*/ 2366679 h 2500842"/>
              <a:gd name="connsiteX6" fmla="*/ 0 w 3039855"/>
              <a:gd name="connsiteY6" fmla="*/ 1663658 h 2500842"/>
              <a:gd name="connsiteX7" fmla="*/ 1663658 w 3039855"/>
              <a:gd name="connsiteY7" fmla="*/ 0 h 250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39855" h="2500842">
                <a:moveTo>
                  <a:pt x="1663658" y="0"/>
                </a:moveTo>
                <a:cubicBezTo>
                  <a:pt x="2180490" y="0"/>
                  <a:pt x="2642278" y="235674"/>
                  <a:pt x="2947417" y="605417"/>
                </a:cubicBezTo>
                <a:lnTo>
                  <a:pt x="3039855" y="729032"/>
                </a:lnTo>
                <a:lnTo>
                  <a:pt x="3039855" y="2500842"/>
                </a:lnTo>
                <a:lnTo>
                  <a:pt x="226952" y="2500842"/>
                </a:lnTo>
                <a:lnTo>
                  <a:pt x="155401" y="2366679"/>
                </a:lnTo>
                <a:cubicBezTo>
                  <a:pt x="55691" y="2153127"/>
                  <a:pt x="0" y="1914896"/>
                  <a:pt x="0" y="1663658"/>
                </a:cubicBezTo>
                <a:cubicBezTo>
                  <a:pt x="0" y="744845"/>
                  <a:pt x="744845" y="0"/>
                  <a:pt x="1663658" y="0"/>
                </a:cubicBezTo>
                <a:close/>
              </a:path>
            </a:pathLst>
          </a:custGeom>
        </p:spPr>
      </p:pic>
      <p:sp>
        <p:nvSpPr>
          <p:cNvPr id="516" name="TextBox 1">
            <a:extLst>
              <a:ext uri="{FF2B5EF4-FFF2-40B4-BE49-F238E27FC236}">
                <a16:creationId xmlns="" xmlns:a16="http://schemas.microsoft.com/office/drawing/2014/main" id="{B7FB270A-D454-492F-AC24-7847AA12D8A7}"/>
              </a:ext>
            </a:extLst>
          </p:cNvPr>
          <p:cNvSpPr txBox="1"/>
          <p:nvPr/>
        </p:nvSpPr>
        <p:spPr>
          <a:xfrm>
            <a:off x="2812213" y="3825815"/>
            <a:ext cx="2743200" cy="2071208"/>
          </a:xfrm>
          <a:prstGeom prst="rect">
            <a:avLst/>
          </a:prstGeom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200" dirty="0"/>
              <a:t>Household</a:t>
            </a:r>
            <a:endParaRPr lang="en-US" sz="2200" dirty="0">
              <a:cs typeface="Calibri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200" dirty="0">
                <a:cs typeface="Calibri"/>
              </a:rPr>
              <a:t>Tools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200" dirty="0">
                <a:cs typeface="Calibri"/>
              </a:rPr>
              <a:t>Toys &amp; Games</a:t>
            </a:r>
            <a:endParaRPr lang="en-US" dirty="0">
              <a:cs typeface="Calibri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en-US" sz="2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064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41ECE0-DBD2-4BA0-B86E-46632D403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806" y="643463"/>
            <a:ext cx="3706762" cy="1608124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/>
              </a:rPr>
              <a:t>Design your own</a:t>
            </a:r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8FC74A-E446-4187-8957-C4B848EEF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4" y="993518"/>
            <a:ext cx="6897878" cy="488024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205CEA64-88C4-4D76-AB12-CC60D1E8D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806" y="2251587"/>
            <a:ext cx="3706762" cy="3972232"/>
          </a:xfrm>
        </p:spPr>
        <p:txBody>
          <a:bodyPr>
            <a:normAutofit/>
          </a:bodyPr>
          <a:lstStyle/>
          <a:p>
            <a:r>
              <a:rPr lang="en-US" sz="2400" dirty="0">
                <a:cs typeface="Calibri"/>
              </a:rPr>
              <a:t>Parameterized designs</a:t>
            </a:r>
          </a:p>
          <a:p>
            <a:r>
              <a:rPr lang="en-US" sz="2400" dirty="0">
                <a:cs typeface="Calibri"/>
              </a:rPr>
              <a:t>Remix from </a:t>
            </a:r>
            <a:r>
              <a:rPr lang="en-US" sz="2400" dirty="0" err="1">
                <a:cs typeface="Calibri"/>
              </a:rPr>
              <a:t>Thingiverse</a:t>
            </a:r>
          </a:p>
          <a:p>
            <a:r>
              <a:rPr lang="en-US" sz="2400" dirty="0">
                <a:cs typeface="Calibri"/>
              </a:rPr>
              <a:t>Design software:</a:t>
            </a:r>
            <a:endParaRPr lang="en-US" dirty="0"/>
          </a:p>
          <a:p>
            <a:pPr lvl="1"/>
            <a:r>
              <a:rPr lang="en-US" sz="2400" dirty="0" err="1">
                <a:cs typeface="Calibri"/>
              </a:rPr>
              <a:t>OpenSCAD</a:t>
            </a:r>
            <a:endParaRPr lang="en-US" sz="2400" dirty="0">
              <a:cs typeface="Calibri"/>
            </a:endParaRPr>
          </a:p>
          <a:p>
            <a:pPr lvl="1"/>
            <a:r>
              <a:rPr lang="en-US" sz="2400" dirty="0" err="1">
                <a:cs typeface="Calibri"/>
              </a:rPr>
              <a:t>TinkerCAD</a:t>
            </a:r>
            <a:endParaRPr lang="en-US" sz="2400" dirty="0">
              <a:cs typeface="Calibri"/>
            </a:endParaRPr>
          </a:p>
          <a:p>
            <a:pPr lvl="1"/>
            <a:r>
              <a:rPr lang="en-US" sz="2400" dirty="0">
                <a:cs typeface="Calibri"/>
              </a:rPr>
              <a:t>Google Sketchup</a:t>
            </a:r>
          </a:p>
          <a:p>
            <a:pPr lvl="1"/>
            <a:r>
              <a:rPr lang="en-US" sz="2400" dirty="0">
                <a:cs typeface="Calibri"/>
              </a:rPr>
              <a:t>…</a:t>
            </a:r>
          </a:p>
          <a:p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4365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778</TotalTime>
  <Words>333</Words>
  <Application>Microsoft Macintosh PowerPoint</Application>
  <PresentationFormat>Custom</PresentationFormat>
  <Paragraphs>94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Celestial</vt:lpstr>
      <vt:lpstr>M3d micro</vt:lpstr>
      <vt:lpstr>Ultimaker 3</vt:lpstr>
      <vt:lpstr>M3D CRANE QUAD</vt:lpstr>
      <vt:lpstr>Filament (3d printer "ink")</vt:lpstr>
      <vt:lpstr>How does it work?</vt:lpstr>
      <vt:lpstr>How hot is that nozzle?</vt:lpstr>
      <vt:lpstr>Is it safe?</vt:lpstr>
      <vt:lpstr>Thingiverse</vt:lpstr>
      <vt:lpstr>Design your own</vt:lpstr>
      <vt:lpstr>Tools for printing</vt:lpstr>
      <vt:lpstr>Tools for finishing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</cp:lastModifiedBy>
  <cp:revision>163</cp:revision>
  <dcterms:created xsi:type="dcterms:W3CDTF">2013-07-15T20:24:02Z</dcterms:created>
  <dcterms:modified xsi:type="dcterms:W3CDTF">2018-08-06T13:59:42Z</dcterms:modified>
</cp:coreProperties>
</file>