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1"/>
  </p:notesMasterIdLst>
  <p:sldIdLst>
    <p:sldId id="256" r:id="rId2"/>
    <p:sldId id="324" r:id="rId3"/>
    <p:sldId id="284" r:id="rId4"/>
    <p:sldId id="257" r:id="rId5"/>
    <p:sldId id="258" r:id="rId6"/>
    <p:sldId id="288" r:id="rId7"/>
    <p:sldId id="286" r:id="rId8"/>
    <p:sldId id="311" r:id="rId9"/>
    <p:sldId id="287" r:id="rId10"/>
    <p:sldId id="266" r:id="rId11"/>
    <p:sldId id="334" r:id="rId12"/>
    <p:sldId id="335" r:id="rId13"/>
    <p:sldId id="271" r:id="rId14"/>
    <p:sldId id="274" r:id="rId15"/>
    <p:sldId id="289" r:id="rId16"/>
    <p:sldId id="276" r:id="rId17"/>
    <p:sldId id="277" r:id="rId18"/>
    <p:sldId id="279" r:id="rId19"/>
    <p:sldId id="283" r:id="rId20"/>
    <p:sldId id="336" r:id="rId21"/>
    <p:sldId id="326" r:id="rId22"/>
    <p:sldId id="331" r:id="rId23"/>
    <p:sldId id="325" r:id="rId24"/>
    <p:sldId id="327" r:id="rId25"/>
    <p:sldId id="338" r:id="rId26"/>
    <p:sldId id="341" r:id="rId27"/>
    <p:sldId id="329" r:id="rId28"/>
    <p:sldId id="337" r:id="rId29"/>
    <p:sldId id="330" r:id="rId30"/>
    <p:sldId id="332" r:id="rId31"/>
    <p:sldId id="344" r:id="rId32"/>
    <p:sldId id="357" r:id="rId33"/>
    <p:sldId id="358" r:id="rId34"/>
    <p:sldId id="345" r:id="rId35"/>
    <p:sldId id="348" r:id="rId36"/>
    <p:sldId id="346" r:id="rId37"/>
    <p:sldId id="347" r:id="rId38"/>
    <p:sldId id="359" r:id="rId39"/>
    <p:sldId id="362" r:id="rId40"/>
    <p:sldId id="360" r:id="rId41"/>
    <p:sldId id="363" r:id="rId42"/>
    <p:sldId id="353" r:id="rId43"/>
    <p:sldId id="354" r:id="rId44"/>
    <p:sldId id="355" r:id="rId45"/>
    <p:sldId id="365" r:id="rId46"/>
    <p:sldId id="366" r:id="rId47"/>
    <p:sldId id="367" r:id="rId48"/>
    <p:sldId id="281" r:id="rId49"/>
    <p:sldId id="333" r:id="rId50"/>
    <p:sldId id="352" r:id="rId51"/>
    <p:sldId id="278" r:id="rId52"/>
    <p:sldId id="293" r:id="rId53"/>
    <p:sldId id="340" r:id="rId54"/>
    <p:sldId id="339" r:id="rId55"/>
    <p:sldId id="273" r:id="rId56"/>
    <p:sldId id="320" r:id="rId57"/>
    <p:sldId id="321" r:id="rId58"/>
    <p:sldId id="319" r:id="rId59"/>
    <p:sldId id="303" r:id="rId60"/>
    <p:sldId id="301" r:id="rId61"/>
    <p:sldId id="298" r:id="rId62"/>
    <p:sldId id="302" r:id="rId63"/>
    <p:sldId id="300" r:id="rId64"/>
    <p:sldId id="322" r:id="rId65"/>
    <p:sldId id="323" r:id="rId66"/>
    <p:sldId id="305" r:id="rId67"/>
    <p:sldId id="350" r:id="rId68"/>
    <p:sldId id="351" r:id="rId69"/>
    <p:sldId id="364" r:id="rId7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560" y="-120"/>
      </p:cViewPr>
      <p:guideLst>
        <p:guide orient="horz" pos="2160"/>
        <p:guide pos="3840"/>
      </p:guideLst>
    </p:cSldViewPr>
  </p:slideViewPr>
  <p:notesTextViewPr>
    <p:cViewPr>
      <p:scale>
        <a:sx n="1" d="1"/>
        <a:sy n="1" d="1"/>
      </p:scale>
      <p:origin x="0" y="0"/>
    </p:cViewPr>
  </p:notesTextViewPr>
  <p:sorterViewPr>
    <p:cViewPr>
      <p:scale>
        <a:sx n="125" d="100"/>
        <a:sy n="125" d="100"/>
      </p:scale>
      <p:origin x="0" y="1724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215B43-78FD-42F6-ADF2-783DEB5346F3}" type="datetimeFigureOut">
              <a:rPr lang="en-US"/>
              <a:t>4/15/15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5C2DAB-98B7-46B9-A4EB-0989640BA86D}" type="slidenum">
              <a:rPr lang="en-US"/>
              <a:t>‹#›</a:t>
            </a:fld>
            <a:endParaRPr lang="en-US"/>
          </a:p>
        </p:txBody>
      </p:sp>
    </p:spTree>
    <p:extLst>
      <p:ext uri="{BB962C8B-B14F-4D97-AF65-F5344CB8AC3E}">
        <p14:creationId xmlns:p14="http://schemas.microsoft.com/office/powerpoint/2010/main" val="231149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5C2DAB-98B7-46B9-A4EB-0989640BA86D}" type="slidenum">
              <a:rPr lang="en-US"/>
              <a:t>1</a:t>
            </a:fld>
            <a:endParaRPr lang="en-US"/>
          </a:p>
        </p:txBody>
      </p:sp>
    </p:spTree>
    <p:extLst>
      <p:ext uri="{BB962C8B-B14F-4D97-AF65-F5344CB8AC3E}">
        <p14:creationId xmlns:p14="http://schemas.microsoft.com/office/powerpoint/2010/main" val="87729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4190817-D0D1-9A49-8EB7-DB1DD9D0DAA5}" type="slidenum">
              <a:rPr lang="en-US" sz="1200"/>
              <a:pPr/>
              <a:t>12</a:t>
            </a:fld>
            <a:endParaRPr lang="en-US" sz="1200"/>
          </a:p>
        </p:txBody>
      </p:sp>
      <p:sp>
        <p:nvSpPr>
          <p:cNvPr id="221186"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ma14="http://schemas.microsoft.com/office/mac/drawingml/2011/main" val="1"/>
            </a:ext>
          </a:extLst>
        </p:spPr>
      </p:sp>
      <p:sp>
        <p:nvSpPr>
          <p:cNvPr id="35843"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B6F5614-AA36-3B4B-B610-050A7EA48E22}" type="slidenum">
              <a:rPr lang="en-US" sz="1200"/>
              <a:pPr/>
              <a:t>16</a:t>
            </a:fld>
            <a:endParaRPr lang="en-US" sz="1200"/>
          </a:p>
        </p:txBody>
      </p:sp>
      <p:sp>
        <p:nvSpPr>
          <p:cNvPr id="192514" name="Rectangle 1026"/>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6867"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5C2DAB-98B7-46B9-A4EB-0989640BA86D}" type="slidenum">
              <a:rPr lang="en-US" smtClean="0"/>
              <a:t>40</a:t>
            </a:fld>
            <a:endParaRPr lang="en-US"/>
          </a:p>
        </p:txBody>
      </p:sp>
    </p:spTree>
    <p:extLst>
      <p:ext uri="{BB962C8B-B14F-4D97-AF65-F5344CB8AC3E}">
        <p14:creationId xmlns:p14="http://schemas.microsoft.com/office/powerpoint/2010/main" val="3094135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29C1287-3995-B549-BC24-A3448DA97A0B}" type="slidenum">
              <a:rPr lang="en-US" sz="1200"/>
              <a:pPr/>
              <a:t>55</a:t>
            </a:fld>
            <a:endParaRPr lang="en-US" sz="1200"/>
          </a:p>
        </p:txBody>
      </p:sp>
      <p:sp>
        <p:nvSpPr>
          <p:cNvPr id="2191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7107"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7049DEA-D4F4-2E4F-9406-8B8247AA04FA}" type="slidenum">
              <a:rPr lang="en-US" sz="1200"/>
              <a:pPr/>
              <a:t>63</a:t>
            </a:fld>
            <a:endParaRPr lang="en-US" sz="1200"/>
          </a:p>
        </p:txBody>
      </p:sp>
      <p:sp>
        <p:nvSpPr>
          <p:cNvPr id="222210"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38915"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4/15/15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4/15/15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4/15/15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4/15/15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4/15/15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hyperlink" Target="http://www.vdu.lt/wp-content/uploads/2012/04/Kauno_pilis._Kaunas_Castle.2006-06-11.jpg" TargetMode="External"/><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facebook.com/groups/37670349245444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Allegory_of_the_Cave" TargetMode="External"/><Relationship Id="rId3"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9.xml"/><Relationship Id="rId2"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jpg"/><Relationship Id="rId1" Type="http://schemas.openxmlformats.org/officeDocument/2006/relationships/slideLayout" Target="../slideLayouts/slideLayout7.xml"/><Relationship Id="rId2" Type="http://schemas.openxmlformats.org/officeDocument/2006/relationships/image" Target="../media/image34.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jpg"/><Relationship Id="rId3" Type="http://schemas.openxmlformats.org/officeDocument/2006/relationships/image" Target="../media/image41.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rameen-info.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1"/>
            <a:ext cx="8825658" cy="2912504"/>
          </a:xfrm>
        </p:spPr>
        <p:txBody>
          <a:bodyPr/>
          <a:lstStyle/>
          <a:p>
            <a:r>
              <a:rPr lang="en-US" sz="3600" dirty="0">
                <a:solidFill>
                  <a:srgbClr val="FFFFFF"/>
                </a:solidFill>
                <a:latin typeface="Century Gothic" charset="0"/>
              </a:rPr>
              <a:t>Insights for International Partnerships in </a:t>
            </a:r>
            <a:r>
              <a:rPr lang="en-US" sz="3600" dirty="0" smtClean="0">
                <a:solidFill>
                  <a:srgbClr val="FFFFFF"/>
                </a:solidFill>
                <a:latin typeface="Century Gothic" charset="0"/>
              </a:rPr>
              <a:t/>
            </a:r>
            <a:br>
              <a:rPr lang="en-US" sz="3600" dirty="0" smtClean="0">
                <a:solidFill>
                  <a:srgbClr val="FFFFFF"/>
                </a:solidFill>
                <a:latin typeface="Century Gothic" charset="0"/>
              </a:rPr>
            </a:br>
            <a:r>
              <a:rPr lang="en-US" sz="3600" dirty="0" smtClean="0">
                <a:solidFill>
                  <a:srgbClr val="FFFFFF"/>
                </a:solidFill>
                <a:latin typeface="Century Gothic" charset="0"/>
              </a:rPr>
              <a:t>Videoconference </a:t>
            </a:r>
            <a:r>
              <a:rPr lang="en-US" sz="3600" dirty="0">
                <a:solidFill>
                  <a:srgbClr val="FFFFFF"/>
                </a:solidFill>
                <a:latin typeface="Century Gothic" charset="0"/>
              </a:rPr>
              <a:t>Teaching of </a:t>
            </a:r>
            <a:r>
              <a:rPr lang="en-US" sz="3600" dirty="0" smtClean="0">
                <a:solidFill>
                  <a:srgbClr val="FFFFFF"/>
                </a:solidFill>
                <a:latin typeface="Century Gothic" charset="0"/>
              </a:rPr>
              <a:t>Global Social Work</a:t>
            </a:r>
            <a:endParaRPr lang="en-US" dirty="0"/>
          </a:p>
        </p:txBody>
      </p:sp>
      <p:sp>
        <p:nvSpPr>
          <p:cNvPr id="3" name="Subtitle 2"/>
          <p:cNvSpPr>
            <a:spLocks noGrp="1"/>
          </p:cNvSpPr>
          <p:nvPr>
            <p:ph type="subTitle" idx="1"/>
          </p:nvPr>
        </p:nvSpPr>
        <p:spPr>
          <a:xfrm>
            <a:off x="1155700" y="4663630"/>
            <a:ext cx="10244420" cy="1878699"/>
          </a:xfrm>
        </p:spPr>
        <p:txBody>
          <a:bodyPr>
            <a:normAutofit fontScale="92500" lnSpcReduction="20000"/>
          </a:bodyPr>
          <a:lstStyle/>
          <a:p>
            <a:r>
              <a:rPr lang="en-US" cap="none" dirty="0" smtClean="0"/>
              <a:t>Katherine Tyson McCrea, Ph.D., Loyola University Of Chicago School Of Social Work</a:t>
            </a:r>
          </a:p>
          <a:p>
            <a:r>
              <a:rPr lang="en-US" cap="none" dirty="0" smtClean="0"/>
              <a:t>Jonas </a:t>
            </a:r>
            <a:r>
              <a:rPr lang="en-US" cap="none" dirty="0" err="1" smtClean="0"/>
              <a:t>Ruskus</a:t>
            </a:r>
            <a:r>
              <a:rPr lang="en-US" cap="none" dirty="0" smtClean="0"/>
              <a:t>, Ph.D., </a:t>
            </a:r>
            <a:r>
              <a:rPr lang="en-US" cap="none" dirty="0" err="1" smtClean="0"/>
              <a:t>Violeta</a:t>
            </a:r>
            <a:r>
              <a:rPr lang="en-US" cap="none" dirty="0" smtClean="0"/>
              <a:t> </a:t>
            </a:r>
            <a:r>
              <a:rPr lang="en-US" cap="none" dirty="0" err="1" smtClean="0"/>
              <a:t>Ivanauskiene</a:t>
            </a:r>
            <a:r>
              <a:rPr lang="en-US" cap="none" dirty="0" smtClean="0"/>
              <a:t>, Ph.D., and </a:t>
            </a:r>
            <a:r>
              <a:rPr lang="en-US" cap="none" dirty="0" err="1" smtClean="0"/>
              <a:t>Daiva</a:t>
            </a:r>
            <a:r>
              <a:rPr lang="en-US" cap="none" dirty="0" smtClean="0"/>
              <a:t> </a:t>
            </a:r>
            <a:r>
              <a:rPr lang="en-US" cap="none" dirty="0" err="1" smtClean="0"/>
              <a:t>Kuzmickaite</a:t>
            </a:r>
            <a:r>
              <a:rPr lang="en-US" cap="none" dirty="0" smtClean="0"/>
              <a:t>, Ph.D., </a:t>
            </a:r>
            <a:r>
              <a:rPr lang="en-US" cap="none" dirty="0" err="1" smtClean="0"/>
              <a:t>Vytautas</a:t>
            </a:r>
            <a:r>
              <a:rPr lang="en-US" cap="none" dirty="0" smtClean="0"/>
              <a:t> Magnus University School Of Social Welfare And Department Of Social Sciences</a:t>
            </a:r>
          </a:p>
          <a:p>
            <a:r>
              <a:rPr lang="en-US" cap="none" dirty="0" smtClean="0"/>
              <a:t>With: </a:t>
            </a:r>
            <a:r>
              <a:rPr lang="en-US" cap="none" dirty="0" err="1" smtClean="0"/>
              <a:t>Cordelia</a:t>
            </a:r>
            <a:r>
              <a:rPr lang="en-US" cap="none" dirty="0" smtClean="0"/>
              <a:t> Grimes and students from around the world taking Global Social Work And Participatory Action Research</a:t>
            </a:r>
            <a:endParaRPr lang="en-US" cap="none" dirty="0"/>
          </a:p>
        </p:txBody>
      </p:sp>
      <p:pic>
        <p:nvPicPr>
          <p:cNvPr id="6" name="Picture 4" descr="han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12" y="259880"/>
            <a:ext cx="2505920" cy="247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973436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0140" y="0"/>
            <a:ext cx="6001860" cy="534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TextBox 2"/>
          <p:cNvSpPr txBox="1"/>
          <p:nvPr/>
        </p:nvSpPr>
        <p:spPr>
          <a:xfrm>
            <a:off x="1122292" y="2466296"/>
            <a:ext cx="4280138" cy="584776"/>
          </a:xfrm>
          <a:prstGeom prst="rect">
            <a:avLst/>
          </a:prstGeom>
          <a:noFill/>
        </p:spPr>
        <p:txBody>
          <a:bodyPr wrap="none" rtlCol="0">
            <a:spAutoFit/>
          </a:bodyPr>
          <a:lstStyle/>
          <a:p>
            <a:r>
              <a:rPr lang="en-US" sz="3200" dirty="0" smtClean="0"/>
              <a:t>History of Partnership</a:t>
            </a:r>
            <a:endParaRPr lang="en-US" sz="3200" dirty="0"/>
          </a:p>
        </p:txBody>
      </p:sp>
      <p:sp>
        <p:nvSpPr>
          <p:cNvPr id="4" name="TextBox 3"/>
          <p:cNvSpPr txBox="1"/>
          <p:nvPr/>
        </p:nvSpPr>
        <p:spPr>
          <a:xfrm>
            <a:off x="2822296" y="4900175"/>
            <a:ext cx="184666" cy="646331"/>
          </a:xfrm>
          <a:prstGeom prst="rect">
            <a:avLst/>
          </a:prstGeom>
          <a:noFill/>
        </p:spPr>
        <p:txBody>
          <a:bodyPr wrap="none" rtlCol="0">
            <a:spAutoFit/>
          </a:bodyPr>
          <a:lstStyle/>
          <a:p>
            <a:endParaRPr lang="en-US" dirty="0">
              <a:hlinkClick r:id="rId3"/>
            </a:endParaRPr>
          </a:p>
          <a:p>
            <a:endParaRPr lang="en-US" dirty="0"/>
          </a:p>
        </p:txBody>
      </p:sp>
      <p:pic>
        <p:nvPicPr>
          <p:cNvPr id="5" name="Picture 4"/>
          <p:cNvPicPr>
            <a:picLocks noChangeAspect="1"/>
          </p:cNvPicPr>
          <p:nvPr/>
        </p:nvPicPr>
        <p:blipFill>
          <a:blip r:embed="rId4"/>
          <a:stretch>
            <a:fillRect/>
          </a:stretch>
        </p:blipFill>
        <p:spPr>
          <a:xfrm>
            <a:off x="1473200" y="3803015"/>
            <a:ext cx="3429000" cy="1937385"/>
          </a:xfrm>
          <a:prstGeom prst="rect">
            <a:avLst/>
          </a:prstGeom>
        </p:spPr>
      </p:pic>
      <p:sp>
        <p:nvSpPr>
          <p:cNvPr id="6" name="TextBox 5"/>
          <p:cNvSpPr txBox="1"/>
          <p:nvPr/>
        </p:nvSpPr>
        <p:spPr>
          <a:xfrm>
            <a:off x="2032000" y="6019800"/>
            <a:ext cx="1742108" cy="369332"/>
          </a:xfrm>
          <a:prstGeom prst="rect">
            <a:avLst/>
          </a:prstGeom>
          <a:noFill/>
        </p:spPr>
        <p:txBody>
          <a:bodyPr wrap="none" rtlCol="0">
            <a:spAutoFit/>
          </a:bodyPr>
          <a:lstStyle/>
          <a:p>
            <a:r>
              <a:rPr lang="en-US" dirty="0" smtClean="0"/>
              <a:t>Kaunas castle</a:t>
            </a:r>
            <a:endParaRPr lang="en-US" dirty="0"/>
          </a:p>
        </p:txBody>
      </p:sp>
    </p:spTree>
    <p:extLst>
      <p:ext uri="{BB962C8B-B14F-4D97-AF65-F5344CB8AC3E}">
        <p14:creationId xmlns:p14="http://schemas.microsoft.com/office/powerpoint/2010/main" val="12945237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17900" y="0"/>
            <a:ext cx="5143500" cy="6858000"/>
          </a:xfrm>
          <a:prstGeom prst="rect">
            <a:avLst/>
          </a:prstGeom>
        </p:spPr>
      </p:pic>
      <p:sp>
        <p:nvSpPr>
          <p:cNvPr id="4" name="TextBox 3"/>
          <p:cNvSpPr txBox="1"/>
          <p:nvPr/>
        </p:nvSpPr>
        <p:spPr>
          <a:xfrm>
            <a:off x="196273" y="1189182"/>
            <a:ext cx="3367629" cy="2031325"/>
          </a:xfrm>
          <a:prstGeom prst="rect">
            <a:avLst/>
          </a:prstGeom>
          <a:noFill/>
        </p:spPr>
        <p:txBody>
          <a:bodyPr wrap="none" rtlCol="0">
            <a:spAutoFit/>
          </a:bodyPr>
          <a:lstStyle/>
          <a:p>
            <a:r>
              <a:rPr lang="en-US" dirty="0" smtClean="0"/>
              <a:t>Professor and Mother </a:t>
            </a:r>
          </a:p>
          <a:p>
            <a:r>
              <a:rPr lang="en-US" dirty="0" smtClean="0"/>
              <a:t>Superior </a:t>
            </a:r>
            <a:r>
              <a:rPr lang="en-US" dirty="0" err="1" smtClean="0"/>
              <a:t>Daiva</a:t>
            </a:r>
            <a:r>
              <a:rPr lang="en-US" dirty="0" smtClean="0"/>
              <a:t> </a:t>
            </a:r>
            <a:r>
              <a:rPr lang="en-US" dirty="0" err="1" smtClean="0"/>
              <a:t>Kuzmickaite</a:t>
            </a:r>
            <a:r>
              <a:rPr lang="en-US" dirty="0" smtClean="0"/>
              <a:t> </a:t>
            </a:r>
          </a:p>
          <a:p>
            <a:r>
              <a:rPr lang="en-US" dirty="0" smtClean="0"/>
              <a:t>with her sons </a:t>
            </a:r>
            <a:r>
              <a:rPr lang="en-US" dirty="0" err="1" smtClean="0"/>
              <a:t>Domantus</a:t>
            </a:r>
            <a:r>
              <a:rPr lang="en-US" dirty="0" smtClean="0"/>
              <a:t> and </a:t>
            </a:r>
          </a:p>
          <a:p>
            <a:r>
              <a:rPr lang="en-US" dirty="0" err="1" smtClean="0"/>
              <a:t>Gyvydus</a:t>
            </a:r>
            <a:r>
              <a:rPr lang="en-US" dirty="0" smtClean="0"/>
              <a:t> and Sister </a:t>
            </a:r>
            <a:r>
              <a:rPr lang="en-US" dirty="0" err="1" smtClean="0"/>
              <a:t>Oona</a:t>
            </a:r>
            <a:r>
              <a:rPr lang="en-US" dirty="0" smtClean="0"/>
              <a:t> </a:t>
            </a:r>
          </a:p>
          <a:p>
            <a:r>
              <a:rPr lang="en-US" dirty="0" smtClean="0"/>
              <a:t>With my children Naomi and </a:t>
            </a:r>
          </a:p>
          <a:p>
            <a:r>
              <a:rPr lang="en-US" dirty="0" smtClean="0"/>
              <a:t>David (and </a:t>
            </a:r>
            <a:r>
              <a:rPr lang="en-US" dirty="0" err="1" smtClean="0"/>
              <a:t>Eebee</a:t>
            </a:r>
            <a:r>
              <a:rPr lang="en-US" dirty="0" smtClean="0"/>
              <a:t>) in</a:t>
            </a:r>
          </a:p>
          <a:p>
            <a:r>
              <a:rPr lang="en-US" dirty="0" smtClean="0"/>
              <a:t>Kaunas, 2012</a:t>
            </a:r>
          </a:p>
        </p:txBody>
      </p:sp>
    </p:spTree>
    <p:extLst>
      <p:ext uri="{BB962C8B-B14F-4D97-AF65-F5344CB8AC3E}">
        <p14:creationId xmlns:p14="http://schemas.microsoft.com/office/powerpoint/2010/main" val="17967750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ww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4403" y="2133600"/>
            <a:ext cx="6197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Rectangle 3"/>
          <p:cNvSpPr>
            <a:spLocks noChangeArrowheads="1"/>
          </p:cNvSpPr>
          <p:nvPr/>
        </p:nvSpPr>
        <p:spPr bwMode="auto">
          <a:xfrm>
            <a:off x="304800" y="381001"/>
            <a:ext cx="11176000" cy="53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1600" dirty="0">
                <a:latin typeface="Verdana" charset="0"/>
              </a:rPr>
              <a:t>About </a:t>
            </a:r>
            <a:r>
              <a:rPr lang="en-US" sz="1600" dirty="0" err="1">
                <a:latin typeface="Verdana" charset="0"/>
              </a:rPr>
              <a:t>Vytautas</a:t>
            </a:r>
            <a:r>
              <a:rPr lang="en-US" sz="1600" dirty="0">
                <a:latin typeface="Verdana" charset="0"/>
              </a:rPr>
              <a:t> Magnus </a:t>
            </a:r>
            <a:r>
              <a:rPr lang="en-US" sz="1600" dirty="0" smtClean="0">
                <a:latin typeface="Verdana" charset="0"/>
              </a:rPr>
              <a:t>University</a:t>
            </a:r>
          </a:p>
          <a:p>
            <a:pPr algn="ctr"/>
            <a:endParaRPr lang="en-US" sz="1200" dirty="0">
              <a:latin typeface="Verdana" charset="0"/>
            </a:endParaRPr>
          </a:p>
          <a:p>
            <a:r>
              <a:rPr lang="ja-JP" altLang="en-US" sz="1600" dirty="0"/>
              <a:t>“</a:t>
            </a:r>
            <a:r>
              <a:rPr lang="en-US" altLang="ja-JP" sz="1600" dirty="0">
                <a:latin typeface="Verdana" charset="0"/>
              </a:rPr>
              <a:t>The beginnings of higher education in Lithuania go back to the 16th century when, in 1579, the college founded by Jesuits in Vilnius became a higher school of education, the University of Vilnius. In 1832, Czar Nicholas I closed the university. After the independence of Lithuania was declared, in 1918, the State Council decided to re-establish the University of Vilnius. Since Vilnius was occupied and the Lithuanian government transferred to Kaunas, this decision was not put into effect</a:t>
            </a:r>
            <a:r>
              <a:rPr lang="en-US" altLang="ja-JP" sz="1600" dirty="0" smtClean="0">
                <a:latin typeface="Verdana" charset="0"/>
              </a:rPr>
              <a:t>.</a:t>
            </a:r>
          </a:p>
          <a:p>
            <a:endParaRPr lang="en-US" altLang="ja-JP" sz="1200" dirty="0">
              <a:latin typeface="Verdana" charset="0"/>
            </a:endParaRPr>
          </a:p>
          <a:p>
            <a:endParaRPr lang="en-US" sz="1200" dirty="0">
              <a:latin typeface="Verdana" charset="0"/>
            </a:endParaRPr>
          </a:p>
          <a:p>
            <a:r>
              <a:rPr lang="en-US" sz="1600" dirty="0">
                <a:latin typeface="Verdana" charset="0"/>
              </a:rPr>
              <a:t>In 1920, Higher Courses of Study were begun in Kaunas, </a:t>
            </a:r>
            <a:endParaRPr lang="en-US" sz="1600" dirty="0" smtClean="0">
              <a:latin typeface="Verdana" charset="0"/>
            </a:endParaRPr>
          </a:p>
          <a:p>
            <a:r>
              <a:rPr lang="en-US" sz="1600" dirty="0" smtClean="0">
                <a:latin typeface="Verdana" charset="0"/>
              </a:rPr>
              <a:t>laying </a:t>
            </a:r>
            <a:r>
              <a:rPr lang="en-US" sz="1600" dirty="0">
                <a:latin typeface="Verdana" charset="0"/>
              </a:rPr>
              <a:t>the </a:t>
            </a:r>
            <a:endParaRPr lang="en-US" sz="1600" dirty="0" smtClean="0">
              <a:latin typeface="Verdana" charset="0"/>
            </a:endParaRPr>
          </a:p>
          <a:p>
            <a:r>
              <a:rPr lang="en-US" sz="1600" dirty="0" smtClean="0">
                <a:latin typeface="Verdana" charset="0"/>
              </a:rPr>
              <a:t>foundation </a:t>
            </a:r>
            <a:r>
              <a:rPr lang="en-US" sz="1600" dirty="0">
                <a:latin typeface="Verdana" charset="0"/>
              </a:rPr>
              <a:t>for the establishment of a university. </a:t>
            </a:r>
            <a:endParaRPr lang="en-US" sz="1600" dirty="0" smtClean="0">
              <a:latin typeface="Verdana" charset="0"/>
            </a:endParaRPr>
          </a:p>
          <a:p>
            <a:r>
              <a:rPr lang="en-US" sz="1600" dirty="0" smtClean="0">
                <a:latin typeface="Verdana" charset="0"/>
              </a:rPr>
              <a:t>In </a:t>
            </a:r>
            <a:r>
              <a:rPr lang="en-US" sz="1600" dirty="0">
                <a:latin typeface="Verdana" charset="0"/>
              </a:rPr>
              <a:t>February 1922, </a:t>
            </a:r>
            <a:endParaRPr lang="en-US" sz="1600" dirty="0" smtClean="0">
              <a:latin typeface="Verdana" charset="0"/>
            </a:endParaRPr>
          </a:p>
          <a:p>
            <a:r>
              <a:rPr lang="en-US" sz="1600" dirty="0" smtClean="0">
                <a:latin typeface="Verdana" charset="0"/>
              </a:rPr>
              <a:t>the </a:t>
            </a:r>
            <a:r>
              <a:rPr lang="en-US" sz="1600" dirty="0">
                <a:latin typeface="Verdana" charset="0"/>
              </a:rPr>
              <a:t>Lithuanian Government of Ministers decided to </a:t>
            </a:r>
            <a:endParaRPr lang="en-US" sz="1600" dirty="0" smtClean="0">
              <a:latin typeface="Verdana" charset="0"/>
            </a:endParaRPr>
          </a:p>
          <a:p>
            <a:r>
              <a:rPr lang="en-US" sz="1600" dirty="0" smtClean="0">
                <a:latin typeface="Verdana" charset="0"/>
              </a:rPr>
              <a:t>establish </a:t>
            </a:r>
            <a:r>
              <a:rPr lang="en-US" sz="1600" dirty="0">
                <a:latin typeface="Verdana" charset="0"/>
              </a:rPr>
              <a:t>the University of Lithuania in Kaunas. </a:t>
            </a:r>
            <a:endParaRPr lang="en-US" sz="1600" dirty="0" smtClean="0">
              <a:latin typeface="Verdana" charset="0"/>
            </a:endParaRPr>
          </a:p>
          <a:p>
            <a:r>
              <a:rPr lang="en-US" sz="1600" dirty="0" smtClean="0">
                <a:latin typeface="Verdana" charset="0"/>
              </a:rPr>
              <a:t>The </a:t>
            </a:r>
            <a:r>
              <a:rPr lang="en-US" sz="1600" dirty="0">
                <a:latin typeface="Verdana" charset="0"/>
              </a:rPr>
              <a:t>ceremonial opening of the university took place </a:t>
            </a:r>
            <a:endParaRPr lang="en-US" sz="1600" dirty="0" smtClean="0">
              <a:latin typeface="Verdana" charset="0"/>
            </a:endParaRPr>
          </a:p>
          <a:p>
            <a:r>
              <a:rPr lang="en-US" sz="1600" dirty="0" smtClean="0">
                <a:latin typeface="Verdana" charset="0"/>
              </a:rPr>
              <a:t>on </a:t>
            </a:r>
            <a:r>
              <a:rPr lang="en-US" sz="1600" dirty="0">
                <a:latin typeface="Verdana" charset="0"/>
              </a:rPr>
              <a:t>February 16, 1922. On June 7, 1930, the </a:t>
            </a:r>
            <a:r>
              <a:rPr lang="en-US" sz="1600" dirty="0" smtClean="0">
                <a:latin typeface="Verdana" charset="0"/>
              </a:rPr>
              <a:t>university</a:t>
            </a:r>
          </a:p>
          <a:p>
            <a:r>
              <a:rPr lang="en-US" sz="1600" dirty="0" smtClean="0">
                <a:latin typeface="Verdana" charset="0"/>
              </a:rPr>
              <a:t> </a:t>
            </a:r>
            <a:r>
              <a:rPr lang="en-US" sz="1600" dirty="0">
                <a:latin typeface="Verdana" charset="0"/>
              </a:rPr>
              <a:t>was named </a:t>
            </a:r>
            <a:r>
              <a:rPr lang="en-US" sz="1600" dirty="0" err="1">
                <a:latin typeface="Verdana" charset="0"/>
              </a:rPr>
              <a:t>Vytautas</a:t>
            </a:r>
            <a:r>
              <a:rPr lang="en-US" sz="1600" dirty="0">
                <a:latin typeface="Verdana" charset="0"/>
              </a:rPr>
              <a:t> Magnus University. </a:t>
            </a:r>
            <a:endParaRPr lang="en-US" sz="1600" dirty="0" smtClean="0">
              <a:latin typeface="Verdana" charset="0"/>
            </a:endParaRPr>
          </a:p>
          <a:p>
            <a:r>
              <a:rPr lang="en-US" sz="1600" dirty="0" smtClean="0">
                <a:latin typeface="Verdana" charset="0"/>
              </a:rPr>
              <a:t>It </a:t>
            </a:r>
            <a:r>
              <a:rPr lang="en-US" sz="1600" dirty="0">
                <a:latin typeface="Verdana" charset="0"/>
              </a:rPr>
              <a:t>was closed during the Soviet occupation. </a:t>
            </a:r>
            <a:endParaRPr lang="en-US" sz="1600" dirty="0" smtClean="0">
              <a:latin typeface="Verdana" charset="0"/>
            </a:endParaRPr>
          </a:p>
          <a:p>
            <a:r>
              <a:rPr lang="en-US" sz="1600" dirty="0" smtClean="0">
                <a:latin typeface="Verdana" charset="0"/>
              </a:rPr>
              <a:t>The </a:t>
            </a:r>
            <a:r>
              <a:rPr lang="en-US" sz="1600" dirty="0">
                <a:latin typeface="Verdana" charset="0"/>
              </a:rPr>
              <a:t>act of re-establishing </a:t>
            </a:r>
            <a:r>
              <a:rPr lang="en-US" sz="1600" dirty="0" err="1">
                <a:latin typeface="Verdana" charset="0"/>
              </a:rPr>
              <a:t>Vytautas</a:t>
            </a:r>
            <a:r>
              <a:rPr lang="en-US" sz="1600" dirty="0">
                <a:latin typeface="Verdana" charset="0"/>
              </a:rPr>
              <a:t> Magnus </a:t>
            </a:r>
            <a:r>
              <a:rPr lang="en-US" sz="1600" dirty="0" smtClean="0">
                <a:latin typeface="Verdana" charset="0"/>
              </a:rPr>
              <a:t>University</a:t>
            </a:r>
          </a:p>
          <a:p>
            <a:r>
              <a:rPr lang="en-US" sz="1600" dirty="0" smtClean="0">
                <a:latin typeface="Verdana" charset="0"/>
              </a:rPr>
              <a:t> </a:t>
            </a:r>
            <a:r>
              <a:rPr lang="en-US" sz="1600" dirty="0">
                <a:latin typeface="Verdana" charset="0"/>
              </a:rPr>
              <a:t>was proclaimed on April 28, 1989.</a:t>
            </a:r>
            <a:r>
              <a:rPr lang="ja-JP" altLang="en-US" sz="1600" dirty="0" smtClean="0">
                <a:solidFill>
                  <a:srgbClr val="FFFFFF"/>
                </a:solidFill>
              </a:rPr>
              <a:t>”</a:t>
            </a:r>
            <a:endParaRPr lang="en-US" altLang="ja-JP" sz="1600" dirty="0" smtClean="0">
              <a:solidFill>
                <a:srgbClr val="FFFFFF"/>
              </a:solidFill>
            </a:endParaRPr>
          </a:p>
          <a:p>
            <a:r>
              <a:rPr lang="en-US" sz="1600" dirty="0">
                <a:solidFill>
                  <a:srgbClr val="FFFFFF"/>
                </a:solidFill>
                <a:latin typeface="Verdana" charset="0"/>
              </a:rPr>
              <a:t>http://</a:t>
            </a:r>
            <a:r>
              <a:rPr lang="en-US" sz="1600" dirty="0" err="1">
                <a:solidFill>
                  <a:srgbClr val="FFFFFF"/>
                </a:solidFill>
                <a:latin typeface="Verdana" charset="0"/>
              </a:rPr>
              <a:t>www.vdu.lt</a:t>
            </a:r>
            <a:r>
              <a:rPr lang="en-US" sz="1600" dirty="0">
                <a:solidFill>
                  <a:srgbClr val="FFFFFF"/>
                </a:solidFill>
                <a:latin typeface="Verdana" charset="0"/>
              </a:rPr>
              <a:t>/en/faculties/faculty-of-social-sciences/</a:t>
            </a:r>
          </a:p>
        </p:txBody>
      </p:sp>
      <p:pic>
        <p:nvPicPr>
          <p:cNvPr id="2" name="Picture 1"/>
          <p:cNvPicPr>
            <a:picLocks noChangeAspect="1"/>
          </p:cNvPicPr>
          <p:nvPr/>
        </p:nvPicPr>
        <p:blipFill>
          <a:blip r:embed="rId4"/>
          <a:stretch>
            <a:fillRect/>
          </a:stretch>
        </p:blipFill>
        <p:spPr>
          <a:xfrm>
            <a:off x="2463800" y="5628409"/>
            <a:ext cx="1155700" cy="1143000"/>
          </a:xfrm>
          <a:prstGeom prst="rect">
            <a:avLst/>
          </a:prstGeom>
        </p:spPr>
      </p:pic>
    </p:spTree>
    <p:extLst>
      <p:ext uri="{BB962C8B-B14F-4D97-AF65-F5344CB8AC3E}">
        <p14:creationId xmlns:p14="http://schemas.microsoft.com/office/powerpoint/2010/main" val="99386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28" descr="IMG_03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0260" y="0"/>
            <a:ext cx="7811740" cy="585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53117" y="959935"/>
            <a:ext cx="3095921" cy="4524315"/>
          </a:xfrm>
          <a:prstGeom prst="rect">
            <a:avLst/>
          </a:prstGeom>
          <a:noFill/>
        </p:spPr>
        <p:txBody>
          <a:bodyPr wrap="square" rtlCol="0">
            <a:spAutoFit/>
          </a:bodyPr>
          <a:lstStyle/>
          <a:p>
            <a:r>
              <a:rPr lang="en-US" sz="2400" dirty="0" smtClean="0"/>
              <a:t>First Global Social Work class: Spring, 2006</a:t>
            </a:r>
          </a:p>
          <a:p>
            <a:endParaRPr lang="en-US" sz="2400" dirty="0" smtClean="0"/>
          </a:p>
          <a:p>
            <a:r>
              <a:rPr lang="en-US" sz="2400" dirty="0" smtClean="0"/>
              <a:t>Global Social Work </a:t>
            </a:r>
          </a:p>
          <a:p>
            <a:r>
              <a:rPr lang="en-US" sz="2400" dirty="0" smtClean="0"/>
              <a:t>Professors </a:t>
            </a:r>
            <a:r>
              <a:rPr lang="en-US" sz="2400" dirty="0" err="1" smtClean="0"/>
              <a:t>Ivanauskiene</a:t>
            </a:r>
            <a:endParaRPr lang="en-US" sz="2400" dirty="0" smtClean="0"/>
          </a:p>
          <a:p>
            <a:r>
              <a:rPr lang="en-US" sz="2400" dirty="0" smtClean="0"/>
              <a:t>(right) and </a:t>
            </a:r>
            <a:r>
              <a:rPr lang="en-US" sz="2400" dirty="0" err="1" smtClean="0"/>
              <a:t>Liobikiene</a:t>
            </a:r>
            <a:endParaRPr lang="en-US" sz="2400" dirty="0" smtClean="0"/>
          </a:p>
          <a:p>
            <a:r>
              <a:rPr lang="en-US" sz="2400" dirty="0" smtClean="0"/>
              <a:t>(left) in </a:t>
            </a:r>
            <a:r>
              <a:rPr lang="en-US" sz="2400" dirty="0" err="1" smtClean="0"/>
              <a:t>Marijampole</a:t>
            </a:r>
            <a:r>
              <a:rPr lang="en-US" sz="2400" dirty="0" smtClean="0"/>
              <a:t>,</a:t>
            </a:r>
          </a:p>
          <a:p>
            <a:r>
              <a:rPr lang="en-US" sz="2400" dirty="0" smtClean="0"/>
              <a:t>Lithuania, 2005</a:t>
            </a:r>
            <a:endParaRPr lang="en-US" sz="2400" dirty="0"/>
          </a:p>
        </p:txBody>
      </p:sp>
    </p:spTree>
    <p:extLst>
      <p:ext uri="{BB962C8B-B14F-4D97-AF65-F5344CB8AC3E}">
        <p14:creationId xmlns:p14="http://schemas.microsoft.com/office/powerpoint/2010/main" val="74647181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5554" y="1846030"/>
            <a:ext cx="2421787" cy="3693319"/>
          </a:xfrm>
          <a:prstGeom prst="rect">
            <a:avLst/>
          </a:prstGeom>
          <a:noFill/>
        </p:spPr>
        <p:txBody>
          <a:bodyPr wrap="square" rtlCol="0">
            <a:spAutoFit/>
          </a:bodyPr>
          <a:lstStyle/>
          <a:p>
            <a:r>
              <a:rPr lang="en-US" dirty="0" smtClean="0"/>
              <a:t>Participatory action </a:t>
            </a:r>
          </a:p>
          <a:p>
            <a:r>
              <a:rPr lang="en-US" dirty="0"/>
              <a:t>a</a:t>
            </a:r>
            <a:r>
              <a:rPr lang="en-US" dirty="0" smtClean="0"/>
              <a:t>nd qualitative research</a:t>
            </a:r>
          </a:p>
          <a:p>
            <a:r>
              <a:rPr lang="en-US" dirty="0"/>
              <a:t>c</a:t>
            </a:r>
            <a:r>
              <a:rPr lang="en-US" dirty="0" smtClean="0"/>
              <a:t>lass began 2008</a:t>
            </a:r>
          </a:p>
          <a:p>
            <a:r>
              <a:rPr lang="en-US" dirty="0" smtClean="0"/>
              <a:t>With Professor and Vice-Dean </a:t>
            </a:r>
          </a:p>
          <a:p>
            <a:r>
              <a:rPr lang="en-US" dirty="0" smtClean="0"/>
              <a:t>Jonas</a:t>
            </a:r>
            <a:r>
              <a:rPr lang="en-US" dirty="0"/>
              <a:t> </a:t>
            </a:r>
            <a:r>
              <a:rPr lang="en-US" dirty="0" err="1" smtClean="0"/>
              <a:t>Ruskus</a:t>
            </a:r>
            <a:endParaRPr lang="en-US" dirty="0" smtClean="0"/>
          </a:p>
          <a:p>
            <a:r>
              <a:rPr lang="en-US" dirty="0" smtClean="0"/>
              <a:t>(</a:t>
            </a:r>
            <a:r>
              <a:rPr lang="en-US" smtClean="0"/>
              <a:t>here in 2012 visiting </a:t>
            </a:r>
            <a:r>
              <a:rPr lang="en-US" dirty="0" smtClean="0"/>
              <a:t>Chicago with their</a:t>
            </a:r>
          </a:p>
          <a:p>
            <a:r>
              <a:rPr lang="en-US" dirty="0" smtClean="0"/>
              <a:t>EU-funded Curriculum</a:t>
            </a:r>
          </a:p>
          <a:p>
            <a:r>
              <a:rPr lang="en-US" dirty="0" smtClean="0"/>
              <a:t>Development project)</a:t>
            </a:r>
            <a:endParaRPr lang="en-US" dirty="0"/>
          </a:p>
        </p:txBody>
      </p:sp>
      <p:pic>
        <p:nvPicPr>
          <p:cNvPr id="5" name="Picture 7" descr="Kitty and Jonas (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94712" y="0"/>
            <a:ext cx="8297288" cy="6222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7560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17900" y="0"/>
            <a:ext cx="5143500" cy="6858000"/>
          </a:xfrm>
          <a:prstGeom prst="rect">
            <a:avLst/>
          </a:prstGeom>
        </p:spPr>
      </p:pic>
      <p:sp>
        <p:nvSpPr>
          <p:cNvPr id="4" name="TextBox 3"/>
          <p:cNvSpPr txBox="1"/>
          <p:nvPr/>
        </p:nvSpPr>
        <p:spPr>
          <a:xfrm>
            <a:off x="484909" y="2274455"/>
            <a:ext cx="2932226" cy="1754327"/>
          </a:xfrm>
          <a:prstGeom prst="rect">
            <a:avLst/>
          </a:prstGeom>
          <a:noFill/>
        </p:spPr>
        <p:txBody>
          <a:bodyPr wrap="none" rtlCol="0">
            <a:spAutoFit/>
          </a:bodyPr>
          <a:lstStyle/>
          <a:p>
            <a:r>
              <a:rPr lang="en-US" dirty="0" smtClean="0"/>
              <a:t>Plaque in park</a:t>
            </a:r>
          </a:p>
          <a:p>
            <a:r>
              <a:rPr lang="en-US" dirty="0" smtClean="0"/>
              <a:t>commemorating</a:t>
            </a:r>
          </a:p>
          <a:p>
            <a:r>
              <a:rPr lang="en-US" dirty="0"/>
              <a:t>t</a:t>
            </a:r>
            <a:r>
              <a:rPr lang="en-US" dirty="0" smtClean="0"/>
              <a:t>he 360,000 Lithuanian</a:t>
            </a:r>
          </a:p>
          <a:p>
            <a:r>
              <a:rPr lang="en-US" dirty="0"/>
              <a:t>p</a:t>
            </a:r>
            <a:r>
              <a:rPr lang="en-US" dirty="0" smtClean="0"/>
              <a:t>eople deported,</a:t>
            </a:r>
          </a:p>
          <a:p>
            <a:r>
              <a:rPr lang="en-US" dirty="0"/>
              <a:t>m</a:t>
            </a:r>
            <a:r>
              <a:rPr lang="en-US" dirty="0" smtClean="0"/>
              <a:t>urdered, or imprisoned</a:t>
            </a:r>
          </a:p>
          <a:p>
            <a:r>
              <a:rPr lang="en-US" dirty="0"/>
              <a:t>u</a:t>
            </a:r>
            <a:r>
              <a:rPr lang="en-US" dirty="0" smtClean="0"/>
              <a:t>nder J. Stalin, 1941-1953</a:t>
            </a:r>
            <a:endParaRPr lang="en-US" dirty="0"/>
          </a:p>
        </p:txBody>
      </p:sp>
    </p:spTree>
    <p:extLst>
      <p:ext uri="{BB962C8B-B14F-4D97-AF65-F5344CB8AC3E}">
        <p14:creationId xmlns:p14="http://schemas.microsoft.com/office/powerpoint/2010/main" val="345973145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5" name="Picture 1028" descr="TV tow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1313"/>
            <a:ext cx="5726783" cy="3221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3" name="Text Box 1029"/>
          <p:cNvSpPr txBox="1">
            <a:spLocks noChangeArrowheads="1"/>
          </p:cNvSpPr>
          <p:nvPr/>
        </p:nvSpPr>
        <p:spPr bwMode="auto">
          <a:xfrm>
            <a:off x="10748434" y="7050089"/>
            <a:ext cx="15696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t>TV Tower	</a:t>
            </a:r>
          </a:p>
          <a:p>
            <a:pPr>
              <a:defRPr/>
            </a:pPr>
            <a:r>
              <a:rPr lang="en-US"/>
              <a:t>Vilnius, LT</a:t>
            </a:r>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711" y="0"/>
            <a:ext cx="4495800" cy="665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TextBox 2"/>
          <p:cNvSpPr txBox="1"/>
          <p:nvPr/>
        </p:nvSpPr>
        <p:spPr>
          <a:xfrm>
            <a:off x="1092758" y="3559145"/>
            <a:ext cx="5341201" cy="923330"/>
          </a:xfrm>
          <a:prstGeom prst="rect">
            <a:avLst/>
          </a:prstGeom>
          <a:noFill/>
        </p:spPr>
        <p:txBody>
          <a:bodyPr wrap="none" rtlCol="0">
            <a:spAutoFit/>
          </a:bodyPr>
          <a:lstStyle/>
          <a:p>
            <a:r>
              <a:rPr lang="en-US" dirty="0" smtClean="0"/>
              <a:t>The Lithuanian national monument of the </a:t>
            </a:r>
          </a:p>
          <a:p>
            <a:r>
              <a:rPr lang="en-US" dirty="0" smtClean="0"/>
              <a:t>TV tower where 14 Lithuanians were murdered</a:t>
            </a:r>
          </a:p>
          <a:p>
            <a:r>
              <a:rPr lang="en-US" dirty="0"/>
              <a:t>b</a:t>
            </a:r>
            <a:r>
              <a:rPr lang="en-US" dirty="0" smtClean="0"/>
              <a:t>y Soviets during the Singing Revolution</a:t>
            </a:r>
            <a:endParaRPr lang="en-US" dirty="0"/>
          </a:p>
        </p:txBody>
      </p:sp>
      <p:sp>
        <p:nvSpPr>
          <p:cNvPr id="5" name="TextBox 4"/>
          <p:cNvSpPr txBox="1"/>
          <p:nvPr/>
        </p:nvSpPr>
        <p:spPr>
          <a:xfrm>
            <a:off x="826952" y="5981136"/>
            <a:ext cx="5550280" cy="1200329"/>
          </a:xfrm>
          <a:prstGeom prst="rect">
            <a:avLst/>
          </a:prstGeom>
          <a:noFill/>
        </p:spPr>
        <p:txBody>
          <a:bodyPr wrap="none" rtlCol="0">
            <a:spAutoFit/>
          </a:bodyPr>
          <a:lstStyle/>
          <a:p>
            <a:r>
              <a:rPr lang="en-US" dirty="0"/>
              <a:t>Lithuanians, Latvians and Estonians join together</a:t>
            </a:r>
          </a:p>
          <a:p>
            <a:r>
              <a:rPr lang="en-US" dirty="0"/>
              <a:t>singing along the Baltic Way in early phase of </a:t>
            </a:r>
          </a:p>
          <a:p>
            <a:r>
              <a:rPr lang="en-US" dirty="0"/>
              <a:t>the Singing Revolution</a:t>
            </a:r>
          </a:p>
          <a:p>
            <a:endParaRPr lang="en-US" dirty="0"/>
          </a:p>
        </p:txBody>
      </p:sp>
    </p:spTree>
    <p:extLst>
      <p:ext uri="{BB962C8B-B14F-4D97-AF65-F5344CB8AC3E}">
        <p14:creationId xmlns:p14="http://schemas.microsoft.com/office/powerpoint/2010/main" val="4033835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3" name="Content Placeholder 2"/>
          <p:cNvSpPr>
            <a:spLocks noGrp="1"/>
          </p:cNvSpPr>
          <p:nvPr>
            <p:ph idx="1"/>
          </p:nvPr>
        </p:nvSpPr>
        <p:spPr>
          <a:xfrm>
            <a:off x="1103312" y="2052918"/>
            <a:ext cx="9824264" cy="4533716"/>
          </a:xfrm>
        </p:spPr>
        <p:txBody>
          <a:bodyPr>
            <a:normAutofit lnSpcReduction="10000"/>
          </a:bodyPr>
          <a:lstStyle/>
          <a:p>
            <a:r>
              <a:rPr lang="en-US" dirty="0" smtClean="0"/>
              <a:t>Students participating have come from over 25 countries, including Lithuania, India, Uzbekistan, Azerbaijan, Kazakhstan, Finland, Sweden, South Korea, China, Nigeria, Israel, Germany, Poland, Ukraine, Slovenia, U.K., Czech Republic, and Italy</a:t>
            </a:r>
          </a:p>
          <a:p>
            <a:r>
              <a:rPr lang="en-US" dirty="0" smtClean="0"/>
              <a:t>The impact of this global diversity is that students discuss key issues such as peace-building processes from very different perspectives depending on their countries. Ex: Nigerian v. U.S. perspectives on nonviolent civil disobedience</a:t>
            </a:r>
          </a:p>
          <a:p>
            <a:r>
              <a:rPr lang="en-US" dirty="0" smtClean="0"/>
              <a:t>Student evaluations routinely are very positive, ex.: “content of this course should be taught throughout the curriculum” “life-changing experience”</a:t>
            </a:r>
          </a:p>
          <a:p>
            <a:r>
              <a:rPr lang="en-US" dirty="0" smtClean="0"/>
              <a:t>Faculty experience the partnership as enhancing their teaching skills as well as content knowledge (KTM learned participatory action research)</a:t>
            </a:r>
          </a:p>
          <a:p>
            <a:r>
              <a:rPr lang="en-US" dirty="0" smtClean="0"/>
              <a:t>It makes it possible for our Schools of Social Work (at Loyola as well as </a:t>
            </a:r>
            <a:r>
              <a:rPr lang="en-US" dirty="0" err="1" smtClean="0"/>
              <a:t>Vytautas</a:t>
            </a:r>
            <a:r>
              <a:rPr lang="en-US" dirty="0" smtClean="0"/>
              <a:t> Magnus) to have a truly global specialization</a:t>
            </a:r>
          </a:p>
          <a:p>
            <a:endParaRPr lang="en-US" dirty="0"/>
          </a:p>
        </p:txBody>
      </p:sp>
    </p:spTree>
    <p:extLst>
      <p:ext uri="{BB962C8B-B14F-4D97-AF65-F5344CB8AC3E}">
        <p14:creationId xmlns:p14="http://schemas.microsoft.com/office/powerpoint/2010/main" val="3628786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3" name="Content Placeholder 2"/>
          <p:cNvSpPr>
            <a:spLocks noGrp="1"/>
          </p:cNvSpPr>
          <p:nvPr>
            <p:ph idx="1"/>
          </p:nvPr>
        </p:nvSpPr>
        <p:spPr>
          <a:xfrm>
            <a:off x="1103312" y="2052918"/>
            <a:ext cx="8946541" cy="4504179"/>
          </a:xfrm>
        </p:spPr>
        <p:txBody>
          <a:bodyPr/>
          <a:lstStyle/>
          <a:p>
            <a:r>
              <a:rPr lang="en-US" dirty="0" err="1" smtClean="0"/>
              <a:t>Glocalization</a:t>
            </a:r>
            <a:r>
              <a:rPr lang="en-US" dirty="0" smtClean="0"/>
              <a:t>:</a:t>
            </a:r>
          </a:p>
          <a:p>
            <a:pPr lvl="1"/>
            <a:r>
              <a:rPr lang="en-US" dirty="0" smtClean="0"/>
              <a:t>Local experience influencing practice and research conceptualizations as students share from perspectives of profoundly diverse contexts (</a:t>
            </a:r>
            <a:r>
              <a:rPr lang="en-US" dirty="0" err="1" smtClean="0"/>
              <a:t>Hugman</a:t>
            </a:r>
            <a:r>
              <a:rPr lang="en-US" dirty="0" smtClean="0"/>
              <a:t> et al.)</a:t>
            </a:r>
          </a:p>
          <a:p>
            <a:pPr lvl="1"/>
            <a:r>
              <a:rPr lang="en-US" dirty="0" smtClean="0"/>
              <a:t>builds both respect for local and diverse cultural values, and also a sense of what is universal and globally applicable (Healey)</a:t>
            </a:r>
          </a:p>
          <a:p>
            <a:pPr lvl="1"/>
            <a:r>
              <a:rPr lang="en-US" dirty="0" smtClean="0"/>
              <a:t>It builds a sense of culture-rich, common humanity (</a:t>
            </a:r>
            <a:r>
              <a:rPr lang="en-US" dirty="0" err="1" smtClean="0"/>
              <a:t>Kuzmickaite</a:t>
            </a:r>
            <a:r>
              <a:rPr lang="en-US" dirty="0" smtClean="0"/>
              <a:t>)</a:t>
            </a:r>
          </a:p>
          <a:p>
            <a:r>
              <a:rPr lang="en-US" dirty="0"/>
              <a:t>Most students participating could not afford to participate in such an international </a:t>
            </a:r>
            <a:r>
              <a:rPr lang="en-US" dirty="0" smtClean="0"/>
              <a:t>experience in</a:t>
            </a:r>
            <a:r>
              <a:rPr lang="en-US" dirty="0"/>
              <a:t>-</a:t>
            </a:r>
            <a:r>
              <a:rPr lang="en-US" dirty="0" smtClean="0"/>
              <a:t>person, so it provides an </a:t>
            </a:r>
            <a:r>
              <a:rPr lang="en-US" dirty="0"/>
              <a:t>experience of global amity without additional expenditure of resources that cannot occur by any other mode of </a:t>
            </a:r>
            <a:r>
              <a:rPr lang="en-US" dirty="0" smtClean="0"/>
              <a:t>instruction</a:t>
            </a:r>
            <a:endParaRPr lang="en-US" dirty="0"/>
          </a:p>
        </p:txBody>
      </p:sp>
    </p:spTree>
    <p:extLst>
      <p:ext uri="{BB962C8B-B14F-4D97-AF65-F5344CB8AC3E}">
        <p14:creationId xmlns:p14="http://schemas.microsoft.com/office/powerpoint/2010/main" val="97264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a:t>
            </a:r>
            <a:endParaRPr lang="en-US" dirty="0"/>
          </a:p>
        </p:txBody>
      </p:sp>
      <p:sp>
        <p:nvSpPr>
          <p:cNvPr id="3" name="Content Placeholder 2"/>
          <p:cNvSpPr>
            <a:spLocks noGrp="1"/>
          </p:cNvSpPr>
          <p:nvPr>
            <p:ph idx="1"/>
          </p:nvPr>
        </p:nvSpPr>
        <p:spPr/>
        <p:txBody>
          <a:bodyPr>
            <a:normAutofit fontScale="92500"/>
          </a:bodyPr>
          <a:lstStyle/>
          <a:p>
            <a:r>
              <a:rPr lang="en-US" sz="2400" dirty="0" smtClean="0"/>
              <a:t>Facebook page created by Immanuel David from </a:t>
            </a:r>
            <a:r>
              <a:rPr lang="en-US" sz="2400" dirty="0"/>
              <a:t>Nigeria: </a:t>
            </a:r>
            <a:r>
              <a:rPr lang="en-US" sz="2400" dirty="0">
                <a:hlinkClick r:id="rId2"/>
              </a:rPr>
              <a:t>https://www.facebook.com/groups/376703492454445</a:t>
            </a:r>
            <a:r>
              <a:rPr lang="en-US" sz="2400" dirty="0" smtClean="0">
                <a:hlinkClick r:id="rId2"/>
              </a:rPr>
              <a:t>/</a:t>
            </a:r>
            <a:endParaRPr lang="en-US" sz="2400" dirty="0" smtClean="0"/>
          </a:p>
          <a:p>
            <a:pPr lvl="1"/>
            <a:r>
              <a:rPr lang="en-US" sz="2200" dirty="0" smtClean="0"/>
              <a:t>Here students share stories of peace and resources</a:t>
            </a:r>
          </a:p>
          <a:p>
            <a:r>
              <a:rPr lang="en-US" sz="2400" dirty="0" smtClean="0"/>
              <a:t>Website being created by </a:t>
            </a:r>
            <a:r>
              <a:rPr lang="en-US" sz="2400" dirty="0" err="1"/>
              <a:t>Mukhayyokhon</a:t>
            </a:r>
            <a:r>
              <a:rPr lang="en-US" sz="2400" dirty="0"/>
              <a:t> </a:t>
            </a:r>
            <a:r>
              <a:rPr lang="en-US" sz="2400" dirty="0" err="1"/>
              <a:t>Azamova</a:t>
            </a:r>
            <a:r>
              <a:rPr lang="en-US" sz="2400" dirty="0"/>
              <a:t> </a:t>
            </a:r>
            <a:r>
              <a:rPr lang="en-US" sz="2400" dirty="0" smtClean="0"/>
              <a:t>from </a:t>
            </a:r>
            <a:r>
              <a:rPr lang="en-US" sz="2400" dirty="0" err="1" smtClean="0"/>
              <a:t>Uzbekhistan</a:t>
            </a:r>
            <a:r>
              <a:rPr lang="en-US" sz="2400" dirty="0"/>
              <a:t>: http://</a:t>
            </a:r>
            <a:r>
              <a:rPr lang="en-US" sz="2400" dirty="0" err="1"/>
              <a:t>globalsocialworkloyola.weebly.com</a:t>
            </a:r>
            <a:r>
              <a:rPr lang="en-US" sz="2400" dirty="0"/>
              <a:t>/</a:t>
            </a:r>
            <a:endParaRPr lang="en-US" sz="2400" dirty="0" smtClean="0"/>
          </a:p>
          <a:p>
            <a:r>
              <a:rPr lang="en-US" sz="2400" dirty="0" smtClean="0"/>
              <a:t>Blog to which all students contribute: http</a:t>
            </a:r>
            <a:r>
              <a:rPr lang="en-US" sz="2400" dirty="0"/>
              <a:t>://</a:t>
            </a:r>
            <a:r>
              <a:rPr lang="en-US" sz="2400" dirty="0" err="1" smtClean="0"/>
              <a:t>internationalswedpartners.blogspot.com</a:t>
            </a:r>
            <a:endParaRPr lang="en-US" sz="2400" dirty="0" smtClean="0"/>
          </a:p>
          <a:p>
            <a:r>
              <a:rPr lang="en-US" sz="2400" dirty="0" smtClean="0"/>
              <a:t>Student enthusiasm: Course evaluations consistently high</a:t>
            </a:r>
          </a:p>
          <a:p>
            <a:r>
              <a:rPr lang="en-US" sz="2400" dirty="0" smtClean="0"/>
              <a:t>Videos this year by students and Lithuanian faculty</a:t>
            </a:r>
            <a:endParaRPr lang="en-US" sz="2400" dirty="0"/>
          </a:p>
        </p:txBody>
      </p:sp>
    </p:spTree>
    <p:extLst>
      <p:ext uri="{BB962C8B-B14F-4D97-AF65-F5344CB8AC3E}">
        <p14:creationId xmlns:p14="http://schemas.microsoft.com/office/powerpoint/2010/main" val="1700051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normAutofit/>
          </a:bodyPr>
          <a:lstStyle/>
          <a:p>
            <a:r>
              <a:rPr lang="en-US" dirty="0"/>
              <a:t>From Latin, </a:t>
            </a:r>
            <a:r>
              <a:rPr lang="en-US" i="1" dirty="0" err="1"/>
              <a:t>educare</a:t>
            </a:r>
            <a:endParaRPr lang="en-US" i="1" dirty="0"/>
          </a:p>
          <a:p>
            <a:pPr lvl="1"/>
            <a:r>
              <a:rPr lang="en-US" i="1" dirty="0"/>
              <a:t>“To bring out that which lies within”</a:t>
            </a:r>
          </a:p>
          <a:p>
            <a:pPr lvl="1"/>
            <a:r>
              <a:rPr lang="en-US" i="1" dirty="0"/>
              <a:t>To draw forth out of, lead out of </a:t>
            </a:r>
            <a:endParaRPr lang="en-US" dirty="0" smtClean="0"/>
          </a:p>
          <a:p>
            <a:r>
              <a:rPr lang="en-US" dirty="0" smtClean="0"/>
              <a:t>Ethnocentrism</a:t>
            </a:r>
          </a:p>
          <a:p>
            <a:pPr lvl="1"/>
            <a:r>
              <a:rPr lang="en-US" dirty="0" smtClean="0"/>
              <a:t>The belief in the inherent superiority of one’s own culture (Sociology)</a:t>
            </a:r>
          </a:p>
          <a:p>
            <a:pPr lvl="1"/>
            <a:r>
              <a:rPr lang="en-US" dirty="0" smtClean="0"/>
              <a:t>The tendency to view others’ culture or practices from the perspective of one’s own (</a:t>
            </a:r>
            <a:r>
              <a:rPr lang="en-US" dirty="0" err="1" smtClean="0"/>
              <a:t>Dictionary.com</a:t>
            </a:r>
            <a:r>
              <a:rPr lang="en-US" dirty="0" smtClean="0"/>
              <a:t>)</a:t>
            </a:r>
          </a:p>
          <a:p>
            <a:r>
              <a:rPr lang="en-US" dirty="0" smtClean="0"/>
              <a:t>The problem: In a world of scarce resources, how do we educate social workers for 21</a:t>
            </a:r>
            <a:r>
              <a:rPr lang="en-US" baseline="30000" dirty="0" smtClean="0"/>
              <a:t>st</a:t>
            </a:r>
            <a:r>
              <a:rPr lang="en-US" dirty="0" smtClean="0"/>
              <a:t> century global practice so we replace ethnocentrism with multi-cultural humanism?</a:t>
            </a:r>
          </a:p>
          <a:p>
            <a:endParaRPr lang="en-US" i="1" dirty="0"/>
          </a:p>
          <a:p>
            <a:endParaRPr lang="en-US" dirty="0"/>
          </a:p>
        </p:txBody>
      </p:sp>
    </p:spTree>
    <p:extLst>
      <p:ext uri="{BB962C8B-B14F-4D97-AF65-F5344CB8AC3E}">
        <p14:creationId xmlns:p14="http://schemas.microsoft.com/office/powerpoint/2010/main" val="420214526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p:cNvPicPr>
            <a:picLocks noChangeAspect="1"/>
          </p:cNvPicPr>
          <p:nvPr/>
        </p:nvPicPr>
        <p:blipFill>
          <a:blip r:embed="rId2"/>
          <a:srcRect l="35927" r="35927"/>
          <a:stretch>
            <a:fillRect/>
          </a:stretch>
        </p:blipFill>
        <p:spPr>
          <a:xfrm>
            <a:off x="1142108" y="0"/>
            <a:ext cx="4458862" cy="6858000"/>
          </a:xfrm>
          <a:prstGeom prst="rect">
            <a:avLst/>
          </a:prstGeom>
        </p:spPr>
      </p:pic>
      <p:sp>
        <p:nvSpPr>
          <p:cNvPr id="3" name="TextBox 2"/>
          <p:cNvSpPr txBox="1"/>
          <p:nvPr/>
        </p:nvSpPr>
        <p:spPr>
          <a:xfrm>
            <a:off x="8365888" y="3040880"/>
            <a:ext cx="3088606" cy="769441"/>
          </a:xfrm>
          <a:prstGeom prst="rect">
            <a:avLst/>
          </a:prstGeom>
          <a:noFill/>
        </p:spPr>
        <p:txBody>
          <a:bodyPr wrap="none" rtlCol="0">
            <a:spAutoFit/>
          </a:bodyPr>
          <a:lstStyle/>
          <a:p>
            <a:r>
              <a:rPr lang="en-US" sz="4400" dirty="0" smtClean="0"/>
              <a:t>Pedagogy</a:t>
            </a:r>
          </a:p>
        </p:txBody>
      </p:sp>
    </p:spTree>
    <p:extLst>
      <p:ext uri="{BB962C8B-B14F-4D97-AF65-F5344CB8AC3E}">
        <p14:creationId xmlns:p14="http://schemas.microsoft.com/office/powerpoint/2010/main" val="162984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Pedagogical constructs</a:t>
            </a:r>
            <a:endParaRPr lang="en-US" dirty="0"/>
          </a:p>
        </p:txBody>
      </p:sp>
      <p:sp>
        <p:nvSpPr>
          <p:cNvPr id="3" name="Content Placeholder 2"/>
          <p:cNvSpPr>
            <a:spLocks noGrp="1"/>
          </p:cNvSpPr>
          <p:nvPr>
            <p:ph idx="1"/>
          </p:nvPr>
        </p:nvSpPr>
        <p:spPr>
          <a:xfrm>
            <a:off x="1103312" y="2052918"/>
            <a:ext cx="10114717" cy="4195481"/>
          </a:xfrm>
        </p:spPr>
        <p:txBody>
          <a:bodyPr>
            <a:normAutofit lnSpcReduction="10000"/>
          </a:bodyPr>
          <a:lstStyle/>
          <a:p>
            <a:r>
              <a:rPr lang="en-US" dirty="0" smtClean="0"/>
              <a:t>Social interaction is necessary to </a:t>
            </a:r>
            <a:r>
              <a:rPr lang="en-US" b="1" dirty="0" smtClean="0"/>
              <a:t>support</a:t>
            </a:r>
            <a:r>
              <a:rPr lang="en-US" dirty="0" smtClean="0"/>
              <a:t> learning, but focus on conceptualization is necessary to </a:t>
            </a:r>
            <a:r>
              <a:rPr lang="en-US" b="1" dirty="0" smtClean="0"/>
              <a:t>promote</a:t>
            </a:r>
            <a:r>
              <a:rPr lang="en-US" dirty="0" smtClean="0"/>
              <a:t> learning (</a:t>
            </a:r>
            <a:r>
              <a:rPr lang="en-US" dirty="0" err="1" smtClean="0"/>
              <a:t>Gillies</a:t>
            </a:r>
            <a:r>
              <a:rPr lang="en-US" dirty="0" smtClean="0"/>
              <a:t>, 2008)</a:t>
            </a:r>
          </a:p>
          <a:p>
            <a:r>
              <a:rPr lang="en-US" dirty="0" smtClean="0"/>
              <a:t>Instructors at both sites (and therefore partnership between instructors) </a:t>
            </a:r>
            <a:r>
              <a:rPr lang="en-US" dirty="0"/>
              <a:t>is essential </a:t>
            </a:r>
            <a:r>
              <a:rPr lang="en-US" dirty="0" smtClean="0"/>
              <a:t>, esp. when many students are learning in a second language</a:t>
            </a:r>
          </a:p>
          <a:p>
            <a:r>
              <a:rPr lang="en-US" dirty="0" smtClean="0"/>
              <a:t>Emphasizing preparation: readings and power points available ahead of time with expectation of discussion during VC (</a:t>
            </a:r>
            <a:r>
              <a:rPr lang="en-US" dirty="0" err="1" smtClean="0"/>
              <a:t>Gillies</a:t>
            </a:r>
            <a:r>
              <a:rPr lang="en-US" dirty="0" smtClean="0"/>
              <a:t>, 2008)</a:t>
            </a:r>
          </a:p>
          <a:p>
            <a:r>
              <a:rPr lang="en-US" dirty="0" smtClean="0"/>
              <a:t>Managing inequalities in resources is essential: quality of personal computers, access to readings</a:t>
            </a:r>
          </a:p>
          <a:p>
            <a:r>
              <a:rPr lang="en-US" dirty="0" smtClean="0"/>
              <a:t>Matching student motivation to course content: </a:t>
            </a:r>
            <a:r>
              <a:rPr lang="en-US" dirty="0"/>
              <a:t>Critical that students’ learning goals include cross-cultural, global experience, and this is made clear at registration, otherwise they can experience the video-conference as an </a:t>
            </a:r>
            <a:r>
              <a:rPr lang="en-US" dirty="0" smtClean="0"/>
              <a:t>obstacle</a:t>
            </a:r>
            <a:r>
              <a:rPr lang="en-US" dirty="0"/>
              <a:t>: “I feel as though the dual campus set-up slows down the learning process significantly”</a:t>
            </a:r>
          </a:p>
          <a:p>
            <a:endParaRPr lang="en-US" dirty="0" smtClean="0"/>
          </a:p>
        </p:txBody>
      </p:sp>
    </p:spTree>
    <p:extLst>
      <p:ext uri="{BB962C8B-B14F-4D97-AF65-F5344CB8AC3E}">
        <p14:creationId xmlns:p14="http://schemas.microsoft.com/office/powerpoint/2010/main" val="4021624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presence”</a:t>
            </a:r>
            <a:endParaRPr lang="en-US" dirty="0"/>
          </a:p>
        </p:txBody>
      </p:sp>
      <p:sp>
        <p:nvSpPr>
          <p:cNvPr id="3" name="Content Placeholder 2"/>
          <p:cNvSpPr>
            <a:spLocks noGrp="1"/>
          </p:cNvSpPr>
          <p:nvPr>
            <p:ph idx="1"/>
          </p:nvPr>
        </p:nvSpPr>
        <p:spPr>
          <a:xfrm>
            <a:off x="1103311" y="2052918"/>
            <a:ext cx="10339607" cy="4601674"/>
          </a:xfrm>
        </p:spPr>
        <p:txBody>
          <a:bodyPr>
            <a:normAutofit/>
          </a:bodyPr>
          <a:lstStyle/>
          <a:p>
            <a:r>
              <a:rPr lang="en-US" dirty="0"/>
              <a:t>Social presence is: ‘ ‘the degree to which individuals perceive intimacy, immediacy, and their particular role in a relationship’ (</a:t>
            </a:r>
            <a:r>
              <a:rPr lang="en-US" dirty="0" err="1"/>
              <a:t>Belderrain</a:t>
            </a:r>
            <a:r>
              <a:rPr lang="en-US" dirty="0"/>
              <a:t>, 2006, p. 149)</a:t>
            </a:r>
            <a:r>
              <a:rPr lang="en-US" dirty="0" smtClean="0"/>
              <a:t>. </a:t>
            </a:r>
            <a:r>
              <a:rPr lang="en-US" dirty="0"/>
              <a:t> </a:t>
            </a:r>
            <a:r>
              <a:rPr lang="en-US" dirty="0" smtClean="0"/>
              <a:t>The degree to which individuals perceive they are interacting with real people when they are online (Sung &amp;  Meyer, 2012, South Korea)</a:t>
            </a:r>
          </a:p>
          <a:p>
            <a:r>
              <a:rPr lang="en-US" dirty="0" smtClean="0"/>
              <a:t>Generally applied for online learning but also used in VC pedagogical theory</a:t>
            </a:r>
          </a:p>
          <a:p>
            <a:r>
              <a:rPr lang="en-US" dirty="0" smtClean="0"/>
              <a:t>Five facets (factor analysis of online learning study by Sung </a:t>
            </a:r>
            <a:r>
              <a:rPr lang="en-US" dirty="0"/>
              <a:t>&amp; </a:t>
            </a:r>
            <a:r>
              <a:rPr lang="en-US" dirty="0" smtClean="0"/>
              <a:t>Meyer, 2012): </a:t>
            </a:r>
          </a:p>
          <a:p>
            <a:pPr lvl="1"/>
            <a:r>
              <a:rPr lang="en-US" dirty="0" smtClean="0"/>
              <a:t>social </a:t>
            </a:r>
            <a:r>
              <a:rPr lang="en-US" dirty="0"/>
              <a:t>respect (e.g. receiving </a:t>
            </a:r>
            <a:r>
              <a:rPr lang="en-US" dirty="0" smtClean="0"/>
              <a:t>timely responses</a:t>
            </a:r>
            <a:r>
              <a:rPr lang="en-US" dirty="0"/>
              <a:t>), </a:t>
            </a:r>
            <a:endParaRPr lang="en-US" dirty="0" smtClean="0"/>
          </a:p>
          <a:p>
            <a:pPr lvl="1"/>
            <a:r>
              <a:rPr lang="en-US" dirty="0" smtClean="0"/>
              <a:t>social </a:t>
            </a:r>
            <a:r>
              <a:rPr lang="en-US" dirty="0"/>
              <a:t>sharing (e.g., sharing information or expressing beliefs), </a:t>
            </a:r>
            <a:endParaRPr lang="en-US" dirty="0" smtClean="0"/>
          </a:p>
          <a:p>
            <a:pPr lvl="1"/>
            <a:r>
              <a:rPr lang="en-US" dirty="0" smtClean="0"/>
              <a:t>open </a:t>
            </a:r>
            <a:r>
              <a:rPr lang="en-US" dirty="0"/>
              <a:t>mind (e.g., </a:t>
            </a:r>
            <a:r>
              <a:rPr lang="en-US" dirty="0" smtClean="0"/>
              <a:t>expressing agreement </a:t>
            </a:r>
            <a:r>
              <a:rPr lang="en-US" dirty="0"/>
              <a:t>or receiving positive feedback), </a:t>
            </a:r>
            <a:endParaRPr lang="en-US" dirty="0" smtClean="0"/>
          </a:p>
          <a:p>
            <a:pPr lvl="1"/>
            <a:r>
              <a:rPr lang="en-US" dirty="0" smtClean="0"/>
              <a:t>social </a:t>
            </a:r>
            <a:r>
              <a:rPr lang="en-US" dirty="0"/>
              <a:t>identity (e.g., being called by name</a:t>
            </a:r>
            <a:r>
              <a:rPr lang="en-US" dirty="0" smtClean="0"/>
              <a:t>),</a:t>
            </a:r>
          </a:p>
          <a:p>
            <a:pPr lvl="1"/>
            <a:r>
              <a:rPr lang="en-US" dirty="0" smtClean="0"/>
              <a:t> Intimacy (sharing personal experiences)</a:t>
            </a:r>
            <a:endParaRPr lang="en-US" dirty="0"/>
          </a:p>
        </p:txBody>
      </p:sp>
    </p:spTree>
    <p:extLst>
      <p:ext uri="{BB962C8B-B14F-4D97-AF65-F5344CB8AC3E}">
        <p14:creationId xmlns:p14="http://schemas.microsoft.com/office/powerpoint/2010/main" val="3490038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literature on teaching via videoconferencing (VC)</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Considerable evidence that when used in elementary, middle and high schools, videoconferencing brings together students from different backgrounds and improves students’ tolerance, awareness of diverse others, and mutual understanding (</a:t>
            </a:r>
            <a:r>
              <a:rPr lang="en-US" dirty="0" err="1" smtClean="0"/>
              <a:t>Gillies</a:t>
            </a:r>
            <a:r>
              <a:rPr lang="en-US" dirty="0" smtClean="0"/>
              <a:t>, 2008, Scotland)</a:t>
            </a:r>
          </a:p>
          <a:p>
            <a:r>
              <a:rPr lang="en-US" dirty="0" smtClean="0"/>
              <a:t>Many studies indicate VC does not reduce instructor-student interaction or quality of learning and</a:t>
            </a:r>
          </a:p>
          <a:p>
            <a:r>
              <a:rPr lang="en-US" dirty="0" smtClean="0"/>
              <a:t>Distance learning has a positive impact on clients in remote as well as local sites (cited in Bergin, Stein &amp; Mullin, 2009, U.S.)</a:t>
            </a:r>
          </a:p>
          <a:p>
            <a:r>
              <a:rPr lang="en-US" dirty="0" smtClean="0"/>
              <a:t>But when the same content can be covered in traditional classrooms, students tend to not like distance classrooms (Bergin, Stein &amp; Mullin, 2009, U.S.)</a:t>
            </a:r>
          </a:p>
          <a:p>
            <a:r>
              <a:rPr lang="en-US" dirty="0" smtClean="0"/>
              <a:t>Recent studies emphasize that effective interaction is key and different from traditional classrooms: what are the components?</a:t>
            </a:r>
          </a:p>
        </p:txBody>
      </p:sp>
    </p:spTree>
    <p:extLst>
      <p:ext uri="{BB962C8B-B14F-4D97-AF65-F5344CB8AC3E}">
        <p14:creationId xmlns:p14="http://schemas.microsoft.com/office/powerpoint/2010/main" val="520769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reports about the challenges of videoconferencing</a:t>
            </a:r>
            <a:endParaRPr lang="en-US" dirty="0"/>
          </a:p>
        </p:txBody>
      </p:sp>
      <p:sp>
        <p:nvSpPr>
          <p:cNvPr id="3" name="Content Placeholder 2"/>
          <p:cNvSpPr>
            <a:spLocks noGrp="1"/>
          </p:cNvSpPr>
          <p:nvPr>
            <p:ph idx="1"/>
          </p:nvPr>
        </p:nvSpPr>
        <p:spPr/>
        <p:txBody>
          <a:bodyPr/>
          <a:lstStyle/>
          <a:p>
            <a:r>
              <a:rPr lang="en-US" dirty="0"/>
              <a:t>If instructors rely on lecture format, experience becomes even more distant</a:t>
            </a:r>
          </a:p>
          <a:p>
            <a:r>
              <a:rPr lang="en-US" dirty="0" smtClean="0"/>
              <a:t>Complicated to ensure connections between students across sites: </a:t>
            </a:r>
          </a:p>
          <a:p>
            <a:pPr lvl="1"/>
            <a:r>
              <a:rPr lang="en-US" dirty="0" smtClean="0"/>
              <a:t>Students at remote or local site can be inattentive “with impunity”</a:t>
            </a:r>
          </a:p>
          <a:p>
            <a:pPr lvl="1"/>
            <a:r>
              <a:rPr lang="en-US" dirty="0" smtClean="0"/>
              <a:t>Distant students can be more reticent, as though they “disappear”</a:t>
            </a:r>
          </a:p>
          <a:p>
            <a:r>
              <a:rPr lang="en-US" dirty="0" smtClean="0"/>
              <a:t>Students perceive small group time and doing tasks during VC time as a “Waste of time” (</a:t>
            </a:r>
            <a:r>
              <a:rPr lang="en-US" dirty="0" err="1" smtClean="0"/>
              <a:t>Gillies</a:t>
            </a:r>
            <a:r>
              <a:rPr lang="en-US" dirty="0" smtClean="0"/>
              <a:t>, 2008 and our experience also)</a:t>
            </a:r>
          </a:p>
          <a:p>
            <a:r>
              <a:rPr lang="en-US" dirty="0" smtClean="0"/>
              <a:t>Students are extremely sensitive to technological glitches and even changing from 2 to 3 sites can cause reduced student engagement and satisfaction (echoed by our experience)</a:t>
            </a:r>
          </a:p>
          <a:p>
            <a:endParaRPr lang="en-US" dirty="0" smtClean="0"/>
          </a:p>
        </p:txBody>
      </p:sp>
    </p:spTree>
    <p:extLst>
      <p:ext uri="{BB962C8B-B14F-4D97-AF65-F5344CB8AC3E}">
        <p14:creationId xmlns:p14="http://schemas.microsoft.com/office/powerpoint/2010/main" val="2251068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challenges we encountered</a:t>
            </a:r>
            <a:endParaRPr lang="en-US" dirty="0"/>
          </a:p>
        </p:txBody>
      </p:sp>
      <p:sp>
        <p:nvSpPr>
          <p:cNvPr id="3" name="Content Placeholder 2"/>
          <p:cNvSpPr>
            <a:spLocks noGrp="1"/>
          </p:cNvSpPr>
          <p:nvPr>
            <p:ph idx="1"/>
          </p:nvPr>
        </p:nvSpPr>
        <p:spPr/>
        <p:txBody>
          <a:bodyPr/>
          <a:lstStyle/>
          <a:p>
            <a:r>
              <a:rPr lang="en-US" dirty="0" smtClean="0"/>
              <a:t>Some students were self-conscious about how they looked on camera and became shy or somewhat agitated (nervous laughter, etc.) initially – requires reassurance</a:t>
            </a:r>
          </a:p>
          <a:p>
            <a:r>
              <a:rPr lang="en-US" dirty="0" smtClean="0"/>
              <a:t>Students could feel more disconnected from instructor because eye contact with local students is cut in half (because of having to face away from them to face camera, have all students appear to distance site, and be audible with microphone)</a:t>
            </a:r>
          </a:p>
          <a:p>
            <a:r>
              <a:rPr lang="en-US" dirty="0" smtClean="0"/>
              <a:t>Some students feel exposed (inferior, embarrassed) by public mid-term</a:t>
            </a:r>
          </a:p>
          <a:p>
            <a:r>
              <a:rPr lang="en-US" dirty="0" smtClean="0"/>
              <a:t>If students are less active and discussion is slow, it helps to assign readings to students  to take the lead in discussing</a:t>
            </a:r>
          </a:p>
        </p:txBody>
      </p:sp>
    </p:spTree>
    <p:extLst>
      <p:ext uri="{BB962C8B-B14F-4D97-AF65-F5344CB8AC3E}">
        <p14:creationId xmlns:p14="http://schemas.microsoft.com/office/powerpoint/2010/main" val="1204178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challenges of videoconference format</a:t>
            </a:r>
          </a:p>
        </p:txBody>
      </p:sp>
      <p:sp>
        <p:nvSpPr>
          <p:cNvPr id="3" name="Content Placeholder 2"/>
          <p:cNvSpPr>
            <a:spLocks noGrp="1"/>
          </p:cNvSpPr>
          <p:nvPr>
            <p:ph idx="1"/>
          </p:nvPr>
        </p:nvSpPr>
        <p:spPr>
          <a:xfrm>
            <a:off x="189539" y="2303845"/>
            <a:ext cx="7543592" cy="4371398"/>
          </a:xfrm>
        </p:spPr>
        <p:txBody>
          <a:bodyPr>
            <a:normAutofit fontScale="92500" lnSpcReduction="10000"/>
          </a:bodyPr>
          <a:lstStyle/>
          <a:p>
            <a:r>
              <a:rPr lang="en-US" dirty="0" smtClean="0"/>
              <a:t>Reduced </a:t>
            </a:r>
            <a:r>
              <a:rPr lang="en-US" dirty="0"/>
              <a:t>connection with local students because </a:t>
            </a:r>
            <a:endParaRPr lang="en-US" dirty="0" smtClean="0"/>
          </a:p>
          <a:p>
            <a:pPr marL="0" indent="0">
              <a:buNone/>
            </a:pPr>
            <a:r>
              <a:rPr lang="en-US" dirty="0" smtClean="0"/>
              <a:t>	of </a:t>
            </a:r>
            <a:r>
              <a:rPr lang="en-US" dirty="0"/>
              <a:t>instructor’s shared eye contact. Handled through: </a:t>
            </a:r>
          </a:p>
          <a:p>
            <a:pPr lvl="1"/>
            <a:r>
              <a:rPr lang="en-US" dirty="0"/>
              <a:t>Open discussion of problem </a:t>
            </a:r>
          </a:p>
          <a:p>
            <a:pPr lvl="1"/>
            <a:r>
              <a:rPr lang="en-US" dirty="0"/>
              <a:t>Ensuring </a:t>
            </a:r>
            <a:r>
              <a:rPr lang="en-US" dirty="0" smtClean="0"/>
              <a:t>contact </a:t>
            </a:r>
            <a:r>
              <a:rPr lang="en-US" dirty="0"/>
              <a:t>with local students </a:t>
            </a:r>
            <a:r>
              <a:rPr lang="en-US" dirty="0" smtClean="0"/>
              <a:t>alone, especially in research class</a:t>
            </a:r>
            <a:endParaRPr lang="en-US" dirty="0"/>
          </a:p>
          <a:p>
            <a:pPr lvl="1"/>
            <a:r>
              <a:rPr lang="en-US" dirty="0"/>
              <a:t>Check-ins orally and anonymously in writing about </a:t>
            </a:r>
            <a:endParaRPr lang="en-US" dirty="0" smtClean="0"/>
          </a:p>
          <a:p>
            <a:pPr marL="457200" lvl="1" indent="0">
              <a:buNone/>
            </a:pPr>
            <a:r>
              <a:rPr lang="en-US" dirty="0"/>
              <a:t>	</a:t>
            </a:r>
            <a:r>
              <a:rPr lang="en-US" dirty="0" smtClean="0"/>
              <a:t>students</a:t>
            </a:r>
            <a:r>
              <a:rPr lang="en-US" dirty="0"/>
              <a:t>’ experiences in </a:t>
            </a:r>
            <a:r>
              <a:rPr lang="en-US" dirty="0" smtClean="0"/>
              <a:t>class</a:t>
            </a:r>
          </a:p>
          <a:p>
            <a:pPr marL="400050"/>
            <a:r>
              <a:rPr lang="en-US" dirty="0" smtClean="0"/>
              <a:t>Video format dilutes personal expressions (2 dimensions</a:t>
            </a:r>
          </a:p>
          <a:p>
            <a:pPr marL="57150" indent="0">
              <a:buNone/>
            </a:pPr>
            <a:r>
              <a:rPr lang="en-US" dirty="0" smtClean="0"/>
              <a:t>	rather than 3 in-person) so instructor in particular needs 	to project positive personality more intensely</a:t>
            </a:r>
          </a:p>
          <a:p>
            <a:pPr marL="400050"/>
            <a:r>
              <a:rPr lang="en-US" dirty="0" smtClean="0"/>
              <a:t>Microphones and rate of speech have to be managed</a:t>
            </a:r>
          </a:p>
          <a:p>
            <a:pPr marL="57150" indent="0">
              <a:buNone/>
            </a:pPr>
            <a:r>
              <a:rPr lang="en-US" dirty="0" smtClean="0"/>
              <a:t>	for all students</a:t>
            </a:r>
            <a:endParaRPr lang="en-US" dirty="0"/>
          </a:p>
          <a:p>
            <a:endParaRPr lang="en-US" dirty="0"/>
          </a:p>
        </p:txBody>
      </p:sp>
      <p:pic>
        <p:nvPicPr>
          <p:cNvPr id="5" name="Picture 4"/>
          <p:cNvPicPr>
            <a:picLocks noChangeAspect="1"/>
          </p:cNvPicPr>
          <p:nvPr/>
        </p:nvPicPr>
        <p:blipFill>
          <a:blip r:embed="rId2"/>
          <a:stretch>
            <a:fillRect/>
          </a:stretch>
        </p:blipFill>
        <p:spPr>
          <a:xfrm>
            <a:off x="7688498" y="1194344"/>
            <a:ext cx="4195503" cy="5594003"/>
          </a:xfrm>
          <a:prstGeom prst="rect">
            <a:avLst/>
          </a:prstGeom>
        </p:spPr>
      </p:pic>
    </p:spTree>
    <p:extLst>
      <p:ext uri="{BB962C8B-B14F-4D97-AF65-F5344CB8AC3E}">
        <p14:creationId xmlns:p14="http://schemas.microsoft.com/office/powerpoint/2010/main" val="150583234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How we managed differences in socio-culturally imparted educational values</a:t>
            </a:r>
            <a:endParaRPr lang="en-US" sz="3600" dirty="0"/>
          </a:p>
        </p:txBody>
      </p:sp>
      <p:sp>
        <p:nvSpPr>
          <p:cNvPr id="3" name="Content Placeholder 2"/>
          <p:cNvSpPr>
            <a:spLocks noGrp="1"/>
          </p:cNvSpPr>
          <p:nvPr>
            <p:ph idx="1"/>
          </p:nvPr>
        </p:nvSpPr>
        <p:spPr>
          <a:xfrm>
            <a:off x="529152" y="1825714"/>
            <a:ext cx="11218029" cy="4749500"/>
          </a:xfrm>
        </p:spPr>
        <p:txBody>
          <a:bodyPr>
            <a:normAutofit fontScale="92500" lnSpcReduction="10000"/>
          </a:bodyPr>
          <a:lstStyle/>
          <a:p>
            <a:r>
              <a:rPr lang="en-US" dirty="0"/>
              <a:t>History of U.S. imperialism, with regard to social work knowledge also: compensated for consistently by discussion of importance of empowering, </a:t>
            </a:r>
            <a:r>
              <a:rPr lang="en-US" dirty="0" err="1"/>
              <a:t>glocalized</a:t>
            </a:r>
            <a:r>
              <a:rPr lang="en-US" dirty="0"/>
              <a:t> approach</a:t>
            </a:r>
          </a:p>
          <a:p>
            <a:r>
              <a:rPr lang="en-US" dirty="0" smtClean="0"/>
              <a:t>U.S</a:t>
            </a:r>
            <a:r>
              <a:rPr lang="en-US" dirty="0"/>
              <a:t>. social work </a:t>
            </a:r>
            <a:r>
              <a:rPr lang="en-US" dirty="0" smtClean="0"/>
              <a:t>knowledge and research </a:t>
            </a:r>
            <a:r>
              <a:rPr lang="en-US" dirty="0"/>
              <a:t>seeks more </a:t>
            </a:r>
            <a:r>
              <a:rPr lang="en-US" dirty="0" smtClean="0"/>
              <a:t>quantification and use of experimental design; EU </a:t>
            </a:r>
            <a:r>
              <a:rPr lang="en-US" dirty="0"/>
              <a:t>models </a:t>
            </a:r>
            <a:r>
              <a:rPr lang="en-US" dirty="0" smtClean="0"/>
              <a:t>more participatory, humanizing and advocacy-based: </a:t>
            </a:r>
            <a:r>
              <a:rPr lang="en-US" dirty="0"/>
              <a:t>combined both in research </a:t>
            </a:r>
            <a:r>
              <a:rPr lang="en-US" dirty="0" smtClean="0"/>
              <a:t>class with gradual emphasis on EU-type models</a:t>
            </a:r>
            <a:endParaRPr lang="en-US" dirty="0"/>
          </a:p>
          <a:p>
            <a:r>
              <a:rPr lang="en-US" dirty="0" smtClean="0"/>
              <a:t>Different </a:t>
            </a:r>
            <a:r>
              <a:rPr lang="en-US" dirty="0"/>
              <a:t>socio-cultural experiences of teacher-student and student-student relationship</a:t>
            </a:r>
          </a:p>
          <a:p>
            <a:pPr lvl="1"/>
            <a:r>
              <a:rPr lang="en-US" dirty="0"/>
              <a:t>U.S. students expected lecture to start immediately with imparting concepts; Kaunas students more comfortable with conversational pleasantries</a:t>
            </a:r>
          </a:p>
          <a:p>
            <a:pPr lvl="1"/>
            <a:r>
              <a:rPr lang="en-US" dirty="0" smtClean="0"/>
              <a:t>U.S</a:t>
            </a:r>
            <a:r>
              <a:rPr lang="en-US" dirty="0"/>
              <a:t>. </a:t>
            </a:r>
            <a:r>
              <a:rPr lang="en-US" dirty="0" smtClean="0"/>
              <a:t>students </a:t>
            </a:r>
            <a:r>
              <a:rPr lang="en-US" dirty="0"/>
              <a:t>socialized to be more </a:t>
            </a:r>
            <a:r>
              <a:rPr lang="en-US" dirty="0" smtClean="0"/>
              <a:t>active, critical</a:t>
            </a:r>
            <a:r>
              <a:rPr lang="en-US" dirty="0"/>
              <a:t>, can quickly take over class </a:t>
            </a:r>
            <a:r>
              <a:rPr lang="en-US" dirty="0" smtClean="0"/>
              <a:t>discussion</a:t>
            </a:r>
          </a:p>
          <a:p>
            <a:pPr lvl="1"/>
            <a:r>
              <a:rPr lang="en-US" dirty="0"/>
              <a:t>E</a:t>
            </a:r>
            <a:r>
              <a:rPr lang="en-US" dirty="0" smtClean="0"/>
              <a:t>ssential to encourage interaction by Kaunas students and U.S. students from outside U.S.</a:t>
            </a:r>
          </a:p>
          <a:p>
            <a:pPr lvl="1"/>
            <a:r>
              <a:rPr lang="en-US" dirty="0"/>
              <a:t>Students from other cultures </a:t>
            </a:r>
            <a:r>
              <a:rPr lang="en-US" dirty="0" smtClean="0"/>
              <a:t>socialized </a:t>
            </a:r>
            <a:r>
              <a:rPr lang="en-US" dirty="0"/>
              <a:t>to be </a:t>
            </a:r>
            <a:r>
              <a:rPr lang="en-US" dirty="0" smtClean="0"/>
              <a:t>carefully </a:t>
            </a:r>
            <a:r>
              <a:rPr lang="en-US" dirty="0"/>
              <a:t>prepared and </a:t>
            </a:r>
            <a:r>
              <a:rPr lang="en-US" dirty="0" smtClean="0"/>
              <a:t>value </a:t>
            </a:r>
            <a:r>
              <a:rPr lang="en-US" dirty="0"/>
              <a:t>education </a:t>
            </a:r>
            <a:r>
              <a:rPr lang="en-US" dirty="0" smtClean="0"/>
              <a:t>more than U.S.</a:t>
            </a:r>
            <a:endParaRPr lang="en-US" dirty="0"/>
          </a:p>
          <a:p>
            <a:pPr lvl="1"/>
            <a:r>
              <a:rPr lang="en-US" dirty="0"/>
              <a:t>U.S. students </a:t>
            </a:r>
            <a:r>
              <a:rPr lang="en-US" dirty="0" smtClean="0"/>
              <a:t>learn </a:t>
            </a:r>
            <a:r>
              <a:rPr lang="en-US" dirty="0"/>
              <a:t>from example of assiduous scholarship and commitment to education of the </a:t>
            </a:r>
            <a:r>
              <a:rPr lang="en-US" dirty="0" smtClean="0"/>
              <a:t>students from outside U.S., U.S. instructor drew attention to this </a:t>
            </a:r>
          </a:p>
        </p:txBody>
      </p:sp>
    </p:spTree>
    <p:extLst>
      <p:ext uri="{BB962C8B-B14F-4D97-AF65-F5344CB8AC3E}">
        <p14:creationId xmlns:p14="http://schemas.microsoft.com/office/powerpoint/2010/main" val="751339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encouraged student discussion</a:t>
            </a:r>
            <a:endParaRPr lang="en-US" dirty="0"/>
          </a:p>
        </p:txBody>
      </p:sp>
      <p:sp>
        <p:nvSpPr>
          <p:cNvPr id="3" name="Content Placeholder 2"/>
          <p:cNvSpPr>
            <a:spLocks noGrp="1"/>
          </p:cNvSpPr>
          <p:nvPr>
            <p:ph idx="1"/>
          </p:nvPr>
        </p:nvSpPr>
        <p:spPr/>
        <p:txBody>
          <a:bodyPr>
            <a:normAutofit lnSpcReduction="10000"/>
          </a:bodyPr>
          <a:lstStyle/>
          <a:p>
            <a:r>
              <a:rPr lang="en-US" dirty="0" smtClean="0"/>
              <a:t>In general, we did the following </a:t>
            </a:r>
            <a:r>
              <a:rPr lang="en-US" b="1" dirty="0" smtClean="0"/>
              <a:t>more and more intensely</a:t>
            </a:r>
            <a:r>
              <a:rPr lang="en-US" dirty="0" smtClean="0"/>
              <a:t> in VC teaching</a:t>
            </a:r>
          </a:p>
          <a:p>
            <a:r>
              <a:rPr lang="en-US" dirty="0" smtClean="0"/>
              <a:t>Summarizing </a:t>
            </a:r>
            <a:r>
              <a:rPr lang="en-US" dirty="0"/>
              <a:t>reading content and key concepts in power point slides and verbally so that students have common base of knowledge for discussion</a:t>
            </a:r>
          </a:p>
          <a:p>
            <a:r>
              <a:rPr lang="en-US" dirty="0"/>
              <a:t>Asking questions about applications to practice in their countries as a focus for every reading covered</a:t>
            </a:r>
          </a:p>
          <a:p>
            <a:r>
              <a:rPr lang="en-US" dirty="0" smtClean="0"/>
              <a:t>Instructors </a:t>
            </a:r>
            <a:r>
              <a:rPr lang="en-US" dirty="0"/>
              <a:t>in both sites focused on encouraging student discussion by:</a:t>
            </a:r>
          </a:p>
          <a:p>
            <a:pPr lvl="1"/>
            <a:r>
              <a:rPr lang="en-US" dirty="0"/>
              <a:t>Amply praising students when they did talk</a:t>
            </a:r>
          </a:p>
          <a:p>
            <a:pPr lvl="1"/>
            <a:r>
              <a:rPr lang="en-US" dirty="0"/>
              <a:t>Rarely cutting off sharing, even when it can seem tangential</a:t>
            </a:r>
          </a:p>
          <a:p>
            <a:pPr lvl="1"/>
            <a:r>
              <a:rPr lang="en-US" dirty="0"/>
              <a:t>Setting example by sharing own personal cultural </a:t>
            </a:r>
            <a:r>
              <a:rPr lang="en-US" dirty="0" smtClean="0"/>
              <a:t>experiences</a:t>
            </a:r>
            <a:endParaRPr lang="en-US" dirty="0"/>
          </a:p>
          <a:p>
            <a:endParaRPr lang="en-US" dirty="0"/>
          </a:p>
        </p:txBody>
      </p:sp>
    </p:spTree>
    <p:extLst>
      <p:ext uri="{BB962C8B-B14F-4D97-AF65-F5344CB8AC3E}">
        <p14:creationId xmlns:p14="http://schemas.microsoft.com/office/powerpoint/2010/main" val="3192833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managed economic inequalities</a:t>
            </a:r>
            <a:r>
              <a:rPr lang="en-US" dirty="0"/>
              <a:t/>
            </a:r>
            <a:br>
              <a:rPr lang="en-US" dirty="0"/>
            </a:br>
            <a:endParaRPr lang="en-US" dirty="0"/>
          </a:p>
        </p:txBody>
      </p:sp>
      <p:sp>
        <p:nvSpPr>
          <p:cNvPr id="3" name="Content Placeholder 2"/>
          <p:cNvSpPr>
            <a:spLocks noGrp="1"/>
          </p:cNvSpPr>
          <p:nvPr>
            <p:ph idx="1"/>
          </p:nvPr>
        </p:nvSpPr>
        <p:spPr>
          <a:xfrm>
            <a:off x="1103312" y="2052918"/>
            <a:ext cx="9704624" cy="4195481"/>
          </a:xfrm>
        </p:spPr>
        <p:txBody>
          <a:bodyPr>
            <a:normAutofit fontScale="92500" lnSpcReduction="10000"/>
          </a:bodyPr>
          <a:lstStyle/>
          <a:p>
            <a:r>
              <a:rPr lang="en-US" dirty="0" smtClean="0"/>
              <a:t>U.S</a:t>
            </a:r>
            <a:r>
              <a:rPr lang="en-US" dirty="0"/>
              <a:t>. students more likely to take for granted their education (arrive unprepared or go online during class), while instruction time is more prized by students outside U.S.; </a:t>
            </a:r>
          </a:p>
          <a:p>
            <a:r>
              <a:rPr lang="en-US" dirty="0"/>
              <a:t>U.S. students have laptops, those outside U.S. don’t; required U.S. students to keep laptops closed out of </a:t>
            </a:r>
            <a:r>
              <a:rPr lang="en-US" dirty="0" smtClean="0"/>
              <a:t>respect</a:t>
            </a:r>
          </a:p>
          <a:p>
            <a:r>
              <a:rPr lang="en-US" dirty="0" smtClean="0"/>
              <a:t>U.S. Social Work profession highly bureaucratized, organized, and resourced compared to what occurs in most other countries</a:t>
            </a:r>
          </a:p>
          <a:p>
            <a:r>
              <a:rPr lang="en-US" dirty="0" smtClean="0"/>
              <a:t>Emphasized the learning possible by creative freedom for social work services in other countries</a:t>
            </a:r>
          </a:p>
          <a:p>
            <a:pPr lvl="1"/>
            <a:r>
              <a:rPr lang="en-US" dirty="0" smtClean="0"/>
              <a:t>Example: Students did shared presentation about Men’s crisis centers – a center existed in Kaunas, but not in Chicago</a:t>
            </a:r>
          </a:p>
          <a:p>
            <a:pPr lvl="1"/>
            <a:r>
              <a:rPr lang="en-US" dirty="0" smtClean="0"/>
              <a:t>Example: Non-violent protest impossible in Nigeria where dissenters are killed; but building civil society democratic structures is alternative strategy</a:t>
            </a:r>
          </a:p>
          <a:p>
            <a:endParaRPr lang="en-US" dirty="0"/>
          </a:p>
          <a:p>
            <a:endParaRPr lang="en-US" dirty="0"/>
          </a:p>
        </p:txBody>
      </p:sp>
    </p:spTree>
    <p:extLst>
      <p:ext uri="{BB962C8B-B14F-4D97-AF65-F5344CB8AC3E}">
        <p14:creationId xmlns:p14="http://schemas.microsoft.com/office/powerpoint/2010/main" val="1491301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5172661" cy="4195481"/>
          </a:xfrm>
        </p:spPr>
        <p:txBody>
          <a:bodyPr>
            <a:normAutofit/>
          </a:bodyPr>
          <a:lstStyle/>
          <a:p>
            <a:r>
              <a:rPr lang="en-US" dirty="0" smtClean="0"/>
              <a:t>Economic inequalities, geographical distance, and cultural differences can lock teachers and students into an ethnocentric Plato’s cave </a:t>
            </a:r>
            <a:r>
              <a:rPr lang="en-US" sz="1300" dirty="0" smtClean="0"/>
              <a:t>(</a:t>
            </a:r>
            <a:r>
              <a:rPr lang="en-US" sz="1300" dirty="0" smtClean="0">
                <a:hlinkClick r:id="rId2"/>
              </a:rPr>
              <a:t>http</a:t>
            </a:r>
            <a:r>
              <a:rPr lang="en-US" sz="1300" dirty="0">
                <a:hlinkClick r:id="rId2"/>
              </a:rPr>
              <a:t>://en.wikipedia.org/wiki/</a:t>
            </a:r>
            <a:r>
              <a:rPr lang="en-US" sz="1300" dirty="0" smtClean="0">
                <a:hlinkClick r:id="rId2"/>
              </a:rPr>
              <a:t>Allegory_of_the_Cave</a:t>
            </a:r>
            <a:r>
              <a:rPr lang="en-US" sz="1300" dirty="0" smtClean="0"/>
              <a:t>)</a:t>
            </a:r>
            <a:endParaRPr lang="en-US" dirty="0" smtClean="0"/>
          </a:p>
          <a:p>
            <a:r>
              <a:rPr lang="en-US" dirty="0" smtClean="0"/>
              <a:t>With a global videoconference partnership we leave the cave and know each other in our different contexts as we really are…</a:t>
            </a:r>
          </a:p>
          <a:p>
            <a:r>
              <a:rPr lang="en-US" dirty="0" smtClean="0"/>
              <a:t>Consider though that it is the whole group leading each other out of the cave, rather than only the teachers… </a:t>
            </a:r>
            <a:endParaRPr lang="en-US" dirty="0"/>
          </a:p>
        </p:txBody>
      </p:sp>
      <p:pic>
        <p:nvPicPr>
          <p:cNvPr id="11" name="Picture 10" descr="A-Modern-Worldview-from-Platos-Cave-by-Bryce-Haymon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5519" y="1266651"/>
            <a:ext cx="5625516" cy="4655412"/>
          </a:xfrm>
          <a:prstGeom prst="rect">
            <a:avLst/>
          </a:prstGeom>
        </p:spPr>
      </p:pic>
    </p:spTree>
    <p:extLst>
      <p:ext uri="{BB962C8B-B14F-4D97-AF65-F5344CB8AC3E}">
        <p14:creationId xmlns:p14="http://schemas.microsoft.com/office/powerpoint/2010/main" val="118854923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Encouraging student-student interaction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E-mail non-responsiveness tended to be seen by U.S. students as disinterest of Kaunas students, so Instructors assured all students if they did not hear from each other in a few days, instructors would link them by email</a:t>
            </a:r>
          </a:p>
          <a:p>
            <a:r>
              <a:rPr lang="en-US" dirty="0" smtClean="0"/>
              <a:t>Create shared rituals: </a:t>
            </a:r>
          </a:p>
          <a:p>
            <a:pPr lvl="1"/>
            <a:r>
              <a:rPr lang="en-US" dirty="0" smtClean="0"/>
              <a:t>Saying hello and goodbye in different languages with students instructing us all about how to</a:t>
            </a:r>
          </a:p>
          <a:p>
            <a:pPr lvl="1"/>
            <a:r>
              <a:rPr lang="en-US" dirty="0" smtClean="0"/>
              <a:t>Sharing about different holiday traditions and celebration days (Lithuanian independence days)</a:t>
            </a:r>
          </a:p>
          <a:p>
            <a:r>
              <a:rPr lang="en-US" dirty="0" smtClean="0"/>
              <a:t>Encourage collaboration in presentations</a:t>
            </a:r>
          </a:p>
          <a:p>
            <a:r>
              <a:rPr lang="en-US" dirty="0" smtClean="0"/>
              <a:t>Mid-term on blog with question requiring that students read others’ posts</a:t>
            </a:r>
          </a:p>
          <a:p>
            <a:r>
              <a:rPr lang="en-US" dirty="0" smtClean="0"/>
              <a:t>Social media, also created by students for each other</a:t>
            </a:r>
          </a:p>
          <a:p>
            <a:endParaRPr lang="en-US" dirty="0"/>
          </a:p>
        </p:txBody>
      </p:sp>
    </p:spTree>
    <p:extLst>
      <p:ext uri="{BB962C8B-B14F-4D97-AF65-F5344CB8AC3E}">
        <p14:creationId xmlns:p14="http://schemas.microsoft.com/office/powerpoint/2010/main" val="975053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and learning with English as a 1</a:t>
            </a:r>
            <a:r>
              <a:rPr lang="en-US" baseline="30000" dirty="0" smtClean="0"/>
              <a:t>st</a:t>
            </a:r>
            <a:r>
              <a:rPr lang="en-US" dirty="0" smtClean="0"/>
              <a:t> and 2</a:t>
            </a:r>
            <a:r>
              <a:rPr lang="en-US" baseline="30000" dirty="0" smtClean="0"/>
              <a:t>nd</a:t>
            </a:r>
            <a:r>
              <a:rPr lang="en-US" dirty="0" smtClean="0"/>
              <a:t> language</a:t>
            </a:r>
            <a:endParaRPr lang="en-US" dirty="0"/>
          </a:p>
        </p:txBody>
      </p:sp>
      <p:sp>
        <p:nvSpPr>
          <p:cNvPr id="3" name="Content Placeholder 2"/>
          <p:cNvSpPr>
            <a:spLocks noGrp="1"/>
          </p:cNvSpPr>
          <p:nvPr>
            <p:ph idx="1"/>
          </p:nvPr>
        </p:nvSpPr>
        <p:spPr>
          <a:xfrm>
            <a:off x="1103312" y="2052918"/>
            <a:ext cx="10003586" cy="4195481"/>
          </a:xfrm>
        </p:spPr>
        <p:txBody>
          <a:bodyPr>
            <a:normAutofit/>
          </a:bodyPr>
          <a:lstStyle/>
          <a:p>
            <a:r>
              <a:rPr lang="en-US" sz="2400" dirty="0" smtClean="0"/>
              <a:t>Slower pace of speech – something to learn for U.S. students who have not previously interacted with students who are still learning English</a:t>
            </a:r>
          </a:p>
          <a:p>
            <a:r>
              <a:rPr lang="en-US" sz="2400" dirty="0" smtClean="0"/>
              <a:t>Idioms – occasions for comic relief!</a:t>
            </a:r>
          </a:p>
          <a:p>
            <a:r>
              <a:rPr lang="en-US" sz="2400" dirty="0" smtClean="0"/>
              <a:t>Brings up interesting questions for discussion about the role of language in cognition, formation of culture, and social work knowledge</a:t>
            </a:r>
          </a:p>
          <a:p>
            <a:r>
              <a:rPr lang="en-US" sz="2400" dirty="0" smtClean="0"/>
              <a:t>Language, inequality, and privilege: U.S. student commented: “I feel worried that those speaking English as a second language have to work so much harder than we do”</a:t>
            </a:r>
          </a:p>
          <a:p>
            <a:endParaRPr lang="en-US" dirty="0"/>
          </a:p>
        </p:txBody>
      </p:sp>
    </p:spTree>
    <p:extLst>
      <p:ext uri="{BB962C8B-B14F-4D97-AF65-F5344CB8AC3E}">
        <p14:creationId xmlns:p14="http://schemas.microsoft.com/office/powerpoint/2010/main" val="20525779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1"/>
            <a:ext cx="5092906" cy="1873357"/>
          </a:xfrm>
        </p:spPr>
        <p:txBody>
          <a:bodyPr>
            <a:normAutofit fontScale="90000"/>
          </a:bodyPr>
          <a:lstStyle/>
          <a:p>
            <a:r>
              <a:rPr lang="en-US" dirty="0" smtClean="0"/>
              <a:t/>
            </a:r>
            <a:br>
              <a:rPr lang="en-US" dirty="0" smtClean="0"/>
            </a:br>
            <a:r>
              <a:rPr lang="en-US" dirty="0"/>
              <a:t/>
            </a:r>
            <a:br>
              <a:rPr lang="en-US" dirty="0"/>
            </a:br>
            <a:r>
              <a:rPr lang="en-US" dirty="0" smtClean="0"/>
              <a:t>Educating for cross-cultural awareness</a:t>
            </a:r>
            <a:endParaRPr lang="en-US"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endParaRPr lang="en-US" dirty="0"/>
          </a:p>
        </p:txBody>
      </p:sp>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6855" y="3822146"/>
            <a:ext cx="4043108" cy="303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653319" y="4417836"/>
            <a:ext cx="184666" cy="369332"/>
          </a:xfrm>
          <a:prstGeom prst="rect">
            <a:avLst/>
          </a:prstGeom>
          <a:noFill/>
        </p:spPr>
        <p:txBody>
          <a:bodyPr wrap="none" rtlCol="0">
            <a:spAutoFit/>
          </a:bodyPr>
          <a:lstStyle/>
          <a:p>
            <a:endParaRPr lang="en-US" dirty="0"/>
          </a:p>
        </p:txBody>
      </p:sp>
      <p:pic>
        <p:nvPicPr>
          <p:cNvPr id="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89617" y="0"/>
            <a:ext cx="4156991" cy="312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37225" y="3340988"/>
            <a:ext cx="4699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257" y="0"/>
            <a:ext cx="2616849" cy="251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09969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a:p>
        </p:txBody>
      </p:sp>
      <p:sp>
        <p:nvSpPr>
          <p:cNvPr id="282626" name="Footer Placeholder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a:p>
        </p:txBody>
      </p:sp>
      <p:pic>
        <p:nvPicPr>
          <p:cNvPr id="282627" name="Picture 3" descr="bungkuldance_web.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400" y="228599"/>
            <a:ext cx="3115733" cy="373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2628" name="Picture 4" descr="spearthrower2_we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8" y="4797426"/>
            <a:ext cx="4119033"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2629" name="Picture 5" descr="freeman01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89206" y="1267788"/>
            <a:ext cx="4153951" cy="266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2630" name="TextBox 6"/>
          <p:cNvSpPr txBox="1">
            <a:spLocks noChangeArrowheads="1"/>
          </p:cNvSpPr>
          <p:nvPr/>
        </p:nvSpPr>
        <p:spPr bwMode="auto">
          <a:xfrm>
            <a:off x="6705600" y="4498975"/>
            <a:ext cx="5181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dirty="0"/>
              <a:t>Cathy Freeman, 1</a:t>
            </a:r>
            <a:r>
              <a:rPr lang="en-US" sz="2000" baseline="30000" dirty="0"/>
              <a:t>st</a:t>
            </a:r>
            <a:r>
              <a:rPr lang="en-US" sz="2000" dirty="0"/>
              <a:t> Australian Aboriginal person to win Olympic Gold Medal (2000, in sprinting)</a:t>
            </a:r>
          </a:p>
        </p:txBody>
      </p:sp>
      <p:sp>
        <p:nvSpPr>
          <p:cNvPr id="282631" name="TextBox 7"/>
          <p:cNvSpPr txBox="1">
            <a:spLocks noChangeArrowheads="1"/>
          </p:cNvSpPr>
          <p:nvPr/>
        </p:nvSpPr>
        <p:spPr bwMode="auto">
          <a:xfrm>
            <a:off x="304800" y="4003676"/>
            <a:ext cx="447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dirty="0"/>
              <a:t>Australian Aboriginals dancing and fishing</a:t>
            </a:r>
          </a:p>
        </p:txBody>
      </p:sp>
      <p:sp>
        <p:nvSpPr>
          <p:cNvPr id="2" name="TextBox 1"/>
          <p:cNvSpPr txBox="1"/>
          <p:nvPr/>
        </p:nvSpPr>
        <p:spPr>
          <a:xfrm>
            <a:off x="3657945" y="717898"/>
            <a:ext cx="8737142" cy="3416320"/>
          </a:xfrm>
          <a:prstGeom prst="rect">
            <a:avLst/>
          </a:prstGeom>
          <a:noFill/>
        </p:spPr>
        <p:txBody>
          <a:bodyPr wrap="square" rtlCol="0">
            <a:spAutoFit/>
          </a:bodyPr>
          <a:lstStyle/>
          <a:p>
            <a:r>
              <a:rPr lang="en-US" sz="2400" dirty="0" smtClean="0"/>
              <a:t>We used all possible media to convey different cultural</a:t>
            </a:r>
          </a:p>
          <a:p>
            <a:r>
              <a:rPr lang="en-US" sz="2400" dirty="0"/>
              <a:t>e</a:t>
            </a:r>
            <a:r>
              <a:rPr lang="en-US" sz="2400" dirty="0" smtClean="0"/>
              <a:t>xperiences: pictures, </a:t>
            </a:r>
          </a:p>
          <a:p>
            <a:r>
              <a:rPr lang="en-US" sz="2400" dirty="0" err="1" smtClean="0"/>
              <a:t>Maps,Youtubes</a:t>
            </a:r>
            <a:r>
              <a:rPr lang="en-US" sz="2400" dirty="0" smtClean="0"/>
              <a:t>, </a:t>
            </a:r>
          </a:p>
          <a:p>
            <a:r>
              <a:rPr lang="en-US" sz="2400" dirty="0" smtClean="0"/>
              <a:t>Ted talks, movie clips,</a:t>
            </a:r>
          </a:p>
          <a:p>
            <a:r>
              <a:rPr lang="en-US" sz="2400" dirty="0" smtClean="0"/>
              <a:t>Power points, etc. of people</a:t>
            </a:r>
          </a:p>
          <a:p>
            <a:r>
              <a:rPr lang="en-US" sz="2400" dirty="0"/>
              <a:t>t</a:t>
            </a:r>
            <a:r>
              <a:rPr lang="en-US" sz="2400" dirty="0" smtClean="0"/>
              <a:t>alking, singing, </a:t>
            </a:r>
          </a:p>
          <a:p>
            <a:r>
              <a:rPr lang="en-US" sz="2400" dirty="0" smtClean="0"/>
              <a:t>dancing, to help</a:t>
            </a:r>
          </a:p>
          <a:p>
            <a:r>
              <a:rPr lang="en-US" sz="2400" dirty="0"/>
              <a:t>s</a:t>
            </a:r>
            <a:r>
              <a:rPr lang="en-US" sz="2400" dirty="0" smtClean="0"/>
              <a:t>tudents experience </a:t>
            </a:r>
          </a:p>
          <a:p>
            <a:r>
              <a:rPr lang="en-US" sz="2400" dirty="0" smtClean="0"/>
              <a:t>richness of cultures</a:t>
            </a:r>
            <a:endParaRPr lang="en-US" sz="2400" dirty="0"/>
          </a:p>
        </p:txBody>
      </p:sp>
    </p:spTree>
    <p:extLst>
      <p:ext uri="{BB962C8B-B14F-4D97-AF65-F5344CB8AC3E}">
        <p14:creationId xmlns:p14="http://schemas.microsoft.com/office/powerpoint/2010/main" val="164371406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6111" y="452718"/>
            <a:ext cx="10251931" cy="1400530"/>
          </a:xfrm>
        </p:spPr>
        <p:txBody>
          <a:bodyPr/>
          <a:lstStyle/>
          <a:p>
            <a:r>
              <a:rPr lang="en-US" dirty="0" smtClean="0"/>
              <a:t>Educating for cross-cultural awareness</a:t>
            </a:r>
            <a:endParaRPr lang="en-US" dirty="0"/>
          </a:p>
        </p:txBody>
      </p:sp>
      <p:sp>
        <p:nvSpPr>
          <p:cNvPr id="6" name="Content Placeholder 5"/>
          <p:cNvSpPr>
            <a:spLocks noGrp="1"/>
          </p:cNvSpPr>
          <p:nvPr>
            <p:ph idx="1"/>
          </p:nvPr>
        </p:nvSpPr>
        <p:spPr>
          <a:xfrm>
            <a:off x="940875" y="1595102"/>
            <a:ext cx="10739818" cy="4947227"/>
          </a:xfrm>
        </p:spPr>
        <p:txBody>
          <a:bodyPr>
            <a:normAutofit lnSpcReduction="10000"/>
          </a:bodyPr>
          <a:lstStyle/>
          <a:p>
            <a:r>
              <a:rPr lang="en-US" dirty="0" smtClean="0"/>
              <a:t>Educate students to acculturate </a:t>
            </a:r>
            <a:r>
              <a:rPr lang="en-US" dirty="0"/>
              <a:t>to </a:t>
            </a:r>
            <a:r>
              <a:rPr lang="en-US" dirty="0" smtClean="0"/>
              <a:t>diverse customs</a:t>
            </a:r>
            <a:r>
              <a:rPr lang="en-US" dirty="0"/>
              <a:t>:</a:t>
            </a:r>
          </a:p>
          <a:p>
            <a:pPr lvl="1"/>
            <a:r>
              <a:rPr lang="en-US" dirty="0"/>
              <a:t>US students shut laptops</a:t>
            </a:r>
          </a:p>
          <a:p>
            <a:pPr lvl="1"/>
            <a:r>
              <a:rPr lang="en-US" dirty="0"/>
              <a:t>Conversation to foster connection in accord with Lithuanian customs</a:t>
            </a:r>
          </a:p>
          <a:p>
            <a:r>
              <a:rPr lang="en-US" dirty="0" smtClean="0"/>
              <a:t>Students contribute social </a:t>
            </a:r>
            <a:r>
              <a:rPr lang="en-US" dirty="0"/>
              <a:t>work practice and social changes from every continent </a:t>
            </a:r>
          </a:p>
          <a:p>
            <a:r>
              <a:rPr lang="en-US" dirty="0" smtClean="0"/>
              <a:t>Always include maps </a:t>
            </a:r>
            <a:r>
              <a:rPr lang="en-US" dirty="0"/>
              <a:t>of locations we study</a:t>
            </a:r>
          </a:p>
          <a:p>
            <a:r>
              <a:rPr lang="en-US" dirty="0" smtClean="0"/>
              <a:t>Include photos </a:t>
            </a:r>
            <a:r>
              <a:rPr lang="en-US" dirty="0"/>
              <a:t>of different peoples to represent diverse cultural </a:t>
            </a:r>
            <a:r>
              <a:rPr lang="en-US" dirty="0" smtClean="0"/>
              <a:t>traditions</a:t>
            </a:r>
          </a:p>
          <a:p>
            <a:r>
              <a:rPr lang="en-US" dirty="0" smtClean="0"/>
              <a:t>Present rituals and practices with daily meaning for students: </a:t>
            </a:r>
          </a:p>
          <a:p>
            <a:pPr lvl="1"/>
            <a:r>
              <a:rPr lang="en-US" dirty="0" smtClean="0"/>
              <a:t>Saying hello and goodbye in different languages</a:t>
            </a:r>
          </a:p>
          <a:p>
            <a:pPr lvl="1"/>
            <a:r>
              <a:rPr lang="en-US" dirty="0" smtClean="0"/>
              <a:t>Holiday traditions</a:t>
            </a:r>
          </a:p>
          <a:p>
            <a:pPr lvl="1"/>
            <a:r>
              <a:rPr lang="en-US" dirty="0" smtClean="0"/>
              <a:t>Flowers blooming in Spring</a:t>
            </a:r>
          </a:p>
          <a:p>
            <a:pPr lvl="1"/>
            <a:r>
              <a:rPr lang="en-US" dirty="0" smtClean="0"/>
              <a:t>Foods and meals </a:t>
            </a:r>
            <a:endParaRPr lang="en-US" dirty="0"/>
          </a:p>
          <a:p>
            <a:r>
              <a:rPr lang="en-US" dirty="0" smtClean="0"/>
              <a:t>Make use of social media to foster connection across distances</a:t>
            </a:r>
            <a:endParaRPr lang="en-US" dirty="0"/>
          </a:p>
        </p:txBody>
      </p:sp>
    </p:spTree>
    <p:extLst>
      <p:ext uri="{BB962C8B-B14F-4D97-AF65-F5344CB8AC3E}">
        <p14:creationId xmlns:p14="http://schemas.microsoft.com/office/powerpoint/2010/main" val="28373692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477099" y="32214"/>
            <a:ext cx="5144840" cy="6858000"/>
          </a:xfrm>
          <a:prstGeom prst="rect">
            <a:avLst/>
          </a:prstGeom>
        </p:spPr>
      </p:pic>
      <p:sp>
        <p:nvSpPr>
          <p:cNvPr id="3" name="TextBox 2"/>
          <p:cNvSpPr txBox="1"/>
          <p:nvPr/>
        </p:nvSpPr>
        <p:spPr>
          <a:xfrm>
            <a:off x="150851" y="1667645"/>
            <a:ext cx="3963432" cy="1098762"/>
          </a:xfrm>
          <a:prstGeom prst="rect">
            <a:avLst/>
          </a:prstGeom>
          <a:noFill/>
        </p:spPr>
        <p:txBody>
          <a:bodyPr wrap="square" rtlCol="0">
            <a:spAutoFit/>
          </a:bodyPr>
          <a:lstStyle/>
          <a:p>
            <a:pPr>
              <a:lnSpc>
                <a:spcPct val="90000"/>
              </a:lnSpc>
            </a:pPr>
            <a:r>
              <a:rPr lang="en-US" sz="3600" dirty="0" smtClean="0"/>
              <a:t>Happy </a:t>
            </a:r>
          </a:p>
          <a:p>
            <a:pPr>
              <a:lnSpc>
                <a:spcPct val="90000"/>
              </a:lnSpc>
            </a:pPr>
            <a:r>
              <a:rPr lang="en-US" sz="3600" dirty="0" smtClean="0"/>
              <a:t>Halloween!</a:t>
            </a:r>
            <a:endParaRPr lang="en-US" sz="3600" dirty="0"/>
          </a:p>
        </p:txBody>
      </p:sp>
      <p:pic>
        <p:nvPicPr>
          <p:cNvPr id="5" name="Picture 4" descr="pumpki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3655" y="2743200"/>
            <a:ext cx="3966917" cy="4114800"/>
          </a:xfrm>
          <a:prstGeom prst="rect">
            <a:avLst/>
          </a:prstGeom>
        </p:spPr>
      </p:pic>
    </p:spTree>
    <p:extLst>
      <p:ext uri="{BB962C8B-B14F-4D97-AF65-F5344CB8AC3E}">
        <p14:creationId xmlns:p14="http://schemas.microsoft.com/office/powerpoint/2010/main" val="265592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Kaunas students pick violets to celebrate Social Work Day and Spring</a:t>
            </a:r>
            <a:endParaRPr lang="en-US" dirty="0"/>
          </a:p>
        </p:txBody>
      </p:sp>
      <p:pic>
        <p:nvPicPr>
          <p:cNvPr id="5" name="Picture Placeholder 4"/>
          <p:cNvPicPr>
            <a:picLocks noGrp="1" noChangeAspect="1"/>
          </p:cNvPicPr>
          <p:nvPr>
            <p:ph type="pic" idx="1"/>
          </p:nvPr>
        </p:nvPicPr>
        <p:blipFill>
          <a:blip r:embed="rId2"/>
          <a:srcRect l="3333" r="3333"/>
          <a:stretch>
            <a:fillRect/>
          </a:stretch>
        </p:blipFill>
        <p:spPr>
          <a:xfrm>
            <a:off x="6949545" y="1142999"/>
            <a:ext cx="3726991" cy="5324273"/>
          </a:xfrm>
        </p:spPr>
      </p:pic>
      <p:sp>
        <p:nvSpPr>
          <p:cNvPr id="4" name="Text Placeholder 3"/>
          <p:cNvSpPr>
            <a:spLocks noGrp="1"/>
          </p:cNvSpPr>
          <p:nvPr>
            <p:ph type="body" sz="half" idx="2"/>
          </p:nvPr>
        </p:nvSpPr>
        <p:spPr/>
        <p:txBody>
          <a:bodyPr/>
          <a:lstStyle/>
          <a:p>
            <a:r>
              <a:rPr lang="en-US" dirty="0" smtClean="0"/>
              <a:t>March, 2015</a:t>
            </a:r>
            <a:endParaRPr lang="en-US" dirty="0"/>
          </a:p>
        </p:txBody>
      </p:sp>
    </p:spTree>
    <p:extLst>
      <p:ext uri="{BB962C8B-B14F-4D97-AF65-F5344CB8AC3E}">
        <p14:creationId xmlns:p14="http://schemas.microsoft.com/office/powerpoint/2010/main" val="3578274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epellin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356429" cy="5966985"/>
          </a:xfrm>
          <a:prstGeom prst="rect">
            <a:avLst/>
          </a:prstGeom>
        </p:spPr>
      </p:pic>
      <p:pic>
        <p:nvPicPr>
          <p:cNvPr id="3" name="Picture 2" descr="Cepellini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9143" y="0"/>
            <a:ext cx="5442857" cy="3707533"/>
          </a:xfrm>
          <a:prstGeom prst="rect">
            <a:avLst/>
          </a:prstGeom>
        </p:spPr>
      </p:pic>
      <p:pic>
        <p:nvPicPr>
          <p:cNvPr id="4" name="Picture 3" descr="Cepelliniinsid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0472" y="0"/>
            <a:ext cx="2870200" cy="5118100"/>
          </a:xfrm>
          <a:prstGeom prst="rect">
            <a:avLst/>
          </a:prstGeom>
        </p:spPr>
      </p:pic>
      <p:sp>
        <p:nvSpPr>
          <p:cNvPr id="6" name="TextBox 5"/>
          <p:cNvSpPr txBox="1"/>
          <p:nvPr/>
        </p:nvSpPr>
        <p:spPr>
          <a:xfrm>
            <a:off x="7003142" y="4553858"/>
            <a:ext cx="3278512" cy="1200328"/>
          </a:xfrm>
          <a:prstGeom prst="rect">
            <a:avLst/>
          </a:prstGeom>
          <a:noFill/>
        </p:spPr>
        <p:txBody>
          <a:bodyPr wrap="none" rtlCol="0">
            <a:spAutoFit/>
          </a:bodyPr>
          <a:lstStyle/>
          <a:p>
            <a:r>
              <a:rPr lang="en-US" sz="2400" dirty="0" smtClean="0"/>
              <a:t>Photos of Lithuanian </a:t>
            </a:r>
          </a:p>
          <a:p>
            <a:r>
              <a:rPr lang="en-US" sz="2400" dirty="0" err="1" smtClean="0"/>
              <a:t>Cepellini</a:t>
            </a:r>
            <a:r>
              <a:rPr lang="en-US" sz="2400" dirty="0" smtClean="0"/>
              <a:t> shared with</a:t>
            </a:r>
          </a:p>
          <a:p>
            <a:r>
              <a:rPr lang="en-US" sz="2400" dirty="0" smtClean="0"/>
              <a:t>class</a:t>
            </a:r>
            <a:endParaRPr lang="en-US" sz="2400" dirty="0"/>
          </a:p>
        </p:txBody>
      </p:sp>
    </p:spTree>
    <p:extLst>
      <p:ext uri="{BB962C8B-B14F-4D97-AF65-F5344CB8AC3E}">
        <p14:creationId xmlns:p14="http://schemas.microsoft.com/office/powerpoint/2010/main" val="26379340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Educating for cross-cultural awareness: What needs healing and how do we go about it?</a:t>
            </a:r>
            <a:endParaRPr lang="en-US" sz="3600" dirty="0"/>
          </a:p>
        </p:txBody>
      </p:sp>
      <p:sp>
        <p:nvSpPr>
          <p:cNvPr id="3" name="Content Placeholder 2"/>
          <p:cNvSpPr>
            <a:spLocks noGrp="1"/>
          </p:cNvSpPr>
          <p:nvPr>
            <p:ph idx="1"/>
          </p:nvPr>
        </p:nvSpPr>
        <p:spPr>
          <a:xfrm>
            <a:off x="1103311" y="2443616"/>
            <a:ext cx="10629719" cy="4169331"/>
          </a:xfrm>
        </p:spPr>
        <p:txBody>
          <a:bodyPr>
            <a:normAutofit lnSpcReduction="10000"/>
          </a:bodyPr>
          <a:lstStyle/>
          <a:p>
            <a:r>
              <a:rPr lang="en-US" dirty="0" smtClean="0"/>
              <a:t>Understanding socio-cultural variations in trauma:</a:t>
            </a:r>
          </a:p>
          <a:p>
            <a:pPr lvl="1"/>
            <a:r>
              <a:rPr lang="en-US" dirty="0" smtClean="0"/>
              <a:t>Societal-level (Soviet occupation of Lithuania, African holocaust) </a:t>
            </a:r>
          </a:p>
          <a:p>
            <a:pPr lvl="1"/>
            <a:r>
              <a:rPr lang="en-US" dirty="0" smtClean="0"/>
              <a:t>Community: police brutality and criminal justice system racism in U.S. and</a:t>
            </a:r>
          </a:p>
          <a:p>
            <a:pPr lvl="1"/>
            <a:r>
              <a:rPr lang="en-US" dirty="0"/>
              <a:t>P</a:t>
            </a:r>
            <a:r>
              <a:rPr lang="en-US" dirty="0" smtClean="0"/>
              <a:t>ersonal (familial) trauma</a:t>
            </a:r>
          </a:p>
          <a:p>
            <a:r>
              <a:rPr lang="en-US" dirty="0" smtClean="0"/>
              <a:t>Grounding practice in indigenous healing practices for societal and familial trauma</a:t>
            </a:r>
          </a:p>
          <a:p>
            <a:pPr lvl="1"/>
            <a:r>
              <a:rPr lang="en-US" dirty="0" smtClean="0"/>
              <a:t>South African Zulu tradition for community healing of trauma, including familial trauma</a:t>
            </a:r>
          </a:p>
          <a:p>
            <a:pPr lvl="1"/>
            <a:r>
              <a:rPr lang="en-US" dirty="0" smtClean="0"/>
              <a:t>Restorative justice practices from aboriginals in Australia</a:t>
            </a:r>
          </a:p>
          <a:p>
            <a:pPr lvl="1"/>
            <a:r>
              <a:rPr lang="en-US" dirty="0" smtClean="0"/>
              <a:t>Truth and reconciliation post apartheid (South Africa)</a:t>
            </a:r>
          </a:p>
          <a:p>
            <a:pPr lvl="1"/>
            <a:r>
              <a:rPr lang="en-US" dirty="0" smtClean="0"/>
              <a:t>Post genocide: community healing practices in Rwanda, art-based interventions for Mayan children post-genocide in Guatemala</a:t>
            </a:r>
          </a:p>
        </p:txBody>
      </p:sp>
    </p:spTree>
    <p:extLst>
      <p:ext uri="{BB962C8B-B14F-4D97-AF65-F5344CB8AC3E}">
        <p14:creationId xmlns:p14="http://schemas.microsoft.com/office/powerpoint/2010/main" val="5117401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Educating for cross-cultural awareness: </a:t>
            </a:r>
            <a:r>
              <a:rPr lang="en-US" sz="3200" dirty="0" smtClean="0"/>
              <a:t>Poverty, social justice, and empowerment</a:t>
            </a:r>
            <a:endParaRPr lang="en-US" sz="3200" dirty="0"/>
          </a:p>
        </p:txBody>
      </p:sp>
      <p:sp>
        <p:nvSpPr>
          <p:cNvPr id="3" name="Content Placeholder 2"/>
          <p:cNvSpPr>
            <a:spLocks noGrp="1"/>
          </p:cNvSpPr>
          <p:nvPr>
            <p:ph idx="1"/>
          </p:nvPr>
        </p:nvSpPr>
        <p:spPr>
          <a:xfrm>
            <a:off x="1103312" y="2052918"/>
            <a:ext cx="10822969" cy="4477196"/>
          </a:xfrm>
        </p:spPr>
        <p:txBody>
          <a:bodyPr>
            <a:normAutofit lnSpcReduction="10000"/>
          </a:bodyPr>
          <a:lstStyle/>
          <a:p>
            <a:r>
              <a:rPr lang="en-US" dirty="0"/>
              <a:t>Understanding the degree and conditions of poverty around the </a:t>
            </a:r>
            <a:r>
              <a:rPr lang="en-US" dirty="0" smtClean="0"/>
              <a:t>world</a:t>
            </a:r>
          </a:p>
          <a:p>
            <a:pPr lvl="1"/>
            <a:r>
              <a:rPr lang="en-US" dirty="0" smtClean="0"/>
              <a:t>Poverty in terms of income</a:t>
            </a:r>
          </a:p>
          <a:p>
            <a:pPr lvl="1"/>
            <a:r>
              <a:rPr lang="en-US" dirty="0" smtClean="0"/>
              <a:t>Poverty in terms of resources (shortages of water, famines)</a:t>
            </a:r>
          </a:p>
          <a:p>
            <a:pPr lvl="1"/>
            <a:r>
              <a:rPr lang="en-US" dirty="0" smtClean="0"/>
              <a:t>Poverty in terms of access to education</a:t>
            </a:r>
          </a:p>
          <a:p>
            <a:pPr lvl="1"/>
            <a:r>
              <a:rPr lang="en-US" dirty="0" smtClean="0"/>
              <a:t>Poverty in terms of lack of medical care, women’s health, child and infant mortality </a:t>
            </a:r>
          </a:p>
          <a:p>
            <a:pPr lvl="1"/>
            <a:r>
              <a:rPr lang="en-US" dirty="0" smtClean="0"/>
              <a:t>Poverty in terms of shortages of employment and economic mobility: Lithuania and other post-Soviet countries</a:t>
            </a:r>
          </a:p>
          <a:p>
            <a:pPr lvl="1"/>
            <a:r>
              <a:rPr lang="en-US" dirty="0" smtClean="0"/>
              <a:t>Poverty as a state of mind, held in place by political will: Muhammad </a:t>
            </a:r>
            <a:r>
              <a:rPr lang="en-US" dirty="0" err="1" smtClean="0"/>
              <a:t>Yunus</a:t>
            </a:r>
            <a:endParaRPr lang="en-US" dirty="0" smtClean="0"/>
          </a:p>
          <a:p>
            <a:pPr lvl="1"/>
            <a:r>
              <a:rPr lang="en-US" dirty="0" err="1" smtClean="0"/>
              <a:t>Sen</a:t>
            </a:r>
            <a:r>
              <a:rPr lang="en-US" dirty="0" smtClean="0"/>
              <a:t>: Poverty and Development in terms of Freedom and </a:t>
            </a:r>
            <a:r>
              <a:rPr lang="en-US" dirty="0" err="1" smtClean="0"/>
              <a:t>Unfreedom</a:t>
            </a:r>
            <a:endParaRPr lang="en-US" dirty="0" smtClean="0"/>
          </a:p>
          <a:p>
            <a:r>
              <a:rPr lang="en-US" dirty="0"/>
              <a:t>Positive </a:t>
            </a:r>
            <a:r>
              <a:rPr lang="en-US" dirty="0" smtClean="0"/>
              <a:t>(empowerment-based) and </a:t>
            </a:r>
            <a:r>
              <a:rPr lang="en-US" dirty="0"/>
              <a:t>negative </a:t>
            </a:r>
            <a:r>
              <a:rPr lang="en-US" dirty="0" smtClean="0"/>
              <a:t>(intrusive, dominating) examples </a:t>
            </a:r>
            <a:r>
              <a:rPr lang="en-US" dirty="0"/>
              <a:t>of global social work </a:t>
            </a:r>
            <a:r>
              <a:rPr lang="en-US" dirty="0" smtClean="0"/>
              <a:t>interventions</a:t>
            </a:r>
          </a:p>
          <a:p>
            <a:pPr lvl="1"/>
            <a:r>
              <a:rPr lang="en-US" dirty="0" smtClean="0"/>
              <a:t> Example </a:t>
            </a:r>
            <a:r>
              <a:rPr lang="en-US" dirty="0"/>
              <a:t>of child welfare interventions in Romania</a:t>
            </a:r>
          </a:p>
          <a:p>
            <a:endParaRPr lang="en-US" dirty="0"/>
          </a:p>
          <a:p>
            <a:endParaRPr lang="en-US" dirty="0"/>
          </a:p>
        </p:txBody>
      </p:sp>
    </p:spTree>
    <p:extLst>
      <p:ext uri="{BB962C8B-B14F-4D97-AF65-F5344CB8AC3E}">
        <p14:creationId xmlns:p14="http://schemas.microsoft.com/office/powerpoint/2010/main" val="256848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be addressed</a:t>
            </a:r>
            <a:endParaRPr lang="en-US" dirty="0"/>
          </a:p>
        </p:txBody>
      </p:sp>
      <p:sp>
        <p:nvSpPr>
          <p:cNvPr id="3" name="Content Placeholder 2"/>
          <p:cNvSpPr>
            <a:spLocks noGrp="1"/>
          </p:cNvSpPr>
          <p:nvPr>
            <p:ph idx="1"/>
          </p:nvPr>
        </p:nvSpPr>
        <p:spPr>
          <a:xfrm>
            <a:off x="1103312" y="1293092"/>
            <a:ext cx="9749415" cy="5352616"/>
          </a:xfrm>
        </p:spPr>
        <p:txBody>
          <a:bodyPr>
            <a:noAutofit/>
          </a:bodyPr>
          <a:lstStyle/>
          <a:p>
            <a:r>
              <a:rPr lang="en-US" sz="2600" dirty="0" smtClean="0"/>
              <a:t>1) Introductions, Accomplishments, and Background</a:t>
            </a:r>
          </a:p>
          <a:p>
            <a:r>
              <a:rPr lang="en-US" sz="2600" dirty="0" smtClean="0"/>
              <a:t> 2) Pedagogical theory and practices</a:t>
            </a:r>
          </a:p>
          <a:p>
            <a:pPr lvl="1"/>
            <a:r>
              <a:rPr lang="en-US" sz="2400" dirty="0" smtClean="0"/>
              <a:t>Video by Kaunas colleagues</a:t>
            </a:r>
          </a:p>
          <a:p>
            <a:r>
              <a:rPr lang="en-US" sz="2600" dirty="0"/>
              <a:t>3</a:t>
            </a:r>
            <a:r>
              <a:rPr lang="en-US" sz="2600" dirty="0" smtClean="0"/>
              <a:t>) </a:t>
            </a:r>
            <a:r>
              <a:rPr lang="en-US" sz="2600" dirty="0"/>
              <a:t>Promoting cross cultural awareness and </a:t>
            </a:r>
            <a:r>
              <a:rPr lang="en-US" sz="2600" dirty="0" err="1"/>
              <a:t>glocalization</a:t>
            </a:r>
            <a:r>
              <a:rPr lang="en-US" sz="2600" dirty="0"/>
              <a:t> of social work </a:t>
            </a:r>
            <a:r>
              <a:rPr lang="en-US" sz="2600" dirty="0" smtClean="0"/>
              <a:t>knowledge</a:t>
            </a:r>
          </a:p>
          <a:p>
            <a:pPr lvl="1"/>
            <a:r>
              <a:rPr lang="en-US" sz="2400" dirty="0"/>
              <a:t>Presentation by </a:t>
            </a:r>
            <a:r>
              <a:rPr lang="en-US" sz="2400" dirty="0" err="1"/>
              <a:t>Cordelia</a:t>
            </a:r>
            <a:r>
              <a:rPr lang="en-US" sz="2400" dirty="0"/>
              <a:t> Grimes, U.S. global social work student</a:t>
            </a:r>
          </a:p>
          <a:p>
            <a:pPr lvl="1"/>
            <a:r>
              <a:rPr lang="en-US" sz="2400" dirty="0"/>
              <a:t>Video by U.S. Global Social Work </a:t>
            </a:r>
            <a:r>
              <a:rPr lang="en-US" sz="2400" dirty="0" smtClean="0"/>
              <a:t>students</a:t>
            </a:r>
            <a:endParaRPr lang="en-US" sz="2600" dirty="0"/>
          </a:p>
          <a:p>
            <a:r>
              <a:rPr lang="en-US" sz="2600" dirty="0" smtClean="0"/>
              <a:t>4) Curriculum development </a:t>
            </a:r>
            <a:r>
              <a:rPr lang="en-US" sz="2600" dirty="0"/>
              <a:t>for research and global social work practice </a:t>
            </a:r>
            <a:r>
              <a:rPr lang="en-US" sz="2600" dirty="0" smtClean="0"/>
              <a:t>classes</a:t>
            </a:r>
          </a:p>
        </p:txBody>
      </p:sp>
    </p:spTree>
    <p:extLst>
      <p:ext uri="{BB962C8B-B14F-4D97-AF65-F5344CB8AC3E}">
        <p14:creationId xmlns:p14="http://schemas.microsoft.com/office/powerpoint/2010/main" val="348627435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355331" cy="1400530"/>
          </a:xfrm>
        </p:spPr>
        <p:txBody>
          <a:bodyPr/>
          <a:lstStyle/>
          <a:p>
            <a:r>
              <a:rPr lang="en-US" sz="3200" dirty="0" smtClean="0"/>
              <a:t>Educating for cross-cultural awareness: Dialogue and stories to promote and preserve peace</a:t>
            </a:r>
            <a:endParaRPr lang="en-US" sz="3200" dirty="0"/>
          </a:p>
        </p:txBody>
      </p:sp>
      <p:sp>
        <p:nvSpPr>
          <p:cNvPr id="3" name="Content Placeholder 2"/>
          <p:cNvSpPr>
            <a:spLocks noGrp="1"/>
          </p:cNvSpPr>
          <p:nvPr>
            <p:ph idx="1"/>
          </p:nvPr>
        </p:nvSpPr>
        <p:spPr>
          <a:xfrm>
            <a:off x="1103311" y="2052918"/>
            <a:ext cx="10740149" cy="4642865"/>
          </a:xfrm>
        </p:spPr>
        <p:txBody>
          <a:bodyPr>
            <a:normAutofit lnSpcReduction="10000"/>
          </a:bodyPr>
          <a:lstStyle/>
          <a:p>
            <a:pPr>
              <a:defRPr/>
            </a:pPr>
            <a:r>
              <a:rPr lang="en-US" sz="1800" dirty="0"/>
              <a:t>Question: Does ethnic identification invariably become a trigger for strife with those of other ethnicities</a:t>
            </a:r>
            <a:r>
              <a:rPr lang="en-US" sz="1800" dirty="0" smtClean="0"/>
              <a:t>? (Bender </a:t>
            </a:r>
            <a:r>
              <a:rPr lang="en-US" sz="1800" dirty="0" err="1" smtClean="0"/>
              <a:t>Shetler</a:t>
            </a:r>
            <a:r>
              <a:rPr lang="en-US" sz="1800" dirty="0" smtClean="0"/>
              <a:t>, 2010) </a:t>
            </a:r>
            <a:endParaRPr lang="en-US" sz="1800" dirty="0"/>
          </a:p>
          <a:p>
            <a:pPr lvl="1">
              <a:defRPr/>
            </a:pPr>
            <a:r>
              <a:rPr lang="en-US" dirty="0"/>
              <a:t>Political science empirical studies indicate more diverse societies are characterized by conflict, corruption, slowed economic development</a:t>
            </a:r>
          </a:p>
          <a:p>
            <a:pPr>
              <a:defRPr/>
            </a:pPr>
            <a:r>
              <a:rPr lang="en-US" sz="1800" dirty="0"/>
              <a:t>Historical memory “can be used to promote either violence or peace</a:t>
            </a:r>
            <a:r>
              <a:rPr lang="en-US" sz="1800" dirty="0" smtClean="0"/>
              <a:t>”: </a:t>
            </a:r>
          </a:p>
          <a:p>
            <a:pPr lvl="1">
              <a:defRPr/>
            </a:pPr>
            <a:r>
              <a:rPr lang="en-US" dirty="0" smtClean="0"/>
              <a:t>Examines </a:t>
            </a:r>
            <a:r>
              <a:rPr lang="en-US" dirty="0"/>
              <a:t>history of </a:t>
            </a:r>
            <a:r>
              <a:rPr lang="en-US" dirty="0" err="1"/>
              <a:t>Luo</a:t>
            </a:r>
            <a:r>
              <a:rPr lang="en-US" dirty="0"/>
              <a:t> and Bantu identities in Tanzania and Western </a:t>
            </a:r>
            <a:r>
              <a:rPr lang="en-US" dirty="0" smtClean="0"/>
              <a:t>Kenya, </a:t>
            </a:r>
          </a:p>
          <a:p>
            <a:pPr lvl="1">
              <a:defRPr/>
            </a:pPr>
            <a:r>
              <a:rPr lang="en-US" dirty="0" smtClean="0"/>
              <a:t>data come </a:t>
            </a:r>
            <a:r>
              <a:rPr lang="en-US" dirty="0"/>
              <a:t>from oral histories gathered by </a:t>
            </a:r>
            <a:r>
              <a:rPr lang="en-US" dirty="0" err="1"/>
              <a:t>Zedekia</a:t>
            </a:r>
            <a:r>
              <a:rPr lang="en-US" dirty="0"/>
              <a:t> </a:t>
            </a:r>
            <a:r>
              <a:rPr lang="en-US" dirty="0" err="1"/>
              <a:t>Oloo</a:t>
            </a:r>
            <a:r>
              <a:rPr lang="en-US" dirty="0"/>
              <a:t> </a:t>
            </a:r>
            <a:r>
              <a:rPr lang="en-US" dirty="0" err="1"/>
              <a:t>Siso</a:t>
            </a:r>
            <a:r>
              <a:rPr lang="en-US" dirty="0"/>
              <a:t>, popular historian, of interviews with elders along the shores of Lake </a:t>
            </a:r>
            <a:r>
              <a:rPr lang="en-US" dirty="0" smtClean="0"/>
              <a:t>Victoria</a:t>
            </a:r>
          </a:p>
          <a:p>
            <a:pPr lvl="1">
              <a:defRPr/>
            </a:pPr>
            <a:r>
              <a:rPr lang="en-US" dirty="0"/>
              <a:t>Reconciliation agenda of </a:t>
            </a:r>
            <a:r>
              <a:rPr lang="en-US" dirty="0" smtClean="0"/>
              <a:t>historian</a:t>
            </a:r>
          </a:p>
          <a:p>
            <a:pPr>
              <a:defRPr/>
            </a:pPr>
            <a:r>
              <a:rPr lang="en-US" sz="1800" dirty="0" smtClean="0"/>
              <a:t>“Demonstrate </a:t>
            </a:r>
            <a:r>
              <a:rPr lang="en-US" sz="1800" dirty="0"/>
              <a:t>basic brotherhood between peoples of North Mara” who only recently became enemies describe “migration, warfare, prophecy, colonial chiefs, moral behavior” (641) </a:t>
            </a:r>
            <a:endParaRPr lang="en-US" sz="1800" dirty="0" smtClean="0"/>
          </a:p>
          <a:p>
            <a:pPr>
              <a:defRPr/>
            </a:pPr>
            <a:r>
              <a:rPr lang="en-US" sz="1800" dirty="0" smtClean="0"/>
              <a:t>Example of how story can be used for peace-building; because it is oral, it is relatively invulnerable to political influence</a:t>
            </a:r>
            <a:endParaRPr lang="en-US" sz="1800" dirty="0"/>
          </a:p>
          <a:p>
            <a:pPr>
              <a:defRPr/>
            </a:pPr>
            <a:endParaRPr lang="en-US" dirty="0"/>
          </a:p>
        </p:txBody>
      </p:sp>
    </p:spTree>
    <p:extLst>
      <p:ext uri="{BB962C8B-B14F-4D97-AF65-F5344CB8AC3E}">
        <p14:creationId xmlns:p14="http://schemas.microsoft.com/office/powerpoint/2010/main" val="33978313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Transformational dialogue and stories of peace</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our class and examples of dialogue to bridge walls of strife and hostility</a:t>
            </a:r>
          </a:p>
          <a:p>
            <a:pPr lvl="1"/>
            <a:r>
              <a:rPr lang="en-US" dirty="0" smtClean="0"/>
              <a:t>Understanding the socio-cultural origins of terrorism and genocidal hate</a:t>
            </a:r>
          </a:p>
          <a:p>
            <a:pPr lvl="1"/>
            <a:r>
              <a:rPr lang="en-US" dirty="0" smtClean="0"/>
              <a:t>Examples from within strife-torn countries of peace-building and humanitarian efforts: Israel and Palestine (</a:t>
            </a:r>
            <a:r>
              <a:rPr lang="en-US" dirty="0" err="1" smtClean="0"/>
              <a:t>Grodofsky</a:t>
            </a:r>
            <a:r>
              <a:rPr lang="en-US" dirty="0" smtClean="0"/>
              <a:t>, 2007)</a:t>
            </a:r>
          </a:p>
          <a:p>
            <a:r>
              <a:rPr lang="en-US" dirty="0" smtClean="0"/>
              <a:t>Transformational dialogue (</a:t>
            </a:r>
            <a:r>
              <a:rPr lang="en-US" dirty="0" err="1" smtClean="0"/>
              <a:t>Gergen</a:t>
            </a:r>
            <a:r>
              <a:rPr lang="en-US" dirty="0" smtClean="0"/>
              <a:t>)</a:t>
            </a:r>
          </a:p>
          <a:p>
            <a:pPr lvl="1"/>
            <a:r>
              <a:rPr lang="en-US" dirty="0" smtClean="0"/>
              <a:t>Promoting sharing of personal stories aside from immediate strife-laden topics</a:t>
            </a:r>
          </a:p>
          <a:p>
            <a:pPr lvl="1"/>
            <a:r>
              <a:rPr lang="en-US" dirty="0" smtClean="0"/>
              <a:t>Development of interpersonal empathy replaces dehumanization that is the trigger for conflict</a:t>
            </a:r>
          </a:p>
          <a:p>
            <a:pPr lvl="1"/>
            <a:r>
              <a:rPr lang="en-US" dirty="0" smtClean="0"/>
              <a:t>Facilitating working together and collaboration (example of ballroom dancing with Israeli and Palestinian children)</a:t>
            </a:r>
            <a:endParaRPr lang="en-US" dirty="0"/>
          </a:p>
        </p:txBody>
      </p:sp>
    </p:spTree>
    <p:extLst>
      <p:ext uri="{BB962C8B-B14F-4D97-AF65-F5344CB8AC3E}">
        <p14:creationId xmlns:p14="http://schemas.microsoft.com/office/powerpoint/2010/main" val="37609280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690785" cy="1400530"/>
          </a:xfrm>
        </p:spPr>
        <p:txBody>
          <a:bodyPr/>
          <a:lstStyle/>
          <a:p>
            <a:r>
              <a:rPr lang="en-US" sz="3200" dirty="0" smtClean="0"/>
              <a:t>U.S. faculty perspective: What are most notable elements U.S. students learn from Lithuanian colleagues?</a:t>
            </a:r>
            <a:endParaRPr lang="en-US" sz="3200" dirty="0"/>
          </a:p>
        </p:txBody>
      </p:sp>
      <p:sp>
        <p:nvSpPr>
          <p:cNvPr id="3" name="Content Placeholder 2"/>
          <p:cNvSpPr>
            <a:spLocks noGrp="1"/>
          </p:cNvSpPr>
          <p:nvPr>
            <p:ph idx="1"/>
          </p:nvPr>
        </p:nvSpPr>
        <p:spPr>
          <a:xfrm>
            <a:off x="1103312" y="2052918"/>
            <a:ext cx="9883332" cy="4195481"/>
          </a:xfrm>
        </p:spPr>
        <p:txBody>
          <a:bodyPr>
            <a:normAutofit/>
          </a:bodyPr>
          <a:lstStyle/>
          <a:p>
            <a:r>
              <a:rPr lang="en-US" dirty="0" smtClean="0"/>
              <a:t>Nonviolent re-building of democracy through</a:t>
            </a:r>
          </a:p>
          <a:p>
            <a:pPr lvl="1"/>
            <a:r>
              <a:rPr lang="en-US" dirty="0" smtClean="0"/>
              <a:t>Singing Revolution</a:t>
            </a:r>
          </a:p>
          <a:p>
            <a:pPr lvl="1"/>
            <a:r>
              <a:rPr lang="en-US" dirty="0" smtClean="0"/>
              <a:t>Ongoing participation of citizenry in building democracy (tends to be more vigorous in this relatively smaller country)</a:t>
            </a:r>
          </a:p>
          <a:p>
            <a:pPr lvl="1"/>
            <a:r>
              <a:rPr lang="en-US" dirty="0" smtClean="0"/>
              <a:t>Memorializing and healing processes to recover from massive trauma occurring under Soviet occupation</a:t>
            </a:r>
          </a:p>
          <a:p>
            <a:r>
              <a:rPr lang="en-US" dirty="0" smtClean="0"/>
              <a:t>Courageous and creative social work initiatives building on insights from around the world: example Men’s Crisis Center in Kaunas, none in Chicago</a:t>
            </a:r>
          </a:p>
          <a:p>
            <a:r>
              <a:rPr lang="en-US" dirty="0" smtClean="0"/>
              <a:t>Respect for different cultural values and practices and how those influence classroom relationships</a:t>
            </a:r>
          </a:p>
          <a:p>
            <a:r>
              <a:rPr lang="en-US" dirty="0" smtClean="0"/>
              <a:t>High educational standards in a society that deeply values education</a:t>
            </a:r>
          </a:p>
          <a:p>
            <a:endParaRPr lang="en-US" dirty="0" smtClean="0"/>
          </a:p>
          <a:p>
            <a:endParaRPr lang="en-US" dirty="0"/>
          </a:p>
        </p:txBody>
      </p:sp>
    </p:spTree>
    <p:extLst>
      <p:ext uri="{BB962C8B-B14F-4D97-AF65-F5344CB8AC3E}">
        <p14:creationId xmlns:p14="http://schemas.microsoft.com/office/powerpoint/2010/main" val="961664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evaluation and feedback</a:t>
            </a:r>
            <a:endParaRPr lang="en-US" dirty="0"/>
          </a:p>
        </p:txBody>
      </p:sp>
      <p:sp>
        <p:nvSpPr>
          <p:cNvPr id="3" name="Content Placeholder 2"/>
          <p:cNvSpPr>
            <a:spLocks noGrp="1"/>
          </p:cNvSpPr>
          <p:nvPr>
            <p:ph idx="1"/>
          </p:nvPr>
        </p:nvSpPr>
        <p:spPr/>
        <p:txBody>
          <a:bodyPr>
            <a:normAutofit/>
          </a:bodyPr>
          <a:lstStyle/>
          <a:p>
            <a:r>
              <a:rPr lang="en-US" dirty="0" smtClean="0"/>
              <a:t>For the first six years, anonymous mid-semester written course evaluations helped to better calibrate pedagogy and curriculum</a:t>
            </a:r>
          </a:p>
          <a:p>
            <a:r>
              <a:rPr lang="en-US" dirty="0" smtClean="0"/>
              <a:t>Common themes in feedback:</a:t>
            </a:r>
          </a:p>
          <a:p>
            <a:pPr lvl="1"/>
            <a:r>
              <a:rPr lang="en-US" dirty="0" smtClean="0"/>
              <a:t>“I learned more about different cultures and viewpoints in our class discussion.”</a:t>
            </a:r>
          </a:p>
          <a:p>
            <a:pPr lvl="1"/>
            <a:r>
              <a:rPr lang="en-US" dirty="0" smtClean="0"/>
              <a:t>“I thoroughly enjoyed the global aspect of the class and the ability to engage with students from other countries and cultures”</a:t>
            </a:r>
          </a:p>
          <a:p>
            <a:pPr lvl="1"/>
            <a:r>
              <a:rPr lang="en-US" dirty="0" smtClean="0"/>
              <a:t>“There should be more courses like this”</a:t>
            </a:r>
          </a:p>
          <a:p>
            <a:pPr lvl="1"/>
            <a:r>
              <a:rPr lang="en-US" dirty="0" smtClean="0"/>
              <a:t>“The content should be required of all social workers”</a:t>
            </a:r>
          </a:p>
          <a:p>
            <a:pPr lvl="1"/>
            <a:r>
              <a:rPr lang="en-US" dirty="0" smtClean="0"/>
              <a:t>“The best course I took at Loyola”</a:t>
            </a:r>
          </a:p>
          <a:p>
            <a:pPr lvl="1"/>
            <a:endParaRPr lang="en-US" dirty="0" smtClean="0"/>
          </a:p>
          <a:p>
            <a:pPr lvl="1"/>
            <a:endParaRPr lang="en-US" dirty="0" smtClean="0"/>
          </a:p>
          <a:p>
            <a:pPr marL="0" indent="0">
              <a:buNone/>
            </a:pPr>
            <a:endParaRPr lang="en-US" dirty="0"/>
          </a:p>
        </p:txBody>
      </p:sp>
    </p:spTree>
    <p:extLst>
      <p:ext uri="{BB962C8B-B14F-4D97-AF65-F5344CB8AC3E}">
        <p14:creationId xmlns:p14="http://schemas.microsoft.com/office/powerpoint/2010/main" val="36891637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15321" y="3120097"/>
            <a:ext cx="9175759" cy="2554545"/>
          </a:xfrm>
          <a:prstGeom prst="rect">
            <a:avLst/>
          </a:prstGeom>
          <a:noFill/>
        </p:spPr>
        <p:txBody>
          <a:bodyPr wrap="none" rtlCol="0">
            <a:spAutoFit/>
          </a:bodyPr>
          <a:lstStyle/>
          <a:p>
            <a:r>
              <a:rPr lang="en-US" sz="2800" dirty="0" smtClean="0"/>
              <a:t>Presentation by </a:t>
            </a:r>
            <a:r>
              <a:rPr lang="en-US" sz="2800" dirty="0" err="1" smtClean="0"/>
              <a:t>Cordelia</a:t>
            </a:r>
            <a:r>
              <a:rPr lang="en-US" sz="2800" dirty="0" smtClean="0"/>
              <a:t> Grimes, </a:t>
            </a:r>
          </a:p>
          <a:p>
            <a:r>
              <a:rPr lang="en-US" sz="2800" dirty="0" smtClean="0"/>
              <a:t>M.S.W. student, Loyola University Chicago </a:t>
            </a:r>
          </a:p>
          <a:p>
            <a:r>
              <a:rPr lang="en-US" sz="2800" dirty="0" smtClean="0"/>
              <a:t>School of Social Work</a:t>
            </a:r>
          </a:p>
          <a:p>
            <a:endParaRPr lang="en-US" sz="2800" dirty="0"/>
          </a:p>
          <a:p>
            <a:r>
              <a:rPr lang="en-US" sz="2800" dirty="0" smtClean="0"/>
              <a:t>Video by Global Social Work Students, 2015:</a:t>
            </a:r>
          </a:p>
          <a:p>
            <a:r>
              <a:rPr lang="en-US" sz="2000" dirty="0"/>
              <a:t>https://</a:t>
            </a:r>
            <a:r>
              <a:rPr lang="en-US" sz="2000" dirty="0" err="1"/>
              <a:t>www.dropbox.com</a:t>
            </a:r>
            <a:r>
              <a:rPr lang="en-US" sz="2000" dirty="0"/>
              <a:t>/s/yk4zc1pvg9ne8ng/Global%20SW.mp4?dl=0</a:t>
            </a:r>
          </a:p>
        </p:txBody>
      </p:sp>
    </p:spTree>
    <p:extLst>
      <p:ext uri="{BB962C8B-B14F-4D97-AF65-F5344CB8AC3E}">
        <p14:creationId xmlns:p14="http://schemas.microsoft.com/office/powerpoint/2010/main" val="19854700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07622" y="1447800"/>
            <a:ext cx="6156391" cy="3329581"/>
          </a:xfrm>
          <a:extLst/>
        </p:spPr>
        <p:txBody>
          <a:bodyPr/>
          <a:lstStyle/>
          <a:p>
            <a:pPr eaLnBrk="1" fontAlgn="auto" hangingPunct="1">
              <a:spcAft>
                <a:spcPts val="0"/>
              </a:spcAft>
              <a:defRPr/>
            </a:pPr>
            <a:r>
              <a:rPr lang="en-US" dirty="0" smtClean="0"/>
              <a:t>The Student’s Perspective</a:t>
            </a:r>
            <a:endParaRPr lang="en-US" dirty="0"/>
          </a:p>
        </p:txBody>
      </p:sp>
      <p:sp>
        <p:nvSpPr>
          <p:cNvPr id="13314" name="Subtitle 2"/>
          <p:cNvSpPr>
            <a:spLocks noGrp="1"/>
          </p:cNvSpPr>
          <p:nvPr>
            <p:ph type="subTitle" idx="1"/>
          </p:nvPr>
        </p:nvSpPr>
        <p:spPr>
          <a:xfrm>
            <a:off x="711200" y="3228975"/>
            <a:ext cx="10473267" cy="1752600"/>
          </a:xfrm>
        </p:spPr>
        <p:txBody>
          <a:bodyPr/>
          <a:lstStyle/>
          <a:p>
            <a:pPr marR="0" eaLnBrk="1" hangingPunct="1"/>
            <a:r>
              <a:rPr lang="en-US" dirty="0" err="1">
                <a:latin typeface="Constantia" charset="0"/>
              </a:rPr>
              <a:t>Cordelia</a:t>
            </a:r>
            <a:r>
              <a:rPr lang="en-US" dirty="0">
                <a:latin typeface="Constantia" charset="0"/>
              </a:rPr>
              <a:t> Grimes, M.S.W. student</a:t>
            </a:r>
          </a:p>
          <a:p>
            <a:pPr marR="0" eaLnBrk="1" hangingPunct="1"/>
            <a:r>
              <a:rPr lang="en-US" dirty="0">
                <a:latin typeface="Constantia" charset="0"/>
              </a:rPr>
              <a:t>Loyola University Chicago</a:t>
            </a:r>
          </a:p>
          <a:p>
            <a:pPr marR="0" eaLnBrk="1" hangingPunct="1"/>
            <a:r>
              <a:rPr lang="en-US" dirty="0">
                <a:latin typeface="Constantia" charset="0"/>
              </a:rPr>
              <a:t>School of Social Work</a:t>
            </a:r>
          </a:p>
        </p:txBody>
      </p:sp>
    </p:spTree>
    <p:extLst>
      <p:ext uri="{BB962C8B-B14F-4D97-AF65-F5344CB8AC3E}">
        <p14:creationId xmlns:p14="http://schemas.microsoft.com/office/powerpoint/2010/main" val="23487544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a:latin typeface="Calibri" charset="0"/>
              </a:rPr>
              <a:t>Course Benefits and Values</a:t>
            </a:r>
          </a:p>
        </p:txBody>
      </p:sp>
      <p:sp>
        <p:nvSpPr>
          <p:cNvPr id="14338" name="Content Placeholder 2"/>
          <p:cNvSpPr>
            <a:spLocks noGrp="1"/>
          </p:cNvSpPr>
          <p:nvPr>
            <p:ph idx="1"/>
          </p:nvPr>
        </p:nvSpPr>
        <p:spPr/>
        <p:txBody>
          <a:bodyPr>
            <a:normAutofit fontScale="92500"/>
          </a:bodyPr>
          <a:lstStyle/>
          <a:p>
            <a:pPr eaLnBrk="1" hangingPunct="1"/>
            <a:r>
              <a:rPr lang="en-US" sz="2200">
                <a:latin typeface="Constantia" charset="0"/>
              </a:rPr>
              <a:t>A platform for dialogue: building cross-cultural and cross-national competencies</a:t>
            </a:r>
          </a:p>
          <a:p>
            <a:pPr eaLnBrk="1" hangingPunct="1"/>
            <a:r>
              <a:rPr lang="en-US" sz="2200">
                <a:latin typeface="Constantia" charset="0"/>
              </a:rPr>
              <a:t>A starting point for international professional collaboration and networking</a:t>
            </a:r>
          </a:p>
          <a:p>
            <a:pPr eaLnBrk="1" hangingPunct="1"/>
            <a:r>
              <a:rPr lang="en-US" sz="2200">
                <a:latin typeface="Constantia" charset="0"/>
              </a:rPr>
              <a:t>An investment in the future of International and National Social Work Professions: working to build the profession globally starting with the newest members</a:t>
            </a:r>
          </a:p>
          <a:p>
            <a:pPr eaLnBrk="1" hangingPunct="1"/>
            <a:r>
              <a:rPr lang="en-US" sz="2200">
                <a:latin typeface="Constantia" charset="0"/>
              </a:rPr>
              <a:t>A generation ideally positioned to incorporate technology in an increasingly globalized world</a:t>
            </a:r>
          </a:p>
          <a:p>
            <a:pPr marL="273050" lvl="1" indent="-273050" eaLnBrk="1" hangingPunct="1">
              <a:buClr>
                <a:srgbClr val="0BD0D9"/>
              </a:buClr>
              <a:buSzPct val="95000"/>
            </a:pPr>
            <a:r>
              <a:rPr lang="en-US" sz="2200">
                <a:latin typeface="Constantia" charset="0"/>
              </a:rPr>
              <a:t>An opportunity to brainstorm ideas and develop cross-national direct service, policy, research projects, etc… within a </a:t>
            </a:r>
            <a:r>
              <a:rPr lang="ja-JP" altLang="en-US" sz="2200">
                <a:latin typeface="Constantia" charset="0"/>
              </a:rPr>
              <a:t>“</a:t>
            </a:r>
            <a:r>
              <a:rPr lang="en-US" altLang="ja-JP" sz="2200">
                <a:latin typeface="Constantia" charset="0"/>
              </a:rPr>
              <a:t>glocalized</a:t>
            </a:r>
            <a:r>
              <a:rPr lang="ja-JP" altLang="en-US" sz="2200">
                <a:latin typeface="Constantia" charset="0"/>
              </a:rPr>
              <a:t>”</a:t>
            </a:r>
            <a:r>
              <a:rPr lang="en-US" altLang="ja-JP" sz="2200">
                <a:latin typeface="Constantia" charset="0"/>
              </a:rPr>
              <a:t> framework</a:t>
            </a:r>
          </a:p>
          <a:p>
            <a:pPr eaLnBrk="1" hangingPunct="1">
              <a:buFont typeface="Wingdings 2" charset="0"/>
              <a:buNone/>
            </a:pPr>
            <a:endParaRPr lang="en-US" sz="2200">
              <a:latin typeface="Constantia" charset="0"/>
            </a:endParaRPr>
          </a:p>
        </p:txBody>
      </p:sp>
    </p:spTree>
    <p:extLst>
      <p:ext uri="{BB962C8B-B14F-4D97-AF65-F5344CB8AC3E}">
        <p14:creationId xmlns:p14="http://schemas.microsoft.com/office/powerpoint/2010/main" val="2496952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a:latin typeface="Calibri" charset="0"/>
              </a:rPr>
              <a:t>Course Suggestions	</a:t>
            </a:r>
          </a:p>
        </p:txBody>
      </p:sp>
      <p:sp>
        <p:nvSpPr>
          <p:cNvPr id="15362" name="Content Placeholder 2"/>
          <p:cNvSpPr>
            <a:spLocks noGrp="1"/>
          </p:cNvSpPr>
          <p:nvPr>
            <p:ph idx="1"/>
          </p:nvPr>
        </p:nvSpPr>
        <p:spPr/>
        <p:txBody>
          <a:bodyPr>
            <a:normAutofit fontScale="92500" lnSpcReduction="20000"/>
          </a:bodyPr>
          <a:lstStyle/>
          <a:p>
            <a:pPr lvl="1" eaLnBrk="1" hangingPunct="1">
              <a:lnSpc>
                <a:spcPct val="80000"/>
              </a:lnSpc>
            </a:pPr>
            <a:r>
              <a:rPr lang="en-US" sz="1900">
                <a:latin typeface="Constantia" charset="0"/>
              </a:rPr>
              <a:t>What worked well?</a:t>
            </a:r>
          </a:p>
          <a:p>
            <a:pPr lvl="2" eaLnBrk="1" hangingPunct="1">
              <a:lnSpc>
                <a:spcPct val="80000"/>
              </a:lnSpc>
            </a:pPr>
            <a:r>
              <a:rPr lang="en-US" sz="1900">
                <a:latin typeface="Constantia" charset="0"/>
              </a:rPr>
              <a:t>Class discussions prompted by asking to give examples from </a:t>
            </a:r>
            <a:r>
              <a:rPr lang="ja-JP" altLang="en-US" sz="1900">
                <a:latin typeface="Constantia" charset="0"/>
              </a:rPr>
              <a:t>“</a:t>
            </a:r>
            <a:r>
              <a:rPr lang="en-US" altLang="ja-JP" sz="1900">
                <a:latin typeface="Constantia" charset="0"/>
              </a:rPr>
              <a:t>home countries</a:t>
            </a:r>
            <a:r>
              <a:rPr lang="ja-JP" altLang="en-US" sz="1900">
                <a:latin typeface="Constantia" charset="0"/>
              </a:rPr>
              <a:t>”</a:t>
            </a:r>
            <a:endParaRPr lang="en-US" altLang="ja-JP" sz="1900">
              <a:latin typeface="Constantia" charset="0"/>
            </a:endParaRPr>
          </a:p>
          <a:p>
            <a:pPr lvl="2" eaLnBrk="1" hangingPunct="1">
              <a:lnSpc>
                <a:spcPct val="80000"/>
              </a:lnSpc>
            </a:pPr>
            <a:r>
              <a:rPr lang="en-US" sz="1900">
                <a:latin typeface="Constantia" charset="0"/>
              </a:rPr>
              <a:t>Incorporating current events and topics into discussions</a:t>
            </a:r>
          </a:p>
          <a:p>
            <a:pPr lvl="2" eaLnBrk="1" hangingPunct="1">
              <a:lnSpc>
                <a:spcPct val="80000"/>
              </a:lnSpc>
            </a:pPr>
            <a:r>
              <a:rPr lang="en-US" sz="1900">
                <a:latin typeface="Constantia" charset="0"/>
              </a:rPr>
              <a:t>Applying readings to micro, mezzo, and macro levels: comparing and contrasting different countries</a:t>
            </a:r>
            <a:r>
              <a:rPr lang="ja-JP" altLang="en-US" sz="1900">
                <a:latin typeface="Constantia" charset="0"/>
              </a:rPr>
              <a:t>’</a:t>
            </a:r>
            <a:r>
              <a:rPr lang="en-US" altLang="ja-JP" sz="1900">
                <a:latin typeface="Constantia" charset="0"/>
              </a:rPr>
              <a:t> histories, perspectives, and/or services</a:t>
            </a:r>
          </a:p>
          <a:p>
            <a:pPr lvl="2" eaLnBrk="1" hangingPunct="1">
              <a:lnSpc>
                <a:spcPct val="80000"/>
              </a:lnSpc>
            </a:pPr>
            <a:r>
              <a:rPr lang="en-US" sz="1900">
                <a:latin typeface="Constantia" charset="0"/>
              </a:rPr>
              <a:t>Building relationships</a:t>
            </a:r>
          </a:p>
          <a:p>
            <a:pPr lvl="3" eaLnBrk="1" hangingPunct="1">
              <a:lnSpc>
                <a:spcPct val="80000"/>
              </a:lnSpc>
            </a:pPr>
            <a:r>
              <a:rPr lang="en-US" sz="1900">
                <a:latin typeface="Constantia" charset="0"/>
              </a:rPr>
              <a:t>Common values, experiences, concerns, etc…</a:t>
            </a:r>
          </a:p>
          <a:p>
            <a:pPr lvl="3" eaLnBrk="1" hangingPunct="1">
              <a:lnSpc>
                <a:spcPct val="80000"/>
              </a:lnSpc>
            </a:pPr>
            <a:r>
              <a:rPr lang="en-US" sz="1900">
                <a:latin typeface="Constantia" charset="0"/>
              </a:rPr>
              <a:t>Facebook group page (created by Enakele David)</a:t>
            </a:r>
          </a:p>
          <a:p>
            <a:pPr lvl="1" eaLnBrk="1" hangingPunct="1">
              <a:lnSpc>
                <a:spcPct val="80000"/>
              </a:lnSpc>
            </a:pPr>
            <a:r>
              <a:rPr lang="en-US" sz="1900">
                <a:latin typeface="Constantia" charset="0"/>
              </a:rPr>
              <a:t>Areas for improvement</a:t>
            </a:r>
          </a:p>
          <a:p>
            <a:pPr lvl="2" eaLnBrk="1" hangingPunct="1">
              <a:lnSpc>
                <a:spcPct val="80000"/>
              </a:lnSpc>
            </a:pPr>
            <a:r>
              <a:rPr lang="en-US" sz="1900">
                <a:latin typeface="Constantia" charset="0"/>
              </a:rPr>
              <a:t>Facilitating partnerships for group projects between students at different Universities</a:t>
            </a:r>
          </a:p>
          <a:p>
            <a:pPr lvl="2" eaLnBrk="1" hangingPunct="1">
              <a:lnSpc>
                <a:spcPct val="80000"/>
              </a:lnSpc>
            </a:pPr>
            <a:r>
              <a:rPr lang="en-US" sz="1900">
                <a:latin typeface="Constantia" charset="0"/>
              </a:rPr>
              <a:t>Shared Teaching Opportunities </a:t>
            </a:r>
          </a:p>
          <a:p>
            <a:pPr lvl="2" eaLnBrk="1" hangingPunct="1">
              <a:lnSpc>
                <a:spcPct val="80000"/>
              </a:lnSpc>
            </a:pPr>
            <a:r>
              <a:rPr lang="en-US" sz="1900">
                <a:latin typeface="Constantia" charset="0"/>
              </a:rPr>
              <a:t>Technology glitches (Facebook provides rapid communication when this happens)</a:t>
            </a:r>
          </a:p>
          <a:p>
            <a:pPr lvl="2" eaLnBrk="1" hangingPunct="1">
              <a:lnSpc>
                <a:spcPct val="80000"/>
              </a:lnSpc>
            </a:pPr>
            <a:endParaRPr lang="en-US" sz="1600">
              <a:latin typeface="Constantia" charset="0"/>
            </a:endParaRPr>
          </a:p>
          <a:p>
            <a:pPr lvl="2" eaLnBrk="1" hangingPunct="1">
              <a:lnSpc>
                <a:spcPct val="80000"/>
              </a:lnSpc>
            </a:pPr>
            <a:endParaRPr lang="en-US" sz="1600">
              <a:latin typeface="Constantia" charset="0"/>
            </a:endParaRPr>
          </a:p>
          <a:p>
            <a:pPr lvl="2" eaLnBrk="1" hangingPunct="1">
              <a:lnSpc>
                <a:spcPct val="80000"/>
              </a:lnSpc>
            </a:pPr>
            <a:endParaRPr lang="en-US" sz="1900">
              <a:latin typeface="Constantia" charset="0"/>
            </a:endParaRPr>
          </a:p>
        </p:txBody>
      </p:sp>
    </p:spTree>
    <p:extLst>
      <p:ext uri="{BB962C8B-B14F-4D97-AF65-F5344CB8AC3E}">
        <p14:creationId xmlns:p14="http://schemas.microsoft.com/office/powerpoint/2010/main" val="5354039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a:t>
            </a:r>
            <a:endParaRPr lang="en-US" dirty="0"/>
          </a:p>
        </p:txBody>
      </p:sp>
      <p:pic>
        <p:nvPicPr>
          <p:cNvPr id="6" name="Picture Placeholder 5"/>
          <p:cNvPicPr>
            <a:picLocks noGrp="1" noChangeAspect="1"/>
          </p:cNvPicPr>
          <p:nvPr>
            <p:ph type="pic" idx="1"/>
          </p:nvPr>
        </p:nvPicPr>
        <p:blipFill>
          <a:blip r:embed="rId2"/>
          <a:srcRect l="4790" r="4790"/>
          <a:stretch>
            <a:fillRect/>
          </a:stretch>
        </p:blipFill>
        <p:spPr>
          <a:xfrm>
            <a:off x="5489575" y="436563"/>
            <a:ext cx="6283325" cy="5211762"/>
          </a:xfrm>
        </p:spPr>
      </p:pic>
      <p:sp>
        <p:nvSpPr>
          <p:cNvPr id="4" name="Text Placeholder 3"/>
          <p:cNvSpPr>
            <a:spLocks noGrp="1"/>
          </p:cNvSpPr>
          <p:nvPr>
            <p:ph type="body" sz="half" idx="2"/>
          </p:nvPr>
        </p:nvSpPr>
        <p:spPr/>
        <p:txBody>
          <a:bodyPr>
            <a:noAutofit/>
          </a:bodyPr>
          <a:lstStyle/>
          <a:p>
            <a:r>
              <a:rPr lang="en-US" sz="2400" dirty="0" smtClean="0"/>
              <a:t>Peace</a:t>
            </a:r>
            <a:r>
              <a:rPr lang="en-US" sz="2400" dirty="0"/>
              <a:t>-</a:t>
            </a:r>
            <a:r>
              <a:rPr lang="en-US" sz="2400" dirty="0" smtClean="0"/>
              <a:t>Building</a:t>
            </a:r>
          </a:p>
          <a:p>
            <a:r>
              <a:rPr lang="en-US" sz="2400" dirty="0" smtClean="0"/>
              <a:t>Social Justice</a:t>
            </a:r>
          </a:p>
          <a:p>
            <a:r>
              <a:rPr lang="en-US" sz="2400" dirty="0" smtClean="0"/>
              <a:t>Human Rights</a:t>
            </a:r>
          </a:p>
          <a:p>
            <a:r>
              <a:rPr lang="en-US" sz="2400" dirty="0" smtClean="0"/>
              <a:t>Research to advance social</a:t>
            </a:r>
          </a:p>
          <a:p>
            <a:r>
              <a:rPr lang="en-US" sz="2400" dirty="0" smtClean="0"/>
              <a:t>	justice</a:t>
            </a:r>
            <a:endParaRPr lang="en-US" sz="2400" dirty="0"/>
          </a:p>
        </p:txBody>
      </p:sp>
      <p:sp>
        <p:nvSpPr>
          <p:cNvPr id="7" name="TextBox 6"/>
          <p:cNvSpPr txBox="1"/>
          <p:nvPr/>
        </p:nvSpPr>
        <p:spPr>
          <a:xfrm>
            <a:off x="5607070" y="6151859"/>
            <a:ext cx="6150265" cy="646331"/>
          </a:xfrm>
          <a:prstGeom prst="rect">
            <a:avLst/>
          </a:prstGeom>
          <a:noFill/>
        </p:spPr>
        <p:txBody>
          <a:bodyPr wrap="square" rtlCol="0">
            <a:spAutoFit/>
          </a:bodyPr>
          <a:lstStyle/>
          <a:p>
            <a:r>
              <a:rPr lang="en-US" dirty="0" smtClean="0"/>
              <a:t>Celebration of social work day in Thailand, </a:t>
            </a:r>
          </a:p>
          <a:p>
            <a:r>
              <a:rPr lang="en-US" dirty="0" smtClean="0"/>
              <a:t>University of Utah, College of Social Work partnership </a:t>
            </a:r>
            <a:endParaRPr lang="en-US" dirty="0"/>
          </a:p>
        </p:txBody>
      </p:sp>
    </p:spTree>
    <p:extLst>
      <p:ext uri="{BB962C8B-B14F-4D97-AF65-F5344CB8AC3E}">
        <p14:creationId xmlns:p14="http://schemas.microsoft.com/office/powerpoint/2010/main" val="9647018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21" y="364770"/>
            <a:ext cx="4539700" cy="1040267"/>
          </a:xfrm>
        </p:spPr>
        <p:txBody>
          <a:bodyPr>
            <a:normAutofit fontScale="90000"/>
          </a:bodyPr>
          <a:lstStyle/>
          <a:p>
            <a:r>
              <a:rPr lang="en-US" dirty="0" smtClean="0"/>
              <a:t>Key Global Social Work Concepts</a:t>
            </a:r>
            <a:endParaRPr lang="en-US" dirty="0"/>
          </a:p>
        </p:txBody>
      </p:sp>
      <p:pic>
        <p:nvPicPr>
          <p:cNvPr id="6" name="Picture Placeholder 5"/>
          <p:cNvPicPr>
            <a:picLocks noGrp="1" noChangeAspect="1"/>
          </p:cNvPicPr>
          <p:nvPr>
            <p:ph type="pic" idx="1"/>
          </p:nvPr>
        </p:nvPicPr>
        <p:blipFill>
          <a:blip r:embed="rId2"/>
          <a:srcRect t="7681" b="7681"/>
          <a:stretch>
            <a:fillRect/>
          </a:stretch>
        </p:blipFill>
        <p:spPr>
          <a:xfrm>
            <a:off x="1108075" y="2081213"/>
            <a:ext cx="10552113" cy="3633787"/>
          </a:xfrm>
        </p:spPr>
      </p:pic>
      <p:sp>
        <p:nvSpPr>
          <p:cNvPr id="4" name="Text Placeholder 3"/>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21916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Introduce ourselves: Who are we here today?</a:t>
            </a:r>
          </a:p>
          <a:p>
            <a:r>
              <a:rPr lang="en-US" dirty="0" smtClean="0"/>
              <a:t>Our videoconference partnership: Creating an international class that could never occur without videoconferencing</a:t>
            </a:r>
          </a:p>
          <a:p>
            <a:r>
              <a:rPr lang="en-US" dirty="0" smtClean="0"/>
              <a:t> History</a:t>
            </a:r>
          </a:p>
          <a:p>
            <a:pPr lvl="1"/>
            <a:r>
              <a:rPr lang="en-US" dirty="0" err="1" smtClean="0"/>
              <a:t>Vytautas</a:t>
            </a:r>
            <a:r>
              <a:rPr lang="en-US" dirty="0" smtClean="0"/>
              <a:t> Magnus University: http</a:t>
            </a:r>
            <a:r>
              <a:rPr lang="en-US" dirty="0"/>
              <a:t>://</a:t>
            </a:r>
            <a:r>
              <a:rPr lang="en-US" dirty="0" err="1"/>
              <a:t>www.vdu.lt</a:t>
            </a:r>
            <a:r>
              <a:rPr lang="en-US" dirty="0"/>
              <a:t>/en/</a:t>
            </a:r>
            <a:endParaRPr lang="en-US" dirty="0" smtClean="0"/>
          </a:p>
          <a:p>
            <a:r>
              <a:rPr lang="en-US" dirty="0" smtClean="0"/>
              <a:t>Key features:</a:t>
            </a:r>
          </a:p>
          <a:p>
            <a:pPr lvl="1"/>
            <a:r>
              <a:rPr lang="en-US" dirty="0" smtClean="0"/>
              <a:t>US and Lithuanian instructor</a:t>
            </a:r>
          </a:p>
          <a:p>
            <a:pPr lvl="1"/>
            <a:r>
              <a:rPr lang="en-US" dirty="0" smtClean="0"/>
              <a:t>Class and materials in English but ongoing translation by Lithuanian instructor</a:t>
            </a:r>
          </a:p>
          <a:p>
            <a:pPr lvl="1"/>
            <a:r>
              <a:rPr lang="en-US" dirty="0" smtClean="0"/>
              <a:t>Students from all over the world and many language backgrounds because </a:t>
            </a:r>
            <a:r>
              <a:rPr lang="en-US" dirty="0" err="1" smtClean="0"/>
              <a:t>Vytautas</a:t>
            </a:r>
            <a:r>
              <a:rPr lang="en-US" dirty="0" smtClean="0"/>
              <a:t> Magnus School of Social Welfare is truly global</a:t>
            </a:r>
            <a:endParaRPr lang="en-US" dirty="0"/>
          </a:p>
        </p:txBody>
      </p:sp>
      <p:sp>
        <p:nvSpPr>
          <p:cNvPr id="4" name="TextBox 3"/>
          <p:cNvSpPr txBox="1"/>
          <p:nvPr/>
        </p:nvSpPr>
        <p:spPr>
          <a:xfrm>
            <a:off x="10735605" y="561193"/>
            <a:ext cx="470276" cy="369332"/>
          </a:xfrm>
          <a:prstGeom prst="rect">
            <a:avLst/>
          </a:prstGeom>
          <a:noFill/>
        </p:spPr>
        <p:txBody>
          <a:bodyPr wrap="none" rtlCol="0">
            <a:spAutoFit/>
          </a:bodyPr>
          <a:lstStyle/>
          <a:p>
            <a:r>
              <a:rPr lang="en-US" dirty="0" smtClean="0"/>
              <a:t>1a</a:t>
            </a:r>
            <a:endParaRPr lang="en-US" dirty="0"/>
          </a:p>
        </p:txBody>
      </p:sp>
    </p:spTree>
    <p:extLst>
      <p:ext uri="{BB962C8B-B14F-4D97-AF65-F5344CB8AC3E}">
        <p14:creationId xmlns:p14="http://schemas.microsoft.com/office/powerpoint/2010/main" val="82580234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2196" y="3285765"/>
            <a:ext cx="8889222" cy="1477328"/>
          </a:xfrm>
          <a:prstGeom prst="rect">
            <a:avLst/>
          </a:prstGeom>
          <a:noFill/>
        </p:spPr>
        <p:txBody>
          <a:bodyPr wrap="none" rtlCol="0">
            <a:spAutoFit/>
          </a:bodyPr>
          <a:lstStyle/>
          <a:p>
            <a:r>
              <a:rPr lang="en-US" sz="3200" dirty="0" smtClean="0"/>
              <a:t>Video made by colleagues in Kaunas</a:t>
            </a:r>
          </a:p>
          <a:p>
            <a:endParaRPr lang="en-US" sz="2000" dirty="0" smtClean="0"/>
          </a:p>
          <a:p>
            <a:r>
              <a:rPr lang="en-US" sz="2000" dirty="0" smtClean="0"/>
              <a:t>https</a:t>
            </a:r>
            <a:r>
              <a:rPr lang="en-US" sz="2000" dirty="0"/>
              <a:t>://</a:t>
            </a:r>
            <a:r>
              <a:rPr lang="en-US" sz="2000" dirty="0" err="1"/>
              <a:t>www.youtube.com</a:t>
            </a:r>
            <a:r>
              <a:rPr lang="en-US" sz="2000" dirty="0"/>
              <a:t>/</a:t>
            </a:r>
            <a:r>
              <a:rPr lang="en-US" sz="2000" dirty="0" err="1"/>
              <a:t>watch?v</a:t>
            </a:r>
            <a:r>
              <a:rPr lang="en-US" sz="2000" dirty="0"/>
              <a:t>=F810vOEfCyA&amp;feature=</a:t>
            </a:r>
            <a:r>
              <a:rPr lang="en-US" sz="2000" dirty="0" err="1"/>
              <a:t>youtu.be</a:t>
            </a:r>
            <a:endParaRPr lang="en-US" sz="2000" dirty="0"/>
          </a:p>
          <a:p>
            <a:endParaRPr lang="en-US" dirty="0"/>
          </a:p>
        </p:txBody>
      </p:sp>
    </p:spTree>
    <p:extLst>
      <p:ext uri="{BB962C8B-B14F-4D97-AF65-F5344CB8AC3E}">
        <p14:creationId xmlns:p14="http://schemas.microsoft.com/office/powerpoint/2010/main" val="5153850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curriculum concepts</a:t>
            </a:r>
            <a:endParaRPr lang="en-US" dirty="0"/>
          </a:p>
        </p:txBody>
      </p:sp>
      <p:sp>
        <p:nvSpPr>
          <p:cNvPr id="3" name="Content Placeholder 2"/>
          <p:cNvSpPr>
            <a:spLocks noGrp="1"/>
          </p:cNvSpPr>
          <p:nvPr>
            <p:ph idx="1"/>
          </p:nvPr>
        </p:nvSpPr>
        <p:spPr>
          <a:xfrm>
            <a:off x="1103312" y="1701030"/>
            <a:ext cx="10198793" cy="4547370"/>
          </a:xfrm>
        </p:spPr>
        <p:txBody>
          <a:bodyPr>
            <a:normAutofit fontScale="92500" lnSpcReduction="10000"/>
          </a:bodyPr>
          <a:lstStyle/>
          <a:p>
            <a:r>
              <a:rPr lang="en-US" dirty="0" smtClean="0"/>
              <a:t>Promoting recognition of diversity and common humanity to </a:t>
            </a:r>
            <a:r>
              <a:rPr lang="en-US" dirty="0"/>
              <a:t>remedy ethnocentrism (</a:t>
            </a:r>
            <a:r>
              <a:rPr lang="en-US" dirty="0" err="1" smtClean="0"/>
              <a:t>Kuzmickaite</a:t>
            </a:r>
            <a:r>
              <a:rPr lang="en-US" dirty="0" smtClean="0"/>
              <a:t>)</a:t>
            </a:r>
          </a:p>
          <a:p>
            <a:r>
              <a:rPr lang="en-US" dirty="0" smtClean="0"/>
              <a:t>Social work as peace-building: informs practice and research</a:t>
            </a:r>
          </a:p>
          <a:p>
            <a:pPr lvl="1"/>
            <a:r>
              <a:rPr lang="en-US" dirty="0" smtClean="0"/>
              <a:t>Positive peace and negative peace</a:t>
            </a:r>
          </a:p>
          <a:p>
            <a:pPr lvl="2"/>
            <a:r>
              <a:rPr lang="en-US" dirty="0" smtClean="0"/>
              <a:t>Social work in particular builds civil society structures that promote democracy and positive peace</a:t>
            </a:r>
          </a:p>
          <a:p>
            <a:pPr lvl="1"/>
            <a:r>
              <a:rPr lang="en-US" dirty="0" smtClean="0"/>
              <a:t>Structural violence:  Harm caused to persons by systems, when no one person can be held accountable</a:t>
            </a:r>
          </a:p>
          <a:p>
            <a:pPr lvl="2"/>
            <a:r>
              <a:rPr lang="en-US" dirty="0" smtClean="0"/>
              <a:t>Paul Farmer: deprivation of medical care and medicines in developing nations that is readily available elsewhere</a:t>
            </a:r>
          </a:p>
          <a:p>
            <a:pPr lvl="2"/>
            <a:r>
              <a:rPr lang="en-US" dirty="0" smtClean="0"/>
              <a:t>U.S.: “We charge genocide” to U.N.: institutional racism of criminal justice system</a:t>
            </a:r>
          </a:p>
          <a:p>
            <a:pPr lvl="1"/>
            <a:r>
              <a:rPr lang="en-US" dirty="0" smtClean="0"/>
              <a:t>Socio-cultural foundations of terrorism</a:t>
            </a:r>
          </a:p>
          <a:p>
            <a:pPr lvl="1"/>
            <a:r>
              <a:rPr lang="en-US" dirty="0" smtClean="0"/>
              <a:t>The Lucifer effect: </a:t>
            </a:r>
            <a:r>
              <a:rPr lang="en-US" dirty="0" err="1" smtClean="0"/>
              <a:t>Zimbardo</a:t>
            </a:r>
            <a:endParaRPr lang="en-US" dirty="0"/>
          </a:p>
          <a:p>
            <a:r>
              <a:rPr lang="en-US" dirty="0" smtClean="0"/>
              <a:t>Experiencing </a:t>
            </a:r>
            <a:r>
              <a:rPr lang="en-US" dirty="0" err="1" smtClean="0"/>
              <a:t>glocalization</a:t>
            </a:r>
            <a:r>
              <a:rPr lang="en-US" dirty="0" smtClean="0"/>
              <a:t> through students’ sharing experiences</a:t>
            </a:r>
          </a:p>
          <a:p>
            <a:pPr lvl="1"/>
            <a:endParaRPr lang="en-US" dirty="0"/>
          </a:p>
        </p:txBody>
      </p:sp>
    </p:spTree>
    <p:extLst>
      <p:ext uri="{BB962C8B-B14F-4D97-AF65-F5344CB8AC3E}">
        <p14:creationId xmlns:p14="http://schemas.microsoft.com/office/powerpoint/2010/main" val="10307622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Building on indigenous and local knowledge for global social work practice and research: case examples</a:t>
            </a:r>
            <a:endParaRPr lang="en-US" sz="3600" dirty="0"/>
          </a:p>
        </p:txBody>
      </p:sp>
      <p:sp>
        <p:nvSpPr>
          <p:cNvPr id="3" name="Content Placeholder 2"/>
          <p:cNvSpPr>
            <a:spLocks noGrp="1"/>
          </p:cNvSpPr>
          <p:nvPr>
            <p:ph idx="1"/>
          </p:nvPr>
        </p:nvSpPr>
        <p:spPr>
          <a:xfrm>
            <a:off x="1103312" y="2353478"/>
            <a:ext cx="9776141" cy="3894921"/>
          </a:xfrm>
        </p:spPr>
        <p:txBody>
          <a:bodyPr>
            <a:normAutofit fontScale="85000" lnSpcReduction="20000"/>
          </a:bodyPr>
          <a:lstStyle/>
          <a:p>
            <a:r>
              <a:rPr lang="en-US" sz="2400" dirty="0" smtClean="0"/>
              <a:t>Ethical principles for international clinical research from Bucharest Early Intervention Project</a:t>
            </a:r>
          </a:p>
          <a:p>
            <a:r>
              <a:rPr lang="en-US" sz="2400" dirty="0" smtClean="0"/>
              <a:t>Working with local leadership to build change in inhumane cultural practices: examples in </a:t>
            </a:r>
            <a:r>
              <a:rPr lang="en-US" sz="2400" dirty="0" err="1" smtClean="0"/>
              <a:t>Kristoff</a:t>
            </a:r>
            <a:r>
              <a:rPr lang="en-US" sz="2400" dirty="0" smtClean="0"/>
              <a:t>, </a:t>
            </a:r>
            <a:r>
              <a:rPr lang="en-US" sz="2400" i="1" dirty="0" smtClean="0"/>
              <a:t>Half the Sky</a:t>
            </a:r>
            <a:r>
              <a:rPr lang="en-US" sz="2400" dirty="0" smtClean="0"/>
              <a:t> </a:t>
            </a:r>
          </a:p>
          <a:p>
            <a:r>
              <a:rPr lang="en-US" sz="2400" dirty="0" smtClean="0"/>
              <a:t>Facilitating </a:t>
            </a:r>
            <a:r>
              <a:rPr lang="en-US" sz="2400" dirty="0"/>
              <a:t>healing of social </a:t>
            </a:r>
            <a:r>
              <a:rPr lang="en-US" sz="2400" dirty="0" smtClean="0"/>
              <a:t>trauma through culture-specific adaptions of trauma theory</a:t>
            </a:r>
          </a:p>
          <a:p>
            <a:pPr lvl="1"/>
            <a:r>
              <a:rPr lang="en-US" sz="2200" dirty="0" smtClean="0"/>
              <a:t>Examples from Rwanda</a:t>
            </a:r>
            <a:r>
              <a:rPr lang="en-US" sz="2200" dirty="0"/>
              <a:t>, South Africa, Guatemala (</a:t>
            </a:r>
            <a:r>
              <a:rPr lang="en-US" sz="2200" dirty="0" err="1"/>
              <a:t>Lykes</a:t>
            </a:r>
            <a:r>
              <a:rPr lang="en-US" sz="2200" dirty="0" smtClean="0"/>
              <a:t>)</a:t>
            </a:r>
          </a:p>
          <a:p>
            <a:r>
              <a:rPr lang="en-US" sz="2200" dirty="0" smtClean="0"/>
              <a:t>Maori </a:t>
            </a:r>
            <a:r>
              <a:rPr lang="en-US" sz="2200" dirty="0"/>
              <a:t>principles for social work supervision in New </a:t>
            </a:r>
            <a:r>
              <a:rPr lang="en-US" sz="2200" dirty="0" smtClean="0"/>
              <a:t>Zealand</a:t>
            </a:r>
          </a:p>
          <a:p>
            <a:r>
              <a:rPr lang="en-US" sz="2200" dirty="0" smtClean="0"/>
              <a:t>Advocating for local community rights against incursions by stronger powers: </a:t>
            </a:r>
            <a:r>
              <a:rPr lang="en-US" sz="2200" dirty="0" err="1" smtClean="0"/>
              <a:t>Vieques</a:t>
            </a:r>
            <a:endParaRPr lang="en-US" sz="2200" dirty="0" smtClean="0"/>
          </a:p>
          <a:p>
            <a:r>
              <a:rPr lang="en-US" sz="2200" dirty="0" smtClean="0"/>
              <a:t>Reconciliation after genocide and apartheid: Truth and Reconciliation Commission in South Africa</a:t>
            </a:r>
            <a:endParaRPr lang="en-US" sz="2200" dirty="0"/>
          </a:p>
          <a:p>
            <a:pPr lvl="1"/>
            <a:endParaRPr lang="en-US" sz="2200" dirty="0"/>
          </a:p>
          <a:p>
            <a:endParaRPr lang="en-US" sz="2400" dirty="0" smtClean="0"/>
          </a:p>
          <a:p>
            <a:endParaRPr lang="en-US" sz="2400" dirty="0"/>
          </a:p>
        </p:txBody>
      </p:sp>
    </p:spTree>
    <p:extLst>
      <p:ext uri="{BB962C8B-B14F-4D97-AF65-F5344CB8AC3E}">
        <p14:creationId xmlns:p14="http://schemas.microsoft.com/office/powerpoint/2010/main" val="35348062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 to global development</a:t>
            </a:r>
            <a:endParaRPr lang="en-US" dirty="0"/>
          </a:p>
        </p:txBody>
      </p:sp>
      <p:sp>
        <p:nvSpPr>
          <p:cNvPr id="3" name="Content Placeholder 2"/>
          <p:cNvSpPr>
            <a:spLocks noGrp="1"/>
          </p:cNvSpPr>
          <p:nvPr>
            <p:ph idx="1"/>
          </p:nvPr>
        </p:nvSpPr>
        <p:spPr/>
        <p:txBody>
          <a:bodyPr>
            <a:normAutofit/>
          </a:bodyPr>
          <a:lstStyle/>
          <a:p>
            <a:r>
              <a:rPr lang="en-US" dirty="0" smtClean="0"/>
              <a:t>Development in terms of five freedom guarantees, </a:t>
            </a:r>
            <a:r>
              <a:rPr lang="en-US" dirty="0" err="1" smtClean="0"/>
              <a:t>Amartya</a:t>
            </a:r>
            <a:r>
              <a:rPr lang="en-US" dirty="0" smtClean="0"/>
              <a:t> </a:t>
            </a:r>
            <a:r>
              <a:rPr lang="en-US" dirty="0" err="1" smtClean="0"/>
              <a:t>Sen</a:t>
            </a:r>
            <a:endParaRPr lang="en-US" dirty="0" smtClean="0"/>
          </a:p>
          <a:p>
            <a:r>
              <a:rPr lang="en-US" dirty="0" smtClean="0"/>
              <a:t>Poverty </a:t>
            </a:r>
            <a:r>
              <a:rPr lang="en-US" dirty="0"/>
              <a:t>is </a:t>
            </a:r>
            <a:r>
              <a:rPr lang="en-US" dirty="0" smtClean="0"/>
              <a:t>a violation of human rights and remediable </a:t>
            </a:r>
            <a:r>
              <a:rPr lang="en-US" dirty="0"/>
              <a:t>by supporting indigenous economic development: </a:t>
            </a:r>
            <a:r>
              <a:rPr lang="en-US" dirty="0" smtClean="0"/>
              <a:t>Muhammad </a:t>
            </a:r>
            <a:r>
              <a:rPr lang="en-US" dirty="0" err="1" smtClean="0"/>
              <a:t>Yunus</a:t>
            </a:r>
            <a:endParaRPr lang="en-US" dirty="0" smtClean="0"/>
          </a:p>
          <a:p>
            <a:r>
              <a:rPr lang="en-US" dirty="0" smtClean="0"/>
              <a:t>Global actions recognizing imperialistic domination of local economies, governmental corruption</a:t>
            </a:r>
          </a:p>
          <a:p>
            <a:pPr marL="742950" lvl="2" indent="-342900"/>
            <a:r>
              <a:rPr lang="en-US" dirty="0"/>
              <a:t>Organizing to oppose unjust use of proceeds from tantalum mining in democratic Republic of Congo, Ted talk for mid-</a:t>
            </a:r>
            <a:r>
              <a:rPr lang="en-US" dirty="0" smtClean="0"/>
              <a:t>term</a:t>
            </a:r>
          </a:p>
          <a:p>
            <a:r>
              <a:rPr lang="en-US" dirty="0" smtClean="0"/>
              <a:t>Heroic actions on behalf of impoverished and “silenced” populations</a:t>
            </a:r>
          </a:p>
          <a:p>
            <a:pPr lvl="1"/>
            <a:r>
              <a:rPr lang="en-US" dirty="0" err="1" smtClean="0"/>
              <a:t>Malala</a:t>
            </a:r>
            <a:r>
              <a:rPr lang="en-US" dirty="0" smtClean="0"/>
              <a:t> Y</a:t>
            </a:r>
          </a:p>
          <a:p>
            <a:pPr lvl="1"/>
            <a:r>
              <a:rPr lang="en-US" dirty="0" smtClean="0"/>
              <a:t>Ted talk about SOLA School for girls in Afghanistan</a:t>
            </a:r>
            <a:endParaRPr lang="en-US" dirty="0"/>
          </a:p>
          <a:p>
            <a:pPr lvl="1"/>
            <a:endParaRPr lang="en-US" dirty="0"/>
          </a:p>
          <a:p>
            <a:endParaRPr lang="en-US" dirty="0"/>
          </a:p>
        </p:txBody>
      </p:sp>
    </p:spTree>
    <p:extLst>
      <p:ext uri="{BB962C8B-B14F-4D97-AF65-F5344CB8AC3E}">
        <p14:creationId xmlns:p14="http://schemas.microsoft.com/office/powerpoint/2010/main" val="34419281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Elements of “borderless” social work </a:t>
            </a:r>
            <a:r>
              <a:rPr lang="en-US" sz="2800" dirty="0" smtClean="0"/>
              <a:t>(</a:t>
            </a:r>
            <a:r>
              <a:rPr lang="en-US" sz="2800" dirty="0" err="1" smtClean="0"/>
              <a:t>Hugman</a:t>
            </a:r>
            <a:r>
              <a:rPr lang="en-US" sz="2800" dirty="0" smtClean="0"/>
              <a:t> et al., 2010)</a:t>
            </a:r>
            <a:endParaRPr lang="en-US" dirty="0"/>
          </a:p>
        </p:txBody>
      </p:sp>
      <p:sp>
        <p:nvSpPr>
          <p:cNvPr id="3" name="Content Placeholder 2"/>
          <p:cNvSpPr>
            <a:spLocks noGrp="1"/>
          </p:cNvSpPr>
          <p:nvPr>
            <p:ph idx="1"/>
          </p:nvPr>
        </p:nvSpPr>
        <p:spPr>
          <a:xfrm>
            <a:off x="406400" y="1981200"/>
            <a:ext cx="11582400" cy="4114800"/>
          </a:xfrm>
        </p:spPr>
        <p:txBody>
          <a:bodyPr>
            <a:normAutofit lnSpcReduction="10000"/>
          </a:bodyPr>
          <a:lstStyle/>
          <a:p>
            <a:pPr>
              <a:defRPr/>
            </a:pPr>
            <a:r>
              <a:rPr lang="en-US" sz="2400" dirty="0"/>
              <a:t>“Insurgent multiculturalism”</a:t>
            </a:r>
          </a:p>
          <a:p>
            <a:pPr>
              <a:defRPr/>
            </a:pPr>
            <a:r>
              <a:rPr lang="en-US" sz="2400" dirty="0"/>
              <a:t>Pluralizing differences</a:t>
            </a:r>
          </a:p>
          <a:p>
            <a:pPr>
              <a:defRPr/>
            </a:pPr>
            <a:r>
              <a:rPr lang="en-US" sz="2400" dirty="0"/>
              <a:t>Historically locating social work practice in indigenous </a:t>
            </a:r>
            <a:r>
              <a:rPr lang="en-US" sz="2400" dirty="0" smtClean="0"/>
              <a:t>contexts</a:t>
            </a:r>
          </a:p>
          <a:p>
            <a:pPr>
              <a:defRPr/>
            </a:pPr>
            <a:r>
              <a:rPr lang="en-US" sz="2400" dirty="0"/>
              <a:t>Revising concept of Identity: nation-bound or transnational? (ex of Muslim identity)</a:t>
            </a:r>
          </a:p>
          <a:p>
            <a:pPr>
              <a:defRPr/>
            </a:pPr>
            <a:r>
              <a:rPr lang="en-US" sz="2400" dirty="0" smtClean="0"/>
              <a:t>Reflecting about interpersonal communication: </a:t>
            </a:r>
            <a:endParaRPr lang="en-US" sz="2400" dirty="0"/>
          </a:p>
          <a:p>
            <a:pPr lvl="1">
              <a:defRPr/>
            </a:pPr>
            <a:r>
              <a:rPr lang="en-US" sz="2000" dirty="0" smtClean="0"/>
              <a:t>Recognition that social workers’ clients: may be migrants who face discrimination in their new country – often criminalized or vagabonds…(contrast with tourists…)</a:t>
            </a:r>
          </a:p>
          <a:p>
            <a:pPr lvl="1">
              <a:defRPr/>
            </a:pPr>
            <a:r>
              <a:rPr lang="en-US" sz="2000" dirty="0" smtClean="0"/>
              <a:t> Authenticity can be associated with degree of life in country v. “otherness” (newcomers)</a:t>
            </a:r>
          </a:p>
          <a:p>
            <a:pPr>
              <a:defRPr/>
            </a:pPr>
            <a:endParaRPr lang="en-US" dirty="0"/>
          </a:p>
        </p:txBody>
      </p:sp>
    </p:spTree>
    <p:extLst>
      <p:ext uri="{BB962C8B-B14F-4D97-AF65-F5344CB8AC3E}">
        <p14:creationId xmlns:p14="http://schemas.microsoft.com/office/powerpoint/2010/main" val="2660491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lstStyle/>
          <a:p>
            <a:pPr eaLnBrk="1" hangingPunct="1">
              <a:defRPr/>
            </a:pPr>
            <a:r>
              <a:rPr lang="en-US" sz="3200" dirty="0" smtClean="0"/>
              <a:t>Human rights orientation</a:t>
            </a:r>
          </a:p>
        </p:txBody>
      </p:sp>
      <p:sp>
        <p:nvSpPr>
          <p:cNvPr id="120835" name="Rectangle 1027"/>
          <p:cNvSpPr>
            <a:spLocks noGrp="1" noChangeArrowheads="1"/>
          </p:cNvSpPr>
          <p:nvPr>
            <p:ph type="body" idx="1"/>
          </p:nvPr>
        </p:nvSpPr>
        <p:spPr>
          <a:xfrm>
            <a:off x="1103312" y="1654426"/>
            <a:ext cx="10711466" cy="4593974"/>
          </a:xfrm>
        </p:spPr>
        <p:txBody>
          <a:bodyPr>
            <a:normAutofit lnSpcReduction="10000"/>
          </a:bodyPr>
          <a:lstStyle/>
          <a:p>
            <a:pPr eaLnBrk="1" hangingPunct="1">
              <a:buFont typeface="Times" charset="0"/>
              <a:buChar char="•"/>
              <a:defRPr/>
            </a:pPr>
            <a:r>
              <a:rPr lang="en-US" sz="2400" dirty="0" smtClean="0"/>
              <a:t>U.N. Declaration on Human Rights</a:t>
            </a:r>
          </a:p>
          <a:p>
            <a:pPr eaLnBrk="1" hangingPunct="1">
              <a:buFont typeface="Times" charset="0"/>
              <a:buChar char="•"/>
              <a:defRPr/>
            </a:pPr>
            <a:r>
              <a:rPr lang="en-US" sz="2400" dirty="0" smtClean="0"/>
              <a:t>Advancing social justice within and between countries</a:t>
            </a:r>
          </a:p>
          <a:p>
            <a:pPr eaLnBrk="1" hangingPunct="1">
              <a:buFont typeface="Times" charset="0"/>
              <a:buChar char="•"/>
              <a:defRPr/>
            </a:pPr>
            <a:r>
              <a:rPr lang="en-US" sz="2400" dirty="0" smtClean="0"/>
              <a:t>Fostering cross-cultural and transnational cooperation</a:t>
            </a:r>
          </a:p>
          <a:p>
            <a:pPr eaLnBrk="1" hangingPunct="1">
              <a:buFont typeface="Times" charset="0"/>
              <a:buChar char="•"/>
              <a:defRPr/>
            </a:pPr>
            <a:r>
              <a:rPr lang="en-US" sz="2400" dirty="0" smtClean="0"/>
              <a:t>Understanding poverty as a violation of human rights (</a:t>
            </a:r>
            <a:r>
              <a:rPr lang="en-US" sz="2400" dirty="0" err="1" smtClean="0"/>
              <a:t>Yunus</a:t>
            </a:r>
            <a:r>
              <a:rPr lang="en-US" sz="2400" dirty="0" smtClean="0"/>
              <a:t>)</a:t>
            </a:r>
          </a:p>
          <a:p>
            <a:pPr eaLnBrk="1" hangingPunct="1">
              <a:buFont typeface="Times" charset="0"/>
              <a:buChar char="•"/>
              <a:defRPr/>
            </a:pPr>
            <a:r>
              <a:rPr lang="en-US" sz="2400" dirty="0" smtClean="0"/>
              <a:t>Recognizing that what seems like a violation of human rights from one perspective might not seem so to others: </a:t>
            </a:r>
          </a:p>
          <a:p>
            <a:pPr lvl="1">
              <a:buFont typeface="Times" charset="0"/>
              <a:buChar char="•"/>
              <a:defRPr/>
            </a:pPr>
            <a:r>
              <a:rPr lang="en-US" sz="2200" dirty="0" smtClean="0"/>
              <a:t>Restorative justice to seek </a:t>
            </a:r>
            <a:r>
              <a:rPr lang="en-US" sz="2200" dirty="0"/>
              <a:t>r</a:t>
            </a:r>
            <a:r>
              <a:rPr lang="en-US" sz="2200" dirty="0" smtClean="0"/>
              <a:t>econciliation between aboriginals and European descendants in Australia</a:t>
            </a:r>
          </a:p>
          <a:p>
            <a:pPr eaLnBrk="1" hangingPunct="1">
              <a:buFont typeface="Times" charset="0"/>
              <a:buChar char="•"/>
              <a:defRPr/>
            </a:pPr>
            <a:r>
              <a:rPr lang="en-US" sz="2400" dirty="0" smtClean="0"/>
              <a:t>Women’s rights: Global </a:t>
            </a:r>
            <a:r>
              <a:rPr lang="en-US" sz="2400" dirty="0"/>
              <a:t>gender </a:t>
            </a:r>
            <a:r>
              <a:rPr lang="en-US" sz="2400" dirty="0" smtClean="0"/>
              <a:t>inequality; importance </a:t>
            </a:r>
            <a:r>
              <a:rPr lang="en-US" sz="2400" dirty="0"/>
              <a:t>of advocating for women’s education and preservation of women’s health and </a:t>
            </a:r>
            <a:r>
              <a:rPr lang="en-US" sz="2400" dirty="0" smtClean="0"/>
              <a:t>wellbeing (</a:t>
            </a:r>
            <a:r>
              <a:rPr lang="en-US" sz="2400" dirty="0" err="1" smtClean="0"/>
              <a:t>Kristof</a:t>
            </a:r>
            <a:r>
              <a:rPr lang="en-US" sz="2400" dirty="0" smtClean="0"/>
              <a:t>, </a:t>
            </a:r>
            <a:r>
              <a:rPr lang="en-US" sz="2400" i="1" dirty="0" smtClean="0"/>
              <a:t>Half the Sky</a:t>
            </a:r>
            <a:r>
              <a:rPr lang="en-US" sz="2400" dirty="0" smtClean="0"/>
              <a:t>)</a:t>
            </a:r>
            <a:r>
              <a:rPr lang="en-US" dirty="0" smtClean="0"/>
              <a:t> </a:t>
            </a:r>
            <a:endParaRPr lang="en-US" dirty="0"/>
          </a:p>
          <a:p>
            <a:pPr eaLnBrk="1" hangingPunct="1">
              <a:buFont typeface="Times" charset="0"/>
              <a:buChar char="•"/>
              <a:defRPr/>
            </a:pPr>
            <a:endParaRPr lang="en-US" sz="2800" dirty="0" smtClean="0"/>
          </a:p>
        </p:txBody>
      </p:sp>
    </p:spTree>
    <p:extLst>
      <p:ext uri="{BB962C8B-B14F-4D97-AF65-F5344CB8AC3E}">
        <p14:creationId xmlns:p14="http://schemas.microsoft.com/office/powerpoint/2010/main" val="405901995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social work curriculum topics</a:t>
            </a:r>
            <a:endParaRPr lang="en-US" dirty="0"/>
          </a:p>
        </p:txBody>
      </p:sp>
      <p:sp>
        <p:nvSpPr>
          <p:cNvPr id="3" name="Content Placeholder 2"/>
          <p:cNvSpPr>
            <a:spLocks noGrp="1"/>
          </p:cNvSpPr>
          <p:nvPr>
            <p:ph idx="1"/>
          </p:nvPr>
        </p:nvSpPr>
        <p:spPr>
          <a:xfrm>
            <a:off x="1103312" y="2123278"/>
            <a:ext cx="10648013" cy="4125121"/>
          </a:xfrm>
        </p:spPr>
        <p:txBody>
          <a:bodyPr>
            <a:normAutofit/>
          </a:bodyPr>
          <a:lstStyle/>
          <a:p>
            <a:r>
              <a:rPr lang="en-US" sz="2400" dirty="0"/>
              <a:t>G</a:t>
            </a:r>
            <a:r>
              <a:rPr lang="en-US" sz="2400" dirty="0" smtClean="0"/>
              <a:t>lobalization </a:t>
            </a:r>
            <a:r>
              <a:rPr lang="en-US" sz="2400" dirty="0"/>
              <a:t>and the roles of global social workers</a:t>
            </a:r>
          </a:p>
          <a:p>
            <a:r>
              <a:rPr lang="en-US" sz="2400" dirty="0"/>
              <a:t>International Social Work and Advancing Human Rights </a:t>
            </a:r>
            <a:endParaRPr lang="en-US" sz="2400" dirty="0" smtClean="0"/>
          </a:p>
          <a:p>
            <a:r>
              <a:rPr lang="en-US" sz="2400" dirty="0"/>
              <a:t>History and contexts for global social work </a:t>
            </a:r>
            <a:r>
              <a:rPr lang="en-US" sz="2400" dirty="0" smtClean="0"/>
              <a:t>practice</a:t>
            </a:r>
          </a:p>
          <a:p>
            <a:r>
              <a:rPr lang="en-US" sz="2400" dirty="0"/>
              <a:t>Poverty, structural violence, stigma and initiating virtuous social cycles </a:t>
            </a:r>
            <a:endParaRPr lang="en-US" sz="2400" dirty="0" smtClean="0"/>
          </a:p>
          <a:p>
            <a:r>
              <a:rPr lang="en-US" sz="2400" dirty="0"/>
              <a:t>Cultural and familial transmission of aggression, competition, and competition </a:t>
            </a:r>
            <a:endParaRPr lang="en-US" sz="2400" dirty="0" smtClean="0"/>
          </a:p>
          <a:p>
            <a:r>
              <a:rPr lang="en-US" sz="2400" dirty="0"/>
              <a:t>Gender-based discrimination and social work interventions to respond</a:t>
            </a:r>
          </a:p>
          <a:p>
            <a:endParaRPr lang="en-US" dirty="0" smtClean="0"/>
          </a:p>
          <a:p>
            <a:endParaRPr lang="en-US" dirty="0"/>
          </a:p>
        </p:txBody>
      </p:sp>
      <p:sp>
        <p:nvSpPr>
          <p:cNvPr id="4" name="TextBox 3"/>
          <p:cNvSpPr txBox="1"/>
          <p:nvPr/>
        </p:nvSpPr>
        <p:spPr>
          <a:xfrm>
            <a:off x="10822592" y="701440"/>
            <a:ext cx="312593" cy="369332"/>
          </a:xfrm>
          <a:prstGeom prst="rect">
            <a:avLst/>
          </a:prstGeom>
          <a:noFill/>
        </p:spPr>
        <p:txBody>
          <a:bodyPr wrap="none" rtlCol="0">
            <a:spAutoFit/>
          </a:bodyPr>
          <a:lstStyle/>
          <a:p>
            <a:r>
              <a:rPr lang="en-US" dirty="0" smtClean="0"/>
              <a:t>1</a:t>
            </a:r>
            <a:endParaRPr lang="en-US" dirty="0"/>
          </a:p>
        </p:txBody>
      </p:sp>
    </p:spTree>
    <p:extLst>
      <p:ext uri="{BB962C8B-B14F-4D97-AF65-F5344CB8AC3E}">
        <p14:creationId xmlns:p14="http://schemas.microsoft.com/office/powerpoint/2010/main" val="42432441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social work curriculum topics</a:t>
            </a:r>
          </a:p>
        </p:txBody>
      </p:sp>
      <p:sp>
        <p:nvSpPr>
          <p:cNvPr id="3" name="Content Placeholder 2"/>
          <p:cNvSpPr>
            <a:spLocks noGrp="1"/>
          </p:cNvSpPr>
          <p:nvPr>
            <p:ph idx="1"/>
          </p:nvPr>
        </p:nvSpPr>
        <p:spPr/>
        <p:txBody>
          <a:bodyPr>
            <a:normAutofit lnSpcReduction="10000"/>
          </a:bodyPr>
          <a:lstStyle/>
          <a:p>
            <a:r>
              <a:rPr lang="en-US" sz="2400" dirty="0"/>
              <a:t>Understanding and remediating societal processes that cause people to dehumanize and harm others </a:t>
            </a:r>
          </a:p>
          <a:p>
            <a:r>
              <a:rPr lang="en-US" sz="2400" dirty="0"/>
              <a:t>National and community-based efforts at reconciliation and peace-building in the wake of violence</a:t>
            </a:r>
          </a:p>
          <a:p>
            <a:r>
              <a:rPr lang="en-US" sz="2400" dirty="0"/>
              <a:t>Group and individual psychotherapy in response to traumatizing violence</a:t>
            </a:r>
          </a:p>
          <a:p>
            <a:r>
              <a:rPr lang="en-US" sz="2400" dirty="0"/>
              <a:t>Care of vulnerable children and developing child welfare infrastructures</a:t>
            </a:r>
          </a:p>
          <a:p>
            <a:r>
              <a:rPr lang="en-US" sz="2400" dirty="0"/>
              <a:t> Adoption as an example of complexities in fostering children’s human rights</a:t>
            </a:r>
          </a:p>
          <a:p>
            <a:endParaRPr lang="en-US" dirty="0"/>
          </a:p>
        </p:txBody>
      </p:sp>
      <p:sp>
        <p:nvSpPr>
          <p:cNvPr id="4" name="TextBox 3"/>
          <p:cNvSpPr txBox="1"/>
          <p:nvPr/>
        </p:nvSpPr>
        <p:spPr>
          <a:xfrm>
            <a:off x="10689915" y="720398"/>
            <a:ext cx="312593" cy="369332"/>
          </a:xfrm>
          <a:prstGeom prst="rect">
            <a:avLst/>
          </a:prstGeom>
          <a:noFill/>
        </p:spPr>
        <p:txBody>
          <a:bodyPr wrap="none" rtlCol="0">
            <a:spAutoFit/>
          </a:bodyPr>
          <a:lstStyle/>
          <a:p>
            <a:r>
              <a:rPr lang="en-US" dirty="0" smtClean="0"/>
              <a:t>2</a:t>
            </a:r>
            <a:endParaRPr lang="en-US" dirty="0"/>
          </a:p>
        </p:txBody>
      </p:sp>
    </p:spTree>
    <p:extLst>
      <p:ext uri="{BB962C8B-B14F-4D97-AF65-F5344CB8AC3E}">
        <p14:creationId xmlns:p14="http://schemas.microsoft.com/office/powerpoint/2010/main" val="3703345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concepts in Research from a Global Perspective</a:t>
            </a:r>
            <a:endParaRPr lang="en-US" dirty="0"/>
          </a:p>
        </p:txBody>
      </p:sp>
      <p:sp>
        <p:nvSpPr>
          <p:cNvPr id="3" name="Content Placeholder 2"/>
          <p:cNvSpPr>
            <a:spLocks noGrp="1"/>
          </p:cNvSpPr>
          <p:nvPr>
            <p:ph idx="1"/>
          </p:nvPr>
        </p:nvSpPr>
        <p:spPr/>
        <p:txBody>
          <a:bodyPr/>
          <a:lstStyle/>
          <a:p>
            <a:r>
              <a:rPr lang="en-US" dirty="0" smtClean="0"/>
              <a:t>U. S. focus on quantitative and experimental designs is not shared or prioritized globally except </a:t>
            </a:r>
          </a:p>
          <a:p>
            <a:r>
              <a:rPr lang="en-US" dirty="0" smtClean="0"/>
              <a:t>Participatory </a:t>
            </a:r>
            <a:r>
              <a:rPr lang="en-US" dirty="0"/>
              <a:t>Action and Qualitative Research</a:t>
            </a:r>
          </a:p>
          <a:p>
            <a:pPr lvl="1"/>
            <a:r>
              <a:rPr lang="en-US" dirty="0" smtClean="0"/>
              <a:t>Research is based on relationships that form the identities of researcher and subject</a:t>
            </a:r>
          </a:p>
          <a:p>
            <a:pPr lvl="1"/>
            <a:r>
              <a:rPr lang="en-US" dirty="0" smtClean="0"/>
              <a:t>Research can advance social justice</a:t>
            </a:r>
          </a:p>
          <a:p>
            <a:r>
              <a:rPr lang="en-US" dirty="0" smtClean="0"/>
              <a:t>Research can include and affirm the values and priorities of people participating as subjects</a:t>
            </a:r>
          </a:p>
          <a:p>
            <a:r>
              <a:rPr lang="en-US" dirty="0" smtClean="0"/>
              <a:t>Maintaining scientific principles and standards in qualitative and participatory action research</a:t>
            </a:r>
          </a:p>
        </p:txBody>
      </p:sp>
    </p:spTree>
    <p:extLst>
      <p:ext uri="{BB962C8B-B14F-4D97-AF65-F5344CB8AC3E}">
        <p14:creationId xmlns:p14="http://schemas.microsoft.com/office/powerpoint/2010/main" val="1023425763"/>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oicesImagesFRO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273" y="444500"/>
            <a:ext cx="10216072" cy="5955030"/>
          </a:xfrm>
          <a:prstGeom prst="rect">
            <a:avLst/>
          </a:prstGeom>
        </p:spPr>
      </p:pic>
      <p:sp>
        <p:nvSpPr>
          <p:cNvPr id="3" name="TextBox 2"/>
          <p:cNvSpPr txBox="1"/>
          <p:nvPr/>
        </p:nvSpPr>
        <p:spPr>
          <a:xfrm>
            <a:off x="406400" y="6553221"/>
            <a:ext cx="8334471" cy="346249"/>
          </a:xfrm>
          <a:prstGeom prst="rect">
            <a:avLst/>
          </a:prstGeom>
          <a:noFill/>
        </p:spPr>
        <p:txBody>
          <a:bodyPr wrap="none" rtlCol="0">
            <a:spAutoFit/>
          </a:bodyPr>
          <a:lstStyle/>
          <a:p>
            <a:pPr>
              <a:lnSpc>
                <a:spcPct val="90000"/>
              </a:lnSpc>
            </a:pPr>
            <a:r>
              <a:rPr lang="en-US" dirty="0" smtClean="0"/>
              <a:t>From Participatory Research Project with Mayan women, M. Brinton </a:t>
            </a:r>
            <a:r>
              <a:rPr lang="en-US" dirty="0" err="1" smtClean="0"/>
              <a:t>Lykes</a:t>
            </a:r>
            <a:endParaRPr lang="en-US" dirty="0"/>
          </a:p>
        </p:txBody>
      </p:sp>
      <p:sp>
        <p:nvSpPr>
          <p:cNvPr id="5" name="TextBox 4"/>
          <p:cNvSpPr txBox="1"/>
          <p:nvPr/>
        </p:nvSpPr>
        <p:spPr>
          <a:xfrm>
            <a:off x="367412" y="143801"/>
            <a:ext cx="5436442" cy="346249"/>
          </a:xfrm>
          <a:prstGeom prst="rect">
            <a:avLst/>
          </a:prstGeom>
          <a:noFill/>
        </p:spPr>
        <p:txBody>
          <a:bodyPr wrap="none" rtlCol="0">
            <a:spAutoFit/>
          </a:bodyPr>
          <a:lstStyle/>
          <a:p>
            <a:pPr>
              <a:lnSpc>
                <a:spcPct val="90000"/>
              </a:lnSpc>
            </a:pPr>
            <a:r>
              <a:rPr lang="en-US" dirty="0" smtClean="0"/>
              <a:t>So – really -- who is studying whom in research?</a:t>
            </a:r>
            <a:endParaRPr lang="en-US" dirty="0"/>
          </a:p>
        </p:txBody>
      </p:sp>
    </p:spTree>
    <p:extLst>
      <p:ext uri="{BB962C8B-B14F-4D97-AF65-F5344CB8AC3E}">
        <p14:creationId xmlns:p14="http://schemas.microsoft.com/office/powerpoint/2010/main" val="683680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8212667" cy="6159500"/>
          </a:xfrm>
          <a:prstGeom prst="rect">
            <a:avLst/>
          </a:prstGeom>
        </p:spPr>
      </p:pic>
      <p:sp>
        <p:nvSpPr>
          <p:cNvPr id="3" name="TextBox 2"/>
          <p:cNvSpPr txBox="1"/>
          <p:nvPr/>
        </p:nvSpPr>
        <p:spPr>
          <a:xfrm>
            <a:off x="2511778" y="6477000"/>
            <a:ext cx="2104700" cy="369332"/>
          </a:xfrm>
          <a:prstGeom prst="rect">
            <a:avLst/>
          </a:prstGeom>
          <a:noFill/>
        </p:spPr>
        <p:txBody>
          <a:bodyPr wrap="none" rtlCol="0">
            <a:spAutoFit/>
          </a:bodyPr>
          <a:lstStyle/>
          <a:p>
            <a:r>
              <a:rPr lang="en-US" dirty="0" smtClean="0"/>
              <a:t>Spring, 2010 class</a:t>
            </a:r>
            <a:endParaRPr lang="en-US" dirty="0"/>
          </a:p>
        </p:txBody>
      </p:sp>
      <p:sp>
        <p:nvSpPr>
          <p:cNvPr id="4" name="TextBox 3"/>
          <p:cNvSpPr txBox="1"/>
          <p:nvPr/>
        </p:nvSpPr>
        <p:spPr>
          <a:xfrm>
            <a:off x="8512849" y="2057657"/>
            <a:ext cx="3285011" cy="3139321"/>
          </a:xfrm>
          <a:prstGeom prst="rect">
            <a:avLst/>
          </a:prstGeom>
          <a:noFill/>
        </p:spPr>
        <p:txBody>
          <a:bodyPr wrap="none" rtlCol="0">
            <a:spAutoFit/>
          </a:bodyPr>
          <a:lstStyle/>
          <a:p>
            <a:r>
              <a:rPr lang="en-US" dirty="0" smtClean="0"/>
              <a:t>Since 2006</a:t>
            </a:r>
          </a:p>
          <a:p>
            <a:endParaRPr lang="en-US" dirty="0"/>
          </a:p>
          <a:p>
            <a:r>
              <a:rPr lang="en-US" dirty="0" smtClean="0"/>
              <a:t>Global social work: </a:t>
            </a:r>
          </a:p>
          <a:p>
            <a:r>
              <a:rPr lang="en-US" dirty="0" smtClean="0"/>
              <a:t>9 semesters</a:t>
            </a:r>
          </a:p>
          <a:p>
            <a:endParaRPr lang="en-US" dirty="0"/>
          </a:p>
          <a:p>
            <a:r>
              <a:rPr lang="en-US" dirty="0" smtClean="0"/>
              <a:t>Participatory action and </a:t>
            </a:r>
          </a:p>
          <a:p>
            <a:r>
              <a:rPr lang="en-US" dirty="0" smtClean="0"/>
              <a:t>Qualitative research:</a:t>
            </a:r>
          </a:p>
          <a:p>
            <a:r>
              <a:rPr lang="en-US" dirty="0" smtClean="0"/>
              <a:t>7 semesters</a:t>
            </a:r>
          </a:p>
          <a:p>
            <a:endParaRPr lang="en-US" dirty="0"/>
          </a:p>
          <a:p>
            <a:r>
              <a:rPr lang="en-US" dirty="0" smtClean="0"/>
              <a:t>Class sizes ranged from 8-22 </a:t>
            </a:r>
          </a:p>
          <a:p>
            <a:r>
              <a:rPr lang="en-US" dirty="0" smtClean="0"/>
              <a:t>At each location</a:t>
            </a:r>
            <a:endParaRPr lang="en-US" dirty="0"/>
          </a:p>
        </p:txBody>
      </p:sp>
    </p:spTree>
    <p:extLst>
      <p:ext uri="{BB962C8B-B14F-4D97-AF65-F5344CB8AC3E}">
        <p14:creationId xmlns:p14="http://schemas.microsoft.com/office/powerpoint/2010/main" val="3341964291"/>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llHouse2_620x35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28045"/>
            <a:ext cx="6766867" cy="3507200"/>
          </a:xfrm>
          <a:prstGeom prst="rect">
            <a:avLst/>
          </a:prstGeom>
        </p:spPr>
      </p:pic>
      <p:pic>
        <p:nvPicPr>
          <p:cNvPr id="9" name="Picture 8" descr="6a011571801c18970b0133ee497500970b-800wi.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4800" y="-11763"/>
            <a:ext cx="3657600" cy="5907652"/>
          </a:xfrm>
          <a:prstGeom prst="rect">
            <a:avLst/>
          </a:prstGeom>
        </p:spPr>
      </p:pic>
      <p:sp>
        <p:nvSpPr>
          <p:cNvPr id="2" name="TextBox 1"/>
          <p:cNvSpPr txBox="1"/>
          <p:nvPr/>
        </p:nvSpPr>
        <p:spPr>
          <a:xfrm>
            <a:off x="473844" y="303326"/>
            <a:ext cx="6562764" cy="1846659"/>
          </a:xfrm>
          <a:prstGeom prst="rect">
            <a:avLst/>
          </a:prstGeom>
          <a:noFill/>
        </p:spPr>
        <p:txBody>
          <a:bodyPr wrap="none" rtlCol="0">
            <a:spAutoFit/>
          </a:bodyPr>
          <a:lstStyle/>
          <a:p>
            <a:r>
              <a:rPr lang="en-US" sz="2400" dirty="0" smtClean="0"/>
              <a:t>Historical Foundations in U.S. for social work </a:t>
            </a:r>
          </a:p>
          <a:p>
            <a:r>
              <a:rPr lang="en-US" sz="2400" dirty="0" smtClean="0"/>
              <a:t>with global impact and a social justice, </a:t>
            </a:r>
          </a:p>
          <a:p>
            <a:r>
              <a:rPr lang="en-US" sz="2400" dirty="0" smtClean="0"/>
              <a:t>peace-building, </a:t>
            </a:r>
          </a:p>
          <a:p>
            <a:r>
              <a:rPr lang="en-US" sz="2400" dirty="0" smtClean="0"/>
              <a:t>participatory action research orientation</a:t>
            </a:r>
          </a:p>
          <a:p>
            <a:endParaRPr lang="en-US" dirty="0"/>
          </a:p>
        </p:txBody>
      </p:sp>
    </p:spTree>
    <p:extLst>
      <p:ext uri="{BB962C8B-B14F-4D97-AF65-F5344CB8AC3E}">
        <p14:creationId xmlns:p14="http://schemas.microsoft.com/office/powerpoint/2010/main" val="3393198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79514" y="228600"/>
            <a:ext cx="6811849" cy="6629400"/>
          </a:xfrm>
          <a:prstGeom prst="rect">
            <a:avLst/>
          </a:prstGeom>
          <a:ln>
            <a:solidFill>
              <a:srgbClr val="FFFF00"/>
            </a:solidFill>
          </a:ln>
        </p:spPr>
      </p:pic>
      <p:sp>
        <p:nvSpPr>
          <p:cNvPr id="8" name="TextBox 7"/>
          <p:cNvSpPr txBox="1"/>
          <p:nvPr/>
        </p:nvSpPr>
        <p:spPr>
          <a:xfrm>
            <a:off x="8001500" y="1524007"/>
            <a:ext cx="3221881" cy="1650708"/>
          </a:xfrm>
          <a:prstGeom prst="rect">
            <a:avLst/>
          </a:prstGeom>
          <a:noFill/>
        </p:spPr>
        <p:txBody>
          <a:bodyPr wrap="none" rtlCol="0">
            <a:spAutoFit/>
          </a:bodyPr>
          <a:lstStyle/>
          <a:p>
            <a:pPr>
              <a:lnSpc>
                <a:spcPct val="90000"/>
              </a:lnSpc>
            </a:pPr>
            <a:r>
              <a:rPr lang="en-US" sz="2800" dirty="0" smtClean="0"/>
              <a:t>Where are we as  </a:t>
            </a:r>
          </a:p>
          <a:p>
            <a:pPr>
              <a:lnSpc>
                <a:spcPct val="90000"/>
              </a:lnSpc>
            </a:pPr>
            <a:r>
              <a:rPr lang="en-US" sz="2800" dirty="0" smtClean="0"/>
              <a:t>researchers in this </a:t>
            </a:r>
          </a:p>
          <a:p>
            <a:pPr>
              <a:lnSpc>
                <a:spcPct val="90000"/>
              </a:lnSpc>
            </a:pPr>
            <a:r>
              <a:rPr lang="en-US" sz="2800" dirty="0" smtClean="0"/>
              <a:t>peace-building </a:t>
            </a:r>
          </a:p>
          <a:p>
            <a:pPr>
              <a:lnSpc>
                <a:spcPct val="90000"/>
              </a:lnSpc>
            </a:pPr>
            <a:r>
              <a:rPr lang="en-US" sz="2800" dirty="0" smtClean="0"/>
              <a:t>Pyramid?</a:t>
            </a:r>
            <a:endParaRPr lang="en-US" sz="2800" dirty="0"/>
          </a:p>
        </p:txBody>
      </p:sp>
    </p:spTree>
    <p:extLst>
      <p:ext uri="{BB962C8B-B14F-4D97-AF65-F5344CB8AC3E}">
        <p14:creationId xmlns:p14="http://schemas.microsoft.com/office/powerpoint/2010/main" val="239195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art-of-peace_lead.jpg"/>
          <p:cNvPicPr>
            <a:picLocks noChangeAspect="1"/>
          </p:cNvPicPr>
          <p:nvPr/>
        </p:nvPicPr>
        <p:blipFill>
          <a:blip r:embed="rId2">
            <a:extLst>
              <a:ext uri="{28A0092B-C50C-407E-A947-70E740481C1C}">
                <a14:useLocalDpi xmlns:a14="http://schemas.microsoft.com/office/drawing/2010/main" val="0"/>
              </a:ext>
            </a:extLst>
          </a:blip>
          <a:srcRect l="19143" r="19143"/>
          <a:stretch>
            <a:fillRect/>
          </a:stretch>
        </p:blipFill>
        <p:spPr>
          <a:xfrm>
            <a:off x="649072" y="304800"/>
            <a:ext cx="4951907" cy="5867400"/>
          </a:xfrm>
          <a:prstGeom prst="rect">
            <a:avLst/>
          </a:prstGeom>
        </p:spPr>
      </p:pic>
      <p:sp>
        <p:nvSpPr>
          <p:cNvPr id="3" name="TextBox 2"/>
          <p:cNvSpPr txBox="1"/>
          <p:nvPr/>
        </p:nvSpPr>
        <p:spPr>
          <a:xfrm>
            <a:off x="890826" y="6256089"/>
            <a:ext cx="10672213" cy="346249"/>
          </a:xfrm>
          <a:prstGeom prst="rect">
            <a:avLst/>
          </a:prstGeom>
          <a:noFill/>
        </p:spPr>
        <p:txBody>
          <a:bodyPr wrap="none" rtlCol="0">
            <a:spAutoFit/>
          </a:bodyPr>
          <a:lstStyle/>
          <a:p>
            <a:pPr>
              <a:lnSpc>
                <a:spcPct val="90000"/>
              </a:lnSpc>
            </a:pPr>
            <a:r>
              <a:rPr lang="en-US" dirty="0"/>
              <a:t>Photo from </a:t>
            </a:r>
            <a:r>
              <a:rPr lang="en-US" dirty="0" err="1"/>
              <a:t>onbeing.org</a:t>
            </a:r>
            <a:r>
              <a:rPr lang="en-US" dirty="0"/>
              <a:t>: About John Paul </a:t>
            </a:r>
            <a:r>
              <a:rPr lang="en-US" dirty="0" err="1"/>
              <a:t>Lederach’s</a:t>
            </a:r>
            <a:r>
              <a:rPr lang="en-US" dirty="0"/>
              <a:t> participatory action research for peace</a:t>
            </a:r>
          </a:p>
        </p:txBody>
      </p:sp>
      <p:sp>
        <p:nvSpPr>
          <p:cNvPr id="4" name="TextBox 3"/>
          <p:cNvSpPr txBox="1"/>
          <p:nvPr/>
        </p:nvSpPr>
        <p:spPr>
          <a:xfrm>
            <a:off x="6197876" y="2407647"/>
            <a:ext cx="5718733" cy="954107"/>
          </a:xfrm>
          <a:prstGeom prst="rect">
            <a:avLst/>
          </a:prstGeom>
          <a:noFill/>
        </p:spPr>
        <p:txBody>
          <a:bodyPr wrap="none" rtlCol="0">
            <a:spAutoFit/>
          </a:bodyPr>
          <a:lstStyle/>
          <a:p>
            <a:r>
              <a:rPr lang="en-US" sz="2800" dirty="0"/>
              <a:t>Participatory action research as </a:t>
            </a:r>
            <a:endParaRPr lang="en-US" sz="2800" dirty="0" smtClean="0"/>
          </a:p>
          <a:p>
            <a:r>
              <a:rPr lang="en-US" sz="2800" dirty="0" smtClean="0"/>
              <a:t>a </a:t>
            </a:r>
            <a:r>
              <a:rPr lang="en-US" sz="2800" dirty="0"/>
              <a:t>peace-building process</a:t>
            </a:r>
          </a:p>
        </p:txBody>
      </p:sp>
    </p:spTree>
    <p:extLst>
      <p:ext uri="{BB962C8B-B14F-4D97-AF65-F5344CB8AC3E}">
        <p14:creationId xmlns:p14="http://schemas.microsoft.com/office/powerpoint/2010/main" val="3291179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defRPr/>
            </a:pPr>
            <a:r>
              <a:rPr lang="en-US" smtClean="0"/>
              <a:t>Central Issues in Research	</a:t>
            </a:r>
          </a:p>
        </p:txBody>
      </p:sp>
      <p:sp>
        <p:nvSpPr>
          <p:cNvPr id="116739" name="Rectangle 3"/>
          <p:cNvSpPr>
            <a:spLocks noGrp="1" noChangeArrowheads="1"/>
          </p:cNvSpPr>
          <p:nvPr>
            <p:ph idx="1"/>
          </p:nvPr>
        </p:nvSpPr>
        <p:spPr>
          <a:xfrm>
            <a:off x="406403" y="1600200"/>
            <a:ext cx="11277600" cy="4495800"/>
          </a:xfrm>
        </p:spPr>
        <p:txBody>
          <a:bodyPr>
            <a:normAutofit/>
          </a:bodyPr>
          <a:lstStyle/>
          <a:p>
            <a:pPr eaLnBrk="1" hangingPunct="1">
              <a:lnSpc>
                <a:spcPct val="90000"/>
              </a:lnSpc>
              <a:defRPr/>
            </a:pPr>
            <a:r>
              <a:rPr lang="ja-JP" altLang="en-US" sz="2800" smtClean="0"/>
              <a:t>“</a:t>
            </a:r>
            <a:r>
              <a:rPr lang="en-US" sz="2800" smtClean="0"/>
              <a:t>Research is about the power to define reality. To say that you are doing research suggests that you are undertaking systematic investigation with a view to making some claim about the world.</a:t>
            </a:r>
            <a:r>
              <a:rPr lang="ja-JP" altLang="en-US" sz="2800" smtClean="0"/>
              <a:t>”</a:t>
            </a:r>
            <a:r>
              <a:rPr lang="en-US" sz="2800" smtClean="0"/>
              <a:t> (Laws et al. p. 26-27)</a:t>
            </a:r>
          </a:p>
          <a:p>
            <a:pPr eaLnBrk="1" hangingPunct="1">
              <a:lnSpc>
                <a:spcPct val="90000"/>
              </a:lnSpc>
              <a:defRPr/>
            </a:pPr>
            <a:r>
              <a:rPr lang="en-US" sz="2800" smtClean="0"/>
              <a:t>Will research be the best way to use resources for development?</a:t>
            </a:r>
          </a:p>
          <a:p>
            <a:pPr eaLnBrk="1" hangingPunct="1">
              <a:lnSpc>
                <a:spcPct val="90000"/>
              </a:lnSpc>
              <a:defRPr/>
            </a:pPr>
            <a:r>
              <a:rPr lang="en-US" sz="2800" smtClean="0"/>
              <a:t>How can we conduct research that empowers severely disadvantaged populations, improving their lives through the process and findings of the research, without sacrificing scientific quality?</a:t>
            </a:r>
          </a:p>
        </p:txBody>
      </p:sp>
    </p:spTree>
    <p:extLst>
      <p:ext uri="{BB962C8B-B14F-4D97-AF65-F5344CB8AC3E}">
        <p14:creationId xmlns:p14="http://schemas.microsoft.com/office/powerpoint/2010/main" val="386517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891" y="452718"/>
            <a:ext cx="9438968" cy="1400530"/>
          </a:xfrm>
        </p:spPr>
        <p:txBody>
          <a:bodyPr/>
          <a:lstStyle/>
          <a:p>
            <a:r>
              <a:rPr lang="en-US" sz="3200" dirty="0" smtClean="0"/>
              <a:t>Curriculum Topics: Participatory </a:t>
            </a:r>
            <a:r>
              <a:rPr lang="en-US" sz="3200" dirty="0"/>
              <a:t>Action and Qualitative Research to Advance Social </a:t>
            </a:r>
            <a:r>
              <a:rPr lang="en-US" sz="3200" dirty="0" smtClean="0"/>
              <a:t>Justice: A </a:t>
            </a:r>
            <a:r>
              <a:rPr lang="en-US" sz="3200" dirty="0"/>
              <a:t>Global Perspective</a:t>
            </a:r>
          </a:p>
        </p:txBody>
      </p:sp>
      <p:sp>
        <p:nvSpPr>
          <p:cNvPr id="3" name="Content Placeholder 2"/>
          <p:cNvSpPr>
            <a:spLocks noGrp="1"/>
          </p:cNvSpPr>
          <p:nvPr>
            <p:ph idx="1"/>
          </p:nvPr>
        </p:nvSpPr>
        <p:spPr>
          <a:xfrm>
            <a:off x="1103312" y="2376780"/>
            <a:ext cx="10231031" cy="4315339"/>
          </a:xfrm>
        </p:spPr>
        <p:txBody>
          <a:bodyPr>
            <a:normAutofit/>
          </a:bodyPr>
          <a:lstStyle/>
          <a:p>
            <a:r>
              <a:rPr lang="en-US" sz="3200" dirty="0"/>
              <a:t>The Impact of Research on Participants </a:t>
            </a:r>
            <a:endParaRPr lang="en-US" sz="3200" dirty="0" smtClean="0"/>
          </a:p>
          <a:p>
            <a:r>
              <a:rPr lang="en-US" sz="3200" dirty="0"/>
              <a:t>The impact of Culture and Values on Research </a:t>
            </a:r>
            <a:endParaRPr lang="en-US" sz="3200" dirty="0" smtClean="0"/>
          </a:p>
          <a:p>
            <a:r>
              <a:rPr lang="en-US" sz="3200" dirty="0"/>
              <a:t>The Literature Review </a:t>
            </a:r>
            <a:endParaRPr lang="en-US" sz="3200" dirty="0" smtClean="0"/>
          </a:p>
          <a:p>
            <a:r>
              <a:rPr lang="en-US" sz="3200" dirty="0" smtClean="0"/>
              <a:t>Research Designs</a:t>
            </a:r>
          </a:p>
          <a:p>
            <a:pPr marL="0" indent="0">
              <a:buNone/>
            </a:pPr>
            <a:endParaRPr lang="en-US" sz="2200" dirty="0"/>
          </a:p>
          <a:p>
            <a:endParaRPr lang="en-US" dirty="0" smtClean="0"/>
          </a:p>
          <a:p>
            <a:endParaRPr lang="en-US" dirty="0"/>
          </a:p>
        </p:txBody>
      </p:sp>
      <p:sp>
        <p:nvSpPr>
          <p:cNvPr id="4" name="TextBox 3"/>
          <p:cNvSpPr txBox="1"/>
          <p:nvPr/>
        </p:nvSpPr>
        <p:spPr>
          <a:xfrm>
            <a:off x="10784684" y="796229"/>
            <a:ext cx="312593" cy="369332"/>
          </a:xfrm>
          <a:prstGeom prst="rect">
            <a:avLst/>
          </a:prstGeom>
          <a:noFill/>
        </p:spPr>
        <p:txBody>
          <a:bodyPr wrap="none" rtlCol="0">
            <a:spAutoFit/>
          </a:bodyPr>
          <a:lstStyle/>
          <a:p>
            <a:r>
              <a:rPr lang="en-US" dirty="0" smtClean="0"/>
              <a:t>1</a:t>
            </a:r>
            <a:endParaRPr lang="en-US" dirty="0"/>
          </a:p>
        </p:txBody>
      </p:sp>
    </p:spTree>
    <p:extLst>
      <p:ext uri="{BB962C8B-B14F-4D97-AF65-F5344CB8AC3E}">
        <p14:creationId xmlns:p14="http://schemas.microsoft.com/office/powerpoint/2010/main" val="35652468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Curriculum Topics: </a:t>
            </a:r>
            <a:r>
              <a:rPr lang="en-US" sz="3200" dirty="0" smtClean="0"/>
              <a:t>Participatory </a:t>
            </a:r>
            <a:r>
              <a:rPr lang="en-US" sz="3200" dirty="0"/>
              <a:t>Action and Qualitative Research to Advance Social </a:t>
            </a:r>
            <a:r>
              <a:rPr lang="en-US" sz="3200" dirty="0" smtClean="0"/>
              <a:t>Justice: A </a:t>
            </a:r>
            <a:r>
              <a:rPr lang="en-US" sz="3200" dirty="0"/>
              <a:t>Global Perspective</a:t>
            </a:r>
          </a:p>
        </p:txBody>
      </p:sp>
      <p:sp>
        <p:nvSpPr>
          <p:cNvPr id="3" name="Content Placeholder 2"/>
          <p:cNvSpPr>
            <a:spLocks noGrp="1"/>
          </p:cNvSpPr>
          <p:nvPr>
            <p:ph idx="1"/>
          </p:nvPr>
        </p:nvSpPr>
        <p:spPr>
          <a:xfrm>
            <a:off x="1103312" y="2597224"/>
            <a:ext cx="8946541" cy="4000105"/>
          </a:xfrm>
        </p:spPr>
        <p:txBody>
          <a:bodyPr>
            <a:noAutofit/>
          </a:bodyPr>
          <a:lstStyle/>
          <a:p>
            <a:r>
              <a:rPr lang="en-US" sz="2800" dirty="0"/>
              <a:t>Creating and Using Logic Models</a:t>
            </a:r>
          </a:p>
          <a:p>
            <a:r>
              <a:rPr lang="en-US" sz="2800" dirty="0"/>
              <a:t>Process and Outcome Evaluations </a:t>
            </a:r>
          </a:p>
          <a:p>
            <a:r>
              <a:rPr lang="en-US" sz="2800" dirty="0"/>
              <a:t>Understanding Practitioner Decision-Making and Knowledge Utilization</a:t>
            </a:r>
          </a:p>
          <a:p>
            <a:r>
              <a:rPr lang="en-US" sz="2800" dirty="0"/>
              <a:t>Biography, history and narrative study of lives  </a:t>
            </a:r>
          </a:p>
          <a:p>
            <a:r>
              <a:rPr lang="en-US" sz="2800" dirty="0"/>
              <a:t>Using research findings:  Products, authorship and dissemination of findings </a:t>
            </a:r>
          </a:p>
        </p:txBody>
      </p:sp>
      <p:sp>
        <p:nvSpPr>
          <p:cNvPr id="4" name="TextBox 3"/>
          <p:cNvSpPr txBox="1"/>
          <p:nvPr/>
        </p:nvSpPr>
        <p:spPr>
          <a:xfrm>
            <a:off x="10765730" y="606651"/>
            <a:ext cx="312593" cy="369332"/>
          </a:xfrm>
          <a:prstGeom prst="rect">
            <a:avLst/>
          </a:prstGeom>
          <a:noFill/>
        </p:spPr>
        <p:txBody>
          <a:bodyPr wrap="none" rtlCol="0">
            <a:spAutoFit/>
          </a:bodyPr>
          <a:lstStyle/>
          <a:p>
            <a:r>
              <a:rPr lang="en-US" dirty="0" smtClean="0"/>
              <a:t>2</a:t>
            </a:r>
            <a:endParaRPr lang="en-US" dirty="0"/>
          </a:p>
        </p:txBody>
      </p:sp>
    </p:spTree>
    <p:extLst>
      <p:ext uri="{BB962C8B-B14F-4D97-AF65-F5344CB8AC3E}">
        <p14:creationId xmlns:p14="http://schemas.microsoft.com/office/powerpoint/2010/main" val="20286215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 themes in global social work student presentations</a:t>
            </a:r>
            <a:endParaRPr lang="en-US" dirty="0"/>
          </a:p>
        </p:txBody>
      </p:sp>
      <p:sp>
        <p:nvSpPr>
          <p:cNvPr id="3" name="Content Placeholder 2"/>
          <p:cNvSpPr>
            <a:spLocks noGrp="1"/>
          </p:cNvSpPr>
          <p:nvPr>
            <p:ph idx="1"/>
          </p:nvPr>
        </p:nvSpPr>
        <p:spPr>
          <a:xfrm>
            <a:off x="1103313" y="2052918"/>
            <a:ext cx="7160522" cy="4195481"/>
          </a:xfrm>
        </p:spPr>
        <p:txBody>
          <a:bodyPr>
            <a:normAutofit lnSpcReduction="10000"/>
          </a:bodyPr>
          <a:lstStyle/>
          <a:p>
            <a:r>
              <a:rPr lang="en-US" dirty="0" smtClean="0"/>
              <a:t>Well-being of elderly and elder care homes, esp. in post-Soviet countries </a:t>
            </a:r>
          </a:p>
          <a:p>
            <a:r>
              <a:rPr lang="en-US" dirty="0" smtClean="0"/>
              <a:t>Sex trafficking prevention and post-trafficking trauma treatment services</a:t>
            </a:r>
          </a:p>
          <a:p>
            <a:r>
              <a:rPr lang="en-US" dirty="0" smtClean="0"/>
              <a:t>Women’s reproductive health issues, esp. </a:t>
            </a:r>
            <a:r>
              <a:rPr lang="en-US" dirty="0"/>
              <a:t>f</a:t>
            </a:r>
            <a:r>
              <a:rPr lang="en-US" dirty="0" smtClean="0"/>
              <a:t>emale genital mutilation and efforts to build community support to prevent it</a:t>
            </a:r>
          </a:p>
          <a:p>
            <a:r>
              <a:rPr lang="en-US" dirty="0" smtClean="0"/>
              <a:t>Alleviating poverty: micro-lending, services for </a:t>
            </a:r>
          </a:p>
          <a:p>
            <a:pPr marL="0" indent="0">
              <a:buNone/>
            </a:pPr>
            <a:r>
              <a:rPr lang="en-US" dirty="0"/>
              <a:t>	</a:t>
            </a:r>
            <a:r>
              <a:rPr lang="en-US" dirty="0" smtClean="0"/>
              <a:t>homeless persons, helping impoverished children</a:t>
            </a:r>
          </a:p>
          <a:p>
            <a:r>
              <a:rPr lang="en-US" dirty="0" smtClean="0"/>
              <a:t>International child welfare: services for children, </a:t>
            </a:r>
          </a:p>
          <a:p>
            <a:pPr marL="0" indent="0">
              <a:buNone/>
            </a:pPr>
            <a:r>
              <a:rPr lang="en-US" dirty="0"/>
              <a:t>	</a:t>
            </a:r>
            <a:r>
              <a:rPr lang="en-US" dirty="0" smtClean="0"/>
              <a:t>helping orphans and street children</a:t>
            </a:r>
            <a:endParaRPr lang="en-US" dirty="0"/>
          </a:p>
        </p:txBody>
      </p:sp>
      <p:sp>
        <p:nvSpPr>
          <p:cNvPr id="4" name="TextBox 3"/>
          <p:cNvSpPr txBox="1"/>
          <p:nvPr/>
        </p:nvSpPr>
        <p:spPr>
          <a:xfrm>
            <a:off x="9552690" y="4019063"/>
            <a:ext cx="184666"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aturation sat="265000"/>
                    </a14:imgEffect>
                  </a14:imgLayer>
                </a14:imgProps>
              </a:ext>
            </a:extLst>
          </a:blip>
          <a:stretch>
            <a:fillRect/>
          </a:stretch>
        </p:blipFill>
        <p:spPr>
          <a:xfrm>
            <a:off x="8766527" y="1308092"/>
            <a:ext cx="3037469" cy="1952658"/>
          </a:xfrm>
          <a:prstGeom prst="rect">
            <a:avLst/>
          </a:prstGeom>
          <a:effectLst>
            <a:glow rad="177800">
              <a:srgbClr val="FFFF00">
                <a:alpha val="40000"/>
              </a:srgbClr>
            </a:glow>
          </a:effectLst>
        </p:spPr>
      </p:pic>
      <p:pic>
        <p:nvPicPr>
          <p:cNvPr id="7" name="Picture 4" descr="ivaikinim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0403" y="4208641"/>
            <a:ext cx="3911597" cy="215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7974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Sample topics of research projects in Participatory Action and Qualitative Research</a:t>
            </a:r>
            <a:endParaRPr lang="en-US" sz="3200" dirty="0"/>
          </a:p>
        </p:txBody>
      </p:sp>
      <p:sp>
        <p:nvSpPr>
          <p:cNvPr id="3" name="Content Placeholder 2"/>
          <p:cNvSpPr>
            <a:spLocks noGrp="1"/>
          </p:cNvSpPr>
          <p:nvPr>
            <p:ph idx="1"/>
          </p:nvPr>
        </p:nvSpPr>
        <p:spPr>
          <a:xfrm>
            <a:off x="1103312" y="2052918"/>
            <a:ext cx="10118987" cy="4195481"/>
          </a:xfrm>
        </p:spPr>
        <p:txBody>
          <a:bodyPr>
            <a:normAutofit/>
          </a:bodyPr>
          <a:lstStyle/>
          <a:p>
            <a:r>
              <a:rPr lang="en-US" dirty="0" smtClean="0"/>
              <a:t>Working with educational leaders to reduce corporal punishment in Swaziland Schools</a:t>
            </a:r>
          </a:p>
          <a:p>
            <a:r>
              <a:rPr lang="en-US" dirty="0" smtClean="0"/>
              <a:t>Evaluating an NGO’s peace-building work after the civil war in Zimbabwe</a:t>
            </a:r>
          </a:p>
          <a:p>
            <a:r>
              <a:rPr lang="en-US" dirty="0" smtClean="0"/>
              <a:t>Studying and evaluating services for homeless persons in Kaunas</a:t>
            </a:r>
          </a:p>
          <a:p>
            <a:r>
              <a:rPr lang="en-US" dirty="0" smtClean="0"/>
              <a:t>Helping women immigrants to the U.S. who experienced genital cutting</a:t>
            </a:r>
          </a:p>
          <a:p>
            <a:r>
              <a:rPr lang="en-US" dirty="0" smtClean="0"/>
              <a:t>Fostering closer relationships between children and teachers in Kaunas schools</a:t>
            </a:r>
          </a:p>
          <a:p>
            <a:r>
              <a:rPr lang="en-US" dirty="0" smtClean="0"/>
              <a:t>Improving social services for marginalized populations in India</a:t>
            </a:r>
          </a:p>
          <a:p>
            <a:r>
              <a:rPr lang="en-US" dirty="0" smtClean="0"/>
              <a:t>Understanding and evaluating services for persons with alcoholism in U.S. and Lithuania</a:t>
            </a:r>
          </a:p>
          <a:p>
            <a:endParaRPr lang="en-US" dirty="0"/>
          </a:p>
        </p:txBody>
      </p:sp>
    </p:spTree>
    <p:extLst>
      <p:ext uri="{BB962C8B-B14F-4D97-AF65-F5344CB8AC3E}">
        <p14:creationId xmlns:p14="http://schemas.microsoft.com/office/powerpoint/2010/main" val="8304213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72633"/>
          </a:xfrm>
        </p:spPr>
        <p:txBody>
          <a:bodyPr/>
          <a:lstStyle/>
          <a:p>
            <a:r>
              <a:rPr lang="en-US" dirty="0" smtClean="0"/>
              <a:t>Selected references</a:t>
            </a:r>
            <a:endParaRPr lang="en-US" dirty="0"/>
          </a:p>
        </p:txBody>
      </p:sp>
      <p:sp>
        <p:nvSpPr>
          <p:cNvPr id="3" name="Content Placeholder 2"/>
          <p:cNvSpPr>
            <a:spLocks noGrp="1"/>
          </p:cNvSpPr>
          <p:nvPr>
            <p:ph idx="1"/>
          </p:nvPr>
        </p:nvSpPr>
        <p:spPr>
          <a:xfrm>
            <a:off x="455518" y="1573854"/>
            <a:ext cx="11374138" cy="4804397"/>
          </a:xfrm>
        </p:spPr>
        <p:txBody>
          <a:bodyPr>
            <a:normAutofit fontScale="32500" lnSpcReduction="20000"/>
          </a:bodyPr>
          <a:lstStyle/>
          <a:p>
            <a:r>
              <a:rPr lang="en-US" sz="4900" dirty="0"/>
              <a:t>Bell, Daniel, and </a:t>
            </a:r>
            <a:r>
              <a:rPr lang="en-US" sz="4900" dirty="0" err="1"/>
              <a:t>Carens</a:t>
            </a:r>
            <a:r>
              <a:rPr lang="en-US" sz="4900" dirty="0"/>
              <a:t>, Joseph. (2004).  The Ethical Dilemmas of International Human Rights and Humanitarian NGOs: Reflections on a Dialogue Between Practitioners and Theorists. </a:t>
            </a:r>
            <a:r>
              <a:rPr lang="en-US" sz="4900" i="1" dirty="0"/>
              <a:t>Human Rights Quarterly, </a:t>
            </a:r>
            <a:r>
              <a:rPr lang="en-US" sz="4900" dirty="0"/>
              <a:t>26, 300-329</a:t>
            </a:r>
            <a:r>
              <a:rPr lang="en-US" sz="4900" dirty="0" smtClean="0"/>
              <a:t>.</a:t>
            </a:r>
          </a:p>
          <a:p>
            <a:r>
              <a:rPr lang="en-US" sz="5500" dirty="0"/>
              <a:t>Bender </a:t>
            </a:r>
            <a:r>
              <a:rPr lang="en-US" sz="5500" dirty="0" err="1"/>
              <a:t>Shetler</a:t>
            </a:r>
            <a:r>
              <a:rPr lang="en-US" sz="5500" dirty="0"/>
              <a:t>, J. (2010). Historical memory as a foundation for peace: Network formation and ethnic identity in North Mara, Tanzania. </a:t>
            </a:r>
            <a:r>
              <a:rPr lang="en-US" sz="5500" i="1" dirty="0"/>
              <a:t>Journal of Peace Research 47</a:t>
            </a:r>
            <a:r>
              <a:rPr lang="en-US" sz="5500" dirty="0"/>
              <a:t>(5): 639-650</a:t>
            </a:r>
            <a:r>
              <a:rPr lang="en-US" sz="5500" dirty="0" smtClean="0"/>
              <a:t>.</a:t>
            </a:r>
            <a:endParaRPr lang="en-US" sz="4900" dirty="0"/>
          </a:p>
          <a:p>
            <a:r>
              <a:rPr lang="en-US" sz="4900" dirty="0" smtClean="0"/>
              <a:t>Berger, R., L., Stein, and Mullin, J. (2009). Videoconferencing: A viable teaching strategy for social work education? </a:t>
            </a:r>
            <a:r>
              <a:rPr lang="en-US" sz="4900" i="1" dirty="0" smtClean="0"/>
              <a:t>Social work education. </a:t>
            </a:r>
            <a:r>
              <a:rPr lang="en-US" sz="4900" dirty="0" smtClean="0"/>
              <a:t> 28:5, 476-487.</a:t>
            </a:r>
          </a:p>
          <a:p>
            <a:r>
              <a:rPr lang="en-US" sz="4900" dirty="0" smtClean="0"/>
              <a:t>Castro</a:t>
            </a:r>
            <a:r>
              <a:rPr lang="en-US" sz="4900" dirty="0"/>
              <a:t>, </a:t>
            </a:r>
            <a:r>
              <a:rPr lang="en-US" sz="4900" dirty="0" err="1"/>
              <a:t>Arachu</a:t>
            </a:r>
            <a:r>
              <a:rPr lang="en-US" sz="4900" dirty="0"/>
              <a:t> PhD, MPH; Farmer, Paul MD, PhD. (2005). Understanding and Addressing AIDS-Related Stigma: From Anthropological Theory to Clinical Practice in Haiti. </a:t>
            </a:r>
            <a:r>
              <a:rPr lang="en-US" sz="4900" u="sng" dirty="0"/>
              <a:t>American Journal of Public Health, </a:t>
            </a:r>
            <a:r>
              <a:rPr lang="en-US" sz="4900" dirty="0"/>
              <a:t>5(1), 53-59</a:t>
            </a:r>
            <a:r>
              <a:rPr lang="en-US" sz="4900" dirty="0" smtClean="0"/>
              <a:t>.</a:t>
            </a:r>
            <a:endParaRPr lang="en-US" sz="4900" dirty="0"/>
          </a:p>
          <a:p>
            <a:r>
              <a:rPr lang="en-US" sz="4900" dirty="0" err="1" smtClean="0"/>
              <a:t>Gillies</a:t>
            </a:r>
            <a:r>
              <a:rPr lang="en-US" sz="4900" dirty="0"/>
              <a:t>, Donald. (2008). Student perspectives on videoconferencing in teacher education </a:t>
            </a:r>
            <a:r>
              <a:rPr lang="en-US" sz="4900" dirty="0" smtClean="0"/>
              <a:t>at a </a:t>
            </a:r>
            <a:r>
              <a:rPr lang="en-US" sz="4900" dirty="0"/>
              <a:t>distance. </a:t>
            </a:r>
            <a:r>
              <a:rPr lang="en-US" sz="4900" i="1" dirty="0"/>
              <a:t>Distance Education,</a:t>
            </a:r>
            <a:r>
              <a:rPr lang="en-US" sz="4900" dirty="0"/>
              <a:t> </a:t>
            </a:r>
            <a:r>
              <a:rPr lang="en-US" sz="4900" i="1" dirty="0"/>
              <a:t>29</a:t>
            </a:r>
            <a:r>
              <a:rPr lang="en-US" sz="4900" dirty="0"/>
              <a:t>:1, 107–118 </a:t>
            </a:r>
            <a:r>
              <a:rPr lang="en-US" sz="4900" dirty="0" smtClean="0"/>
              <a:t>Hare</a:t>
            </a:r>
            <a:r>
              <a:rPr lang="en-US" sz="4900" dirty="0"/>
              <a:t>, Isadora. (2004). Defining Social Work for the 21st Century: The International Federation of Social Workers' Revised Definition of Social Work. </a:t>
            </a:r>
            <a:r>
              <a:rPr lang="en-US" sz="4900" i="1" dirty="0"/>
              <a:t>International Social Work</a:t>
            </a:r>
            <a:r>
              <a:rPr lang="en-US" sz="4900" dirty="0"/>
              <a:t>, 47, 407-424</a:t>
            </a:r>
            <a:r>
              <a:rPr lang="en-US" sz="4900" dirty="0" smtClean="0"/>
              <a:t>.</a:t>
            </a:r>
          </a:p>
          <a:p>
            <a:r>
              <a:rPr lang="en-US" sz="5500" dirty="0" err="1"/>
              <a:t>Grodofsky</a:t>
            </a:r>
            <a:r>
              <a:rPr lang="en-US" sz="5500" dirty="0"/>
              <a:t>, </a:t>
            </a:r>
            <a:r>
              <a:rPr lang="en-US" sz="5500" dirty="0" err="1"/>
              <a:t>Merav</a:t>
            </a:r>
            <a:r>
              <a:rPr lang="en-US" sz="5500" dirty="0"/>
              <a:t> Moshe. (2007). The Contribution of Law and Social Work to Interdisciplinary Community Development and Peace Building in the Middle East. </a:t>
            </a:r>
            <a:r>
              <a:rPr lang="en-US" sz="5500" i="1" dirty="0"/>
              <a:t>Journal of Community Practice</a:t>
            </a:r>
            <a:r>
              <a:rPr lang="en-US" sz="5500" dirty="0"/>
              <a:t>, </a:t>
            </a:r>
            <a:r>
              <a:rPr lang="en-US" sz="5500" i="1" dirty="0"/>
              <a:t>15</a:t>
            </a:r>
            <a:r>
              <a:rPr lang="en-US" sz="5500" dirty="0"/>
              <a:t>, 45-65. </a:t>
            </a:r>
          </a:p>
          <a:p>
            <a:r>
              <a:rPr lang="en-US" sz="4900" dirty="0" smtClean="0"/>
              <a:t>Healey</a:t>
            </a:r>
            <a:r>
              <a:rPr lang="en-US" sz="4900" dirty="0"/>
              <a:t>, Lynn M. (2008). </a:t>
            </a:r>
            <a:r>
              <a:rPr lang="en-US" sz="4900" u="sng" dirty="0"/>
              <a:t>International Social Work: Professional Action in an Interdependent World</a:t>
            </a:r>
            <a:r>
              <a:rPr lang="en-US" sz="4900" dirty="0"/>
              <a:t>.  </a:t>
            </a:r>
            <a:r>
              <a:rPr lang="en-US" sz="4900" u="sng" dirty="0"/>
              <a:t>3rd edition.</a:t>
            </a:r>
            <a:r>
              <a:rPr lang="en-US" sz="4900" dirty="0"/>
              <a:t>  Oxford: Oxford University Press.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7943272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Selected references (2)</a:t>
            </a:r>
            <a:endParaRPr lang="en-US" dirty="0"/>
          </a:p>
        </p:txBody>
      </p:sp>
      <p:sp>
        <p:nvSpPr>
          <p:cNvPr id="3" name="Content Placeholder 2"/>
          <p:cNvSpPr>
            <a:spLocks noGrp="1"/>
          </p:cNvSpPr>
          <p:nvPr>
            <p:ph idx="1"/>
          </p:nvPr>
        </p:nvSpPr>
        <p:spPr>
          <a:xfrm>
            <a:off x="510731" y="1670494"/>
            <a:ext cx="10739175" cy="4577906"/>
          </a:xfrm>
        </p:spPr>
        <p:txBody>
          <a:bodyPr>
            <a:normAutofit fontScale="47500" lnSpcReduction="20000"/>
          </a:bodyPr>
          <a:lstStyle/>
          <a:p>
            <a:r>
              <a:rPr lang="en-US" sz="2900" dirty="0" err="1"/>
              <a:t>Hugman</a:t>
            </a:r>
            <a:r>
              <a:rPr lang="en-US" sz="2900" dirty="0"/>
              <a:t>, R., M. </a:t>
            </a:r>
            <a:r>
              <a:rPr lang="en-US" sz="2900" dirty="0" err="1"/>
              <a:t>Moosa-Mitha</a:t>
            </a:r>
            <a:r>
              <a:rPr lang="en-US" sz="2900" dirty="0"/>
              <a:t>, (2010). Towards a borderless social work: Reconsidering notions of international social work. </a:t>
            </a:r>
            <a:r>
              <a:rPr lang="en-US" sz="2900" i="1" dirty="0"/>
              <a:t>International Social Work 53</a:t>
            </a:r>
            <a:r>
              <a:rPr lang="en-US" sz="2900" dirty="0"/>
              <a:t>(5): 629-643.</a:t>
            </a:r>
          </a:p>
          <a:p>
            <a:r>
              <a:rPr lang="en-US" sz="2900" dirty="0" err="1"/>
              <a:t>Kristof</a:t>
            </a:r>
            <a:r>
              <a:rPr lang="en-US" sz="2900" dirty="0"/>
              <a:t>, Nicolas, and Cheryl </a:t>
            </a:r>
            <a:r>
              <a:rPr lang="en-US" sz="2900" dirty="0" err="1"/>
              <a:t>Wudun</a:t>
            </a:r>
            <a:r>
              <a:rPr lang="en-US" sz="2900" dirty="0"/>
              <a:t>. (2010). </a:t>
            </a:r>
            <a:r>
              <a:rPr lang="en-US" sz="2900" i="1" dirty="0"/>
              <a:t>Half the Sky: Turning Oppression into Opportunity for Women Worldwide</a:t>
            </a:r>
            <a:r>
              <a:rPr lang="en-US" sz="2900" dirty="0"/>
              <a:t>. New York: Vintage.</a:t>
            </a:r>
          </a:p>
          <a:p>
            <a:r>
              <a:rPr lang="en-US" sz="2900" dirty="0" err="1"/>
              <a:t>Lykes</a:t>
            </a:r>
            <a:r>
              <a:rPr lang="en-US" sz="2900" dirty="0"/>
              <a:t>, M. B. (1994). Terror, silencing, and children: International multidisciplinary collaboration with Guatemalan Maya communities, Center for Human Rights and International Justice, Center Affiliated Faculty Publications, Boston College</a:t>
            </a:r>
            <a:r>
              <a:rPr lang="en-US" sz="2900" b="1" dirty="0"/>
              <a:t>: </a:t>
            </a:r>
            <a:r>
              <a:rPr lang="en-US" sz="2900" dirty="0"/>
              <a:t>1-22.</a:t>
            </a:r>
          </a:p>
          <a:p>
            <a:r>
              <a:rPr lang="en-US" sz="2900" dirty="0"/>
              <a:t>Kathleen Maas </a:t>
            </a:r>
            <a:r>
              <a:rPr lang="en-US" sz="2900" dirty="0" err="1"/>
              <a:t>Weigert</a:t>
            </a:r>
            <a:r>
              <a:rPr lang="en-US" sz="2900" dirty="0"/>
              <a:t>. Structural Violence. In Lester Kurtz (Editor-in-Chief), Vol. [3] of </a:t>
            </a:r>
            <a:r>
              <a:rPr lang="en-US" sz="2900" u="sng" dirty="0"/>
              <a:t>Encyclopedia of Violence, Peace, &amp; Conflict</a:t>
            </a:r>
            <a:r>
              <a:rPr lang="en-US" sz="2900" dirty="0"/>
              <a:t>, 3 vols. pp. [2004-2011] Oxford: Elsevier.</a:t>
            </a:r>
          </a:p>
          <a:p>
            <a:r>
              <a:rPr lang="en-US" sz="2900" dirty="0"/>
              <a:t>Post, Jerrold. (2005).  The new face of terrorism:  Socio-cultural foundations of contemporary terrorism.  </a:t>
            </a:r>
            <a:r>
              <a:rPr lang="en-US" sz="2900" i="1" dirty="0"/>
              <a:t>Behavioral Sciences and Law</a:t>
            </a:r>
            <a:r>
              <a:rPr lang="en-US" sz="2900" dirty="0"/>
              <a:t>, </a:t>
            </a:r>
            <a:r>
              <a:rPr lang="en-US" sz="2900" i="1" dirty="0"/>
              <a:t>23</a:t>
            </a:r>
            <a:r>
              <a:rPr lang="en-US" sz="2900" dirty="0"/>
              <a:t>, 451-465. </a:t>
            </a:r>
          </a:p>
          <a:p>
            <a:r>
              <a:rPr lang="en-US" sz="2900" dirty="0" err="1"/>
              <a:t>Sen</a:t>
            </a:r>
            <a:r>
              <a:rPr lang="en-US" sz="2900" dirty="0"/>
              <a:t>, </a:t>
            </a:r>
            <a:r>
              <a:rPr lang="en-US" sz="2900" dirty="0" err="1"/>
              <a:t>Amartya</a:t>
            </a:r>
            <a:r>
              <a:rPr lang="en-US" sz="2900" dirty="0"/>
              <a:t>. (1999). </a:t>
            </a:r>
            <a:r>
              <a:rPr lang="en-US" sz="2900" u="sng" dirty="0"/>
              <a:t>Development as Freedom</a:t>
            </a:r>
            <a:r>
              <a:rPr lang="en-US" sz="2900" dirty="0"/>
              <a:t>. New York: Random House.</a:t>
            </a:r>
          </a:p>
          <a:p>
            <a:r>
              <a:rPr lang="en-US" sz="2900" dirty="0"/>
              <a:t>Muhammad </a:t>
            </a:r>
            <a:r>
              <a:rPr lang="en-US" sz="2900" dirty="0" err="1"/>
              <a:t>Yunus</a:t>
            </a:r>
            <a:r>
              <a:rPr lang="en-US" sz="2900" dirty="0"/>
              <a:t>, The Nobel Peace Prize Lecture, 2006.  </a:t>
            </a:r>
            <a:r>
              <a:rPr lang="en-US" sz="2900" dirty="0" err="1"/>
              <a:t>Grameen</a:t>
            </a:r>
            <a:r>
              <a:rPr lang="en-US" sz="2900" dirty="0"/>
              <a:t> Bank. See also: </a:t>
            </a:r>
            <a:r>
              <a:rPr lang="en-US" sz="2900" dirty="0">
                <a:hlinkClick r:id="rId2"/>
              </a:rPr>
              <a:t>http://www.grameen-info.org/</a:t>
            </a:r>
            <a:endParaRPr lang="en-US" sz="2900" dirty="0"/>
          </a:p>
          <a:p>
            <a:r>
              <a:rPr lang="en-US" sz="2900" dirty="0" err="1"/>
              <a:t>Zeanah</a:t>
            </a:r>
            <a:r>
              <a:rPr lang="en-US" sz="2900" dirty="0"/>
              <a:t>, Charles H., Koga, Sebastian, </a:t>
            </a:r>
            <a:r>
              <a:rPr lang="en-US" sz="2900" dirty="0" err="1"/>
              <a:t>Bogdan</a:t>
            </a:r>
            <a:r>
              <a:rPr lang="en-US" sz="2900" dirty="0"/>
              <a:t>, </a:t>
            </a:r>
            <a:r>
              <a:rPr lang="en-US" sz="2900" dirty="0" err="1"/>
              <a:t>Simion</a:t>
            </a:r>
            <a:r>
              <a:rPr lang="en-US" sz="2900" dirty="0"/>
              <a:t>, </a:t>
            </a:r>
            <a:r>
              <a:rPr lang="en-US" sz="2900" dirty="0" err="1"/>
              <a:t>Stanescu</a:t>
            </a:r>
            <a:r>
              <a:rPr lang="en-US" sz="2900" dirty="0"/>
              <a:t>, </a:t>
            </a:r>
            <a:r>
              <a:rPr lang="en-US" sz="2900" dirty="0" err="1"/>
              <a:t>Alin</a:t>
            </a:r>
            <a:r>
              <a:rPr lang="en-US" sz="2900" dirty="0"/>
              <a:t>, </a:t>
            </a:r>
            <a:r>
              <a:rPr lang="en-US" sz="2900" dirty="0" err="1"/>
              <a:t>Tabacaru</a:t>
            </a:r>
            <a:r>
              <a:rPr lang="en-US" sz="2900" dirty="0"/>
              <a:t>, </a:t>
            </a:r>
            <a:r>
              <a:rPr lang="en-US" sz="2900" dirty="0" err="1"/>
              <a:t>Cristian</a:t>
            </a:r>
            <a:r>
              <a:rPr lang="en-US" sz="2900" dirty="0"/>
              <a:t>, Fox, Nathan A., Nelson, Charles A., BEIP Core Group 2006, Ethical Considerations In International Research Collaboration: The Bucharest Early Intervention Project, </a:t>
            </a:r>
            <a:r>
              <a:rPr lang="en-US" sz="2900" i="1" dirty="0"/>
              <a:t>Infant Mental Health Journal</a:t>
            </a:r>
            <a:r>
              <a:rPr lang="en-US" sz="2900" dirty="0"/>
              <a:t>, </a:t>
            </a:r>
            <a:r>
              <a:rPr lang="en-US" sz="2900" i="1" dirty="0"/>
              <a:t>27</a:t>
            </a:r>
            <a:r>
              <a:rPr lang="en-US" sz="2900" dirty="0"/>
              <a:t>:6, 559-576.</a:t>
            </a:r>
          </a:p>
          <a:p>
            <a:r>
              <a:rPr lang="en-US" sz="2900" dirty="0" err="1"/>
              <a:t>Zimbardo</a:t>
            </a:r>
            <a:r>
              <a:rPr lang="en-US" sz="2900" dirty="0"/>
              <a:t>, Philip. (2007). </a:t>
            </a:r>
            <a:r>
              <a:rPr lang="en-US" sz="2900" i="1" dirty="0"/>
              <a:t>The Lucifer Effect: How good people turn evil</a:t>
            </a:r>
            <a:r>
              <a:rPr lang="en-US" sz="2900" dirty="0"/>
              <a:t>. New York: Random House. </a:t>
            </a:r>
          </a:p>
          <a:p>
            <a:endParaRPr lang="en-US" dirty="0"/>
          </a:p>
        </p:txBody>
      </p:sp>
    </p:spTree>
    <p:extLst>
      <p:ext uri="{BB962C8B-B14F-4D97-AF65-F5344CB8AC3E}">
        <p14:creationId xmlns:p14="http://schemas.microsoft.com/office/powerpoint/2010/main" val="4254446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17900" y="0"/>
            <a:ext cx="5143500" cy="6858000"/>
          </a:xfrm>
          <a:prstGeom prst="rect">
            <a:avLst/>
          </a:prstGeom>
        </p:spPr>
      </p:pic>
      <p:sp>
        <p:nvSpPr>
          <p:cNvPr id="3" name="TextBox 2"/>
          <p:cNvSpPr txBox="1"/>
          <p:nvPr/>
        </p:nvSpPr>
        <p:spPr>
          <a:xfrm>
            <a:off x="1425222" y="3612444"/>
            <a:ext cx="1706154" cy="923330"/>
          </a:xfrm>
          <a:prstGeom prst="rect">
            <a:avLst/>
          </a:prstGeom>
          <a:noFill/>
        </p:spPr>
        <p:txBody>
          <a:bodyPr wrap="none" rtlCol="0">
            <a:spAutoFit/>
          </a:bodyPr>
          <a:lstStyle/>
          <a:p>
            <a:r>
              <a:rPr lang="en-US" dirty="0" smtClean="0"/>
              <a:t>What we see:</a:t>
            </a:r>
          </a:p>
          <a:p>
            <a:r>
              <a:rPr lang="en-US" dirty="0" smtClean="0"/>
              <a:t>Lithuanian</a:t>
            </a:r>
          </a:p>
          <a:p>
            <a:r>
              <a:rPr lang="en-US" dirty="0" smtClean="0"/>
              <a:t>classroom</a:t>
            </a:r>
            <a:endParaRPr lang="en-US" dirty="0"/>
          </a:p>
        </p:txBody>
      </p:sp>
      <p:sp>
        <p:nvSpPr>
          <p:cNvPr id="4" name="TextBox 3"/>
          <p:cNvSpPr txBox="1"/>
          <p:nvPr/>
        </p:nvSpPr>
        <p:spPr>
          <a:xfrm>
            <a:off x="9214556" y="2991556"/>
            <a:ext cx="1724864" cy="369332"/>
          </a:xfrm>
          <a:prstGeom prst="rect">
            <a:avLst/>
          </a:prstGeom>
          <a:noFill/>
        </p:spPr>
        <p:txBody>
          <a:bodyPr wrap="none" rtlCol="0">
            <a:spAutoFit/>
          </a:bodyPr>
          <a:lstStyle/>
          <a:p>
            <a:r>
              <a:rPr lang="en-US" dirty="0" smtClean="0"/>
              <a:t>U.S. </a:t>
            </a:r>
            <a:r>
              <a:rPr lang="en-US" dirty="0" err="1" smtClean="0"/>
              <a:t>dassroom</a:t>
            </a:r>
            <a:endParaRPr lang="en-US" dirty="0"/>
          </a:p>
        </p:txBody>
      </p:sp>
    </p:spTree>
    <p:extLst>
      <p:ext uri="{BB962C8B-B14F-4D97-AF65-F5344CB8AC3E}">
        <p14:creationId xmlns:p14="http://schemas.microsoft.com/office/powerpoint/2010/main" val="36103130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19069624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0" y="0"/>
            <a:ext cx="9144000" cy="6858000"/>
          </a:xfrm>
          <a:prstGeom prst="rect">
            <a:avLst/>
          </a:prstGeom>
        </p:spPr>
      </p:pic>
      <p:sp>
        <p:nvSpPr>
          <p:cNvPr id="4" name="TextBox 3"/>
          <p:cNvSpPr txBox="1"/>
          <p:nvPr/>
        </p:nvSpPr>
        <p:spPr>
          <a:xfrm>
            <a:off x="409222" y="1044222"/>
            <a:ext cx="1191402" cy="923330"/>
          </a:xfrm>
          <a:prstGeom prst="rect">
            <a:avLst/>
          </a:prstGeom>
          <a:noFill/>
        </p:spPr>
        <p:txBody>
          <a:bodyPr wrap="none" rtlCol="0">
            <a:spAutoFit/>
          </a:bodyPr>
          <a:lstStyle/>
          <a:p>
            <a:r>
              <a:rPr lang="en-US" dirty="0" smtClean="0"/>
              <a:t>Our class</a:t>
            </a:r>
          </a:p>
          <a:p>
            <a:r>
              <a:rPr lang="en-US" dirty="0" smtClean="0"/>
              <a:t>Spring,</a:t>
            </a:r>
          </a:p>
          <a:p>
            <a:r>
              <a:rPr lang="en-US" dirty="0" smtClean="0"/>
              <a:t>2015</a:t>
            </a:r>
            <a:endParaRPr lang="en-US" dirty="0"/>
          </a:p>
        </p:txBody>
      </p:sp>
    </p:spTree>
    <p:extLst>
      <p:ext uri="{BB962C8B-B14F-4D97-AF65-F5344CB8AC3E}">
        <p14:creationId xmlns:p14="http://schemas.microsoft.com/office/powerpoint/2010/main" val="52115057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14488</TotalTime>
  <Words>5248</Words>
  <Application>Microsoft Macintosh PowerPoint</Application>
  <PresentationFormat>Custom</PresentationFormat>
  <Paragraphs>476</Paragraphs>
  <Slides>69</Slides>
  <Notes>6</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Ion</vt:lpstr>
      <vt:lpstr>Insights for International Partnerships in  Videoconference Teaching of Global Social Work</vt:lpstr>
      <vt:lpstr>Education</vt:lpstr>
      <vt:lpstr>PowerPoint Presentation</vt:lpstr>
      <vt:lpstr>Topics to be addressed</vt:lpstr>
      <vt:lpstr>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Accomplishments</vt:lpstr>
      <vt:lpstr>Accomplishments</vt:lpstr>
      <vt:lpstr>Accomplishments </vt:lpstr>
      <vt:lpstr>PowerPoint Presentation</vt:lpstr>
      <vt:lpstr>Pedagogical constructs</vt:lpstr>
      <vt:lpstr>“Social presence”</vt:lpstr>
      <vt:lpstr>Other literature on teaching via videoconferencing (VC)</vt:lpstr>
      <vt:lpstr>Research reports about the challenges of videoconferencing</vt:lpstr>
      <vt:lpstr>Other challenges we encountered</vt:lpstr>
      <vt:lpstr>Handling challenges of videoconference format</vt:lpstr>
      <vt:lpstr>How we managed differences in socio-culturally imparted educational values</vt:lpstr>
      <vt:lpstr>How we encouraged student discussion</vt:lpstr>
      <vt:lpstr>How we managed economic inequalities </vt:lpstr>
      <vt:lpstr>Encouraging student-student interaction</vt:lpstr>
      <vt:lpstr>Teaching and learning with English as a 1st and 2nd language</vt:lpstr>
      <vt:lpstr>  Educating for cross-cultural awareness</vt:lpstr>
      <vt:lpstr>PowerPoint Presentation</vt:lpstr>
      <vt:lpstr>Educating for cross-cultural awareness</vt:lpstr>
      <vt:lpstr>PowerPoint Presentation</vt:lpstr>
      <vt:lpstr>Kaunas students pick violets to celebrate Social Work Day and Spring</vt:lpstr>
      <vt:lpstr>PowerPoint Presentation</vt:lpstr>
      <vt:lpstr>Educating for cross-cultural awareness: What needs healing and how do we go about it?</vt:lpstr>
      <vt:lpstr>Educating for cross-cultural awareness: Poverty, social justice, and empowerment</vt:lpstr>
      <vt:lpstr>Educating for cross-cultural awareness: Dialogue and stories to promote and preserve peace</vt:lpstr>
      <vt:lpstr>Transformational dialogue and stories of peace</vt:lpstr>
      <vt:lpstr>U.S. faculty perspective: What are most notable elements U.S. students learn from Lithuanian colleagues?</vt:lpstr>
      <vt:lpstr>Student evaluation and feedback</vt:lpstr>
      <vt:lpstr>PowerPoint Presentation</vt:lpstr>
      <vt:lpstr>The Student’s Perspective</vt:lpstr>
      <vt:lpstr>Course Benefits and Values</vt:lpstr>
      <vt:lpstr>Course Suggestions </vt:lpstr>
      <vt:lpstr>Curriculum</vt:lpstr>
      <vt:lpstr>Key Global Social Work Concepts</vt:lpstr>
      <vt:lpstr>PowerPoint Presentation</vt:lpstr>
      <vt:lpstr>Key curriculum concepts</vt:lpstr>
      <vt:lpstr>Building on indigenous and local knowledge for global social work practice and research: case examples</vt:lpstr>
      <vt:lpstr>Approaches to global development</vt:lpstr>
      <vt:lpstr>Elements of “borderless” social work (Hugman et al., 2010)</vt:lpstr>
      <vt:lpstr>Human rights orientation</vt:lpstr>
      <vt:lpstr>Global social work curriculum topics</vt:lpstr>
      <vt:lpstr>Global social work curriculum topics</vt:lpstr>
      <vt:lpstr>Key concepts in Research from a Global Perspective</vt:lpstr>
      <vt:lpstr>PowerPoint Presentation</vt:lpstr>
      <vt:lpstr>PowerPoint Presentation</vt:lpstr>
      <vt:lpstr>PowerPoint Presentation</vt:lpstr>
      <vt:lpstr>PowerPoint Presentation</vt:lpstr>
      <vt:lpstr>Central Issues in Research </vt:lpstr>
      <vt:lpstr>Curriculum Topics: Participatory Action and Qualitative Research to Advance Social Justice: A Global Perspective</vt:lpstr>
      <vt:lpstr>Curriculum Topics: Participatory Action and Qualitative Research to Advance Social Justice: A Global Perspective</vt:lpstr>
      <vt:lpstr>Frequent themes in global social work student presentations</vt:lpstr>
      <vt:lpstr>Sample topics of research projects in Participatory Action and Qualitative Research</vt:lpstr>
      <vt:lpstr>Selected references</vt:lpstr>
      <vt:lpstr>Selected references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Katherine Tyson, Ph.D.</cp:lastModifiedBy>
  <cp:revision>238</cp:revision>
  <dcterms:created xsi:type="dcterms:W3CDTF">2014-09-12T17:24:29Z</dcterms:created>
  <dcterms:modified xsi:type="dcterms:W3CDTF">2015-04-16T00:31:21Z</dcterms:modified>
</cp:coreProperties>
</file>