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9" r:id="rId4"/>
    <p:sldId id="258" r:id="rId5"/>
    <p:sldId id="260" r:id="rId6"/>
    <p:sldId id="274" r:id="rId7"/>
    <p:sldId id="270" r:id="rId8"/>
    <p:sldId id="275" r:id="rId9"/>
    <p:sldId id="278" r:id="rId10"/>
    <p:sldId id="268" r:id="rId11"/>
    <p:sldId id="264" r:id="rId12"/>
    <p:sldId id="263" r:id="rId13"/>
    <p:sldId id="269" r:id="rId14"/>
    <p:sldId id="282" r:id="rId15"/>
    <p:sldId id="267" r:id="rId16"/>
    <p:sldId id="283" r:id="rId17"/>
    <p:sldId id="284" r:id="rId18"/>
    <p:sldId id="285" r:id="rId19"/>
    <p:sldId id="277" r:id="rId20"/>
    <p:sldId id="276" r:id="rId21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2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1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77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1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5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9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5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1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3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5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FBF1-474A-45C3-9ADD-8825A1FB970D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53E92-9701-4A1C-8CAA-55D6C7C27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8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press.com/" TargetMode="External"/><Relationship Id="rId2" Type="http://schemas.openxmlformats.org/officeDocument/2006/relationships/hyperlink" Target="http://digitalcommons.bepress.com/repository-resear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1" y="349624"/>
            <a:ext cx="11564471" cy="525780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US" sz="6600" b="1" i="1" dirty="0" smtClean="0"/>
              <a:t>One Year Later:</a:t>
            </a:r>
            <a:br>
              <a:rPr lang="en-US" sz="6600" b="1" i="1" dirty="0" smtClean="0"/>
            </a:br>
            <a:r>
              <a:rPr lang="en-US" sz="6600" b="1" i="1" dirty="0" smtClean="0"/>
              <a:t>Establishing an Institutional Repository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977" y="6138942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0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7955"/>
            <a:ext cx="10515600" cy="1325563"/>
          </a:xfr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Goals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50740"/>
          </a:xfrm>
          <a:ln w="38100">
            <a:solidFill>
              <a:schemeClr val="tx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Create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Innovate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Collaborate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552" y="6146023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Create	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39751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Create an optimal task force.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800" dirty="0" smtClean="0"/>
              <a:t>Internal stakeholders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800" dirty="0" smtClean="0"/>
              <a:t>External stakeholders</a:t>
            </a:r>
          </a:p>
          <a:p>
            <a:r>
              <a:rPr lang="en-US" dirty="0" smtClean="0"/>
              <a:t>Set up plan on how to involve task force members.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105" y="6078788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Collaborate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64940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Reach out to key stakeholders.</a:t>
            </a:r>
          </a:p>
          <a:p>
            <a:r>
              <a:rPr lang="en-US" sz="3200" dirty="0" smtClean="0"/>
              <a:t>Ask to participate in various University events.</a:t>
            </a:r>
          </a:p>
          <a:p>
            <a:r>
              <a:rPr lang="en-US" sz="3200" dirty="0" smtClean="0"/>
              <a:t>Committee members and targeted faculty are your key champions.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317" y="6011553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4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Innovation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0434"/>
          </a:xfrm>
          <a:ln w="38100">
            <a:solidFill>
              <a:schemeClr val="tx1"/>
            </a:solidFill>
          </a:ln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Think outside the box</a:t>
            </a:r>
          </a:p>
          <a:p>
            <a:r>
              <a:rPr lang="en-US" dirty="0" smtClean="0"/>
              <a:t>Don’t rely on traditional marketing tools</a:t>
            </a:r>
          </a:p>
          <a:p>
            <a:r>
              <a:rPr lang="en-US" dirty="0" smtClean="0"/>
              <a:t>It’s okay to borrow other school’s ideas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447" y="6078787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5400" b="1" dirty="0" smtClean="0"/>
              <a:t>Overarching Goal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7687"/>
            <a:ext cx="10515600" cy="4351338"/>
          </a:xfrm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Demonstrate the library’s added-value to its stakeholders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Centrality of library historically overlooked on campus.</a:t>
            </a:r>
            <a:endParaRPr lang="en-US" dirty="0" smtClean="0"/>
          </a:p>
          <a:p>
            <a:r>
              <a:rPr lang="en-US" dirty="0" smtClean="0"/>
              <a:t>Promoting the library leads to a “seat at the table” for </a:t>
            </a:r>
            <a:r>
              <a:rPr lang="en-US" dirty="0" smtClean="0"/>
              <a:t>funding.</a:t>
            </a:r>
            <a:r>
              <a:rPr lang="en-US" dirty="0" smtClean="0"/>
              <a:t>			</a:t>
            </a:r>
            <a:endParaRPr lang="en-US" dirty="0"/>
          </a:p>
          <a:p>
            <a:endParaRPr lang="en-US" dirty="0" smtClean="0"/>
          </a:p>
          <a:p>
            <a:pPr marL="3657600" lvl="8" indent="0">
              <a:buNone/>
            </a:pPr>
            <a:r>
              <a:rPr lang="en-US" dirty="0" smtClean="0"/>
              <a:t>    </a:t>
            </a:r>
            <a:r>
              <a:rPr lang="en-US" sz="7200" b="1" dirty="0" smtClean="0"/>
              <a:t> =  </a:t>
            </a:r>
            <a:endParaRPr lang="en-US" sz="7200" b="1" dirty="0"/>
          </a:p>
        </p:txBody>
      </p:sp>
      <p:sp>
        <p:nvSpPr>
          <p:cNvPr id="4" name="AutoShape 2" descr="Image result for bullhorn image"/>
          <p:cNvSpPr>
            <a:spLocks noChangeAspect="1" noChangeArrowheads="1"/>
          </p:cNvSpPr>
          <p:nvPr/>
        </p:nvSpPr>
        <p:spPr bwMode="auto">
          <a:xfrm>
            <a:off x="155575" y="-571500"/>
            <a:ext cx="112395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319" y="3497102"/>
            <a:ext cx="2171140" cy="2299936"/>
          </a:xfrm>
          <a:prstGeom prst="rect">
            <a:avLst/>
          </a:prstGeom>
        </p:spPr>
      </p:pic>
      <p:sp>
        <p:nvSpPr>
          <p:cNvPr id="6" name="AutoShape 4" descr="Image result for monopoly man dollars"/>
          <p:cNvSpPr>
            <a:spLocks noChangeAspect="1" noChangeArrowheads="1"/>
          </p:cNvSpPr>
          <p:nvPr/>
        </p:nvSpPr>
        <p:spPr bwMode="auto">
          <a:xfrm>
            <a:off x="155575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399" y="3685054"/>
            <a:ext cx="2333625" cy="19621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83" y="6296024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9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Stay focused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93540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Sell </a:t>
            </a:r>
            <a:r>
              <a:rPr lang="en-US" dirty="0" smtClean="0"/>
              <a:t>the Repository at every opportunity.</a:t>
            </a:r>
          </a:p>
          <a:p>
            <a:r>
              <a:rPr lang="en-US" dirty="0" smtClean="0"/>
              <a:t>Internal sell is just as important and many times more difficult than an external sell.</a:t>
            </a:r>
          </a:p>
          <a:p>
            <a:r>
              <a:rPr lang="en-US" dirty="0" smtClean="0"/>
              <a:t>You will encounter obstacles no matter how well prepared you think you are.</a:t>
            </a:r>
          </a:p>
          <a:p>
            <a:r>
              <a:rPr lang="en-US" dirty="0" smtClean="0"/>
              <a:t>Exude confidence even when the process proves challenging.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212" y="6011552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3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Our Takeaways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Building your repository is a marathon not a sprint.</a:t>
            </a:r>
          </a:p>
          <a:p>
            <a:r>
              <a:rPr lang="en-US" dirty="0"/>
              <a:t>You will find support where you least expect 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Participate in webinars, training sessions and read the available literature – the field of open access and the value of repositories changes constantly.</a:t>
            </a:r>
          </a:p>
          <a:p>
            <a:r>
              <a:rPr lang="en-US" dirty="0" smtClean="0"/>
              <a:t>Don’t rush the process - soft </a:t>
            </a:r>
            <a:r>
              <a:rPr lang="en-US" dirty="0"/>
              <a:t>launch first, then hard launch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believe in the value, others will too.</a:t>
            </a:r>
            <a:endParaRPr lang="en-US" dirty="0"/>
          </a:p>
          <a:p>
            <a:r>
              <a:rPr lang="en-US" dirty="0" smtClean="0"/>
              <a:t>Stay positive - you </a:t>
            </a:r>
            <a:r>
              <a:rPr lang="en-US" dirty="0"/>
              <a:t>will </a:t>
            </a:r>
            <a:r>
              <a:rPr lang="en-US" dirty="0" smtClean="0"/>
              <a:t>succeed.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129" y="6311900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35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0" y="807383"/>
            <a:ext cx="9453562" cy="4643438"/>
          </a:xfrm>
        </p:spPr>
      </p:pic>
      <p:sp>
        <p:nvSpPr>
          <p:cNvPr id="5" name="TextBox 4"/>
          <p:cNvSpPr txBox="1"/>
          <p:nvPr/>
        </p:nvSpPr>
        <p:spPr>
          <a:xfrm>
            <a:off x="161365" y="6311900"/>
            <a:ext cx="7032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https://digitalcommons.montclair.edu/</a:t>
            </a:r>
          </a:p>
        </p:txBody>
      </p:sp>
    </p:spTree>
    <p:extLst>
      <p:ext uri="{BB962C8B-B14F-4D97-AF65-F5344CB8AC3E}">
        <p14:creationId xmlns:p14="http://schemas.microsoft.com/office/powerpoint/2010/main" val="3939469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598" y="528232"/>
            <a:ext cx="9516803" cy="580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8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094" y="1346761"/>
            <a:ext cx="10515600" cy="3642099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US" sz="8800" b="1" i="1" dirty="0" smtClean="0"/>
              <a:t>Questions?</a:t>
            </a:r>
            <a:endParaRPr lang="en-US" sz="8800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424" y="5930870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729" y="825079"/>
            <a:ext cx="11430000" cy="415498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endParaRPr lang="en-US" sz="4400" b="1" i="1" dirty="0" smtClean="0"/>
          </a:p>
          <a:p>
            <a:pPr algn="ctr"/>
            <a:r>
              <a:rPr lang="en-US" sz="4400" b="1" i="1" dirty="0" smtClean="0"/>
              <a:t>Who</a:t>
            </a:r>
            <a:r>
              <a:rPr lang="en-US" sz="4400" b="1" i="1" dirty="0"/>
              <a:t>? Us Again?</a:t>
            </a: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>A Government Documents Librarian and Projects Specialist Collaborate on Establishing an Institutional Repository</a:t>
            </a:r>
            <a:br>
              <a:rPr lang="en-US" sz="4400" b="1" dirty="0"/>
            </a:b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212" y="6011552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1" y="1653989"/>
            <a:ext cx="10515600" cy="3644152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US" sz="8000" b="1" i="1" dirty="0" smtClean="0"/>
              <a:t>Thank You!</a:t>
            </a:r>
            <a:endParaRPr lang="en-US" sz="8000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788" y="63611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5385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r>
              <a:rPr lang="en-US" sz="8000" b="1" dirty="0" smtClean="0"/>
              <a:t>Who We Are</a:t>
            </a:r>
            <a:endParaRPr lang="en-US" sz="8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552" y="6125494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2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Darren Sweeper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Head, Government </a:t>
            </a:r>
            <a:r>
              <a:rPr lang="en-US" dirty="0" smtClean="0"/>
              <a:t>Information</a:t>
            </a:r>
            <a:r>
              <a:rPr lang="en-US" dirty="0"/>
              <a:t>, Legal Reference and Data </a:t>
            </a:r>
            <a:r>
              <a:rPr lang="en-US" dirty="0" smtClean="0"/>
              <a:t>Librarian.</a:t>
            </a:r>
          </a:p>
          <a:p>
            <a:r>
              <a:rPr lang="en-US" dirty="0"/>
              <a:t>Interested in the </a:t>
            </a:r>
            <a:r>
              <a:rPr lang="en-US" dirty="0" smtClean="0"/>
              <a:t>Social </a:t>
            </a:r>
            <a:r>
              <a:rPr lang="en-US" dirty="0"/>
              <a:t>S</a:t>
            </a:r>
            <a:r>
              <a:rPr lang="en-US" dirty="0" smtClean="0"/>
              <a:t>ciences </a:t>
            </a:r>
            <a:r>
              <a:rPr lang="en-US" dirty="0"/>
              <a:t>broadly speaking with a focus in Political Science, </a:t>
            </a:r>
            <a:r>
              <a:rPr lang="en-US" dirty="0" smtClean="0"/>
              <a:t>Family Studies </a:t>
            </a:r>
            <a:r>
              <a:rPr lang="en-US" dirty="0"/>
              <a:t>&amp; Justice Studies </a:t>
            </a:r>
            <a:r>
              <a:rPr lang="en-US" dirty="0" smtClean="0"/>
              <a:t>research.</a:t>
            </a:r>
          </a:p>
          <a:p>
            <a:r>
              <a:rPr lang="en-US" dirty="0"/>
              <a:t>Experienced in data and statistical information literacy </a:t>
            </a:r>
            <a:r>
              <a:rPr lang="en-US" dirty="0" smtClean="0"/>
              <a:t>instruction.</a:t>
            </a:r>
          </a:p>
          <a:p>
            <a:r>
              <a:rPr lang="en-US" dirty="0"/>
              <a:t>Using government documents to promote life-long </a:t>
            </a:r>
            <a:r>
              <a:rPr lang="en-US" dirty="0" smtClean="0"/>
              <a:t>learning.</a:t>
            </a:r>
          </a:p>
          <a:p>
            <a:r>
              <a:rPr lang="en-US" dirty="0"/>
              <a:t>Recently developed interest in scholarly communication, open access and institutional </a:t>
            </a:r>
            <a:r>
              <a:rPr lang="en-US" dirty="0" smtClean="0"/>
              <a:t>repositories.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788" y="63611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9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/>
          <a:lstStyle/>
          <a:p>
            <a:r>
              <a:rPr lang="en-US" sz="5400" b="1" dirty="0" smtClean="0"/>
              <a:t>Karen</a:t>
            </a:r>
            <a:r>
              <a:rPr lang="en-US" b="1" dirty="0" smtClean="0"/>
              <a:t> </a:t>
            </a:r>
            <a:r>
              <a:rPr lang="en-US" sz="5400" b="1" dirty="0" smtClean="0"/>
              <a:t>Ramsden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9824"/>
            <a:ext cx="10515600" cy="3630706"/>
          </a:xfrm>
          <a:ln w="381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Research and Projects Specialist.</a:t>
            </a:r>
          </a:p>
          <a:p>
            <a:r>
              <a:rPr lang="en-US" dirty="0"/>
              <a:t>Received a Masters in Public Administration and a </a:t>
            </a:r>
            <a:r>
              <a:rPr lang="en-US" dirty="0" smtClean="0"/>
              <a:t>graduate </a:t>
            </a:r>
            <a:r>
              <a:rPr lang="en-US" dirty="0"/>
              <a:t>certificate in Program </a:t>
            </a:r>
            <a:r>
              <a:rPr lang="en-US" dirty="0" smtClean="0"/>
              <a:t>Evaluation and currently finishing a graduate certificate in Data Collection and Management.</a:t>
            </a:r>
            <a:endParaRPr lang="en-US" dirty="0"/>
          </a:p>
          <a:p>
            <a:r>
              <a:rPr lang="en-US" dirty="0" smtClean="0"/>
              <a:t>Expertise in fundraising for over fifteen years.</a:t>
            </a:r>
          </a:p>
          <a:p>
            <a:r>
              <a:rPr lang="en-US" dirty="0" smtClean="0"/>
              <a:t>Employed in Higher Education for twenty years.</a:t>
            </a:r>
          </a:p>
          <a:p>
            <a:r>
              <a:rPr lang="en-US" dirty="0" smtClean="0"/>
              <a:t>Has worked in both the administrative units and academic units in a university environment.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811" y="61325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Our Repository Roles</a:t>
            </a:r>
            <a:endParaRPr lang="en-US" sz="5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3200" dirty="0" smtClean="0"/>
              <a:t>Darren Sweeper – </a:t>
            </a:r>
            <a:r>
              <a:rPr lang="en-US" sz="3200" i="1" dirty="0" smtClean="0"/>
              <a:t>Scholarly Communications Librarian and Liaison to the External University Repository Committee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Karen Ramsden – </a:t>
            </a:r>
            <a:r>
              <a:rPr lang="en-US" sz="3200" i="1" dirty="0" smtClean="0"/>
              <a:t>Coordinator of the Digital Commons Repository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788" y="63611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 smtClean="0"/>
              <a:t>Our Applicable Skills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Darren has previous experience in building a repository and scholarly communications.</a:t>
            </a:r>
          </a:p>
          <a:p>
            <a:r>
              <a:rPr lang="en-US" dirty="0" smtClean="0"/>
              <a:t>Additionally, Darren has established relationships with numerous University faculty that may to help serve as ambassadors for the Repository.</a:t>
            </a:r>
          </a:p>
          <a:p>
            <a:r>
              <a:rPr lang="en-US" dirty="0" smtClean="0"/>
              <a:t>Karen has established relationships with high level administrative leadership through her work as Co-Chair of a Middle States Standard, membership on numerous University-wide committees and her experience working with various administrative departments for the past fourteen years.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788" y="63611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4800" b="1" dirty="0"/>
              <a:t>Why an Institutional Repository at MSU?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400" dirty="0"/>
              <a:t>Montclair State University </a:t>
            </a:r>
            <a:r>
              <a:rPr lang="en-US" sz="2400" b="1" i="1" dirty="0"/>
              <a:t>achieved Doctoral Research III status </a:t>
            </a:r>
            <a:r>
              <a:rPr lang="en-US" sz="2400" dirty="0"/>
              <a:t>in January </a:t>
            </a:r>
            <a:r>
              <a:rPr lang="en-US" sz="2400" dirty="0" smtClean="0"/>
              <a:t>2016.</a:t>
            </a:r>
            <a:endParaRPr lang="en-US" sz="2400" dirty="0"/>
          </a:p>
          <a:p>
            <a:r>
              <a:rPr lang="en-US" sz="2400" b="1" i="1" dirty="0" smtClean="0"/>
              <a:t>Serves </a:t>
            </a:r>
            <a:r>
              <a:rPr lang="en-US" sz="2400" b="1" i="1" dirty="0"/>
              <a:t>faculty and institutional interests</a:t>
            </a:r>
            <a:r>
              <a:rPr lang="en-US" sz="2400" dirty="0"/>
              <a:t> by collecting, organizing, preserving, and disseminating faculty scholarship and creative works in a digital, open-access environment.</a:t>
            </a:r>
          </a:p>
          <a:p>
            <a:r>
              <a:rPr lang="en-US" sz="2400" dirty="0"/>
              <a:t>Brings together all of Montclair State's research and creative works under one umbrella, with an aim to </a:t>
            </a:r>
            <a:r>
              <a:rPr lang="en-US" sz="2400" b="1" i="1" dirty="0"/>
              <a:t>preserve and provide access </a:t>
            </a:r>
            <a:r>
              <a:rPr lang="en-US" sz="2400" dirty="0"/>
              <a:t>to that research.</a:t>
            </a:r>
          </a:p>
          <a:p>
            <a:r>
              <a:rPr lang="en-US" sz="2400" dirty="0"/>
              <a:t>Consistent with the </a:t>
            </a:r>
            <a:r>
              <a:rPr lang="en-US" sz="2400" b="1" i="1" dirty="0"/>
              <a:t>library’s archival role and responsibility</a:t>
            </a:r>
            <a:r>
              <a:rPr lang="en-US" sz="2400" dirty="0"/>
              <a:t> in preserving publications and other artifacts documenting Montclair State’s history and the activities of its faculty, students, staff, and administrators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Keep up with changing landscape of </a:t>
            </a:r>
            <a:r>
              <a:rPr lang="en-US" sz="2400" b="1" i="1" dirty="0" smtClean="0"/>
              <a:t>scholarly communications, open access and digital publishing.</a:t>
            </a:r>
            <a:endParaRPr lang="en-US" sz="2400" b="1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788" y="6361176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7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0080"/>
            <a:ext cx="10515600" cy="1325563"/>
          </a:xfr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5400" b="1" dirty="0"/>
              <a:t>Who is Involved?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0434"/>
          </a:xfrm>
          <a:ln w="28575">
            <a:solidFill>
              <a:schemeClr val="tx1"/>
            </a:solidFill>
          </a:ln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Library has subscribed to </a:t>
            </a:r>
            <a:r>
              <a:rPr lang="en-US" dirty="0">
                <a:hlinkClick r:id="rId2"/>
              </a:rPr>
              <a:t>Digital Commons</a:t>
            </a:r>
            <a:r>
              <a:rPr lang="en-US" dirty="0"/>
              <a:t>, powered by </a:t>
            </a:r>
            <a:r>
              <a:rPr lang="en-US" dirty="0" err="1">
                <a:hlinkClick r:id="rId3"/>
              </a:rPr>
              <a:t>bepress</a:t>
            </a:r>
            <a:r>
              <a:rPr lang="en-US" dirty="0"/>
              <a:t>, to serve as the hosted environment for our Repository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Librarians with varied expertise at Sprague Library.</a:t>
            </a:r>
          </a:p>
          <a:p>
            <a:r>
              <a:rPr lang="en-US" dirty="0" smtClean="0"/>
              <a:t>Library Institutional Repository Committee.</a:t>
            </a:r>
          </a:p>
          <a:p>
            <a:r>
              <a:rPr lang="en-US" dirty="0" smtClean="0"/>
              <a:t>University Institutional Repository Committee.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659" y="6146023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2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2845</TotalTime>
  <Words>639</Words>
  <Application>Microsoft Office PowerPoint</Application>
  <PresentationFormat>Widescreen</PresentationFormat>
  <Paragraphs>79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One Year Later: Establishing an Institutional Repository</vt:lpstr>
      <vt:lpstr>PowerPoint Presentation</vt:lpstr>
      <vt:lpstr>Who We Are</vt:lpstr>
      <vt:lpstr>Darren Sweeper</vt:lpstr>
      <vt:lpstr>Karen Ramsden</vt:lpstr>
      <vt:lpstr>Our Repository Roles</vt:lpstr>
      <vt:lpstr>Our Applicable Skills</vt:lpstr>
      <vt:lpstr>Why an Institutional Repository at MSU?</vt:lpstr>
      <vt:lpstr>Who is Involved?</vt:lpstr>
      <vt:lpstr>Goals</vt:lpstr>
      <vt:lpstr>Create </vt:lpstr>
      <vt:lpstr>Collaborate</vt:lpstr>
      <vt:lpstr>Innovation</vt:lpstr>
      <vt:lpstr>Overarching Goal</vt:lpstr>
      <vt:lpstr>Stay focused</vt:lpstr>
      <vt:lpstr>Our Takeaways</vt:lpstr>
      <vt:lpstr>PowerPoint Presentation</vt:lpstr>
      <vt:lpstr>PowerPoint Presentation</vt:lpstr>
      <vt:lpstr>Questions?</vt:lpstr>
      <vt:lpstr>Thank You!</vt:lpstr>
    </vt:vector>
  </TitlesOfParts>
  <Company>Montclair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US?</dc:title>
  <dc:creator>Karen Ramsden</dc:creator>
  <cp:lastModifiedBy>Karen Ramsden</cp:lastModifiedBy>
  <cp:revision>121</cp:revision>
  <cp:lastPrinted>2017-01-05T18:28:44Z</cp:lastPrinted>
  <dcterms:created xsi:type="dcterms:W3CDTF">2016-12-12T16:55:10Z</dcterms:created>
  <dcterms:modified xsi:type="dcterms:W3CDTF">2018-01-04T16:45:30Z</dcterms:modified>
</cp:coreProperties>
</file>