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0" r:id="rId3"/>
    <p:sldId id="279" r:id="rId4"/>
    <p:sldId id="320" r:id="rId5"/>
    <p:sldId id="281" r:id="rId6"/>
    <p:sldId id="289" r:id="rId7"/>
    <p:sldId id="287" r:id="rId8"/>
    <p:sldId id="326" r:id="rId9"/>
    <p:sldId id="319" r:id="rId10"/>
    <p:sldId id="303" r:id="rId11"/>
    <p:sldId id="301" r:id="rId12"/>
    <p:sldId id="275" r:id="rId13"/>
    <p:sldId id="298" r:id="rId14"/>
    <p:sldId id="311" r:id="rId15"/>
    <p:sldId id="291" r:id="rId16"/>
    <p:sldId id="316" r:id="rId17"/>
    <p:sldId id="318" r:id="rId18"/>
    <p:sldId id="323" r:id="rId19"/>
    <p:sldId id="322" r:id="rId20"/>
    <p:sldId id="321" r:id="rId21"/>
    <p:sldId id="307" r:id="rId22"/>
    <p:sldId id="277" r:id="rId23"/>
  </p:sldIdLst>
  <p:sldSz cx="12192000" cy="6858000"/>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en Ramsden" initials="KR" lastIdx="1" clrIdx="0">
    <p:extLst>
      <p:ext uri="{19B8F6BF-5375-455C-9EA6-DF929625EA0E}">
        <p15:presenceInfo xmlns:p15="http://schemas.microsoft.com/office/powerpoint/2012/main" userId="S-1-5-21-3752354245-1304142418-1050644084-51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17D9"/>
    <a:srgbClr val="EC7A2C"/>
    <a:srgbClr val="428CEE"/>
    <a:srgbClr val="EBBC45"/>
    <a:srgbClr val="F43CE2"/>
    <a:srgbClr val="48E8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B14924-E943-4FE4-9A79-435E9CAEDDA6}" type="doc">
      <dgm:prSet loTypeId="urn:microsoft.com/office/officeart/2005/8/layout/cycle5" loCatId="cycle" qsTypeId="urn:microsoft.com/office/officeart/2005/8/quickstyle/simple1" qsCatId="simple" csTypeId="urn:microsoft.com/office/officeart/2005/8/colors/colorful1" csCatId="colorful" phldr="1"/>
      <dgm:spPr/>
      <dgm:t>
        <a:bodyPr/>
        <a:lstStyle/>
        <a:p>
          <a:endParaRPr lang="en-US"/>
        </a:p>
      </dgm:t>
    </dgm:pt>
    <dgm:pt modelId="{3A90E0B2-9EE0-4DE5-A1EE-27F59D0A9A27}">
      <dgm:prSet phldrT="[Text]" custT="1"/>
      <dgm:spPr/>
      <dgm:t>
        <a:bodyPr/>
        <a:lstStyle/>
        <a:p>
          <a:r>
            <a:rPr lang="en-US" sz="1400" baseline="0" dirty="0"/>
            <a:t>University Leadership Support – Philosophical and Financial</a:t>
          </a:r>
          <a:endParaRPr lang="en-US" sz="1400" dirty="0"/>
        </a:p>
      </dgm:t>
    </dgm:pt>
    <dgm:pt modelId="{F7F08F5C-7FBB-4D74-A5FB-27615DFDA5B9}" type="parTrans" cxnId="{7418EEF1-F4E3-4000-AA5B-AC77E10F51C1}">
      <dgm:prSet/>
      <dgm:spPr/>
      <dgm:t>
        <a:bodyPr/>
        <a:lstStyle/>
        <a:p>
          <a:endParaRPr lang="en-US"/>
        </a:p>
      </dgm:t>
    </dgm:pt>
    <dgm:pt modelId="{B3459828-56E9-4714-BB7B-BB1D3F1EC235}" type="sibTrans" cxnId="{7418EEF1-F4E3-4000-AA5B-AC77E10F51C1}">
      <dgm:prSet/>
      <dgm:spPr/>
      <dgm:t>
        <a:bodyPr/>
        <a:lstStyle/>
        <a:p>
          <a:endParaRPr lang="en-US"/>
        </a:p>
      </dgm:t>
    </dgm:pt>
    <dgm:pt modelId="{D99888E7-77BE-425F-8CC6-5DC49E4177D5}">
      <dgm:prSet phldrT="[Text]" custT="1"/>
      <dgm:spPr>
        <a:solidFill>
          <a:schemeClr val="accent2">
            <a:lumMod val="50000"/>
          </a:schemeClr>
        </a:solidFill>
      </dgm:spPr>
      <dgm:t>
        <a:bodyPr/>
        <a:lstStyle/>
        <a:p>
          <a:r>
            <a:rPr lang="en-US" sz="1400" baseline="0" dirty="0"/>
            <a:t>Improve and Enhance University Research infrastructure</a:t>
          </a:r>
        </a:p>
      </dgm:t>
    </dgm:pt>
    <dgm:pt modelId="{251DDA79-1661-4A02-BB5B-5A711118ED25}" type="parTrans" cxnId="{A8F350DB-BA89-4827-874E-E3F21C5A965A}">
      <dgm:prSet/>
      <dgm:spPr/>
      <dgm:t>
        <a:bodyPr/>
        <a:lstStyle/>
        <a:p>
          <a:endParaRPr lang="en-US"/>
        </a:p>
      </dgm:t>
    </dgm:pt>
    <dgm:pt modelId="{AFDCFD5E-387E-4079-B1B1-2C415C8FD8D1}" type="sibTrans" cxnId="{A8F350DB-BA89-4827-874E-E3F21C5A965A}">
      <dgm:prSet/>
      <dgm:spPr/>
      <dgm:t>
        <a:bodyPr/>
        <a:lstStyle/>
        <a:p>
          <a:endParaRPr lang="en-US"/>
        </a:p>
      </dgm:t>
    </dgm:pt>
    <dgm:pt modelId="{A8D7933C-0FF9-4447-8AA1-34616238D8FA}">
      <dgm:prSet phldrT="[Text]" custT="1"/>
      <dgm:spPr>
        <a:solidFill>
          <a:srgbClr val="AF17D9"/>
        </a:solidFill>
      </dgm:spPr>
      <dgm:t>
        <a:bodyPr/>
        <a:lstStyle/>
        <a:p>
          <a:r>
            <a:rPr lang="en-US" sz="1400" dirty="0"/>
            <a:t>Increase in Research </a:t>
          </a:r>
          <a:r>
            <a:rPr lang="en-US" sz="1400" baseline="0" dirty="0"/>
            <a:t>and</a:t>
          </a:r>
          <a:r>
            <a:rPr lang="en-US" sz="1400" dirty="0"/>
            <a:t> Scholarly Output </a:t>
          </a:r>
          <a:endParaRPr lang="en-US" sz="1400" baseline="0" dirty="0"/>
        </a:p>
      </dgm:t>
    </dgm:pt>
    <dgm:pt modelId="{2B22EC2C-5C23-49A1-931B-47BA6A99B838}" type="parTrans" cxnId="{4435BF09-DAEF-4CB8-ABCF-AE61FCAFCAC0}">
      <dgm:prSet/>
      <dgm:spPr/>
      <dgm:t>
        <a:bodyPr/>
        <a:lstStyle/>
        <a:p>
          <a:endParaRPr lang="en-US"/>
        </a:p>
      </dgm:t>
    </dgm:pt>
    <dgm:pt modelId="{247762DB-BCF3-44A6-AE9D-F519F18F7E8B}" type="sibTrans" cxnId="{4435BF09-DAEF-4CB8-ABCF-AE61FCAFCAC0}">
      <dgm:prSet/>
      <dgm:spPr/>
      <dgm:t>
        <a:bodyPr/>
        <a:lstStyle/>
        <a:p>
          <a:endParaRPr lang="en-US"/>
        </a:p>
      </dgm:t>
    </dgm:pt>
    <dgm:pt modelId="{3615CBDF-790F-4421-8304-ECFA40B1C18F}">
      <dgm:prSet phldrT="[Text]" custT="1"/>
      <dgm:spPr/>
      <dgm:t>
        <a:bodyPr/>
        <a:lstStyle/>
        <a:p>
          <a:r>
            <a:rPr lang="en-US" sz="1400" dirty="0"/>
            <a:t>Promote Research activities</a:t>
          </a:r>
          <a:endParaRPr lang="en-US" sz="1400" baseline="0" dirty="0"/>
        </a:p>
      </dgm:t>
    </dgm:pt>
    <dgm:pt modelId="{53CB5B7D-77A3-4C0F-BE27-BCBBA2E2E8D0}" type="parTrans" cxnId="{CE237C8F-91F5-4C63-9CDE-5D124D46DCF0}">
      <dgm:prSet/>
      <dgm:spPr/>
      <dgm:t>
        <a:bodyPr/>
        <a:lstStyle/>
        <a:p>
          <a:endParaRPr lang="en-US"/>
        </a:p>
      </dgm:t>
    </dgm:pt>
    <dgm:pt modelId="{02B953BD-1629-4998-9A2C-8C2379C5D923}" type="sibTrans" cxnId="{CE237C8F-91F5-4C63-9CDE-5D124D46DCF0}">
      <dgm:prSet/>
      <dgm:spPr/>
      <dgm:t>
        <a:bodyPr/>
        <a:lstStyle/>
        <a:p>
          <a:endParaRPr lang="en-US"/>
        </a:p>
      </dgm:t>
    </dgm:pt>
    <dgm:pt modelId="{0F16EE56-B2AD-4863-A8F5-99E08B9B8DF7}">
      <dgm:prSet phldrT="[Text]" custT="1"/>
      <dgm:spPr/>
      <dgm:t>
        <a:bodyPr/>
        <a:lstStyle/>
        <a:p>
          <a:r>
            <a:rPr lang="en-US" sz="1400" baseline="0" dirty="0"/>
            <a:t>Increased collaboration</a:t>
          </a:r>
        </a:p>
        <a:p>
          <a:r>
            <a:rPr lang="en-US" sz="1400" baseline="0" dirty="0"/>
            <a:t>Increased external funding</a:t>
          </a:r>
        </a:p>
        <a:p>
          <a:r>
            <a:rPr lang="en-US" sz="1400" baseline="0" dirty="0"/>
            <a:t>Replication and reuse</a:t>
          </a:r>
        </a:p>
      </dgm:t>
    </dgm:pt>
    <dgm:pt modelId="{21D01E49-CC64-4BE9-914A-5B7A0285F148}" type="parTrans" cxnId="{D21D5FCD-2309-4741-ABB5-B2315A1654B4}">
      <dgm:prSet/>
      <dgm:spPr/>
      <dgm:t>
        <a:bodyPr/>
        <a:lstStyle/>
        <a:p>
          <a:endParaRPr lang="en-US"/>
        </a:p>
      </dgm:t>
    </dgm:pt>
    <dgm:pt modelId="{6D02DF4B-41CA-4BAD-9FA9-71BDC24660BD}" type="sibTrans" cxnId="{D21D5FCD-2309-4741-ABB5-B2315A1654B4}">
      <dgm:prSet/>
      <dgm:spPr/>
      <dgm:t>
        <a:bodyPr/>
        <a:lstStyle/>
        <a:p>
          <a:endParaRPr lang="en-US"/>
        </a:p>
      </dgm:t>
    </dgm:pt>
    <dgm:pt modelId="{C06F3B00-CAFF-4DDA-89CD-321DC01A09A6}" type="pres">
      <dgm:prSet presAssocID="{DDB14924-E943-4FE4-9A79-435E9CAEDDA6}" presName="cycle" presStyleCnt="0">
        <dgm:presLayoutVars>
          <dgm:dir/>
          <dgm:resizeHandles val="exact"/>
        </dgm:presLayoutVars>
      </dgm:prSet>
      <dgm:spPr/>
    </dgm:pt>
    <dgm:pt modelId="{8EE91083-F29F-4278-A6E3-7441C13F5D97}" type="pres">
      <dgm:prSet presAssocID="{3A90E0B2-9EE0-4DE5-A1EE-27F59D0A9A27}" presName="node" presStyleLbl="node1" presStyleIdx="0" presStyleCnt="5" custRadScaleRad="90448" custRadScaleInc="17357">
        <dgm:presLayoutVars>
          <dgm:bulletEnabled val="1"/>
        </dgm:presLayoutVars>
      </dgm:prSet>
      <dgm:spPr/>
    </dgm:pt>
    <dgm:pt modelId="{9EAEB6DB-CFEA-4902-B86A-DE047A832272}" type="pres">
      <dgm:prSet presAssocID="{3A90E0B2-9EE0-4DE5-A1EE-27F59D0A9A27}" presName="spNode" presStyleCnt="0"/>
      <dgm:spPr/>
    </dgm:pt>
    <dgm:pt modelId="{4CB8348A-3325-41BF-91E3-0524ED5BE540}" type="pres">
      <dgm:prSet presAssocID="{B3459828-56E9-4714-BB7B-BB1D3F1EC235}" presName="sibTrans" presStyleLbl="sibTrans1D1" presStyleIdx="0" presStyleCnt="5"/>
      <dgm:spPr/>
    </dgm:pt>
    <dgm:pt modelId="{D3F641BA-610B-4045-825A-F6E90F6C4FC9}" type="pres">
      <dgm:prSet presAssocID="{D99888E7-77BE-425F-8CC6-5DC49E4177D5}" presName="node" presStyleLbl="node1" presStyleIdx="1" presStyleCnt="5" custRadScaleRad="108007" custRadScaleInc="10400">
        <dgm:presLayoutVars>
          <dgm:bulletEnabled val="1"/>
        </dgm:presLayoutVars>
      </dgm:prSet>
      <dgm:spPr/>
    </dgm:pt>
    <dgm:pt modelId="{5EF1C52A-669A-41BC-BF84-076DC8C1EF35}" type="pres">
      <dgm:prSet presAssocID="{D99888E7-77BE-425F-8CC6-5DC49E4177D5}" presName="spNode" presStyleCnt="0"/>
      <dgm:spPr/>
    </dgm:pt>
    <dgm:pt modelId="{3E1BD3A1-FBDE-46BB-B547-8ADA37C06380}" type="pres">
      <dgm:prSet presAssocID="{AFDCFD5E-387E-4079-B1B1-2C415C8FD8D1}" presName="sibTrans" presStyleLbl="sibTrans1D1" presStyleIdx="1" presStyleCnt="5"/>
      <dgm:spPr/>
    </dgm:pt>
    <dgm:pt modelId="{1543A432-3809-4E66-B057-88E1BF597ED2}" type="pres">
      <dgm:prSet presAssocID="{A8D7933C-0FF9-4447-8AA1-34616238D8FA}" presName="node" presStyleLbl="node1" presStyleIdx="2" presStyleCnt="5" custRadScaleRad="98458" custRadScaleInc="-30034">
        <dgm:presLayoutVars>
          <dgm:bulletEnabled val="1"/>
        </dgm:presLayoutVars>
      </dgm:prSet>
      <dgm:spPr/>
    </dgm:pt>
    <dgm:pt modelId="{042D0E4A-CA37-4595-858E-8E66A4BADB38}" type="pres">
      <dgm:prSet presAssocID="{A8D7933C-0FF9-4447-8AA1-34616238D8FA}" presName="spNode" presStyleCnt="0"/>
      <dgm:spPr/>
    </dgm:pt>
    <dgm:pt modelId="{1659BF48-DD7B-41BA-84D3-AA0F1E1086CE}" type="pres">
      <dgm:prSet presAssocID="{247762DB-BCF3-44A6-AE9D-F519F18F7E8B}" presName="sibTrans" presStyleLbl="sibTrans1D1" presStyleIdx="2" presStyleCnt="5"/>
      <dgm:spPr/>
    </dgm:pt>
    <dgm:pt modelId="{CB6D4AA5-A2CA-4261-AE7E-A9F38CAC3082}" type="pres">
      <dgm:prSet presAssocID="{3615CBDF-790F-4421-8304-ECFA40B1C18F}" presName="node" presStyleLbl="node1" presStyleIdx="3" presStyleCnt="5" custRadScaleRad="93573" custRadScaleInc="22308">
        <dgm:presLayoutVars>
          <dgm:bulletEnabled val="1"/>
        </dgm:presLayoutVars>
      </dgm:prSet>
      <dgm:spPr/>
    </dgm:pt>
    <dgm:pt modelId="{A7F118F4-5B64-4301-8495-EE7878F1FBE0}" type="pres">
      <dgm:prSet presAssocID="{3615CBDF-790F-4421-8304-ECFA40B1C18F}" presName="spNode" presStyleCnt="0"/>
      <dgm:spPr/>
    </dgm:pt>
    <dgm:pt modelId="{86AFD5BC-3542-42A8-B51B-0ADB9EAD5382}" type="pres">
      <dgm:prSet presAssocID="{02B953BD-1629-4998-9A2C-8C2379C5D923}" presName="sibTrans" presStyleLbl="sibTrans1D1" presStyleIdx="3" presStyleCnt="5"/>
      <dgm:spPr/>
    </dgm:pt>
    <dgm:pt modelId="{878009FB-764F-45CA-973C-E4CBC4979A7B}" type="pres">
      <dgm:prSet presAssocID="{0F16EE56-B2AD-4863-A8F5-99E08B9B8DF7}" presName="node" presStyleLbl="node1" presStyleIdx="4" presStyleCnt="5" custScaleX="122918" custScaleY="100310" custRadScaleRad="101264" custRadScaleInc="2068">
        <dgm:presLayoutVars>
          <dgm:bulletEnabled val="1"/>
        </dgm:presLayoutVars>
      </dgm:prSet>
      <dgm:spPr/>
    </dgm:pt>
    <dgm:pt modelId="{0D1B8BDF-1F94-441B-8FC5-9188457F7BF0}" type="pres">
      <dgm:prSet presAssocID="{0F16EE56-B2AD-4863-A8F5-99E08B9B8DF7}" presName="spNode" presStyleCnt="0"/>
      <dgm:spPr/>
    </dgm:pt>
    <dgm:pt modelId="{DD30FD92-E093-461D-BD23-C20C0FA13375}" type="pres">
      <dgm:prSet presAssocID="{6D02DF4B-41CA-4BAD-9FA9-71BDC24660BD}" presName="sibTrans" presStyleLbl="sibTrans1D1" presStyleIdx="4" presStyleCnt="5"/>
      <dgm:spPr/>
    </dgm:pt>
  </dgm:ptLst>
  <dgm:cxnLst>
    <dgm:cxn modelId="{0C90ED02-C797-4778-82FE-736100074BDB}" type="presOf" srcId="{3615CBDF-790F-4421-8304-ECFA40B1C18F}" destId="{CB6D4AA5-A2CA-4261-AE7E-A9F38CAC3082}" srcOrd="0" destOrd="0" presId="urn:microsoft.com/office/officeart/2005/8/layout/cycle5"/>
    <dgm:cxn modelId="{1AE4FF04-B497-4517-AA28-D43AF43D0C1C}" type="presOf" srcId="{AFDCFD5E-387E-4079-B1B1-2C415C8FD8D1}" destId="{3E1BD3A1-FBDE-46BB-B547-8ADA37C06380}" srcOrd="0" destOrd="0" presId="urn:microsoft.com/office/officeart/2005/8/layout/cycle5"/>
    <dgm:cxn modelId="{4435BF09-DAEF-4CB8-ABCF-AE61FCAFCAC0}" srcId="{DDB14924-E943-4FE4-9A79-435E9CAEDDA6}" destId="{A8D7933C-0FF9-4447-8AA1-34616238D8FA}" srcOrd="2" destOrd="0" parTransId="{2B22EC2C-5C23-49A1-931B-47BA6A99B838}" sibTransId="{247762DB-BCF3-44A6-AE9D-F519F18F7E8B}"/>
    <dgm:cxn modelId="{502BEF0A-5C0B-47DC-8CF9-1CDB5E5BD780}" type="presOf" srcId="{DDB14924-E943-4FE4-9A79-435E9CAEDDA6}" destId="{C06F3B00-CAFF-4DDA-89CD-321DC01A09A6}" srcOrd="0" destOrd="0" presId="urn:microsoft.com/office/officeart/2005/8/layout/cycle5"/>
    <dgm:cxn modelId="{4C162D8F-487D-49B0-AA0A-1154717FC3E5}" type="presOf" srcId="{02B953BD-1629-4998-9A2C-8C2379C5D923}" destId="{86AFD5BC-3542-42A8-B51B-0ADB9EAD5382}" srcOrd="0" destOrd="0" presId="urn:microsoft.com/office/officeart/2005/8/layout/cycle5"/>
    <dgm:cxn modelId="{CE237C8F-91F5-4C63-9CDE-5D124D46DCF0}" srcId="{DDB14924-E943-4FE4-9A79-435E9CAEDDA6}" destId="{3615CBDF-790F-4421-8304-ECFA40B1C18F}" srcOrd="3" destOrd="0" parTransId="{53CB5B7D-77A3-4C0F-BE27-BCBBA2E2E8D0}" sibTransId="{02B953BD-1629-4998-9A2C-8C2379C5D923}"/>
    <dgm:cxn modelId="{C2B88399-2532-4EAE-B923-87CD3F8B26F8}" type="presOf" srcId="{B3459828-56E9-4714-BB7B-BB1D3F1EC235}" destId="{4CB8348A-3325-41BF-91E3-0524ED5BE540}" srcOrd="0" destOrd="0" presId="urn:microsoft.com/office/officeart/2005/8/layout/cycle5"/>
    <dgm:cxn modelId="{1E091F9C-57FE-4634-9661-63E7ACE7CE5D}" type="presOf" srcId="{0F16EE56-B2AD-4863-A8F5-99E08B9B8DF7}" destId="{878009FB-764F-45CA-973C-E4CBC4979A7B}" srcOrd="0" destOrd="0" presId="urn:microsoft.com/office/officeart/2005/8/layout/cycle5"/>
    <dgm:cxn modelId="{BA683EB1-699F-42BB-8618-5D1F74DF78D5}" type="presOf" srcId="{D99888E7-77BE-425F-8CC6-5DC49E4177D5}" destId="{D3F641BA-610B-4045-825A-F6E90F6C4FC9}" srcOrd="0" destOrd="0" presId="urn:microsoft.com/office/officeart/2005/8/layout/cycle5"/>
    <dgm:cxn modelId="{3247E7B9-27BF-4C25-9C4F-9B5CB0998A3E}" type="presOf" srcId="{6D02DF4B-41CA-4BAD-9FA9-71BDC24660BD}" destId="{DD30FD92-E093-461D-BD23-C20C0FA13375}" srcOrd="0" destOrd="0" presId="urn:microsoft.com/office/officeart/2005/8/layout/cycle5"/>
    <dgm:cxn modelId="{A1AA7AC8-C45C-4122-BF16-C19104A1EE8F}" type="presOf" srcId="{A8D7933C-0FF9-4447-8AA1-34616238D8FA}" destId="{1543A432-3809-4E66-B057-88E1BF597ED2}" srcOrd="0" destOrd="0" presId="urn:microsoft.com/office/officeart/2005/8/layout/cycle5"/>
    <dgm:cxn modelId="{D21D5FCD-2309-4741-ABB5-B2315A1654B4}" srcId="{DDB14924-E943-4FE4-9A79-435E9CAEDDA6}" destId="{0F16EE56-B2AD-4863-A8F5-99E08B9B8DF7}" srcOrd="4" destOrd="0" parTransId="{21D01E49-CC64-4BE9-914A-5B7A0285F148}" sibTransId="{6D02DF4B-41CA-4BAD-9FA9-71BDC24660BD}"/>
    <dgm:cxn modelId="{A8F350DB-BA89-4827-874E-E3F21C5A965A}" srcId="{DDB14924-E943-4FE4-9A79-435E9CAEDDA6}" destId="{D99888E7-77BE-425F-8CC6-5DC49E4177D5}" srcOrd="1" destOrd="0" parTransId="{251DDA79-1661-4A02-BB5B-5A711118ED25}" sibTransId="{AFDCFD5E-387E-4079-B1B1-2C415C8FD8D1}"/>
    <dgm:cxn modelId="{7418EEF1-F4E3-4000-AA5B-AC77E10F51C1}" srcId="{DDB14924-E943-4FE4-9A79-435E9CAEDDA6}" destId="{3A90E0B2-9EE0-4DE5-A1EE-27F59D0A9A27}" srcOrd="0" destOrd="0" parTransId="{F7F08F5C-7FBB-4D74-A5FB-27615DFDA5B9}" sibTransId="{B3459828-56E9-4714-BB7B-BB1D3F1EC235}"/>
    <dgm:cxn modelId="{E7A3EDF2-A8BD-40C5-AD46-EEEDF0AD79D2}" type="presOf" srcId="{3A90E0B2-9EE0-4DE5-A1EE-27F59D0A9A27}" destId="{8EE91083-F29F-4278-A6E3-7441C13F5D97}" srcOrd="0" destOrd="0" presId="urn:microsoft.com/office/officeart/2005/8/layout/cycle5"/>
    <dgm:cxn modelId="{3189AEFD-3993-425B-B387-7F182CA1EF69}" type="presOf" srcId="{247762DB-BCF3-44A6-AE9D-F519F18F7E8B}" destId="{1659BF48-DD7B-41BA-84D3-AA0F1E1086CE}" srcOrd="0" destOrd="0" presId="urn:microsoft.com/office/officeart/2005/8/layout/cycle5"/>
    <dgm:cxn modelId="{DF3F39FE-6965-48C0-B4F7-8837220082E2}" type="presParOf" srcId="{C06F3B00-CAFF-4DDA-89CD-321DC01A09A6}" destId="{8EE91083-F29F-4278-A6E3-7441C13F5D97}" srcOrd="0" destOrd="0" presId="urn:microsoft.com/office/officeart/2005/8/layout/cycle5"/>
    <dgm:cxn modelId="{B97D3915-175D-4C3A-AAFC-C5F7E3035DF2}" type="presParOf" srcId="{C06F3B00-CAFF-4DDA-89CD-321DC01A09A6}" destId="{9EAEB6DB-CFEA-4902-B86A-DE047A832272}" srcOrd="1" destOrd="0" presId="urn:microsoft.com/office/officeart/2005/8/layout/cycle5"/>
    <dgm:cxn modelId="{F00C93CE-C63F-459F-B2E7-1A1EB30AD71E}" type="presParOf" srcId="{C06F3B00-CAFF-4DDA-89CD-321DC01A09A6}" destId="{4CB8348A-3325-41BF-91E3-0524ED5BE540}" srcOrd="2" destOrd="0" presId="urn:microsoft.com/office/officeart/2005/8/layout/cycle5"/>
    <dgm:cxn modelId="{E830A523-02DF-49A3-AA19-15FD4F15CF70}" type="presParOf" srcId="{C06F3B00-CAFF-4DDA-89CD-321DC01A09A6}" destId="{D3F641BA-610B-4045-825A-F6E90F6C4FC9}" srcOrd="3" destOrd="0" presId="urn:microsoft.com/office/officeart/2005/8/layout/cycle5"/>
    <dgm:cxn modelId="{87FBFD6F-48C5-4F16-BD9F-BA6E1E873E2B}" type="presParOf" srcId="{C06F3B00-CAFF-4DDA-89CD-321DC01A09A6}" destId="{5EF1C52A-669A-41BC-BF84-076DC8C1EF35}" srcOrd="4" destOrd="0" presId="urn:microsoft.com/office/officeart/2005/8/layout/cycle5"/>
    <dgm:cxn modelId="{EF2F6062-8ECE-453B-89A7-C53D4E25B8E0}" type="presParOf" srcId="{C06F3B00-CAFF-4DDA-89CD-321DC01A09A6}" destId="{3E1BD3A1-FBDE-46BB-B547-8ADA37C06380}" srcOrd="5" destOrd="0" presId="urn:microsoft.com/office/officeart/2005/8/layout/cycle5"/>
    <dgm:cxn modelId="{13F630C9-1537-4EB6-BF55-5E5E29848AE7}" type="presParOf" srcId="{C06F3B00-CAFF-4DDA-89CD-321DC01A09A6}" destId="{1543A432-3809-4E66-B057-88E1BF597ED2}" srcOrd="6" destOrd="0" presId="urn:microsoft.com/office/officeart/2005/8/layout/cycle5"/>
    <dgm:cxn modelId="{AF41B9FF-D37A-481F-9120-D442CCFFD981}" type="presParOf" srcId="{C06F3B00-CAFF-4DDA-89CD-321DC01A09A6}" destId="{042D0E4A-CA37-4595-858E-8E66A4BADB38}" srcOrd="7" destOrd="0" presId="urn:microsoft.com/office/officeart/2005/8/layout/cycle5"/>
    <dgm:cxn modelId="{F6EE9102-6B16-42C1-B206-024379E00CB9}" type="presParOf" srcId="{C06F3B00-CAFF-4DDA-89CD-321DC01A09A6}" destId="{1659BF48-DD7B-41BA-84D3-AA0F1E1086CE}" srcOrd="8" destOrd="0" presId="urn:microsoft.com/office/officeart/2005/8/layout/cycle5"/>
    <dgm:cxn modelId="{C9EC7BCD-D643-4B6D-9F5E-CF4D43B310A4}" type="presParOf" srcId="{C06F3B00-CAFF-4DDA-89CD-321DC01A09A6}" destId="{CB6D4AA5-A2CA-4261-AE7E-A9F38CAC3082}" srcOrd="9" destOrd="0" presId="urn:microsoft.com/office/officeart/2005/8/layout/cycle5"/>
    <dgm:cxn modelId="{77325443-7444-48A5-9166-0DB52DDC5B51}" type="presParOf" srcId="{C06F3B00-CAFF-4DDA-89CD-321DC01A09A6}" destId="{A7F118F4-5B64-4301-8495-EE7878F1FBE0}" srcOrd="10" destOrd="0" presId="urn:microsoft.com/office/officeart/2005/8/layout/cycle5"/>
    <dgm:cxn modelId="{099A0F94-AA66-4D82-86B6-095E0E9F0B15}" type="presParOf" srcId="{C06F3B00-CAFF-4DDA-89CD-321DC01A09A6}" destId="{86AFD5BC-3542-42A8-B51B-0ADB9EAD5382}" srcOrd="11" destOrd="0" presId="urn:microsoft.com/office/officeart/2005/8/layout/cycle5"/>
    <dgm:cxn modelId="{2EF9C410-8FBB-4790-BFB6-4DB44AB87A81}" type="presParOf" srcId="{C06F3B00-CAFF-4DDA-89CD-321DC01A09A6}" destId="{878009FB-764F-45CA-973C-E4CBC4979A7B}" srcOrd="12" destOrd="0" presId="urn:microsoft.com/office/officeart/2005/8/layout/cycle5"/>
    <dgm:cxn modelId="{3B08ADC8-E705-499B-BAC5-7AE884C3E193}" type="presParOf" srcId="{C06F3B00-CAFF-4DDA-89CD-321DC01A09A6}" destId="{0D1B8BDF-1F94-441B-8FC5-9188457F7BF0}" srcOrd="13" destOrd="0" presId="urn:microsoft.com/office/officeart/2005/8/layout/cycle5"/>
    <dgm:cxn modelId="{3DFADF65-7855-4990-B3DC-2569C2740CD4}" type="presParOf" srcId="{C06F3B00-CAFF-4DDA-89CD-321DC01A09A6}" destId="{DD30FD92-E093-461D-BD23-C20C0FA13375}"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8459A4-E4B3-40C5-A368-F2AAD553857F}" type="doc">
      <dgm:prSet loTypeId="urn:microsoft.com/office/officeart/2005/8/layout/funnel1" loCatId="relationship" qsTypeId="urn:microsoft.com/office/officeart/2005/8/quickstyle/simple5" qsCatId="simple" csTypeId="urn:microsoft.com/office/officeart/2005/8/colors/colorful3" csCatId="colorful" phldr="1"/>
      <dgm:spPr/>
      <dgm:t>
        <a:bodyPr/>
        <a:lstStyle/>
        <a:p>
          <a:endParaRPr lang="en-US"/>
        </a:p>
      </dgm:t>
    </dgm:pt>
    <dgm:pt modelId="{7CCB5FE9-FC8F-4F52-BBFD-5A10EA583F40}">
      <dgm:prSet phldrT="[Text]"/>
      <dgm:spPr>
        <a:solidFill>
          <a:srgbClr val="0070C0"/>
        </a:solidFill>
      </dgm:spPr>
      <dgm:t>
        <a:bodyPr/>
        <a:lstStyle/>
        <a:p>
          <a:r>
            <a:rPr lang="en-US" dirty="0"/>
            <a:t>Research with NJ</a:t>
          </a:r>
        </a:p>
      </dgm:t>
    </dgm:pt>
    <dgm:pt modelId="{B3F80D0D-D6DA-4DC3-BBDD-551F300377BC}" type="parTrans" cxnId="{69CF1BD0-BC7C-4F06-9090-C5956874A11B}">
      <dgm:prSet/>
      <dgm:spPr/>
      <dgm:t>
        <a:bodyPr/>
        <a:lstStyle/>
        <a:p>
          <a:endParaRPr lang="en-US"/>
        </a:p>
      </dgm:t>
    </dgm:pt>
    <dgm:pt modelId="{F08A2F89-C8C4-47C8-AE44-1EED817C5E05}" type="sibTrans" cxnId="{69CF1BD0-BC7C-4F06-9090-C5956874A11B}">
      <dgm:prSet/>
      <dgm:spPr/>
      <dgm:t>
        <a:bodyPr/>
        <a:lstStyle/>
        <a:p>
          <a:endParaRPr lang="en-US"/>
        </a:p>
      </dgm:t>
    </dgm:pt>
    <dgm:pt modelId="{07579AF6-CE4E-4A72-9534-8AB0A29097BF}">
      <dgm:prSet phldrT="[Text]"/>
      <dgm:spPr>
        <a:solidFill>
          <a:srgbClr val="FF0000"/>
        </a:solidFill>
      </dgm:spPr>
      <dgm:t>
        <a:bodyPr/>
        <a:lstStyle/>
        <a:p>
          <a:r>
            <a:rPr lang="en-US" dirty="0"/>
            <a:t>Montclair State </a:t>
          </a:r>
          <a:r>
            <a:rPr lang="en-US" dirty="0" err="1"/>
            <a:t>Univeristy</a:t>
          </a:r>
          <a:r>
            <a:rPr lang="en-US" dirty="0"/>
            <a:t> Digital Commons</a:t>
          </a:r>
        </a:p>
      </dgm:t>
    </dgm:pt>
    <dgm:pt modelId="{C34CE5B5-80B9-4048-B550-CD7CDA6B9566}" type="parTrans" cxnId="{FF6F4818-87AD-4BC2-A3E5-130EF3ADAD21}">
      <dgm:prSet/>
      <dgm:spPr/>
      <dgm:t>
        <a:bodyPr/>
        <a:lstStyle/>
        <a:p>
          <a:endParaRPr lang="en-US"/>
        </a:p>
      </dgm:t>
    </dgm:pt>
    <dgm:pt modelId="{B6FCCE15-4595-46F5-BD40-010030F8268C}" type="sibTrans" cxnId="{FF6F4818-87AD-4BC2-A3E5-130EF3ADAD21}">
      <dgm:prSet/>
      <dgm:spPr/>
      <dgm:t>
        <a:bodyPr/>
        <a:lstStyle/>
        <a:p>
          <a:endParaRPr lang="en-US"/>
        </a:p>
      </dgm:t>
    </dgm:pt>
    <dgm:pt modelId="{2E71D333-3D10-4427-994B-1DF2C5A17C0A}">
      <dgm:prSet phldrT="[Text]"/>
      <dgm:spPr>
        <a:solidFill>
          <a:srgbClr val="00B050"/>
        </a:solidFill>
      </dgm:spPr>
      <dgm:t>
        <a:bodyPr/>
        <a:lstStyle/>
        <a:p>
          <a:r>
            <a:rPr lang="en-US" dirty="0"/>
            <a:t>Research with Montclair</a:t>
          </a:r>
        </a:p>
      </dgm:t>
    </dgm:pt>
    <dgm:pt modelId="{A3B913E7-1666-4A28-AE47-B9217346FF52}" type="parTrans" cxnId="{6500E369-C781-4CDC-B3B9-EC57ABC9EAF9}">
      <dgm:prSet/>
      <dgm:spPr/>
      <dgm:t>
        <a:bodyPr/>
        <a:lstStyle/>
        <a:p>
          <a:endParaRPr lang="en-US"/>
        </a:p>
      </dgm:t>
    </dgm:pt>
    <dgm:pt modelId="{8D440E1A-9CA6-4644-99D1-28AB075C7C39}" type="sibTrans" cxnId="{6500E369-C781-4CDC-B3B9-EC57ABC9EAF9}">
      <dgm:prSet/>
      <dgm:spPr/>
      <dgm:t>
        <a:bodyPr/>
        <a:lstStyle/>
        <a:p>
          <a:endParaRPr lang="en-US"/>
        </a:p>
      </dgm:t>
    </dgm:pt>
    <dgm:pt modelId="{22CF74B9-EFDB-47C2-8DD8-AB9663686077}">
      <dgm:prSet phldrT="[Text]"/>
      <dgm:spPr>
        <a:noFill/>
        <a:ln w="50800">
          <a:solidFill>
            <a:srgbClr val="FF0000">
              <a:alpha val="67000"/>
            </a:srgbClr>
          </a:solidFill>
        </a:ln>
      </dgm:spPr>
      <dgm:t>
        <a:bodyPr/>
        <a:lstStyle/>
        <a:p>
          <a:r>
            <a:rPr lang="en-US" dirty="0"/>
            <a:t>Increased Visibility</a:t>
          </a:r>
        </a:p>
        <a:p>
          <a:r>
            <a:rPr lang="en-US" dirty="0"/>
            <a:t>and Access to Scholarly Output </a:t>
          </a:r>
        </a:p>
      </dgm:t>
    </dgm:pt>
    <dgm:pt modelId="{767A1562-6931-40A8-8EF3-8E02CDB5A4B5}" type="parTrans" cxnId="{E767747D-41A1-4301-95AD-936F6F1FD250}">
      <dgm:prSet/>
      <dgm:spPr/>
      <dgm:t>
        <a:bodyPr/>
        <a:lstStyle/>
        <a:p>
          <a:endParaRPr lang="en-US"/>
        </a:p>
      </dgm:t>
    </dgm:pt>
    <dgm:pt modelId="{4D5075EC-BB0A-489F-BFE5-EE33559B6AD5}" type="sibTrans" cxnId="{E767747D-41A1-4301-95AD-936F6F1FD250}">
      <dgm:prSet/>
      <dgm:spPr/>
      <dgm:t>
        <a:bodyPr/>
        <a:lstStyle/>
        <a:p>
          <a:endParaRPr lang="en-US"/>
        </a:p>
      </dgm:t>
    </dgm:pt>
    <dgm:pt modelId="{80C02491-D399-4E6A-B929-EC01F48EDDF4}" type="pres">
      <dgm:prSet presAssocID="{968459A4-E4B3-40C5-A368-F2AAD553857F}" presName="Name0" presStyleCnt="0">
        <dgm:presLayoutVars>
          <dgm:chMax val="4"/>
          <dgm:resizeHandles val="exact"/>
        </dgm:presLayoutVars>
      </dgm:prSet>
      <dgm:spPr/>
    </dgm:pt>
    <dgm:pt modelId="{158772FD-86E6-4A2D-A738-463C3AFD903D}" type="pres">
      <dgm:prSet presAssocID="{968459A4-E4B3-40C5-A368-F2AAD553857F}" presName="ellipse" presStyleLbl="trBgShp" presStyleIdx="0" presStyleCnt="1"/>
      <dgm:spPr>
        <a:solidFill>
          <a:schemeClr val="accent2">
            <a:lumMod val="60000"/>
            <a:lumOff val="40000"/>
            <a:alpha val="40000"/>
          </a:schemeClr>
        </a:solidFill>
      </dgm:spPr>
    </dgm:pt>
    <dgm:pt modelId="{FB3FC540-444F-4B75-9428-791434649264}" type="pres">
      <dgm:prSet presAssocID="{968459A4-E4B3-40C5-A368-F2AAD553857F}" presName="arrow1" presStyleLbl="fgShp" presStyleIdx="0" presStyleCnt="1" custLinFactNeighborX="-5169" custLinFactNeighborY="-31871"/>
      <dgm:spPr>
        <a:solidFill>
          <a:schemeClr val="tx1"/>
        </a:solidFill>
      </dgm:spPr>
    </dgm:pt>
    <dgm:pt modelId="{50DF276F-7A36-4328-9B5A-61F0BDBAF639}" type="pres">
      <dgm:prSet presAssocID="{968459A4-E4B3-40C5-A368-F2AAD553857F}" presName="rectangle" presStyleLbl="revTx" presStyleIdx="0" presStyleCnt="1">
        <dgm:presLayoutVars>
          <dgm:bulletEnabled val="1"/>
        </dgm:presLayoutVars>
      </dgm:prSet>
      <dgm:spPr/>
    </dgm:pt>
    <dgm:pt modelId="{462BED53-2405-4391-BBDA-FE56FAB4DCB7}" type="pres">
      <dgm:prSet presAssocID="{07579AF6-CE4E-4A72-9534-8AB0A29097BF}" presName="item1" presStyleLbl="node1" presStyleIdx="0" presStyleCnt="3" custLinFactNeighborX="-10444" custLinFactNeighborY="-14944">
        <dgm:presLayoutVars>
          <dgm:bulletEnabled val="1"/>
        </dgm:presLayoutVars>
      </dgm:prSet>
      <dgm:spPr/>
    </dgm:pt>
    <dgm:pt modelId="{93027F11-DED1-45C6-AF57-52677F964211}" type="pres">
      <dgm:prSet presAssocID="{2E71D333-3D10-4427-994B-1DF2C5A17C0A}" presName="item2" presStyleLbl="node1" presStyleIdx="1" presStyleCnt="3">
        <dgm:presLayoutVars>
          <dgm:bulletEnabled val="1"/>
        </dgm:presLayoutVars>
      </dgm:prSet>
      <dgm:spPr/>
    </dgm:pt>
    <dgm:pt modelId="{961243A9-8817-41F0-AFE6-3B59B1E51650}" type="pres">
      <dgm:prSet presAssocID="{22CF74B9-EFDB-47C2-8DD8-AB9663686077}" presName="item3" presStyleLbl="node1" presStyleIdx="2" presStyleCnt="3">
        <dgm:presLayoutVars>
          <dgm:bulletEnabled val="1"/>
        </dgm:presLayoutVars>
      </dgm:prSet>
      <dgm:spPr/>
    </dgm:pt>
    <dgm:pt modelId="{6F723C6F-EAE1-4904-A66D-BABEE27608B6}" type="pres">
      <dgm:prSet presAssocID="{968459A4-E4B3-40C5-A368-F2AAD553857F}" presName="funnel" presStyleLbl="trAlignAcc1" presStyleIdx="0" presStyleCnt="1" custScaleY="84853" custLinFactNeighborX="0" custLinFactNeighborY="260"/>
      <dgm:spPr>
        <a:noFill/>
      </dgm:spPr>
    </dgm:pt>
  </dgm:ptLst>
  <dgm:cxnLst>
    <dgm:cxn modelId="{FF6F4818-87AD-4BC2-A3E5-130EF3ADAD21}" srcId="{968459A4-E4B3-40C5-A368-F2AAD553857F}" destId="{07579AF6-CE4E-4A72-9534-8AB0A29097BF}" srcOrd="1" destOrd="0" parTransId="{C34CE5B5-80B9-4048-B550-CD7CDA6B9566}" sibTransId="{B6FCCE15-4595-46F5-BD40-010030F8268C}"/>
    <dgm:cxn modelId="{6500E369-C781-4CDC-B3B9-EC57ABC9EAF9}" srcId="{968459A4-E4B3-40C5-A368-F2AAD553857F}" destId="{2E71D333-3D10-4427-994B-1DF2C5A17C0A}" srcOrd="2" destOrd="0" parTransId="{A3B913E7-1666-4A28-AE47-B9217346FF52}" sibTransId="{8D440E1A-9CA6-4644-99D1-28AB075C7C39}"/>
    <dgm:cxn modelId="{9D191357-907C-47D4-9B41-BE4C30E90D28}" type="presOf" srcId="{22CF74B9-EFDB-47C2-8DD8-AB9663686077}" destId="{50DF276F-7A36-4328-9B5A-61F0BDBAF639}" srcOrd="0" destOrd="0" presId="urn:microsoft.com/office/officeart/2005/8/layout/funnel1"/>
    <dgm:cxn modelId="{CD973957-8FA7-4F45-A77B-09CE66477804}" type="presOf" srcId="{2E71D333-3D10-4427-994B-1DF2C5A17C0A}" destId="{462BED53-2405-4391-BBDA-FE56FAB4DCB7}" srcOrd="0" destOrd="0" presId="urn:microsoft.com/office/officeart/2005/8/layout/funnel1"/>
    <dgm:cxn modelId="{0C6B477D-4D7D-480E-A6D0-FC18E93613C3}" type="presOf" srcId="{7CCB5FE9-FC8F-4F52-BBFD-5A10EA583F40}" destId="{961243A9-8817-41F0-AFE6-3B59B1E51650}" srcOrd="0" destOrd="0" presId="urn:microsoft.com/office/officeart/2005/8/layout/funnel1"/>
    <dgm:cxn modelId="{E767747D-41A1-4301-95AD-936F6F1FD250}" srcId="{968459A4-E4B3-40C5-A368-F2AAD553857F}" destId="{22CF74B9-EFDB-47C2-8DD8-AB9663686077}" srcOrd="3" destOrd="0" parTransId="{767A1562-6931-40A8-8EF3-8E02CDB5A4B5}" sibTransId="{4D5075EC-BB0A-489F-BFE5-EE33559B6AD5}"/>
    <dgm:cxn modelId="{444EA7B8-6F80-47A2-9BAC-8FF886DD47A3}" type="presOf" srcId="{968459A4-E4B3-40C5-A368-F2AAD553857F}" destId="{80C02491-D399-4E6A-B929-EC01F48EDDF4}" srcOrd="0" destOrd="0" presId="urn:microsoft.com/office/officeart/2005/8/layout/funnel1"/>
    <dgm:cxn modelId="{69CF1BD0-BC7C-4F06-9090-C5956874A11B}" srcId="{968459A4-E4B3-40C5-A368-F2AAD553857F}" destId="{7CCB5FE9-FC8F-4F52-BBFD-5A10EA583F40}" srcOrd="0" destOrd="0" parTransId="{B3F80D0D-D6DA-4DC3-BBDD-551F300377BC}" sibTransId="{F08A2F89-C8C4-47C8-AE44-1EED817C5E05}"/>
    <dgm:cxn modelId="{61A29BDE-3299-4AB3-ACBF-63B3640BC5CE}" type="presOf" srcId="{07579AF6-CE4E-4A72-9534-8AB0A29097BF}" destId="{93027F11-DED1-45C6-AF57-52677F964211}" srcOrd="0" destOrd="0" presId="urn:microsoft.com/office/officeart/2005/8/layout/funnel1"/>
    <dgm:cxn modelId="{F91C1C63-A12D-4F49-8DBC-0ECF93C45F09}" type="presParOf" srcId="{80C02491-D399-4E6A-B929-EC01F48EDDF4}" destId="{158772FD-86E6-4A2D-A738-463C3AFD903D}" srcOrd="0" destOrd="0" presId="urn:microsoft.com/office/officeart/2005/8/layout/funnel1"/>
    <dgm:cxn modelId="{039F9444-C0C3-4221-96D3-7213472C3C7B}" type="presParOf" srcId="{80C02491-D399-4E6A-B929-EC01F48EDDF4}" destId="{FB3FC540-444F-4B75-9428-791434649264}" srcOrd="1" destOrd="0" presId="urn:microsoft.com/office/officeart/2005/8/layout/funnel1"/>
    <dgm:cxn modelId="{C7351595-FF02-45B3-B907-2A6BA745614E}" type="presParOf" srcId="{80C02491-D399-4E6A-B929-EC01F48EDDF4}" destId="{50DF276F-7A36-4328-9B5A-61F0BDBAF639}" srcOrd="2" destOrd="0" presId="urn:microsoft.com/office/officeart/2005/8/layout/funnel1"/>
    <dgm:cxn modelId="{EA1CAE82-30A3-47C3-B106-E5D8E666A502}" type="presParOf" srcId="{80C02491-D399-4E6A-B929-EC01F48EDDF4}" destId="{462BED53-2405-4391-BBDA-FE56FAB4DCB7}" srcOrd="3" destOrd="0" presId="urn:microsoft.com/office/officeart/2005/8/layout/funnel1"/>
    <dgm:cxn modelId="{FDB7499B-BD53-4D97-B3B9-30916D2437D3}" type="presParOf" srcId="{80C02491-D399-4E6A-B929-EC01F48EDDF4}" destId="{93027F11-DED1-45C6-AF57-52677F964211}" srcOrd="4" destOrd="0" presId="urn:microsoft.com/office/officeart/2005/8/layout/funnel1"/>
    <dgm:cxn modelId="{D39358E1-FF34-42C7-9B87-4916A40C936C}" type="presParOf" srcId="{80C02491-D399-4E6A-B929-EC01F48EDDF4}" destId="{961243A9-8817-41F0-AFE6-3B59B1E51650}" srcOrd="5" destOrd="0" presId="urn:microsoft.com/office/officeart/2005/8/layout/funnel1"/>
    <dgm:cxn modelId="{FAFC5EF1-093D-45EE-AF79-5B6C25F68C9E}" type="presParOf" srcId="{80C02491-D399-4E6A-B929-EC01F48EDDF4}" destId="{6F723C6F-EAE1-4904-A66D-BABEE27608B6}" srcOrd="6" destOrd="0" presId="urn:microsoft.com/office/officeart/2005/8/layout/funne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7DB78F-4B3A-4B42-9F3B-60EBF374BEC3}" type="doc">
      <dgm:prSet loTypeId="urn:microsoft.com/office/officeart/2005/8/layout/radial3" loCatId="cycle" qsTypeId="urn:microsoft.com/office/officeart/2005/8/quickstyle/simple1" qsCatId="simple" csTypeId="urn:microsoft.com/office/officeart/2005/8/colors/colorful4" csCatId="colorful" phldr="1"/>
      <dgm:spPr/>
      <dgm:t>
        <a:bodyPr/>
        <a:lstStyle/>
        <a:p>
          <a:endParaRPr lang="en-US"/>
        </a:p>
      </dgm:t>
    </dgm:pt>
    <dgm:pt modelId="{11A56D08-AF92-4A77-A8DE-78F5B8C8BF8C}">
      <dgm:prSet phldrT="[Text]"/>
      <dgm:spPr/>
      <dgm:t>
        <a:bodyPr/>
        <a:lstStyle/>
        <a:p>
          <a:r>
            <a:rPr lang="en-US" dirty="0"/>
            <a:t>Research Platforms</a:t>
          </a:r>
        </a:p>
      </dgm:t>
    </dgm:pt>
    <dgm:pt modelId="{6E7B5A1A-DDED-4450-ABB3-9FC1ED2C8C72}" type="parTrans" cxnId="{3684A344-65B7-41AE-BE1A-792776FED7AB}">
      <dgm:prSet/>
      <dgm:spPr/>
      <dgm:t>
        <a:bodyPr/>
        <a:lstStyle/>
        <a:p>
          <a:endParaRPr lang="en-US"/>
        </a:p>
      </dgm:t>
    </dgm:pt>
    <dgm:pt modelId="{D3540DBD-20D9-41E7-9B1D-BC5301034C37}" type="sibTrans" cxnId="{3684A344-65B7-41AE-BE1A-792776FED7AB}">
      <dgm:prSet/>
      <dgm:spPr/>
      <dgm:t>
        <a:bodyPr/>
        <a:lstStyle/>
        <a:p>
          <a:endParaRPr lang="en-US"/>
        </a:p>
      </dgm:t>
    </dgm:pt>
    <dgm:pt modelId="{5D2E1578-F3B9-4CB8-90CB-4954CA51A0BF}">
      <dgm:prSet phldrT="[Text]"/>
      <dgm:spPr/>
      <dgm:t>
        <a:bodyPr/>
        <a:lstStyle/>
        <a:p>
          <a:r>
            <a:rPr lang="en-US" dirty="0"/>
            <a:t>Inspires Collaboration</a:t>
          </a:r>
        </a:p>
      </dgm:t>
    </dgm:pt>
    <dgm:pt modelId="{203A2E48-4FBC-4A18-B7C9-864B38DFB8BD}" type="parTrans" cxnId="{DD2DC547-0482-4B6F-9A12-97AB840F6350}">
      <dgm:prSet/>
      <dgm:spPr/>
      <dgm:t>
        <a:bodyPr/>
        <a:lstStyle/>
        <a:p>
          <a:endParaRPr lang="en-US"/>
        </a:p>
      </dgm:t>
    </dgm:pt>
    <dgm:pt modelId="{04830803-09E1-4E33-BA55-18FAB2F1AD80}" type="sibTrans" cxnId="{DD2DC547-0482-4B6F-9A12-97AB840F6350}">
      <dgm:prSet/>
      <dgm:spPr/>
      <dgm:t>
        <a:bodyPr/>
        <a:lstStyle/>
        <a:p>
          <a:endParaRPr lang="en-US"/>
        </a:p>
      </dgm:t>
    </dgm:pt>
    <dgm:pt modelId="{EFF1C58D-76BF-4F7A-A3CE-EC89A1E40FC6}">
      <dgm:prSet phldrT="[Text]"/>
      <dgm:spPr/>
      <dgm:t>
        <a:bodyPr/>
        <a:lstStyle/>
        <a:p>
          <a:r>
            <a:rPr lang="en-US" dirty="0"/>
            <a:t>Aids in the Rapid Transfer of Knowledge</a:t>
          </a:r>
        </a:p>
      </dgm:t>
    </dgm:pt>
    <dgm:pt modelId="{1E8CA1FB-18F4-47A9-A763-6CBAC4AE0CF8}" type="parTrans" cxnId="{71F48E60-1B07-41F9-BE08-77BC915EC744}">
      <dgm:prSet/>
      <dgm:spPr/>
      <dgm:t>
        <a:bodyPr/>
        <a:lstStyle/>
        <a:p>
          <a:endParaRPr lang="en-US"/>
        </a:p>
      </dgm:t>
    </dgm:pt>
    <dgm:pt modelId="{E4DD76DA-6231-4127-A193-A1D922751327}" type="sibTrans" cxnId="{71F48E60-1B07-41F9-BE08-77BC915EC744}">
      <dgm:prSet/>
      <dgm:spPr/>
      <dgm:t>
        <a:bodyPr/>
        <a:lstStyle/>
        <a:p>
          <a:endParaRPr lang="en-US"/>
        </a:p>
      </dgm:t>
    </dgm:pt>
    <dgm:pt modelId="{1825ADAB-F42A-45F1-9FF1-ECEE72365844}">
      <dgm:prSet phldrT="[Text]"/>
      <dgm:spPr/>
      <dgm:t>
        <a:bodyPr/>
        <a:lstStyle/>
        <a:p>
          <a:r>
            <a:rPr lang="en-US" dirty="0"/>
            <a:t>Archival and Storage of Research and Data</a:t>
          </a:r>
        </a:p>
      </dgm:t>
    </dgm:pt>
    <dgm:pt modelId="{696DB5BD-3EC8-40ED-BD41-AEA9ED272C8A}" type="parTrans" cxnId="{4A0753BE-A397-4D13-B71A-B47DB9FF04C7}">
      <dgm:prSet/>
      <dgm:spPr/>
      <dgm:t>
        <a:bodyPr/>
        <a:lstStyle/>
        <a:p>
          <a:endParaRPr lang="en-US"/>
        </a:p>
      </dgm:t>
    </dgm:pt>
    <dgm:pt modelId="{8BE3D811-A86A-421F-B157-B967BA13D7C9}" type="sibTrans" cxnId="{4A0753BE-A397-4D13-B71A-B47DB9FF04C7}">
      <dgm:prSet/>
      <dgm:spPr/>
      <dgm:t>
        <a:bodyPr/>
        <a:lstStyle/>
        <a:p>
          <a:endParaRPr lang="en-US"/>
        </a:p>
      </dgm:t>
    </dgm:pt>
    <dgm:pt modelId="{B5D239AE-7DE6-4747-A99C-72E6F6BD4D81}">
      <dgm:prSet phldrT="[Text]"/>
      <dgm:spPr/>
      <dgm:t>
        <a:bodyPr/>
        <a:lstStyle/>
        <a:p>
          <a:r>
            <a:rPr lang="en-US" dirty="0"/>
            <a:t>Allows for Replication and Reuse</a:t>
          </a:r>
        </a:p>
      </dgm:t>
    </dgm:pt>
    <dgm:pt modelId="{7112FEB1-F777-4F57-A5C7-E6F642240475}" type="parTrans" cxnId="{4E80D41A-B996-4975-9104-400FE8E67DA0}">
      <dgm:prSet/>
      <dgm:spPr/>
      <dgm:t>
        <a:bodyPr/>
        <a:lstStyle/>
        <a:p>
          <a:endParaRPr lang="en-US"/>
        </a:p>
      </dgm:t>
    </dgm:pt>
    <dgm:pt modelId="{EEC41888-1DD3-4C71-BCAD-63E223AE6092}" type="sibTrans" cxnId="{4E80D41A-B996-4975-9104-400FE8E67DA0}">
      <dgm:prSet/>
      <dgm:spPr/>
      <dgm:t>
        <a:bodyPr/>
        <a:lstStyle/>
        <a:p>
          <a:endParaRPr lang="en-US"/>
        </a:p>
      </dgm:t>
    </dgm:pt>
    <dgm:pt modelId="{EEA5EBF2-A8B9-4BAB-BFEF-0BD8FE07D9A3}" type="pres">
      <dgm:prSet presAssocID="{7A7DB78F-4B3A-4B42-9F3B-60EBF374BEC3}" presName="composite" presStyleCnt="0">
        <dgm:presLayoutVars>
          <dgm:chMax val="1"/>
          <dgm:dir/>
          <dgm:resizeHandles val="exact"/>
        </dgm:presLayoutVars>
      </dgm:prSet>
      <dgm:spPr/>
    </dgm:pt>
    <dgm:pt modelId="{1BEE4C2F-D0F9-4DBD-B3B4-0EA7745C0FC7}" type="pres">
      <dgm:prSet presAssocID="{7A7DB78F-4B3A-4B42-9F3B-60EBF374BEC3}" presName="radial" presStyleCnt="0">
        <dgm:presLayoutVars>
          <dgm:animLvl val="ctr"/>
        </dgm:presLayoutVars>
      </dgm:prSet>
      <dgm:spPr/>
    </dgm:pt>
    <dgm:pt modelId="{C34C49D2-8AA9-47CF-9E84-4BD8238E2EE0}" type="pres">
      <dgm:prSet presAssocID="{11A56D08-AF92-4A77-A8DE-78F5B8C8BF8C}" presName="centerShape" presStyleLbl="vennNode1" presStyleIdx="0" presStyleCnt="5"/>
      <dgm:spPr/>
    </dgm:pt>
    <dgm:pt modelId="{33390DC2-3433-4069-A5C7-B7248BB2E5AA}" type="pres">
      <dgm:prSet presAssocID="{5D2E1578-F3B9-4CB8-90CB-4954CA51A0BF}" presName="node" presStyleLbl="vennNode1" presStyleIdx="1" presStyleCnt="5" custScaleX="121231" custScaleY="121231">
        <dgm:presLayoutVars>
          <dgm:bulletEnabled val="1"/>
        </dgm:presLayoutVars>
      </dgm:prSet>
      <dgm:spPr/>
    </dgm:pt>
    <dgm:pt modelId="{033F75DB-3568-4ED4-A1C0-78ACCEF556FF}" type="pres">
      <dgm:prSet presAssocID="{EFF1C58D-76BF-4F7A-A3CE-EC89A1E40FC6}" presName="node" presStyleLbl="vennNode1" presStyleIdx="2" presStyleCnt="5" custScaleX="121231" custScaleY="121231">
        <dgm:presLayoutVars>
          <dgm:bulletEnabled val="1"/>
        </dgm:presLayoutVars>
      </dgm:prSet>
      <dgm:spPr/>
    </dgm:pt>
    <dgm:pt modelId="{6DE5C0D9-5734-4D9C-9F83-74881D8D907A}" type="pres">
      <dgm:prSet presAssocID="{1825ADAB-F42A-45F1-9FF1-ECEE72365844}" presName="node" presStyleLbl="vennNode1" presStyleIdx="3" presStyleCnt="5" custScaleX="121231" custScaleY="121231">
        <dgm:presLayoutVars>
          <dgm:bulletEnabled val="1"/>
        </dgm:presLayoutVars>
      </dgm:prSet>
      <dgm:spPr/>
    </dgm:pt>
    <dgm:pt modelId="{494AA1EC-578D-42F3-9EE7-FEEA73EAC124}" type="pres">
      <dgm:prSet presAssocID="{B5D239AE-7DE6-4747-A99C-72E6F6BD4D81}" presName="node" presStyleLbl="vennNode1" presStyleIdx="4" presStyleCnt="5" custScaleX="121231" custScaleY="121231">
        <dgm:presLayoutVars>
          <dgm:bulletEnabled val="1"/>
        </dgm:presLayoutVars>
      </dgm:prSet>
      <dgm:spPr/>
    </dgm:pt>
  </dgm:ptLst>
  <dgm:cxnLst>
    <dgm:cxn modelId="{1D3C770A-F2FA-47FE-832E-0075D6B0FBEC}" type="presOf" srcId="{11A56D08-AF92-4A77-A8DE-78F5B8C8BF8C}" destId="{C34C49D2-8AA9-47CF-9E84-4BD8238E2EE0}" srcOrd="0" destOrd="0" presId="urn:microsoft.com/office/officeart/2005/8/layout/radial3"/>
    <dgm:cxn modelId="{4E80D41A-B996-4975-9104-400FE8E67DA0}" srcId="{11A56D08-AF92-4A77-A8DE-78F5B8C8BF8C}" destId="{B5D239AE-7DE6-4747-A99C-72E6F6BD4D81}" srcOrd="3" destOrd="0" parTransId="{7112FEB1-F777-4F57-A5C7-E6F642240475}" sibTransId="{EEC41888-1DD3-4C71-BCAD-63E223AE6092}"/>
    <dgm:cxn modelId="{71F48E60-1B07-41F9-BE08-77BC915EC744}" srcId="{11A56D08-AF92-4A77-A8DE-78F5B8C8BF8C}" destId="{EFF1C58D-76BF-4F7A-A3CE-EC89A1E40FC6}" srcOrd="1" destOrd="0" parTransId="{1E8CA1FB-18F4-47A9-A763-6CBAC4AE0CF8}" sibTransId="{E4DD76DA-6231-4127-A193-A1D922751327}"/>
    <dgm:cxn modelId="{3684A344-65B7-41AE-BE1A-792776FED7AB}" srcId="{7A7DB78F-4B3A-4B42-9F3B-60EBF374BEC3}" destId="{11A56D08-AF92-4A77-A8DE-78F5B8C8BF8C}" srcOrd="0" destOrd="0" parTransId="{6E7B5A1A-DDED-4450-ABB3-9FC1ED2C8C72}" sibTransId="{D3540DBD-20D9-41E7-9B1D-BC5301034C37}"/>
    <dgm:cxn modelId="{DD2DC547-0482-4B6F-9A12-97AB840F6350}" srcId="{11A56D08-AF92-4A77-A8DE-78F5B8C8BF8C}" destId="{5D2E1578-F3B9-4CB8-90CB-4954CA51A0BF}" srcOrd="0" destOrd="0" parTransId="{203A2E48-4FBC-4A18-B7C9-864B38DFB8BD}" sibTransId="{04830803-09E1-4E33-BA55-18FAB2F1AD80}"/>
    <dgm:cxn modelId="{E8B9D547-9521-463C-9D3B-6542FCB69681}" type="presOf" srcId="{5D2E1578-F3B9-4CB8-90CB-4954CA51A0BF}" destId="{33390DC2-3433-4069-A5C7-B7248BB2E5AA}" srcOrd="0" destOrd="0" presId="urn:microsoft.com/office/officeart/2005/8/layout/radial3"/>
    <dgm:cxn modelId="{93C38552-A5CC-49DE-AE0E-CE5D399FDCFC}" type="presOf" srcId="{7A7DB78F-4B3A-4B42-9F3B-60EBF374BEC3}" destId="{EEA5EBF2-A8B9-4BAB-BFEF-0BD8FE07D9A3}" srcOrd="0" destOrd="0" presId="urn:microsoft.com/office/officeart/2005/8/layout/radial3"/>
    <dgm:cxn modelId="{B4F0A07A-D358-4E99-B7F4-588D06900DA3}" type="presOf" srcId="{EFF1C58D-76BF-4F7A-A3CE-EC89A1E40FC6}" destId="{033F75DB-3568-4ED4-A1C0-78ACCEF556FF}" srcOrd="0" destOrd="0" presId="urn:microsoft.com/office/officeart/2005/8/layout/radial3"/>
    <dgm:cxn modelId="{EF6EDDB9-DF43-4C29-9A01-CCE170D10912}" type="presOf" srcId="{1825ADAB-F42A-45F1-9FF1-ECEE72365844}" destId="{6DE5C0D9-5734-4D9C-9F83-74881D8D907A}" srcOrd="0" destOrd="0" presId="urn:microsoft.com/office/officeart/2005/8/layout/radial3"/>
    <dgm:cxn modelId="{4A0753BE-A397-4D13-B71A-B47DB9FF04C7}" srcId="{11A56D08-AF92-4A77-A8DE-78F5B8C8BF8C}" destId="{1825ADAB-F42A-45F1-9FF1-ECEE72365844}" srcOrd="2" destOrd="0" parTransId="{696DB5BD-3EC8-40ED-BD41-AEA9ED272C8A}" sibTransId="{8BE3D811-A86A-421F-B157-B967BA13D7C9}"/>
    <dgm:cxn modelId="{FD4687F4-72D3-4BF8-BB80-1FCF2683EB87}" type="presOf" srcId="{B5D239AE-7DE6-4747-A99C-72E6F6BD4D81}" destId="{494AA1EC-578D-42F3-9EE7-FEEA73EAC124}" srcOrd="0" destOrd="0" presId="urn:microsoft.com/office/officeart/2005/8/layout/radial3"/>
    <dgm:cxn modelId="{0AF97C61-2B49-4EDC-AD49-94352A046C26}" type="presParOf" srcId="{EEA5EBF2-A8B9-4BAB-BFEF-0BD8FE07D9A3}" destId="{1BEE4C2F-D0F9-4DBD-B3B4-0EA7745C0FC7}" srcOrd="0" destOrd="0" presId="urn:microsoft.com/office/officeart/2005/8/layout/radial3"/>
    <dgm:cxn modelId="{E179CD8C-9370-456C-B4E2-793F496AD069}" type="presParOf" srcId="{1BEE4C2F-D0F9-4DBD-B3B4-0EA7745C0FC7}" destId="{C34C49D2-8AA9-47CF-9E84-4BD8238E2EE0}" srcOrd="0" destOrd="0" presId="urn:microsoft.com/office/officeart/2005/8/layout/radial3"/>
    <dgm:cxn modelId="{5565FCEB-5022-43CA-849C-E79E3D8E416E}" type="presParOf" srcId="{1BEE4C2F-D0F9-4DBD-B3B4-0EA7745C0FC7}" destId="{33390DC2-3433-4069-A5C7-B7248BB2E5AA}" srcOrd="1" destOrd="0" presId="urn:microsoft.com/office/officeart/2005/8/layout/radial3"/>
    <dgm:cxn modelId="{9B7277CD-4728-4F21-AD10-678AAC10393C}" type="presParOf" srcId="{1BEE4C2F-D0F9-4DBD-B3B4-0EA7745C0FC7}" destId="{033F75DB-3568-4ED4-A1C0-78ACCEF556FF}" srcOrd="2" destOrd="0" presId="urn:microsoft.com/office/officeart/2005/8/layout/radial3"/>
    <dgm:cxn modelId="{72D3A139-FC6C-4715-9B87-109773A20F8A}" type="presParOf" srcId="{1BEE4C2F-D0F9-4DBD-B3B4-0EA7745C0FC7}" destId="{6DE5C0D9-5734-4D9C-9F83-74881D8D907A}" srcOrd="3" destOrd="0" presId="urn:microsoft.com/office/officeart/2005/8/layout/radial3"/>
    <dgm:cxn modelId="{38353460-37E2-4AF0-BAEF-661976165952}" type="presParOf" srcId="{1BEE4C2F-D0F9-4DBD-B3B4-0EA7745C0FC7}" destId="{494AA1EC-578D-42F3-9EE7-FEEA73EAC124}"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D1B1CE-8134-4F20-B356-230CA119EC69}" type="doc">
      <dgm:prSet loTypeId="urn:microsoft.com/office/officeart/2009/3/layout/CircleRelationship" loCatId="relationship" qsTypeId="urn:microsoft.com/office/officeart/2005/8/quickstyle/3d2" qsCatId="3D" csTypeId="urn:microsoft.com/office/officeart/2005/8/colors/accent1_2" csCatId="accent1" phldr="1"/>
      <dgm:spPr/>
      <dgm:t>
        <a:bodyPr/>
        <a:lstStyle/>
        <a:p>
          <a:endParaRPr lang="en-US"/>
        </a:p>
      </dgm:t>
    </dgm:pt>
    <dgm:pt modelId="{BFC9F5DE-C021-4247-B5B4-AAFEC4E03F50}">
      <dgm:prSet phldrT="[Text]" custT="1"/>
      <dgm:spPr/>
      <dgm:t>
        <a:bodyPr/>
        <a:lstStyle/>
        <a:p>
          <a:r>
            <a:rPr lang="en-US" sz="3200" dirty="0"/>
            <a:t>Become Agents of Change</a:t>
          </a:r>
        </a:p>
      </dgm:t>
    </dgm:pt>
    <dgm:pt modelId="{3F0B2C9B-A55F-4CCF-A084-BEDAF0E56F14}" type="parTrans" cxnId="{0DBDED66-E83B-4F9D-9AA3-29F6A661FE42}">
      <dgm:prSet/>
      <dgm:spPr/>
      <dgm:t>
        <a:bodyPr/>
        <a:lstStyle/>
        <a:p>
          <a:endParaRPr lang="en-US"/>
        </a:p>
      </dgm:t>
    </dgm:pt>
    <dgm:pt modelId="{F61B35AE-2CAD-4519-A0CC-62E9E7975D34}" type="sibTrans" cxnId="{0DBDED66-E83B-4F9D-9AA3-29F6A661FE42}">
      <dgm:prSet/>
      <dgm:spPr/>
      <dgm:t>
        <a:bodyPr/>
        <a:lstStyle/>
        <a:p>
          <a:endParaRPr lang="en-US"/>
        </a:p>
      </dgm:t>
    </dgm:pt>
    <dgm:pt modelId="{F3CEDEA8-2C54-4E54-B618-69EA4B83E424}">
      <dgm:prSet phldrT="[Text]" custT="1"/>
      <dgm:spPr/>
      <dgm:t>
        <a:bodyPr/>
        <a:lstStyle/>
        <a:p>
          <a:r>
            <a:rPr lang="en-US" sz="1800" dirty="0"/>
            <a:t>Partner and Collaborate</a:t>
          </a:r>
        </a:p>
      </dgm:t>
    </dgm:pt>
    <dgm:pt modelId="{DE878F63-9777-4A96-B525-3A7077F92194}" type="parTrans" cxnId="{92E80F00-D24B-46CA-B487-DA8144F02B2B}">
      <dgm:prSet/>
      <dgm:spPr/>
      <dgm:t>
        <a:bodyPr/>
        <a:lstStyle/>
        <a:p>
          <a:endParaRPr lang="en-US"/>
        </a:p>
      </dgm:t>
    </dgm:pt>
    <dgm:pt modelId="{7BDCB86A-82D9-4EC3-BD57-76DEE83F2AE4}" type="sibTrans" cxnId="{92E80F00-D24B-46CA-B487-DA8144F02B2B}">
      <dgm:prSet/>
      <dgm:spPr/>
      <dgm:t>
        <a:bodyPr/>
        <a:lstStyle/>
        <a:p>
          <a:endParaRPr lang="en-US"/>
        </a:p>
      </dgm:t>
    </dgm:pt>
    <dgm:pt modelId="{A636B5FD-197A-42C8-B93D-0D4CF62E91BC}">
      <dgm:prSet phldrT="[Text]" custT="1"/>
      <dgm:spPr/>
      <dgm:t>
        <a:bodyPr/>
        <a:lstStyle/>
        <a:p>
          <a:r>
            <a:rPr lang="en-US" sz="1800" dirty="0"/>
            <a:t>Embrace Disruptive Technology</a:t>
          </a:r>
        </a:p>
      </dgm:t>
    </dgm:pt>
    <dgm:pt modelId="{EC4890D7-60C8-4338-91D6-394D0748B399}" type="parTrans" cxnId="{7F3741BC-2A12-47C8-B699-9DF0A732AA28}">
      <dgm:prSet/>
      <dgm:spPr/>
      <dgm:t>
        <a:bodyPr/>
        <a:lstStyle/>
        <a:p>
          <a:endParaRPr lang="en-US"/>
        </a:p>
      </dgm:t>
    </dgm:pt>
    <dgm:pt modelId="{8C543373-AED8-4C67-A241-D49CB44E0272}" type="sibTrans" cxnId="{7F3741BC-2A12-47C8-B699-9DF0A732AA28}">
      <dgm:prSet/>
      <dgm:spPr/>
      <dgm:t>
        <a:bodyPr/>
        <a:lstStyle/>
        <a:p>
          <a:endParaRPr lang="en-US"/>
        </a:p>
      </dgm:t>
    </dgm:pt>
    <dgm:pt modelId="{DDE9B005-650D-486A-98F4-6CA6E33092A1}" type="pres">
      <dgm:prSet presAssocID="{EED1B1CE-8134-4F20-B356-230CA119EC69}" presName="Name0" presStyleCnt="0">
        <dgm:presLayoutVars>
          <dgm:chMax val="1"/>
          <dgm:chPref val="1"/>
        </dgm:presLayoutVars>
      </dgm:prSet>
      <dgm:spPr/>
    </dgm:pt>
    <dgm:pt modelId="{B1BF3E47-D1C2-41BC-BE6A-A5C4A665A143}" type="pres">
      <dgm:prSet presAssocID="{BFC9F5DE-C021-4247-B5B4-AAFEC4E03F50}" presName="Parent" presStyleLbl="node0" presStyleIdx="0" presStyleCnt="1" custLinFactNeighborX="-1265" custLinFactNeighborY="-1772">
        <dgm:presLayoutVars>
          <dgm:chMax val="5"/>
          <dgm:chPref val="5"/>
        </dgm:presLayoutVars>
      </dgm:prSet>
      <dgm:spPr/>
    </dgm:pt>
    <dgm:pt modelId="{D68DAF68-921C-45E4-A2FF-5458DF974981}" type="pres">
      <dgm:prSet presAssocID="{BFC9F5DE-C021-4247-B5B4-AAFEC4E03F50}" presName="Accent1" presStyleLbl="node1" presStyleIdx="0" presStyleCnt="13"/>
      <dgm:spPr/>
    </dgm:pt>
    <dgm:pt modelId="{606623A2-BAA7-4F54-9B81-F83B95DBCC4B}" type="pres">
      <dgm:prSet presAssocID="{BFC9F5DE-C021-4247-B5B4-AAFEC4E03F50}" presName="Accent2" presStyleLbl="node1" presStyleIdx="1" presStyleCnt="13"/>
      <dgm:spPr/>
    </dgm:pt>
    <dgm:pt modelId="{443D72C4-9BCE-48CF-8FEA-DE62D67E2D35}" type="pres">
      <dgm:prSet presAssocID="{BFC9F5DE-C021-4247-B5B4-AAFEC4E03F50}" presName="Accent3" presStyleLbl="node1" presStyleIdx="2" presStyleCnt="13"/>
      <dgm:spPr/>
    </dgm:pt>
    <dgm:pt modelId="{653D9B93-692E-499F-9F6B-5E283F76D2B4}" type="pres">
      <dgm:prSet presAssocID="{BFC9F5DE-C021-4247-B5B4-AAFEC4E03F50}" presName="Accent4" presStyleLbl="node1" presStyleIdx="3" presStyleCnt="13"/>
      <dgm:spPr>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dgm:spPr>
    </dgm:pt>
    <dgm:pt modelId="{B5A94594-3CEA-4EAC-A53C-A4226AE0DD7D}" type="pres">
      <dgm:prSet presAssocID="{BFC9F5DE-C021-4247-B5B4-AAFEC4E03F50}" presName="Accent5" presStyleLbl="node1" presStyleIdx="4" presStyleCnt="13"/>
      <dgm:spPr/>
    </dgm:pt>
    <dgm:pt modelId="{0678C720-2047-4F2A-B670-B0B6588721EC}" type="pres">
      <dgm:prSet presAssocID="{BFC9F5DE-C021-4247-B5B4-AAFEC4E03F50}" presName="Accent6" presStyleLbl="node1" presStyleIdx="5" presStyleCnt="13"/>
      <dgm:spPr/>
    </dgm:pt>
    <dgm:pt modelId="{1DD9455C-4840-4405-8E42-4C924B8B6782}" type="pres">
      <dgm:prSet presAssocID="{F3CEDEA8-2C54-4E54-B618-69EA4B83E424}" presName="Child1" presStyleLbl="node1" presStyleIdx="6" presStyleCnt="13" custScaleX="114940">
        <dgm:presLayoutVars>
          <dgm:chMax val="0"/>
          <dgm:chPref val="0"/>
        </dgm:presLayoutVars>
      </dgm:prSet>
      <dgm:spPr/>
    </dgm:pt>
    <dgm:pt modelId="{FFA2FB6F-4B8D-4D93-A6EE-C90434A91078}" type="pres">
      <dgm:prSet presAssocID="{F3CEDEA8-2C54-4E54-B618-69EA4B83E424}" presName="Accent7" presStyleCnt="0"/>
      <dgm:spPr/>
    </dgm:pt>
    <dgm:pt modelId="{F0045DDB-C6BA-471B-8A37-664AF739E1D3}" type="pres">
      <dgm:prSet presAssocID="{F3CEDEA8-2C54-4E54-B618-69EA4B83E424}" presName="AccentHold1" presStyleLbl="node1" presStyleIdx="7" presStyleCnt="13"/>
      <dgm:spPr/>
    </dgm:pt>
    <dgm:pt modelId="{4456C872-959F-4396-B7CB-8A411E42B8E1}" type="pres">
      <dgm:prSet presAssocID="{F3CEDEA8-2C54-4E54-B618-69EA4B83E424}" presName="Accent8" presStyleCnt="0"/>
      <dgm:spPr/>
    </dgm:pt>
    <dgm:pt modelId="{957C6A33-0EA0-4FF1-84B2-A99334B77C15}" type="pres">
      <dgm:prSet presAssocID="{F3CEDEA8-2C54-4E54-B618-69EA4B83E424}" presName="AccentHold2" presStyleLbl="node1" presStyleIdx="8" presStyleCnt="13"/>
      <dgm:spPr/>
    </dgm:pt>
    <dgm:pt modelId="{83477D72-4FF7-4B48-AA7C-0A3114361B44}" type="pres">
      <dgm:prSet presAssocID="{A636B5FD-197A-42C8-B93D-0D4CF62E91BC}" presName="Child2" presStyleLbl="node1" presStyleIdx="9" presStyleCnt="13" custScaleX="135007">
        <dgm:presLayoutVars>
          <dgm:chMax val="0"/>
          <dgm:chPref val="0"/>
        </dgm:presLayoutVars>
      </dgm:prSet>
      <dgm:spPr/>
    </dgm:pt>
    <dgm:pt modelId="{85DB7B06-DA3B-41DF-8023-D40D726B939C}" type="pres">
      <dgm:prSet presAssocID="{A636B5FD-197A-42C8-B93D-0D4CF62E91BC}" presName="Accent9" presStyleCnt="0"/>
      <dgm:spPr/>
    </dgm:pt>
    <dgm:pt modelId="{0D28AD51-3101-4C1A-977F-06BF485CEE2F}" type="pres">
      <dgm:prSet presAssocID="{A636B5FD-197A-42C8-B93D-0D4CF62E91BC}" presName="AccentHold1" presStyleLbl="node1" presStyleIdx="10" presStyleCnt="13"/>
      <dgm:spPr/>
    </dgm:pt>
    <dgm:pt modelId="{6AFE83AB-E95D-4831-A025-58BA842A698E}" type="pres">
      <dgm:prSet presAssocID="{A636B5FD-197A-42C8-B93D-0D4CF62E91BC}" presName="Accent10" presStyleCnt="0"/>
      <dgm:spPr/>
    </dgm:pt>
    <dgm:pt modelId="{CC7167FD-585F-4FC8-8F6D-AC9240485ED7}" type="pres">
      <dgm:prSet presAssocID="{A636B5FD-197A-42C8-B93D-0D4CF62E91BC}" presName="AccentHold2" presStyleLbl="node1" presStyleIdx="11" presStyleCnt="13"/>
      <dgm:spPr/>
    </dgm:pt>
    <dgm:pt modelId="{E9FEF283-F49B-488C-AFA9-8B2D1128F3ED}" type="pres">
      <dgm:prSet presAssocID="{A636B5FD-197A-42C8-B93D-0D4CF62E91BC}" presName="Accent11" presStyleCnt="0"/>
      <dgm:spPr/>
    </dgm:pt>
    <dgm:pt modelId="{DA127B89-26CA-439F-B18F-AE3EF9B35320}" type="pres">
      <dgm:prSet presAssocID="{A636B5FD-197A-42C8-B93D-0D4CF62E91BC}" presName="AccentHold3" presStyleLbl="node1" presStyleIdx="12" presStyleCnt="13"/>
      <dgm:spPr/>
    </dgm:pt>
  </dgm:ptLst>
  <dgm:cxnLst>
    <dgm:cxn modelId="{92E80F00-D24B-46CA-B487-DA8144F02B2B}" srcId="{BFC9F5DE-C021-4247-B5B4-AAFEC4E03F50}" destId="{F3CEDEA8-2C54-4E54-B618-69EA4B83E424}" srcOrd="0" destOrd="0" parTransId="{DE878F63-9777-4A96-B525-3A7077F92194}" sibTransId="{7BDCB86A-82D9-4EC3-BD57-76DEE83F2AE4}"/>
    <dgm:cxn modelId="{5C06F30C-6723-4B0C-9D99-722CFFA78C30}" type="presOf" srcId="{EED1B1CE-8134-4F20-B356-230CA119EC69}" destId="{DDE9B005-650D-486A-98F4-6CA6E33092A1}" srcOrd="0" destOrd="0" presId="urn:microsoft.com/office/officeart/2009/3/layout/CircleRelationship"/>
    <dgm:cxn modelId="{0DBDED66-E83B-4F9D-9AA3-29F6A661FE42}" srcId="{EED1B1CE-8134-4F20-B356-230CA119EC69}" destId="{BFC9F5DE-C021-4247-B5B4-AAFEC4E03F50}" srcOrd="0" destOrd="0" parTransId="{3F0B2C9B-A55F-4CCF-A084-BEDAF0E56F14}" sibTransId="{F61B35AE-2CAD-4519-A0CC-62E9E7975D34}"/>
    <dgm:cxn modelId="{089C568A-D771-4DAB-9D1E-AF549EFEE0F4}" type="presOf" srcId="{A636B5FD-197A-42C8-B93D-0D4CF62E91BC}" destId="{83477D72-4FF7-4B48-AA7C-0A3114361B44}" srcOrd="0" destOrd="0" presId="urn:microsoft.com/office/officeart/2009/3/layout/CircleRelationship"/>
    <dgm:cxn modelId="{7F3741BC-2A12-47C8-B699-9DF0A732AA28}" srcId="{BFC9F5DE-C021-4247-B5B4-AAFEC4E03F50}" destId="{A636B5FD-197A-42C8-B93D-0D4CF62E91BC}" srcOrd="1" destOrd="0" parTransId="{EC4890D7-60C8-4338-91D6-394D0748B399}" sibTransId="{8C543373-AED8-4C67-A241-D49CB44E0272}"/>
    <dgm:cxn modelId="{9B7509DA-B752-4938-89A1-021F248D6649}" type="presOf" srcId="{F3CEDEA8-2C54-4E54-B618-69EA4B83E424}" destId="{1DD9455C-4840-4405-8E42-4C924B8B6782}" srcOrd="0" destOrd="0" presId="urn:microsoft.com/office/officeart/2009/3/layout/CircleRelationship"/>
    <dgm:cxn modelId="{5EA6BBDA-0550-46D0-B272-CBD8F86DDD98}" type="presOf" srcId="{BFC9F5DE-C021-4247-B5B4-AAFEC4E03F50}" destId="{B1BF3E47-D1C2-41BC-BE6A-A5C4A665A143}" srcOrd="0" destOrd="0" presId="urn:microsoft.com/office/officeart/2009/3/layout/CircleRelationship"/>
    <dgm:cxn modelId="{45D0F4C2-ABF9-471B-808C-9E522C9CD7CB}" type="presParOf" srcId="{DDE9B005-650D-486A-98F4-6CA6E33092A1}" destId="{B1BF3E47-D1C2-41BC-BE6A-A5C4A665A143}" srcOrd="0" destOrd="0" presId="urn:microsoft.com/office/officeart/2009/3/layout/CircleRelationship"/>
    <dgm:cxn modelId="{5A379683-CCC5-4B6D-83C0-61C03E7CC2E2}" type="presParOf" srcId="{DDE9B005-650D-486A-98F4-6CA6E33092A1}" destId="{D68DAF68-921C-45E4-A2FF-5458DF974981}" srcOrd="1" destOrd="0" presId="urn:microsoft.com/office/officeart/2009/3/layout/CircleRelationship"/>
    <dgm:cxn modelId="{C72FB769-2C61-40B2-A310-75D8650AA705}" type="presParOf" srcId="{DDE9B005-650D-486A-98F4-6CA6E33092A1}" destId="{606623A2-BAA7-4F54-9B81-F83B95DBCC4B}" srcOrd="2" destOrd="0" presId="urn:microsoft.com/office/officeart/2009/3/layout/CircleRelationship"/>
    <dgm:cxn modelId="{B994F2F5-D3A8-4441-B779-A8A1A0E88318}" type="presParOf" srcId="{DDE9B005-650D-486A-98F4-6CA6E33092A1}" destId="{443D72C4-9BCE-48CF-8FEA-DE62D67E2D35}" srcOrd="3" destOrd="0" presId="urn:microsoft.com/office/officeart/2009/3/layout/CircleRelationship"/>
    <dgm:cxn modelId="{D994ACC6-DB91-4632-8BB9-C96F4B8FEED1}" type="presParOf" srcId="{DDE9B005-650D-486A-98F4-6CA6E33092A1}" destId="{653D9B93-692E-499F-9F6B-5E283F76D2B4}" srcOrd="4" destOrd="0" presId="urn:microsoft.com/office/officeart/2009/3/layout/CircleRelationship"/>
    <dgm:cxn modelId="{61DFED28-6F6F-46AF-9B40-AE49370D8169}" type="presParOf" srcId="{DDE9B005-650D-486A-98F4-6CA6E33092A1}" destId="{B5A94594-3CEA-4EAC-A53C-A4226AE0DD7D}" srcOrd="5" destOrd="0" presId="urn:microsoft.com/office/officeart/2009/3/layout/CircleRelationship"/>
    <dgm:cxn modelId="{A058EB52-E78F-4F09-BAD8-25846D94A80F}" type="presParOf" srcId="{DDE9B005-650D-486A-98F4-6CA6E33092A1}" destId="{0678C720-2047-4F2A-B670-B0B6588721EC}" srcOrd="6" destOrd="0" presId="urn:microsoft.com/office/officeart/2009/3/layout/CircleRelationship"/>
    <dgm:cxn modelId="{E189E06C-ED46-4A0C-AC25-ED327FA342DF}" type="presParOf" srcId="{DDE9B005-650D-486A-98F4-6CA6E33092A1}" destId="{1DD9455C-4840-4405-8E42-4C924B8B6782}" srcOrd="7" destOrd="0" presId="urn:microsoft.com/office/officeart/2009/3/layout/CircleRelationship"/>
    <dgm:cxn modelId="{B00F053D-E318-47A2-95F7-AB55CEA729DA}" type="presParOf" srcId="{DDE9B005-650D-486A-98F4-6CA6E33092A1}" destId="{FFA2FB6F-4B8D-4D93-A6EE-C90434A91078}" srcOrd="8" destOrd="0" presId="urn:microsoft.com/office/officeart/2009/3/layout/CircleRelationship"/>
    <dgm:cxn modelId="{78A3FB33-413F-4DD4-A7D6-6D57720EEE29}" type="presParOf" srcId="{FFA2FB6F-4B8D-4D93-A6EE-C90434A91078}" destId="{F0045DDB-C6BA-471B-8A37-664AF739E1D3}" srcOrd="0" destOrd="0" presId="urn:microsoft.com/office/officeart/2009/3/layout/CircleRelationship"/>
    <dgm:cxn modelId="{767EF6A9-D492-4C48-81ED-F267747FF0AA}" type="presParOf" srcId="{DDE9B005-650D-486A-98F4-6CA6E33092A1}" destId="{4456C872-959F-4396-B7CB-8A411E42B8E1}" srcOrd="9" destOrd="0" presId="urn:microsoft.com/office/officeart/2009/3/layout/CircleRelationship"/>
    <dgm:cxn modelId="{E4C8FF56-4386-499A-B1FA-C05EC507545D}" type="presParOf" srcId="{4456C872-959F-4396-B7CB-8A411E42B8E1}" destId="{957C6A33-0EA0-4FF1-84B2-A99334B77C15}" srcOrd="0" destOrd="0" presId="urn:microsoft.com/office/officeart/2009/3/layout/CircleRelationship"/>
    <dgm:cxn modelId="{8EAAAD52-809F-4A69-9E96-D442D70DD6C6}" type="presParOf" srcId="{DDE9B005-650D-486A-98F4-6CA6E33092A1}" destId="{83477D72-4FF7-4B48-AA7C-0A3114361B44}" srcOrd="10" destOrd="0" presId="urn:microsoft.com/office/officeart/2009/3/layout/CircleRelationship"/>
    <dgm:cxn modelId="{2ECBFE66-E0D8-4AA1-8B99-09C56472CD7E}" type="presParOf" srcId="{DDE9B005-650D-486A-98F4-6CA6E33092A1}" destId="{85DB7B06-DA3B-41DF-8023-D40D726B939C}" srcOrd="11" destOrd="0" presId="urn:microsoft.com/office/officeart/2009/3/layout/CircleRelationship"/>
    <dgm:cxn modelId="{B25499ED-A762-4C49-9CBC-B6B2E6BA6843}" type="presParOf" srcId="{85DB7B06-DA3B-41DF-8023-D40D726B939C}" destId="{0D28AD51-3101-4C1A-977F-06BF485CEE2F}" srcOrd="0" destOrd="0" presId="urn:microsoft.com/office/officeart/2009/3/layout/CircleRelationship"/>
    <dgm:cxn modelId="{C111A6AC-E0EB-4F11-AC94-FB0DE50DC74B}" type="presParOf" srcId="{DDE9B005-650D-486A-98F4-6CA6E33092A1}" destId="{6AFE83AB-E95D-4831-A025-58BA842A698E}" srcOrd="12" destOrd="0" presId="urn:microsoft.com/office/officeart/2009/3/layout/CircleRelationship"/>
    <dgm:cxn modelId="{F418F459-9F03-4F8D-9893-A0233E08BDB6}" type="presParOf" srcId="{6AFE83AB-E95D-4831-A025-58BA842A698E}" destId="{CC7167FD-585F-4FC8-8F6D-AC9240485ED7}" srcOrd="0" destOrd="0" presId="urn:microsoft.com/office/officeart/2009/3/layout/CircleRelationship"/>
    <dgm:cxn modelId="{8E8A05A0-90A2-457A-BF95-522FCEF9DA11}" type="presParOf" srcId="{DDE9B005-650D-486A-98F4-6CA6E33092A1}" destId="{E9FEF283-F49B-488C-AFA9-8B2D1128F3ED}" srcOrd="13" destOrd="0" presId="urn:microsoft.com/office/officeart/2009/3/layout/CircleRelationship"/>
    <dgm:cxn modelId="{DF38E408-A2AE-420F-9689-34DFE375EAAA}" type="presParOf" srcId="{E9FEF283-F49B-488C-AFA9-8B2D1128F3ED}" destId="{DA127B89-26CA-439F-B18F-AE3EF9B35320}" srcOrd="0" destOrd="0" presId="urn:microsoft.com/office/officeart/2009/3/layout/CircleRelationship"/>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91083-F29F-4278-A6E3-7441C13F5D97}">
      <dsp:nvSpPr>
        <dsp:cNvPr id="0" name=""/>
        <dsp:cNvSpPr/>
      </dsp:nvSpPr>
      <dsp:spPr>
        <a:xfrm>
          <a:off x="4966780" y="219727"/>
          <a:ext cx="1704368" cy="110783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baseline="0" dirty="0"/>
            <a:t>University Leadership Support – Philosophical and Financial</a:t>
          </a:r>
          <a:endParaRPr lang="en-US" sz="1400" kern="1200" dirty="0"/>
        </a:p>
      </dsp:txBody>
      <dsp:txXfrm>
        <a:off x="5020860" y="273807"/>
        <a:ext cx="1596208" cy="999679"/>
      </dsp:txXfrm>
    </dsp:sp>
    <dsp:sp modelId="{4CB8348A-3325-41BF-91E3-0524ED5BE540}">
      <dsp:nvSpPr>
        <dsp:cNvPr id="0" name=""/>
        <dsp:cNvSpPr/>
      </dsp:nvSpPr>
      <dsp:spPr>
        <a:xfrm>
          <a:off x="4035317" y="993830"/>
          <a:ext cx="4424784" cy="4424784"/>
        </a:xfrm>
        <a:custGeom>
          <a:avLst/>
          <a:gdLst/>
          <a:ahLst/>
          <a:cxnLst/>
          <a:rect l="0" t="0" r="0" b="0"/>
          <a:pathLst>
            <a:path>
              <a:moveTo>
                <a:pt x="2868865" y="99639"/>
              </a:moveTo>
              <a:arcTo wR="2212392" hR="2212392" stAng="17235662" swAng="1144617"/>
            </a:path>
          </a:pathLst>
        </a:custGeom>
        <a:noFill/>
        <a:ln w="6350" cap="flat" cmpd="sng" algn="ctr">
          <a:solidFill>
            <a:schemeClr val="accent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D3F641BA-610B-4045-825A-F6E90F6C4FC9}">
      <dsp:nvSpPr>
        <dsp:cNvPr id="0" name=""/>
        <dsp:cNvSpPr/>
      </dsp:nvSpPr>
      <dsp:spPr>
        <a:xfrm>
          <a:off x="7124008" y="1576768"/>
          <a:ext cx="1704368" cy="1107839"/>
        </a:xfrm>
        <a:prstGeom prst="round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baseline="0" dirty="0"/>
            <a:t>Improve and Enhance University Research infrastructure</a:t>
          </a:r>
        </a:p>
      </dsp:txBody>
      <dsp:txXfrm>
        <a:off x="7178088" y="1630848"/>
        <a:ext cx="1596208" cy="999679"/>
      </dsp:txXfrm>
    </dsp:sp>
    <dsp:sp modelId="{3E1BD3A1-FBDE-46BB-B547-8ADA37C06380}">
      <dsp:nvSpPr>
        <dsp:cNvPr id="0" name=""/>
        <dsp:cNvSpPr/>
      </dsp:nvSpPr>
      <dsp:spPr>
        <a:xfrm>
          <a:off x="3652888" y="206336"/>
          <a:ext cx="4424784" cy="4424784"/>
        </a:xfrm>
        <a:custGeom>
          <a:avLst/>
          <a:gdLst/>
          <a:ahLst/>
          <a:cxnLst/>
          <a:rect l="0" t="0" r="0" b="0"/>
          <a:pathLst>
            <a:path>
              <a:moveTo>
                <a:pt x="4366435" y="2717146"/>
              </a:moveTo>
              <a:arcTo wR="2212392" hR="2212392" stAng="791286" swAng="1155916"/>
            </a:path>
          </a:pathLst>
        </a:custGeom>
        <a:noFill/>
        <a:ln w="6350" cap="flat" cmpd="sng" algn="ctr">
          <a:solidFill>
            <a:schemeClr val="accent3">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543A432-3809-4E66-B057-88E1BF597ED2}">
      <dsp:nvSpPr>
        <dsp:cNvPr id="0" name=""/>
        <dsp:cNvSpPr/>
      </dsp:nvSpPr>
      <dsp:spPr>
        <a:xfrm>
          <a:off x="6312780" y="3803188"/>
          <a:ext cx="1704368" cy="1107839"/>
        </a:xfrm>
        <a:prstGeom prst="roundRect">
          <a:avLst/>
        </a:prstGeom>
        <a:solidFill>
          <a:srgbClr val="AF17D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Increase in Research </a:t>
          </a:r>
          <a:r>
            <a:rPr lang="en-US" sz="1400" kern="1200" baseline="0" dirty="0"/>
            <a:t>and</a:t>
          </a:r>
          <a:r>
            <a:rPr lang="en-US" sz="1400" kern="1200" dirty="0"/>
            <a:t> Scholarly Output </a:t>
          </a:r>
          <a:endParaRPr lang="en-US" sz="1400" kern="1200" baseline="0" dirty="0"/>
        </a:p>
      </dsp:txBody>
      <dsp:txXfrm>
        <a:off x="6366860" y="3857268"/>
        <a:ext cx="1596208" cy="999679"/>
      </dsp:txXfrm>
    </dsp:sp>
    <dsp:sp modelId="{1659BF48-DD7B-41BA-84D3-AA0F1E1086CE}">
      <dsp:nvSpPr>
        <dsp:cNvPr id="0" name=""/>
        <dsp:cNvSpPr/>
      </dsp:nvSpPr>
      <dsp:spPr>
        <a:xfrm>
          <a:off x="3665845" y="470125"/>
          <a:ext cx="4424784" cy="4424784"/>
        </a:xfrm>
        <a:custGeom>
          <a:avLst/>
          <a:gdLst/>
          <a:ahLst/>
          <a:cxnLst/>
          <a:rect l="0" t="0" r="0" b="0"/>
          <a:pathLst>
            <a:path>
              <a:moveTo>
                <a:pt x="2418005" y="4415208"/>
              </a:moveTo>
              <a:arcTo wR="2212392" hR="2212392" stAng="5080045" swAng="1100212"/>
            </a:path>
          </a:pathLst>
        </a:custGeom>
        <a:noFill/>
        <a:ln w="6350" cap="flat" cmpd="sng" algn="ctr">
          <a:solidFill>
            <a:schemeClr val="accent4">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CB6D4AA5-A2CA-4261-AE7E-A9F38CAC3082}">
      <dsp:nvSpPr>
        <dsp:cNvPr id="0" name=""/>
        <dsp:cNvSpPr/>
      </dsp:nvSpPr>
      <dsp:spPr>
        <a:xfrm>
          <a:off x="3453621" y="3769487"/>
          <a:ext cx="1704368" cy="110783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Promote Research activities</a:t>
          </a:r>
          <a:endParaRPr lang="en-US" sz="1400" kern="1200" baseline="0" dirty="0"/>
        </a:p>
      </dsp:txBody>
      <dsp:txXfrm>
        <a:off x="3507701" y="3823567"/>
        <a:ext cx="1596208" cy="999679"/>
      </dsp:txXfrm>
    </dsp:sp>
    <dsp:sp modelId="{86AFD5BC-3542-42A8-B51B-0ADB9EAD5382}">
      <dsp:nvSpPr>
        <dsp:cNvPr id="0" name=""/>
        <dsp:cNvSpPr/>
      </dsp:nvSpPr>
      <dsp:spPr>
        <a:xfrm>
          <a:off x="3433383" y="249737"/>
          <a:ext cx="4424784" cy="4424784"/>
        </a:xfrm>
        <a:custGeom>
          <a:avLst/>
          <a:gdLst/>
          <a:ahLst/>
          <a:cxnLst/>
          <a:rect l="0" t="0" r="0" b="0"/>
          <a:pathLst>
            <a:path>
              <a:moveTo>
                <a:pt x="293555" y="3313638"/>
              </a:moveTo>
              <a:arcTo wR="2212392" hR="2212392" stAng="9008874" swAng="1172215"/>
            </a:path>
          </a:pathLst>
        </a:custGeom>
        <a:noFill/>
        <a:ln w="6350" cap="flat" cmpd="sng" algn="ctr">
          <a:solidFill>
            <a:schemeClr val="accent5">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878009FB-764F-45CA-973C-E4CBC4979A7B}">
      <dsp:nvSpPr>
        <dsp:cNvPr id="0" name=""/>
        <dsp:cNvSpPr/>
      </dsp:nvSpPr>
      <dsp:spPr>
        <a:xfrm>
          <a:off x="2501488" y="1503049"/>
          <a:ext cx="2094975" cy="1111273"/>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baseline="0" dirty="0"/>
            <a:t>Increased collaboration</a:t>
          </a:r>
        </a:p>
        <a:p>
          <a:pPr marL="0" lvl="0" indent="0" algn="ctr" defTabSz="622300">
            <a:lnSpc>
              <a:spcPct val="90000"/>
            </a:lnSpc>
            <a:spcBef>
              <a:spcPct val="0"/>
            </a:spcBef>
            <a:spcAft>
              <a:spcPct val="35000"/>
            </a:spcAft>
            <a:buNone/>
          </a:pPr>
          <a:r>
            <a:rPr lang="en-US" sz="1400" kern="1200" baseline="0" dirty="0"/>
            <a:t>Increased external funding</a:t>
          </a:r>
        </a:p>
        <a:p>
          <a:pPr marL="0" lvl="0" indent="0" algn="ctr" defTabSz="622300">
            <a:lnSpc>
              <a:spcPct val="90000"/>
            </a:lnSpc>
            <a:spcBef>
              <a:spcPct val="0"/>
            </a:spcBef>
            <a:spcAft>
              <a:spcPct val="35000"/>
            </a:spcAft>
            <a:buNone/>
          </a:pPr>
          <a:r>
            <a:rPr lang="en-US" sz="1400" kern="1200" baseline="0" dirty="0"/>
            <a:t>Replication and reuse</a:t>
          </a:r>
        </a:p>
      </dsp:txBody>
      <dsp:txXfrm>
        <a:off x="2555736" y="1557297"/>
        <a:ext cx="1986479" cy="1002777"/>
      </dsp:txXfrm>
    </dsp:sp>
    <dsp:sp modelId="{DD30FD92-E093-461D-BD23-C20C0FA13375}">
      <dsp:nvSpPr>
        <dsp:cNvPr id="0" name=""/>
        <dsp:cNvSpPr/>
      </dsp:nvSpPr>
      <dsp:spPr>
        <a:xfrm>
          <a:off x="3175691" y="856868"/>
          <a:ext cx="4424784" cy="4424784"/>
        </a:xfrm>
        <a:custGeom>
          <a:avLst/>
          <a:gdLst/>
          <a:ahLst/>
          <a:cxnLst/>
          <a:rect l="0" t="0" r="0" b="0"/>
          <a:pathLst>
            <a:path>
              <a:moveTo>
                <a:pt x="842976" y="474756"/>
              </a:moveTo>
              <a:arcTo wR="2212392" hR="2212392" stAng="13905520" swAng="1234280"/>
            </a:path>
          </a:pathLst>
        </a:custGeom>
        <a:noFill/>
        <a:ln w="6350" cap="flat" cmpd="sng" algn="ctr">
          <a:solidFill>
            <a:schemeClr val="accent6">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8772FD-86E6-4A2D-A738-463C3AFD903D}">
      <dsp:nvSpPr>
        <dsp:cNvPr id="0" name=""/>
        <dsp:cNvSpPr/>
      </dsp:nvSpPr>
      <dsp:spPr>
        <a:xfrm>
          <a:off x="3753139" y="107733"/>
          <a:ext cx="3706041" cy="1287059"/>
        </a:xfrm>
        <a:prstGeom prst="ellipse">
          <a:avLst/>
        </a:prstGeom>
        <a:solidFill>
          <a:schemeClr val="accent2">
            <a:lumMod val="60000"/>
            <a:lumOff val="40000"/>
            <a:alpha val="40000"/>
          </a:schemeClr>
        </a:solidFill>
        <a:ln>
          <a:noFill/>
        </a:ln>
        <a:effectLst/>
      </dsp:spPr>
      <dsp:style>
        <a:lnRef idx="0">
          <a:scrgbClr r="0" g="0" b="0"/>
        </a:lnRef>
        <a:fillRef idx="1">
          <a:scrgbClr r="0" g="0" b="0"/>
        </a:fillRef>
        <a:effectRef idx="0">
          <a:scrgbClr r="0" g="0" b="0"/>
        </a:effectRef>
        <a:fontRef idx="minor"/>
      </dsp:style>
    </dsp:sp>
    <dsp:sp modelId="{FB3FC540-444F-4B75-9428-791434649264}">
      <dsp:nvSpPr>
        <dsp:cNvPr id="0" name=""/>
        <dsp:cNvSpPr/>
      </dsp:nvSpPr>
      <dsp:spPr>
        <a:xfrm>
          <a:off x="5215668" y="3112806"/>
          <a:ext cx="718225" cy="459664"/>
        </a:xfrm>
        <a:prstGeom prst="downArrow">
          <a:avLst/>
        </a:prstGeom>
        <a:solidFill>
          <a:schemeClr val="tx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dsp:style>
    </dsp:sp>
    <dsp:sp modelId="{50DF276F-7A36-4328-9B5A-61F0BDBAF639}">
      <dsp:nvSpPr>
        <dsp:cNvPr id="0" name=""/>
        <dsp:cNvSpPr/>
      </dsp:nvSpPr>
      <dsp:spPr>
        <a:xfrm>
          <a:off x="3888165" y="3627037"/>
          <a:ext cx="3447480" cy="861870"/>
        </a:xfrm>
        <a:prstGeom prst="rect">
          <a:avLst/>
        </a:prstGeom>
        <a:noFill/>
        <a:ln w="50800">
          <a:solidFill>
            <a:srgbClr val="FF0000">
              <a:alpha val="67000"/>
            </a:srgbClr>
          </a:solid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en-US" sz="1800" kern="1200" dirty="0"/>
            <a:t>Increased Visibility</a:t>
          </a:r>
        </a:p>
        <a:p>
          <a:pPr marL="0" lvl="0" indent="0" algn="ctr" defTabSz="800100">
            <a:lnSpc>
              <a:spcPct val="90000"/>
            </a:lnSpc>
            <a:spcBef>
              <a:spcPct val="0"/>
            </a:spcBef>
            <a:spcAft>
              <a:spcPct val="35000"/>
            </a:spcAft>
            <a:buNone/>
          </a:pPr>
          <a:r>
            <a:rPr lang="en-US" sz="1800" kern="1200" dirty="0"/>
            <a:t>and Access to Scholarly Output </a:t>
          </a:r>
        </a:p>
      </dsp:txBody>
      <dsp:txXfrm>
        <a:off x="3888165" y="3627037"/>
        <a:ext cx="3447480" cy="861870"/>
      </dsp:txXfrm>
    </dsp:sp>
    <dsp:sp modelId="{462BED53-2405-4391-BBDA-FE56FAB4DCB7}">
      <dsp:nvSpPr>
        <dsp:cNvPr id="0" name=""/>
        <dsp:cNvSpPr/>
      </dsp:nvSpPr>
      <dsp:spPr>
        <a:xfrm>
          <a:off x="4965509" y="1300998"/>
          <a:ext cx="1292805" cy="1292805"/>
        </a:xfrm>
        <a:prstGeom prst="ellipse">
          <a:avLst/>
        </a:prstGeom>
        <a:solidFill>
          <a:srgbClr val="00B05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Research with Montclair</a:t>
          </a:r>
        </a:p>
      </dsp:txBody>
      <dsp:txXfrm>
        <a:off x="5154836" y="1490325"/>
        <a:ext cx="914151" cy="914151"/>
      </dsp:txXfrm>
    </dsp:sp>
    <dsp:sp modelId="{93027F11-DED1-45C6-AF57-52677F964211}">
      <dsp:nvSpPr>
        <dsp:cNvPr id="0" name=""/>
        <dsp:cNvSpPr/>
      </dsp:nvSpPr>
      <dsp:spPr>
        <a:xfrm>
          <a:off x="4175455" y="524304"/>
          <a:ext cx="1292805" cy="1292805"/>
        </a:xfrm>
        <a:prstGeom prst="ellipse">
          <a:avLst/>
        </a:prstGeom>
        <a:solidFill>
          <a:srgbClr val="FF0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Montclair State </a:t>
          </a:r>
          <a:r>
            <a:rPr lang="en-US" sz="1200" kern="1200" dirty="0" err="1"/>
            <a:t>Univeristy</a:t>
          </a:r>
          <a:r>
            <a:rPr lang="en-US" sz="1200" kern="1200" dirty="0"/>
            <a:t> Digital Commons</a:t>
          </a:r>
        </a:p>
      </dsp:txBody>
      <dsp:txXfrm>
        <a:off x="4364782" y="713631"/>
        <a:ext cx="914151" cy="914151"/>
      </dsp:txXfrm>
    </dsp:sp>
    <dsp:sp modelId="{961243A9-8817-41F0-AFE6-3B59B1E51650}">
      <dsp:nvSpPr>
        <dsp:cNvPr id="0" name=""/>
        <dsp:cNvSpPr/>
      </dsp:nvSpPr>
      <dsp:spPr>
        <a:xfrm>
          <a:off x="5496989" y="211732"/>
          <a:ext cx="1292805" cy="1292805"/>
        </a:xfrm>
        <a:prstGeom prst="ellipse">
          <a:avLst/>
        </a:prstGeom>
        <a:solidFill>
          <a:srgbClr val="0070C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Research with NJ</a:t>
          </a:r>
        </a:p>
      </dsp:txBody>
      <dsp:txXfrm>
        <a:off x="5686316" y="401059"/>
        <a:ext cx="914151" cy="914151"/>
      </dsp:txXfrm>
    </dsp:sp>
    <dsp:sp modelId="{6F723C6F-EAE1-4904-A66D-BABEE27608B6}">
      <dsp:nvSpPr>
        <dsp:cNvPr id="0" name=""/>
        <dsp:cNvSpPr/>
      </dsp:nvSpPr>
      <dsp:spPr>
        <a:xfrm>
          <a:off x="3600875" y="201778"/>
          <a:ext cx="4022060" cy="2730271"/>
        </a:xfrm>
        <a:prstGeom prst="funnel">
          <a:avLst/>
        </a:prstGeom>
        <a:no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C49D2-8AA9-47CF-9E84-4BD8238E2EE0}">
      <dsp:nvSpPr>
        <dsp:cNvPr id="0" name=""/>
        <dsp:cNvSpPr/>
      </dsp:nvSpPr>
      <dsp:spPr>
        <a:xfrm>
          <a:off x="3964033" y="1038658"/>
          <a:ext cx="2587533" cy="2587533"/>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r>
            <a:rPr lang="en-US" sz="3500" kern="1200" dirty="0"/>
            <a:t>Research Platforms</a:t>
          </a:r>
        </a:p>
      </dsp:txBody>
      <dsp:txXfrm>
        <a:off x="4342968" y="1417593"/>
        <a:ext cx="1829663" cy="1829663"/>
      </dsp:txXfrm>
    </dsp:sp>
    <dsp:sp modelId="{33390DC2-3433-4069-A5C7-B7248BB2E5AA}">
      <dsp:nvSpPr>
        <dsp:cNvPr id="0" name=""/>
        <dsp:cNvSpPr/>
      </dsp:nvSpPr>
      <dsp:spPr>
        <a:xfrm>
          <a:off x="4473576" y="-136877"/>
          <a:ext cx="1568446" cy="1568446"/>
        </a:xfrm>
        <a:prstGeom prst="ellipse">
          <a:avLst/>
        </a:prstGeom>
        <a:solidFill>
          <a:schemeClr val="accent4">
            <a:alpha val="50000"/>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Inspires Collaboration</a:t>
          </a:r>
        </a:p>
      </dsp:txBody>
      <dsp:txXfrm>
        <a:off x="4703270" y="92817"/>
        <a:ext cx="1109058" cy="1109058"/>
      </dsp:txXfrm>
    </dsp:sp>
    <dsp:sp modelId="{033F75DB-3568-4ED4-A1C0-78ACCEF556FF}">
      <dsp:nvSpPr>
        <dsp:cNvPr id="0" name=""/>
        <dsp:cNvSpPr/>
      </dsp:nvSpPr>
      <dsp:spPr>
        <a:xfrm>
          <a:off x="6158656" y="1548201"/>
          <a:ext cx="1568446" cy="1568446"/>
        </a:xfrm>
        <a:prstGeom prst="ellipse">
          <a:avLst/>
        </a:prstGeom>
        <a:solidFill>
          <a:schemeClr val="accent4">
            <a:alpha val="50000"/>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Aids in the Rapid Transfer of Knowledge</a:t>
          </a:r>
        </a:p>
      </dsp:txBody>
      <dsp:txXfrm>
        <a:off x="6388350" y="1777895"/>
        <a:ext cx="1109058" cy="1109058"/>
      </dsp:txXfrm>
    </dsp:sp>
    <dsp:sp modelId="{6DE5C0D9-5734-4D9C-9F83-74881D8D907A}">
      <dsp:nvSpPr>
        <dsp:cNvPr id="0" name=""/>
        <dsp:cNvSpPr/>
      </dsp:nvSpPr>
      <dsp:spPr>
        <a:xfrm>
          <a:off x="4473576" y="3233281"/>
          <a:ext cx="1568446" cy="1568446"/>
        </a:xfrm>
        <a:prstGeom prst="ellipse">
          <a:avLst/>
        </a:prstGeom>
        <a:solidFill>
          <a:schemeClr val="accent4">
            <a:alpha val="50000"/>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Archival and Storage of Research and Data</a:t>
          </a:r>
        </a:p>
      </dsp:txBody>
      <dsp:txXfrm>
        <a:off x="4703270" y="3462975"/>
        <a:ext cx="1109058" cy="1109058"/>
      </dsp:txXfrm>
    </dsp:sp>
    <dsp:sp modelId="{494AA1EC-578D-42F3-9EE7-FEEA73EAC124}">
      <dsp:nvSpPr>
        <dsp:cNvPr id="0" name=""/>
        <dsp:cNvSpPr/>
      </dsp:nvSpPr>
      <dsp:spPr>
        <a:xfrm>
          <a:off x="2788497" y="1548201"/>
          <a:ext cx="1568446" cy="1568446"/>
        </a:xfrm>
        <a:prstGeom prst="ellipse">
          <a:avLst/>
        </a:prstGeom>
        <a:solidFill>
          <a:schemeClr val="accent4">
            <a:alpha val="50000"/>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Allows for Replication and Reuse</a:t>
          </a:r>
        </a:p>
      </dsp:txBody>
      <dsp:txXfrm>
        <a:off x="3018191" y="1777895"/>
        <a:ext cx="1109058" cy="11090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BF3E47-D1C2-41BC-BE6A-A5C4A665A143}">
      <dsp:nvSpPr>
        <dsp:cNvPr id="0" name=""/>
        <dsp:cNvSpPr/>
      </dsp:nvSpPr>
      <dsp:spPr>
        <a:xfrm>
          <a:off x="2920981" y="103699"/>
          <a:ext cx="3724825" cy="3724745"/>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kern="1200" dirty="0"/>
            <a:t>Become Agents of Change</a:t>
          </a:r>
        </a:p>
      </dsp:txBody>
      <dsp:txXfrm>
        <a:off x="3466469" y="649175"/>
        <a:ext cx="2633849" cy="2633793"/>
      </dsp:txXfrm>
    </dsp:sp>
    <dsp:sp modelId="{D68DAF68-921C-45E4-A2FF-5458DF974981}">
      <dsp:nvSpPr>
        <dsp:cNvPr id="0" name=""/>
        <dsp:cNvSpPr/>
      </dsp:nvSpPr>
      <dsp:spPr>
        <a:xfrm>
          <a:off x="5093405" y="0"/>
          <a:ext cx="414254" cy="414247"/>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06623A2-BAA7-4F54-9B81-F83B95DBCC4B}">
      <dsp:nvSpPr>
        <dsp:cNvPr id="0" name=""/>
        <dsp:cNvSpPr/>
      </dsp:nvSpPr>
      <dsp:spPr>
        <a:xfrm>
          <a:off x="4112495" y="3617702"/>
          <a:ext cx="299953" cy="30024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443D72C4-9BCE-48CF-8FEA-DE62D67E2D35}">
      <dsp:nvSpPr>
        <dsp:cNvPr id="0" name=""/>
        <dsp:cNvSpPr/>
      </dsp:nvSpPr>
      <dsp:spPr>
        <a:xfrm>
          <a:off x="6932611" y="1681357"/>
          <a:ext cx="299953" cy="30024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53D9B93-692E-499F-9F6B-5E283F76D2B4}">
      <dsp:nvSpPr>
        <dsp:cNvPr id="0" name=""/>
        <dsp:cNvSpPr/>
      </dsp:nvSpPr>
      <dsp:spPr>
        <a:xfrm>
          <a:off x="5497268" y="3937090"/>
          <a:ext cx="414254" cy="414247"/>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5A94594-3CEA-4EAC-A53C-A4226AE0DD7D}">
      <dsp:nvSpPr>
        <dsp:cNvPr id="0" name=""/>
        <dsp:cNvSpPr/>
      </dsp:nvSpPr>
      <dsp:spPr>
        <a:xfrm>
          <a:off x="4197701" y="588736"/>
          <a:ext cx="299953" cy="30024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678C720-2047-4F2A-B670-B0B6588721EC}">
      <dsp:nvSpPr>
        <dsp:cNvPr id="0" name=""/>
        <dsp:cNvSpPr/>
      </dsp:nvSpPr>
      <dsp:spPr>
        <a:xfrm>
          <a:off x="3252120" y="2306209"/>
          <a:ext cx="299953" cy="30024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DD9455C-4840-4405-8E42-4C924B8B6782}">
      <dsp:nvSpPr>
        <dsp:cNvPr id="0" name=""/>
        <dsp:cNvSpPr/>
      </dsp:nvSpPr>
      <dsp:spPr>
        <a:xfrm>
          <a:off x="1691189" y="841983"/>
          <a:ext cx="1740552" cy="1513830"/>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Partner and Collaborate</a:t>
          </a:r>
        </a:p>
      </dsp:txBody>
      <dsp:txXfrm>
        <a:off x="1946087" y="1063678"/>
        <a:ext cx="1230756" cy="1070440"/>
      </dsp:txXfrm>
    </dsp:sp>
    <dsp:sp modelId="{F0045DDB-C6BA-471B-8A37-664AF739E1D3}">
      <dsp:nvSpPr>
        <dsp:cNvPr id="0" name=""/>
        <dsp:cNvSpPr/>
      </dsp:nvSpPr>
      <dsp:spPr>
        <a:xfrm>
          <a:off x="4674301" y="601790"/>
          <a:ext cx="414254" cy="414247"/>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57C6A33-0EA0-4FF1-84B2-A99334B77C15}">
      <dsp:nvSpPr>
        <dsp:cNvPr id="0" name=""/>
        <dsp:cNvSpPr/>
      </dsp:nvSpPr>
      <dsp:spPr>
        <a:xfrm>
          <a:off x="1946319" y="2799650"/>
          <a:ext cx="748844" cy="748865"/>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83477D72-4FF7-4B48-AA7C-0A3114361B44}">
      <dsp:nvSpPr>
        <dsp:cNvPr id="0" name=""/>
        <dsp:cNvSpPr/>
      </dsp:nvSpPr>
      <dsp:spPr>
        <a:xfrm>
          <a:off x="6809563" y="129669"/>
          <a:ext cx="2044430" cy="1513830"/>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Embrace Disruptive Technology</a:t>
          </a:r>
        </a:p>
      </dsp:txBody>
      <dsp:txXfrm>
        <a:off x="7108963" y="351364"/>
        <a:ext cx="1445630" cy="1070440"/>
      </dsp:txXfrm>
    </dsp:sp>
    <dsp:sp modelId="{0D28AD51-3101-4C1A-977F-06BF485CEE2F}">
      <dsp:nvSpPr>
        <dsp:cNvPr id="0" name=""/>
        <dsp:cNvSpPr/>
      </dsp:nvSpPr>
      <dsp:spPr>
        <a:xfrm>
          <a:off x="6399206" y="1174861"/>
          <a:ext cx="414254" cy="414247"/>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C7167FD-585F-4FC8-8F6D-AC9240485ED7}">
      <dsp:nvSpPr>
        <dsp:cNvPr id="0" name=""/>
        <dsp:cNvSpPr/>
      </dsp:nvSpPr>
      <dsp:spPr>
        <a:xfrm>
          <a:off x="1661605" y="3690804"/>
          <a:ext cx="299953" cy="30024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A127B89-26CA-439F-B18F-AE3EF9B35320}">
      <dsp:nvSpPr>
        <dsp:cNvPr id="0" name=""/>
        <dsp:cNvSpPr/>
      </dsp:nvSpPr>
      <dsp:spPr>
        <a:xfrm>
          <a:off x="4652827" y="3263503"/>
          <a:ext cx="299953" cy="300242"/>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D78FBF1-474A-45C3-9ADD-8825A1FB970D}"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1209404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78FBF1-474A-45C3-9ADD-8825A1FB970D}"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887851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78FBF1-474A-45C3-9ADD-8825A1FB970D}"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3732295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78FBF1-474A-45C3-9ADD-8825A1FB970D}"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2440619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D78FBF1-474A-45C3-9ADD-8825A1FB970D}" type="datetimeFigureOut">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897624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D78FBF1-474A-45C3-9ADD-8825A1FB970D}" type="datetimeFigureOut">
              <a:rPr lang="en-US" smtClean="0"/>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2573292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D78FBF1-474A-45C3-9ADD-8825A1FB970D}" type="datetimeFigureOut">
              <a:rPr lang="en-US" smtClean="0"/>
              <a:t>1/22/2020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2578770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D78FBF1-474A-45C3-9ADD-8825A1FB970D}" type="datetimeFigureOut">
              <a:rPr lang="en-US" smtClean="0"/>
              <a:t>1/22/2020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1839583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78FBF1-474A-45C3-9ADD-8825A1FB970D}" type="datetimeFigureOut">
              <a:rPr lang="en-US" smtClean="0"/>
              <a:t>1/22/2020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2976514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78FBF1-474A-45C3-9ADD-8825A1FB970D}" type="datetimeFigureOut">
              <a:rPr lang="en-US" smtClean="0"/>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2863796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D78FBF1-474A-45C3-9ADD-8825A1FB970D}" type="datetimeFigureOut">
              <a:rPr lang="en-US" smtClean="0"/>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153E92-9701-4A1C-8CAA-55D6C7C27230}" type="slidenum">
              <a:rPr lang="en-US" smtClean="0"/>
              <a:t>‹#›</a:t>
            </a:fld>
            <a:endParaRPr lang="en-US"/>
          </a:p>
        </p:txBody>
      </p:sp>
    </p:spTree>
    <p:extLst>
      <p:ext uri="{BB962C8B-B14F-4D97-AF65-F5344CB8AC3E}">
        <p14:creationId xmlns:p14="http://schemas.microsoft.com/office/powerpoint/2010/main" val="819376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78FBF1-474A-45C3-9ADD-8825A1FB970D}" type="datetimeFigureOut">
              <a:rPr lang="en-US" smtClean="0"/>
              <a:t>1/22/2020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153E92-9701-4A1C-8CAA-55D6C7C27230}" type="slidenum">
              <a:rPr lang="en-US" smtClean="0"/>
              <a:t>‹#›</a:t>
            </a:fld>
            <a:endParaRPr lang="en-US"/>
          </a:p>
        </p:txBody>
      </p:sp>
    </p:spTree>
    <p:extLst>
      <p:ext uri="{BB962C8B-B14F-4D97-AF65-F5344CB8AC3E}">
        <p14:creationId xmlns:p14="http://schemas.microsoft.com/office/powerpoint/2010/main" val="6292669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Layout" Target="../diagrams/layout2.xml"/><Relationship Id="rId7" Type="http://schemas.openxmlformats.org/officeDocument/2006/relationships/image" Target="../media/image11.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image" Target="../media/image14.png"/><Relationship Id="rId1" Type="http://schemas.openxmlformats.org/officeDocument/2006/relationships/slideLayout" Target="../slideLayouts/slideLayout5.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researchwithnj.com/" TargetMode="Externa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3.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s://researchwith.montclair.edu/" TargetMode="External"/><Relationship Id="rId7" Type="http://schemas.openxmlformats.org/officeDocument/2006/relationships/hyperlink" Target="mailto:ramsdenk@montclair.edu" TargetMode="External"/><Relationship Id="rId2" Type="http://schemas.openxmlformats.org/officeDocument/2006/relationships/hyperlink" Target="https://digitalcommons.montclair.edu/" TargetMode="External"/><Relationship Id="rId1" Type="http://schemas.openxmlformats.org/officeDocument/2006/relationships/slideLayout" Target="../slideLayouts/slideLayout2.xml"/><Relationship Id="rId6" Type="http://schemas.openxmlformats.org/officeDocument/2006/relationships/hyperlink" Target="https://www.montclair.edu/strategic-plan/path-to-the-plan/" TargetMode="External"/><Relationship Id="rId5" Type="http://schemas.openxmlformats.org/officeDocument/2006/relationships/hyperlink" Target="https://www.montclair.edu/research/" TargetMode="External"/><Relationship Id="rId4" Type="http://schemas.openxmlformats.org/officeDocument/2006/relationships/hyperlink" Target="https://www.researchwithnj.com/"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9755" y="6098601"/>
            <a:ext cx="2286000" cy="496824"/>
          </a:xfrm>
          <a:prstGeom prst="rect">
            <a:avLst/>
          </a:prstGeom>
        </p:spPr>
      </p:pic>
      <p:sp>
        <p:nvSpPr>
          <p:cNvPr id="4" name="Title 1"/>
          <p:cNvSpPr txBox="1">
            <a:spLocks/>
          </p:cNvSpPr>
          <p:nvPr/>
        </p:nvSpPr>
        <p:spPr>
          <a:xfrm>
            <a:off x="313764" y="546988"/>
            <a:ext cx="11564471" cy="5257800"/>
          </a:xfrm>
          <a:prstGeom prst="rect">
            <a:avLst/>
          </a:prstGeom>
          <a:blipFill dpi="0" rotWithShape="1">
            <a:blip r:embed="rId3"/>
            <a:srcRect/>
            <a:stretch>
              <a:fillRect/>
            </a:stretch>
          </a:blip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b="1" dirty="0">
                <a:solidFill>
                  <a:schemeClr val="bg1"/>
                </a:solidFill>
              </a:rPr>
              <a:t>Increasing Scholarly Visibility: </a:t>
            </a:r>
          </a:p>
          <a:p>
            <a:pPr algn="ctr"/>
            <a:r>
              <a:rPr lang="en-US" b="1" dirty="0">
                <a:solidFill>
                  <a:schemeClr val="bg1"/>
                </a:solidFill>
              </a:rPr>
              <a:t>Utilizing Your Research Platforms </a:t>
            </a:r>
          </a:p>
          <a:p>
            <a:pPr algn="ctr"/>
            <a:r>
              <a:rPr lang="en-US" b="1" dirty="0">
                <a:solidFill>
                  <a:schemeClr val="bg1"/>
                </a:solidFill>
              </a:rPr>
              <a:t>to Support Open Science Initiatives</a:t>
            </a:r>
            <a:endParaRPr lang="en-US" sz="4000" b="1" dirty="0">
              <a:ln>
                <a:gradFill>
                  <a:gsLst>
                    <a:gs pos="0">
                      <a:schemeClr val="bg1">
                        <a:alpha val="93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bg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856011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BFE31-BAAC-46D1-AD4E-7ECFF8CAD67F}"/>
              </a:ext>
            </a:extLst>
          </p:cNvPr>
          <p:cNvSpPr>
            <a:spLocks noGrp="1"/>
          </p:cNvSpPr>
          <p:nvPr>
            <p:ph type="title"/>
          </p:nvPr>
        </p:nvSpPr>
        <p:spPr/>
        <p:txBody>
          <a:bodyPr/>
          <a:lstStyle/>
          <a:p>
            <a:r>
              <a:rPr lang="en-US" dirty="0"/>
              <a:t>Major Players</a:t>
            </a:r>
          </a:p>
        </p:txBody>
      </p:sp>
      <p:graphicFrame>
        <p:nvGraphicFramePr>
          <p:cNvPr id="4" name="Content Placeholder 3">
            <a:extLst>
              <a:ext uri="{FF2B5EF4-FFF2-40B4-BE49-F238E27FC236}">
                <a16:creationId xmlns:a16="http://schemas.microsoft.com/office/drawing/2014/main" id="{C78F7C36-F288-4A57-902F-1AA59EC8B2E6}"/>
              </a:ext>
            </a:extLst>
          </p:cNvPr>
          <p:cNvGraphicFramePr>
            <a:graphicFrameLocks noGrp="1"/>
          </p:cNvGraphicFramePr>
          <p:nvPr>
            <p:ph idx="1"/>
            <p:extLst>
              <p:ext uri="{D42A27DB-BD31-4B8C-83A1-F6EECF244321}">
                <p14:modId xmlns:p14="http://schemas.microsoft.com/office/powerpoint/2010/main" val="460321065"/>
              </p:ext>
            </p:extLst>
          </p:nvPr>
        </p:nvGraphicFramePr>
        <p:xfrm>
          <a:off x="439868" y="1738089"/>
          <a:ext cx="11223812" cy="4596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2">
            <a:extLst>
              <a:ext uri="{FF2B5EF4-FFF2-40B4-BE49-F238E27FC236}">
                <a16:creationId xmlns:a16="http://schemas.microsoft.com/office/drawing/2014/main" id="{239A82DB-5949-4CA1-953F-C0C59BABAD81}"/>
              </a:ext>
            </a:extLst>
          </p:cNvPr>
          <p:cNvSpPr txBox="1">
            <a:spLocks/>
          </p:cNvSpPr>
          <p:nvPr/>
        </p:nvSpPr>
        <p:spPr>
          <a:xfrm>
            <a:off x="439868" y="396239"/>
            <a:ext cx="11051092" cy="1325563"/>
          </a:xfrm>
          <a:prstGeom prst="rect">
            <a:avLst/>
          </a:prstGeom>
          <a:solidFill>
            <a:srgbClr val="FF0000"/>
          </a:solidFill>
          <a:ln w="38100">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Our Research Platforms</a:t>
            </a:r>
            <a:endParaRPr lang="en-US" sz="4000" dirty="0"/>
          </a:p>
        </p:txBody>
      </p:sp>
      <p:pic>
        <p:nvPicPr>
          <p:cNvPr id="9" name="Picture 8">
            <a:extLst>
              <a:ext uri="{FF2B5EF4-FFF2-40B4-BE49-F238E27FC236}">
                <a16:creationId xmlns:a16="http://schemas.microsoft.com/office/drawing/2014/main" id="{CB6B26D7-B508-4672-8614-118347D6040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12468" y="6382131"/>
            <a:ext cx="1744794" cy="379202"/>
          </a:xfrm>
          <a:prstGeom prst="rect">
            <a:avLst/>
          </a:prstGeom>
        </p:spPr>
      </p:pic>
      <p:pic>
        <p:nvPicPr>
          <p:cNvPr id="3" name="Picture 2">
            <a:extLst>
              <a:ext uri="{FF2B5EF4-FFF2-40B4-BE49-F238E27FC236}">
                <a16:creationId xmlns:a16="http://schemas.microsoft.com/office/drawing/2014/main" id="{1A6040DC-A414-4BC7-ACC0-2B7B4F3EC6DB}"/>
              </a:ext>
            </a:extLst>
          </p:cNvPr>
          <p:cNvPicPr>
            <a:picLocks noChangeAspect="1"/>
          </p:cNvPicPr>
          <p:nvPr/>
        </p:nvPicPr>
        <p:blipFill>
          <a:blip r:embed="rId8"/>
          <a:stretch>
            <a:fillRect/>
          </a:stretch>
        </p:blipFill>
        <p:spPr>
          <a:xfrm>
            <a:off x="701040" y="3734498"/>
            <a:ext cx="3393440" cy="1357376"/>
          </a:xfrm>
          <a:prstGeom prst="rect">
            <a:avLst/>
          </a:prstGeom>
          <a:ln w="19050">
            <a:solidFill>
              <a:schemeClr val="tx1"/>
            </a:solidFill>
          </a:ln>
        </p:spPr>
      </p:pic>
      <p:pic>
        <p:nvPicPr>
          <p:cNvPr id="5" name="Picture 4">
            <a:extLst>
              <a:ext uri="{FF2B5EF4-FFF2-40B4-BE49-F238E27FC236}">
                <a16:creationId xmlns:a16="http://schemas.microsoft.com/office/drawing/2014/main" id="{943EC2ED-9F23-42C4-9E2B-AB594F73CA39}"/>
              </a:ext>
            </a:extLst>
          </p:cNvPr>
          <p:cNvPicPr>
            <a:picLocks noChangeAspect="1"/>
          </p:cNvPicPr>
          <p:nvPr/>
        </p:nvPicPr>
        <p:blipFill>
          <a:blip r:embed="rId9"/>
          <a:stretch>
            <a:fillRect/>
          </a:stretch>
        </p:blipFill>
        <p:spPr>
          <a:xfrm>
            <a:off x="7991348" y="3823659"/>
            <a:ext cx="3414552" cy="1268215"/>
          </a:xfrm>
          <a:prstGeom prst="rect">
            <a:avLst/>
          </a:prstGeom>
          <a:ln w="22225">
            <a:solidFill>
              <a:schemeClr val="tx1"/>
            </a:solidFill>
          </a:ln>
        </p:spPr>
      </p:pic>
    </p:spTree>
    <p:extLst>
      <p:ext uri="{BB962C8B-B14F-4D97-AF65-F5344CB8AC3E}">
        <p14:creationId xmlns:p14="http://schemas.microsoft.com/office/powerpoint/2010/main" val="19224484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A56ADC-C25D-4CFE-BE3B-CC9272F82F66}"/>
              </a:ext>
            </a:extLst>
          </p:cNvPr>
          <p:cNvSpPr>
            <a:spLocks noGrp="1"/>
          </p:cNvSpPr>
          <p:nvPr>
            <p:ph type="title"/>
          </p:nvPr>
        </p:nvSpPr>
        <p:spPr/>
        <p:txBody>
          <a:bodyPr/>
          <a:lstStyle/>
          <a:p>
            <a:r>
              <a:rPr lang="en-US" dirty="0"/>
              <a:t>Our Research Platforms</a:t>
            </a:r>
          </a:p>
        </p:txBody>
      </p:sp>
      <p:sp>
        <p:nvSpPr>
          <p:cNvPr id="3" name="Text Placeholder 2">
            <a:extLst>
              <a:ext uri="{FF2B5EF4-FFF2-40B4-BE49-F238E27FC236}">
                <a16:creationId xmlns:a16="http://schemas.microsoft.com/office/drawing/2014/main" id="{12316DEE-5E29-4CD9-BD8E-60402062811D}"/>
              </a:ext>
            </a:extLst>
          </p:cNvPr>
          <p:cNvSpPr>
            <a:spLocks noGrp="1"/>
          </p:cNvSpPr>
          <p:nvPr>
            <p:ph type="body" idx="1"/>
          </p:nvPr>
        </p:nvSpPr>
        <p:spPr/>
        <p:txBody>
          <a:bodyPr/>
          <a:lstStyle/>
          <a:p>
            <a:r>
              <a:rPr lang="en-US" dirty="0"/>
              <a:t>Montclair State University Digital Commons</a:t>
            </a:r>
          </a:p>
        </p:txBody>
      </p:sp>
      <p:pic>
        <p:nvPicPr>
          <p:cNvPr id="8" name="Content Placeholder 7">
            <a:extLst>
              <a:ext uri="{FF2B5EF4-FFF2-40B4-BE49-F238E27FC236}">
                <a16:creationId xmlns:a16="http://schemas.microsoft.com/office/drawing/2014/main" id="{47FB90F2-8159-4008-A260-9E653007493E}"/>
              </a:ext>
            </a:extLst>
          </p:cNvPr>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839788" y="3014664"/>
            <a:ext cx="5157787" cy="2665410"/>
          </a:xfrm>
        </p:spPr>
      </p:pic>
      <p:sp>
        <p:nvSpPr>
          <p:cNvPr id="5" name="Text Placeholder 4">
            <a:extLst>
              <a:ext uri="{FF2B5EF4-FFF2-40B4-BE49-F238E27FC236}">
                <a16:creationId xmlns:a16="http://schemas.microsoft.com/office/drawing/2014/main" id="{4389DE34-37BA-41B5-96FF-7EB22174B4FB}"/>
              </a:ext>
            </a:extLst>
          </p:cNvPr>
          <p:cNvSpPr>
            <a:spLocks noGrp="1"/>
          </p:cNvSpPr>
          <p:nvPr>
            <p:ph type="body" sz="quarter" idx="3"/>
          </p:nvPr>
        </p:nvSpPr>
        <p:spPr>
          <a:xfrm>
            <a:off x="6096000" y="1399880"/>
            <a:ext cx="5183188" cy="823912"/>
          </a:xfrm>
        </p:spPr>
        <p:txBody>
          <a:bodyPr/>
          <a:lstStyle/>
          <a:p>
            <a:r>
              <a:rPr lang="en-US" dirty="0"/>
              <a:t>Research with Montclair </a:t>
            </a:r>
          </a:p>
        </p:txBody>
      </p:sp>
      <p:pic>
        <p:nvPicPr>
          <p:cNvPr id="10" name="Content Placeholder 9">
            <a:extLst>
              <a:ext uri="{FF2B5EF4-FFF2-40B4-BE49-F238E27FC236}">
                <a16:creationId xmlns:a16="http://schemas.microsoft.com/office/drawing/2014/main" id="{6D99B2B6-F2E7-41C2-BB5D-52C6F6FE9C3E}"/>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6096000" y="3006726"/>
            <a:ext cx="5183188" cy="2451394"/>
          </a:xfrm>
        </p:spPr>
      </p:pic>
      <p:sp>
        <p:nvSpPr>
          <p:cNvPr id="11" name="Title 1">
            <a:extLst>
              <a:ext uri="{FF2B5EF4-FFF2-40B4-BE49-F238E27FC236}">
                <a16:creationId xmlns:a16="http://schemas.microsoft.com/office/drawing/2014/main" id="{5B134FE7-E225-47FC-AE17-4984AD717BCA}"/>
              </a:ext>
            </a:extLst>
          </p:cNvPr>
          <p:cNvSpPr txBox="1">
            <a:spLocks/>
          </p:cNvSpPr>
          <p:nvPr/>
        </p:nvSpPr>
        <p:spPr>
          <a:xfrm>
            <a:off x="504548" y="299891"/>
            <a:ext cx="10515600" cy="1099989"/>
          </a:xfrm>
          <a:prstGeom prst="rect">
            <a:avLst/>
          </a:prstGeom>
          <a:solidFill>
            <a:srgbClr val="FF0000"/>
          </a:solidFill>
          <a:ln w="57150">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Internal Research Platforms</a:t>
            </a:r>
          </a:p>
        </p:txBody>
      </p:sp>
      <p:pic>
        <p:nvPicPr>
          <p:cNvPr id="12" name="Picture 11">
            <a:extLst>
              <a:ext uri="{FF2B5EF4-FFF2-40B4-BE49-F238E27FC236}">
                <a16:creationId xmlns:a16="http://schemas.microsoft.com/office/drawing/2014/main" id="{AB636E73-7F6A-463E-9E38-C38D7A5C01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40789" y="6385649"/>
            <a:ext cx="1587052" cy="344919"/>
          </a:xfrm>
          <a:prstGeom prst="rect">
            <a:avLst/>
          </a:prstGeom>
        </p:spPr>
      </p:pic>
    </p:spTree>
    <p:extLst>
      <p:ext uri="{BB962C8B-B14F-4D97-AF65-F5344CB8AC3E}">
        <p14:creationId xmlns:p14="http://schemas.microsoft.com/office/powerpoint/2010/main" val="809017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67749"/>
          </a:xfrm>
          <a:solidFill>
            <a:srgbClr val="FF0000"/>
          </a:solidFill>
          <a:ln w="57150">
            <a:solidFill>
              <a:schemeClr val="tx1"/>
            </a:solidFill>
          </a:ln>
        </p:spPr>
        <p:txBody>
          <a:bodyPr>
            <a:normAutofit/>
          </a:bodyPr>
          <a:lstStyle/>
          <a:p>
            <a:r>
              <a:rPr lang="en-US" sz="4000" b="1" dirty="0"/>
              <a:t>Montclair State University Digital Commons</a:t>
            </a:r>
            <a:endParaRPr lang="en-US" sz="4000" dirty="0"/>
          </a:p>
        </p:txBody>
      </p:sp>
      <p:sp>
        <p:nvSpPr>
          <p:cNvPr id="3" name="Content Placeholder 2"/>
          <p:cNvSpPr>
            <a:spLocks noGrp="1"/>
          </p:cNvSpPr>
          <p:nvPr>
            <p:ph idx="1"/>
          </p:nvPr>
        </p:nvSpPr>
        <p:spPr>
          <a:ln w="38100">
            <a:solidFill>
              <a:schemeClr val="tx1"/>
            </a:solidFill>
          </a:ln>
        </p:spPr>
        <p:txBody>
          <a:bodyPr>
            <a:normAutofit/>
          </a:bodyPr>
          <a:lstStyle/>
          <a:p>
            <a:endParaRPr lang="en-US" sz="2400" dirty="0"/>
          </a:p>
          <a:p>
            <a:r>
              <a:rPr lang="en-US" sz="2400" dirty="0"/>
              <a:t>Our University’s Institutional Repository.</a:t>
            </a:r>
          </a:p>
          <a:p>
            <a:r>
              <a:rPr lang="en-US" sz="2400" dirty="0"/>
              <a:t>Publicly launched by University President Susan Cole on April 25, 2018. All current employees are permitted to upload scholarly works, administrators are welcome!</a:t>
            </a:r>
          </a:p>
          <a:p>
            <a:r>
              <a:rPr lang="en-US" sz="2400" dirty="0"/>
              <a:t>Managed by an internal library committee.</a:t>
            </a:r>
          </a:p>
          <a:p>
            <a:r>
              <a:rPr lang="en-US" sz="2400" dirty="0"/>
              <a:t>Aligns with the Montclair State’s emphasis on research as it relates to the University’s new strategic plan and other University initiatives and aligns with the State of New Jersey’s emphasis on research, innovation and collaboration. </a:t>
            </a:r>
          </a:p>
          <a:p>
            <a:endParaRPr lang="en-US" sz="2400" dirty="0"/>
          </a:p>
          <a:p>
            <a:endParaRPr lang="en-US" sz="2400" dirty="0"/>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96948" y="6308612"/>
            <a:ext cx="1695670" cy="368526"/>
          </a:xfrm>
          <a:prstGeom prst="rect">
            <a:avLst/>
          </a:prstGeom>
        </p:spPr>
      </p:pic>
    </p:spTree>
    <p:extLst>
      <p:ext uri="{BB962C8B-B14F-4D97-AF65-F5344CB8AC3E}">
        <p14:creationId xmlns:p14="http://schemas.microsoft.com/office/powerpoint/2010/main" val="3508670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9788" y="365125"/>
            <a:ext cx="10515600" cy="1174485"/>
          </a:xfrm>
          <a:solidFill>
            <a:srgbClr val="FF0000"/>
          </a:solidFill>
          <a:ln w="38100">
            <a:solidFill>
              <a:schemeClr val="tx1"/>
            </a:solidFill>
          </a:ln>
        </p:spPr>
        <p:txBody>
          <a:bodyPr>
            <a:normAutofit/>
          </a:bodyPr>
          <a:lstStyle/>
          <a:p>
            <a:r>
              <a:rPr lang="en-US" sz="4000" b="1" dirty="0"/>
              <a:t>Impact of the Repository</a:t>
            </a:r>
          </a:p>
        </p:txBody>
      </p:sp>
      <p:sp>
        <p:nvSpPr>
          <p:cNvPr id="6" name="Text Placeholder 5"/>
          <p:cNvSpPr>
            <a:spLocks noGrp="1"/>
          </p:cNvSpPr>
          <p:nvPr>
            <p:ph type="body" idx="1"/>
          </p:nvPr>
        </p:nvSpPr>
        <p:spPr/>
        <p:txBody>
          <a:bodyPr>
            <a:normAutofit fontScale="92500"/>
          </a:bodyPr>
          <a:lstStyle/>
          <a:p>
            <a:r>
              <a:rPr lang="en-US" sz="3200" dirty="0"/>
              <a:t>April 25, 2018 (Public Launch)</a:t>
            </a:r>
          </a:p>
        </p:txBody>
      </p:sp>
      <p:sp>
        <p:nvSpPr>
          <p:cNvPr id="7" name="Content Placeholder 6"/>
          <p:cNvSpPr>
            <a:spLocks noGrp="1"/>
          </p:cNvSpPr>
          <p:nvPr>
            <p:ph sz="half" idx="2"/>
          </p:nvPr>
        </p:nvSpPr>
        <p:spPr>
          <a:ln w="38100">
            <a:solidFill>
              <a:schemeClr val="tx1"/>
            </a:solidFill>
          </a:ln>
        </p:spPr>
        <p:txBody>
          <a:bodyPr/>
          <a:lstStyle/>
          <a:p>
            <a:pPr marL="0" indent="0">
              <a:buNone/>
            </a:pPr>
            <a:endParaRPr lang="en-US" dirty="0"/>
          </a:p>
          <a:p>
            <a:pPr marL="0" indent="0">
              <a:buNone/>
            </a:pPr>
            <a:r>
              <a:rPr lang="en-US" dirty="0"/>
              <a:t>2,500+ downloads</a:t>
            </a:r>
          </a:p>
          <a:p>
            <a:pPr marL="0" indent="0">
              <a:buNone/>
            </a:pPr>
            <a:r>
              <a:rPr lang="en-US" dirty="0"/>
              <a:t>1,500+ works posted</a:t>
            </a:r>
          </a:p>
          <a:p>
            <a:pPr marL="0" indent="0">
              <a:buNone/>
            </a:pPr>
            <a:r>
              <a:rPr lang="en-US" dirty="0"/>
              <a:t>228+ Institutions</a:t>
            </a:r>
          </a:p>
          <a:p>
            <a:pPr marL="0" indent="0">
              <a:buNone/>
            </a:pPr>
            <a:r>
              <a:rPr lang="en-US" dirty="0"/>
              <a:t>80 Countries</a:t>
            </a:r>
          </a:p>
        </p:txBody>
      </p:sp>
      <p:sp>
        <p:nvSpPr>
          <p:cNvPr id="8" name="Text Placeholder 7"/>
          <p:cNvSpPr>
            <a:spLocks noGrp="1"/>
          </p:cNvSpPr>
          <p:nvPr>
            <p:ph type="body" sz="quarter" idx="3"/>
          </p:nvPr>
        </p:nvSpPr>
        <p:spPr/>
        <p:txBody>
          <a:bodyPr>
            <a:normAutofit/>
          </a:bodyPr>
          <a:lstStyle/>
          <a:p>
            <a:r>
              <a:rPr lang="en-US" sz="3200" dirty="0"/>
              <a:t>As of January 20, 2020</a:t>
            </a:r>
          </a:p>
        </p:txBody>
      </p:sp>
      <p:sp>
        <p:nvSpPr>
          <p:cNvPr id="9" name="Content Placeholder 8"/>
          <p:cNvSpPr>
            <a:spLocks noGrp="1"/>
          </p:cNvSpPr>
          <p:nvPr>
            <p:ph sz="quarter" idx="4"/>
          </p:nvPr>
        </p:nvSpPr>
        <p:spPr>
          <a:ln w="38100">
            <a:solidFill>
              <a:schemeClr val="tx1"/>
            </a:solidFill>
          </a:ln>
        </p:spPr>
        <p:txBody>
          <a:bodyPr/>
          <a:lstStyle/>
          <a:p>
            <a:endParaRPr lang="en-US" dirty="0"/>
          </a:p>
          <a:p>
            <a:pPr marL="0" indent="0">
              <a:buNone/>
            </a:pPr>
            <a:r>
              <a:rPr lang="en-US" dirty="0"/>
              <a:t>65,000+ downloads</a:t>
            </a:r>
          </a:p>
          <a:p>
            <a:pPr marL="0" indent="0">
              <a:buNone/>
            </a:pPr>
            <a:r>
              <a:rPr lang="en-US" dirty="0"/>
              <a:t>3,867+ works posted</a:t>
            </a:r>
          </a:p>
          <a:p>
            <a:pPr marL="0" indent="0">
              <a:buNone/>
            </a:pPr>
            <a:r>
              <a:rPr lang="en-US" dirty="0"/>
              <a:t>3,500+ Institutions</a:t>
            </a:r>
          </a:p>
          <a:p>
            <a:pPr marL="0" indent="0">
              <a:buNone/>
            </a:pPr>
            <a:r>
              <a:rPr lang="en-US" dirty="0"/>
              <a:t>177 Countries</a:t>
            </a: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90885" y="6312875"/>
            <a:ext cx="1656437" cy="359999"/>
          </a:xfrm>
          <a:prstGeom prst="rect">
            <a:avLst/>
          </a:prstGeom>
        </p:spPr>
      </p:pic>
    </p:spTree>
    <p:extLst>
      <p:ext uri="{BB962C8B-B14F-4D97-AF65-F5344CB8AC3E}">
        <p14:creationId xmlns:p14="http://schemas.microsoft.com/office/powerpoint/2010/main" val="3299947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5"/>
            <a:ext cx="10515600" cy="1128279"/>
          </a:xfrm>
          <a:solidFill>
            <a:srgbClr val="FF0000"/>
          </a:solidFill>
          <a:ln w="38100">
            <a:solidFill>
              <a:schemeClr val="tx1"/>
            </a:solidFill>
          </a:ln>
        </p:spPr>
        <p:txBody>
          <a:bodyPr>
            <a:normAutofit/>
          </a:bodyPr>
          <a:lstStyle/>
          <a:p>
            <a:r>
              <a:rPr lang="en-US" sz="4000" b="1" dirty="0"/>
              <a:t>Research with Montclair</a:t>
            </a:r>
          </a:p>
        </p:txBody>
      </p:sp>
      <p:sp>
        <p:nvSpPr>
          <p:cNvPr id="5" name="Content Placeholder 4"/>
          <p:cNvSpPr>
            <a:spLocks noGrp="1"/>
          </p:cNvSpPr>
          <p:nvPr>
            <p:ph idx="1"/>
          </p:nvPr>
        </p:nvSpPr>
        <p:spPr>
          <a:xfrm>
            <a:off x="838200" y="1825625"/>
            <a:ext cx="10515600" cy="4229735"/>
          </a:xfrm>
          <a:ln w="38100">
            <a:solidFill>
              <a:schemeClr val="tx1"/>
            </a:solidFill>
          </a:ln>
        </p:spPr>
        <p:txBody>
          <a:bodyPr>
            <a:normAutofit/>
          </a:bodyPr>
          <a:lstStyle/>
          <a:p>
            <a:r>
              <a:rPr lang="en-US" sz="2400" dirty="0"/>
              <a:t>STEM-related researchers with high number of research items in Scopus are included.</a:t>
            </a:r>
          </a:p>
          <a:p>
            <a:r>
              <a:rPr lang="en-US" sz="2400" dirty="0"/>
              <a:t>Researcher profiles are uploaded through files prepared through our Human Resources portal.</a:t>
            </a:r>
          </a:p>
          <a:p>
            <a:r>
              <a:rPr lang="en-US" sz="2400" dirty="0"/>
              <a:t>Current Tenured and tenure-track faculty are included.</a:t>
            </a:r>
          </a:p>
          <a:p>
            <a:pPr marL="0" indent="0">
              <a:buNone/>
            </a:pPr>
            <a:endParaRPr lang="en-US" sz="2400" dirty="0"/>
          </a:p>
          <a:p>
            <a:endParaRPr lang="en-US" sz="2400" dirty="0"/>
          </a:p>
          <a:p>
            <a:pPr marL="0" indent="0">
              <a:buNone/>
            </a:pPr>
            <a:r>
              <a:rPr lang="en-US" sz="2400" dirty="0"/>
              <a:t>		</a:t>
            </a:r>
          </a:p>
          <a:p>
            <a:endParaRPr lang="en-US" sz="2400" dirty="0"/>
          </a:p>
          <a:p>
            <a:endParaRPr lang="en-US"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13210" y="6314570"/>
            <a:ext cx="1640840" cy="356609"/>
          </a:xfrm>
          <a:prstGeom prst="rect">
            <a:avLst/>
          </a:prstGeom>
        </p:spPr>
      </p:pic>
      <p:pic>
        <p:nvPicPr>
          <p:cNvPr id="3" name="Picture 2">
            <a:extLst>
              <a:ext uri="{FF2B5EF4-FFF2-40B4-BE49-F238E27FC236}">
                <a16:creationId xmlns:a16="http://schemas.microsoft.com/office/drawing/2014/main" id="{19AC173B-E558-41F4-9783-FB3924955D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4970" y="4154039"/>
            <a:ext cx="8778240" cy="1569100"/>
          </a:xfrm>
          <a:prstGeom prst="rect">
            <a:avLst/>
          </a:prstGeom>
          <a:ln w="38100">
            <a:solidFill>
              <a:srgbClr val="FF0000"/>
            </a:solidFill>
          </a:ln>
        </p:spPr>
      </p:pic>
    </p:spTree>
    <p:extLst>
      <p:ext uri="{BB962C8B-B14F-4D97-AF65-F5344CB8AC3E}">
        <p14:creationId xmlns:p14="http://schemas.microsoft.com/office/powerpoint/2010/main" val="29241719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rgbClr val="FF0000"/>
          </a:solidFill>
          <a:ln w="38100">
            <a:solidFill>
              <a:schemeClr val="tx1"/>
            </a:solidFill>
          </a:ln>
        </p:spPr>
        <p:txBody>
          <a:bodyPr>
            <a:normAutofit/>
          </a:bodyPr>
          <a:lstStyle/>
          <a:p>
            <a:r>
              <a:rPr lang="en-US" sz="4000" b="1" dirty="0"/>
              <a:t>Research with New Jersey</a:t>
            </a:r>
          </a:p>
        </p:txBody>
      </p:sp>
      <p:sp>
        <p:nvSpPr>
          <p:cNvPr id="5" name="Content Placeholder 4"/>
          <p:cNvSpPr>
            <a:spLocks noGrp="1"/>
          </p:cNvSpPr>
          <p:nvPr>
            <p:ph idx="1"/>
          </p:nvPr>
        </p:nvSpPr>
        <p:spPr>
          <a:ln w="38100">
            <a:solidFill>
              <a:schemeClr val="tx1"/>
            </a:solidFill>
          </a:ln>
        </p:spPr>
        <p:txBody>
          <a:bodyPr>
            <a:normAutofit/>
          </a:bodyPr>
          <a:lstStyle/>
          <a:p>
            <a:r>
              <a:rPr lang="en-US" sz="2000" dirty="0"/>
              <a:t>The University is part of </a:t>
            </a:r>
            <a:r>
              <a:rPr lang="en-US" sz="2000" dirty="0" err="1">
                <a:hlinkClick r:id="rId2"/>
              </a:rPr>
              <a:t>ResearchwithNJ</a:t>
            </a:r>
            <a:r>
              <a:rPr lang="en-US" sz="2000" dirty="0">
                <a:hlinkClick r:id="rId2"/>
              </a:rPr>
              <a:t> </a:t>
            </a:r>
            <a:r>
              <a:rPr lang="en-US" sz="2000" dirty="0"/>
              <a:t>, a scientific database launched in 2018 by New Jersey Governor Phil Murphy to support scientific collaboration and the growth of the State’s innovation economy.</a:t>
            </a:r>
          </a:p>
          <a:p>
            <a:r>
              <a:rPr lang="en-US" sz="2000" dirty="0"/>
              <a:t>Aligns with the State of New Jersey’s emphasis on research, innovation and collaboration. </a:t>
            </a:r>
          </a:p>
          <a:p>
            <a:r>
              <a:rPr lang="en-US" sz="2000" dirty="0"/>
              <a:t>State project is under the purview of the New Jersey Economic Development Association (NJEDA).</a:t>
            </a:r>
          </a:p>
          <a:p>
            <a:endParaRPr lang="en-US" sz="2400" dirty="0"/>
          </a:p>
          <a:p>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32720" y="6443091"/>
            <a:ext cx="1660689" cy="360923"/>
          </a:xfrm>
          <a:prstGeom prst="rect">
            <a:avLst/>
          </a:prstGeom>
        </p:spPr>
      </p:pic>
      <p:pic>
        <p:nvPicPr>
          <p:cNvPr id="3" name="Picture 2">
            <a:extLst>
              <a:ext uri="{FF2B5EF4-FFF2-40B4-BE49-F238E27FC236}">
                <a16:creationId xmlns:a16="http://schemas.microsoft.com/office/drawing/2014/main" id="{5DA99E54-656B-425B-8D9C-B75226BD70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14160" y="3734621"/>
            <a:ext cx="4930218" cy="2221013"/>
          </a:xfrm>
          <a:prstGeom prst="rect">
            <a:avLst/>
          </a:prstGeom>
        </p:spPr>
      </p:pic>
    </p:spTree>
    <p:extLst>
      <p:ext uri="{BB962C8B-B14F-4D97-AF65-F5344CB8AC3E}">
        <p14:creationId xmlns:p14="http://schemas.microsoft.com/office/powerpoint/2010/main" val="790690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A23EBA1-9BBE-44C0-8826-5CF8B9AD9CCA}"/>
              </a:ext>
            </a:extLst>
          </p:cNvPr>
          <p:cNvSpPr>
            <a:spLocks noGrp="1"/>
          </p:cNvSpPr>
          <p:nvPr>
            <p:ph idx="1"/>
          </p:nvPr>
        </p:nvSpPr>
        <p:spPr/>
        <p:txBody>
          <a:bodyPr>
            <a:normAutofit/>
          </a:bodyPr>
          <a:lstStyle/>
          <a:p>
            <a:endParaRPr lang="en-US" dirty="0"/>
          </a:p>
          <a:p>
            <a:r>
              <a:rPr lang="en-US" dirty="0"/>
              <a:t>Movement to make scientific research and data accessible to all.</a:t>
            </a:r>
          </a:p>
          <a:p>
            <a:r>
              <a:rPr lang="en-US" dirty="0"/>
              <a:t>Umbrella term for various assumptions about the development and dissemination of knowledge.</a:t>
            </a:r>
          </a:p>
          <a:p>
            <a:r>
              <a:rPr lang="en-US" dirty="0"/>
              <a:t>Utilizes the prevalence of the Internet and associated digital tools to enable greater local and global research collaboration.</a:t>
            </a:r>
          </a:p>
          <a:p>
            <a:r>
              <a:rPr lang="en-US" dirty="0"/>
              <a:t>Economists consider scientific knowledge generated by public research a public good, with access open to everyone, generating higher social returns.</a:t>
            </a:r>
          </a:p>
        </p:txBody>
      </p:sp>
      <p:sp>
        <p:nvSpPr>
          <p:cNvPr id="4" name="Title 1">
            <a:extLst>
              <a:ext uri="{FF2B5EF4-FFF2-40B4-BE49-F238E27FC236}">
                <a16:creationId xmlns:a16="http://schemas.microsoft.com/office/drawing/2014/main" id="{15F08B61-7C64-4B9E-AB08-06D3758F0206}"/>
              </a:ext>
            </a:extLst>
          </p:cNvPr>
          <p:cNvSpPr txBox="1">
            <a:spLocks noGrp="1"/>
          </p:cNvSpPr>
          <p:nvPr>
            <p:ph type="title"/>
          </p:nvPr>
        </p:nvSpPr>
        <p:spPr>
          <a:xfrm>
            <a:off x="838200" y="393406"/>
            <a:ext cx="10515600" cy="1325563"/>
          </a:xfrm>
          <a:prstGeom prst="rect">
            <a:avLst/>
          </a:prstGeom>
          <a:solidFill>
            <a:srgbClr val="FF0000"/>
          </a:solidFill>
          <a:ln w="57150">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What is Open Science?</a:t>
            </a:r>
          </a:p>
        </p:txBody>
      </p:sp>
      <p:pic>
        <p:nvPicPr>
          <p:cNvPr id="5" name="Picture 4">
            <a:extLst>
              <a:ext uri="{FF2B5EF4-FFF2-40B4-BE49-F238E27FC236}">
                <a16:creationId xmlns:a16="http://schemas.microsoft.com/office/drawing/2014/main" id="{A075CE50-85C0-4B92-B1B6-C2FFE2399AF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51832" y="6299628"/>
            <a:ext cx="1518086" cy="329931"/>
          </a:xfrm>
          <a:prstGeom prst="rect">
            <a:avLst/>
          </a:prstGeom>
        </p:spPr>
      </p:pic>
    </p:spTree>
    <p:extLst>
      <p:ext uri="{BB962C8B-B14F-4D97-AF65-F5344CB8AC3E}">
        <p14:creationId xmlns:p14="http://schemas.microsoft.com/office/powerpoint/2010/main" val="20529307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828C0432-76CE-4E4D-8324-C8265C115C8C}"/>
              </a:ext>
            </a:extLst>
          </p:cNvPr>
          <p:cNvGraphicFramePr>
            <a:graphicFrameLocks noGrp="1"/>
          </p:cNvGraphicFramePr>
          <p:nvPr>
            <p:ph idx="1"/>
            <p:extLst>
              <p:ext uri="{D42A27DB-BD31-4B8C-83A1-F6EECF244321}">
                <p14:modId xmlns:p14="http://schemas.microsoft.com/office/powerpoint/2010/main" val="285911237"/>
              </p:ext>
            </p:extLst>
          </p:nvPr>
        </p:nvGraphicFramePr>
        <p:xfrm>
          <a:off x="838200" y="1825625"/>
          <a:ext cx="10515600" cy="4664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a:extLst>
              <a:ext uri="{FF2B5EF4-FFF2-40B4-BE49-F238E27FC236}">
                <a16:creationId xmlns:a16="http://schemas.microsoft.com/office/drawing/2014/main" id="{1C17F31B-C723-41F5-8EF6-849B164D980B}"/>
              </a:ext>
            </a:extLst>
          </p:cNvPr>
          <p:cNvSpPr txBox="1">
            <a:spLocks/>
          </p:cNvSpPr>
          <p:nvPr/>
        </p:nvSpPr>
        <p:spPr>
          <a:xfrm>
            <a:off x="739775" y="367525"/>
            <a:ext cx="10515600" cy="1136156"/>
          </a:xfrm>
          <a:prstGeom prst="rect">
            <a:avLst/>
          </a:prstGeom>
          <a:solidFill>
            <a:srgbClr val="FF0000"/>
          </a:solidFill>
          <a:ln w="57150">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Open Science and Your Research Platforms</a:t>
            </a:r>
          </a:p>
        </p:txBody>
      </p:sp>
      <p:pic>
        <p:nvPicPr>
          <p:cNvPr id="6" name="Picture 5">
            <a:extLst>
              <a:ext uri="{FF2B5EF4-FFF2-40B4-BE49-F238E27FC236}">
                <a16:creationId xmlns:a16="http://schemas.microsoft.com/office/drawing/2014/main" id="{3676570A-6550-4568-9A66-72A4AD08974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369114" y="6415380"/>
            <a:ext cx="1518086" cy="329931"/>
          </a:xfrm>
          <a:prstGeom prst="rect">
            <a:avLst/>
          </a:prstGeom>
        </p:spPr>
      </p:pic>
    </p:spTree>
    <p:extLst>
      <p:ext uri="{BB962C8B-B14F-4D97-AF65-F5344CB8AC3E}">
        <p14:creationId xmlns:p14="http://schemas.microsoft.com/office/powerpoint/2010/main" val="3043865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70EE442-56DE-4EA8-B4F0-A9E914BBD8BB}"/>
              </a:ext>
            </a:extLst>
          </p:cNvPr>
          <p:cNvSpPr txBox="1"/>
          <p:nvPr/>
        </p:nvSpPr>
        <p:spPr>
          <a:xfrm>
            <a:off x="981959" y="1800519"/>
            <a:ext cx="10228082" cy="2308324"/>
          </a:xfrm>
          <a:prstGeom prst="rect">
            <a:avLst/>
          </a:prstGeom>
          <a:noFill/>
        </p:spPr>
        <p:txBody>
          <a:bodyPr wrap="square" rtlCol="0">
            <a:spAutoFit/>
          </a:bodyPr>
          <a:lstStyle/>
          <a:p>
            <a:pPr algn="ctr"/>
            <a:r>
              <a:rPr lang="en-US" sz="4800" dirty="0">
                <a:solidFill>
                  <a:srgbClr val="FF0000"/>
                </a:solidFill>
                <a:effectLst>
                  <a:outerShdw blurRad="38100" dist="38100" dir="2700000" algn="tl">
                    <a:srgbClr val="000000">
                      <a:alpha val="43137"/>
                    </a:srgbClr>
                  </a:outerShdw>
                </a:effectLst>
              </a:rPr>
              <a:t>What Role can the Library Play in promoting research and open science initiatives?</a:t>
            </a:r>
          </a:p>
        </p:txBody>
      </p:sp>
      <p:pic>
        <p:nvPicPr>
          <p:cNvPr id="3" name="Picture 2">
            <a:extLst>
              <a:ext uri="{FF2B5EF4-FFF2-40B4-BE49-F238E27FC236}">
                <a16:creationId xmlns:a16="http://schemas.microsoft.com/office/drawing/2014/main" id="{0D1E6E7B-FD4A-4CEC-BB4F-9A9D6493CDF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32931" y="6396736"/>
            <a:ext cx="1518086" cy="329931"/>
          </a:xfrm>
          <a:prstGeom prst="rect">
            <a:avLst/>
          </a:prstGeom>
        </p:spPr>
      </p:pic>
    </p:spTree>
    <p:extLst>
      <p:ext uri="{BB962C8B-B14F-4D97-AF65-F5344CB8AC3E}">
        <p14:creationId xmlns:p14="http://schemas.microsoft.com/office/powerpoint/2010/main" val="802903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9801947-B63D-432B-B403-BD2023EA8275}"/>
              </a:ext>
            </a:extLst>
          </p:cNvPr>
          <p:cNvGraphicFramePr>
            <a:graphicFrameLocks noGrp="1"/>
          </p:cNvGraphicFramePr>
          <p:nvPr>
            <p:ph idx="1"/>
            <p:extLst>
              <p:ext uri="{D42A27DB-BD31-4B8C-83A1-F6EECF244321}">
                <p14:modId xmlns:p14="http://schemas.microsoft.com/office/powerpoint/2010/main" val="27187690"/>
              </p:ext>
            </p:extLst>
          </p:nvPr>
        </p:nvGraphicFramePr>
        <p:xfrm>
          <a:off x="838200" y="1043200"/>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Picture 2">
            <a:extLst>
              <a:ext uri="{FF2B5EF4-FFF2-40B4-BE49-F238E27FC236}">
                <a16:creationId xmlns:a16="http://schemas.microsoft.com/office/drawing/2014/main" id="{090968D1-ED7B-4554-A2BC-2AC589CAA2B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482131" y="6366256"/>
            <a:ext cx="1518086" cy="329931"/>
          </a:xfrm>
          <a:prstGeom prst="rect">
            <a:avLst/>
          </a:prstGeom>
        </p:spPr>
      </p:pic>
    </p:spTree>
    <p:extLst>
      <p:ext uri="{BB962C8B-B14F-4D97-AF65-F5344CB8AC3E}">
        <p14:creationId xmlns:p14="http://schemas.microsoft.com/office/powerpoint/2010/main" val="3304515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a:ln w="57150">
            <a:solidFill>
              <a:schemeClr val="tx1"/>
            </a:solidFill>
          </a:ln>
        </p:spPr>
        <p:txBody>
          <a:bodyPr>
            <a:normAutofit/>
          </a:bodyPr>
          <a:lstStyle/>
          <a:p>
            <a:r>
              <a:rPr lang="en-US" sz="4000" b="1" dirty="0"/>
              <a:t>About Me</a:t>
            </a:r>
          </a:p>
        </p:txBody>
      </p:sp>
      <p:sp>
        <p:nvSpPr>
          <p:cNvPr id="3" name="Content Placeholder 2"/>
          <p:cNvSpPr>
            <a:spLocks noGrp="1"/>
          </p:cNvSpPr>
          <p:nvPr>
            <p:ph idx="1"/>
          </p:nvPr>
        </p:nvSpPr>
        <p:spPr>
          <a:xfrm>
            <a:off x="838200" y="1949824"/>
            <a:ext cx="10515600" cy="4679576"/>
          </a:xfrm>
          <a:ln w="38100">
            <a:solidFill>
              <a:schemeClr val="tx1"/>
            </a:solidFill>
          </a:ln>
        </p:spPr>
        <p:txBody>
          <a:bodyPr>
            <a:normAutofit/>
          </a:bodyPr>
          <a:lstStyle/>
          <a:p>
            <a:r>
              <a:rPr lang="en-US" dirty="0"/>
              <a:t>Research and Projects Specialist.</a:t>
            </a:r>
          </a:p>
          <a:p>
            <a:r>
              <a:rPr lang="en-US" dirty="0"/>
              <a:t>Manage two research platforms.</a:t>
            </a:r>
          </a:p>
          <a:p>
            <a:r>
              <a:rPr lang="en-US" dirty="0"/>
              <a:t>Working in Higher Education more than twenty years, mostly in administrative side of Higher Education.</a:t>
            </a:r>
          </a:p>
          <a:p>
            <a:r>
              <a:rPr lang="en-US" dirty="0"/>
              <a:t>Received a Masters in Public Administration and currently pursuing 2</a:t>
            </a:r>
            <a:r>
              <a:rPr lang="en-US" baseline="30000" dirty="0"/>
              <a:t>nd</a:t>
            </a:r>
            <a:r>
              <a:rPr lang="en-US" dirty="0"/>
              <a:t> Masters Degree in Social Research Methods and Analysis.</a:t>
            </a:r>
          </a:p>
          <a:p>
            <a:r>
              <a:rPr lang="en-US" dirty="0"/>
              <a:t>I’m not a librarian.</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99811" y="6132576"/>
            <a:ext cx="1518086" cy="329931"/>
          </a:xfrm>
          <a:prstGeom prst="rect">
            <a:avLst/>
          </a:prstGeom>
        </p:spPr>
      </p:pic>
      <p:pic>
        <p:nvPicPr>
          <p:cNvPr id="5" name="Picture 4">
            <a:extLst>
              <a:ext uri="{FF2B5EF4-FFF2-40B4-BE49-F238E27FC236}">
                <a16:creationId xmlns:a16="http://schemas.microsoft.com/office/drawing/2014/main" id="{829FB547-7BD9-4D58-AD54-89C1126F84A2}"/>
              </a:ext>
            </a:extLst>
          </p:cNvPr>
          <p:cNvPicPr>
            <a:picLocks noChangeAspect="1"/>
          </p:cNvPicPr>
          <p:nvPr/>
        </p:nvPicPr>
        <p:blipFill>
          <a:blip r:embed="rId3"/>
          <a:stretch>
            <a:fillRect/>
          </a:stretch>
        </p:blipFill>
        <p:spPr>
          <a:xfrm>
            <a:off x="3558620" y="5160813"/>
            <a:ext cx="2286000" cy="1286876"/>
          </a:xfrm>
          <a:prstGeom prst="rect">
            <a:avLst/>
          </a:prstGeom>
        </p:spPr>
      </p:pic>
    </p:spTree>
    <p:extLst>
      <p:ext uri="{BB962C8B-B14F-4D97-AF65-F5344CB8AC3E}">
        <p14:creationId xmlns:p14="http://schemas.microsoft.com/office/powerpoint/2010/main" val="9937121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6C719C0-203B-47F4-96B8-E2B7C662CFCC}"/>
              </a:ext>
            </a:extLst>
          </p:cNvPr>
          <p:cNvSpPr>
            <a:spLocks noGrp="1"/>
          </p:cNvSpPr>
          <p:nvPr>
            <p:ph idx="1"/>
          </p:nvPr>
        </p:nvSpPr>
        <p:spPr>
          <a:xfrm>
            <a:off x="838200" y="1825625"/>
            <a:ext cx="10417175" cy="4351338"/>
          </a:xfrm>
        </p:spPr>
        <p:txBody>
          <a:bodyPr>
            <a:normAutofit fontScale="77500" lnSpcReduction="20000"/>
          </a:bodyPr>
          <a:lstStyle/>
          <a:p>
            <a:r>
              <a:rPr lang="en-US" dirty="0"/>
              <a:t>Lobby for a seat at the table.</a:t>
            </a:r>
          </a:p>
          <a:p>
            <a:r>
              <a:rPr lang="en-US" dirty="0"/>
              <a:t>Stay abreast of your institution’s priorities and initiatives - and “ask how can we partner?”</a:t>
            </a:r>
          </a:p>
          <a:p>
            <a:r>
              <a:rPr lang="en-US" dirty="0"/>
              <a:t>Keep University Leadership informed of your efforts – be proactive and promote what you do.</a:t>
            </a:r>
          </a:p>
          <a:p>
            <a:r>
              <a:rPr lang="en-US" dirty="0"/>
              <a:t>Word of mouth and in-person meetings bring success, particularly as your institution focuses on research. Talk to your researchers, seek out those who publish, listen to their stories, make them aware of the benefits of being added to the repository.</a:t>
            </a:r>
          </a:p>
          <a:p>
            <a:r>
              <a:rPr lang="en-US" dirty="0"/>
              <a:t>Tenure-track faculty are very open to collaborating and showcasing their research.</a:t>
            </a:r>
          </a:p>
          <a:p>
            <a:r>
              <a:rPr lang="en-US" dirty="0"/>
              <a:t>Participate in or attend University events, focus on those that are showcase research.</a:t>
            </a:r>
          </a:p>
          <a:p>
            <a:r>
              <a:rPr lang="en-US" dirty="0"/>
              <a:t>Faculty are always willing to discuss and share their research - engage them!</a:t>
            </a:r>
          </a:p>
          <a:p>
            <a:endParaRPr lang="en-US" dirty="0"/>
          </a:p>
          <a:p>
            <a:pPr marL="0" indent="0">
              <a:buNone/>
            </a:pPr>
            <a:r>
              <a:rPr lang="en-US" dirty="0"/>
              <a:t>		Show them the impact and they will come!</a:t>
            </a:r>
          </a:p>
          <a:p>
            <a:endParaRPr lang="en-US" dirty="0"/>
          </a:p>
          <a:p>
            <a:pPr lvl="5"/>
            <a:endParaRPr lang="en-US" dirty="0"/>
          </a:p>
        </p:txBody>
      </p:sp>
      <p:pic>
        <p:nvPicPr>
          <p:cNvPr id="7" name="Picture 6">
            <a:extLst>
              <a:ext uri="{FF2B5EF4-FFF2-40B4-BE49-F238E27FC236}">
                <a16:creationId xmlns:a16="http://schemas.microsoft.com/office/drawing/2014/main" id="{A39B3ECF-38A1-4C41-8EDF-FE6390FF7E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6332" y="6405953"/>
            <a:ext cx="1518086" cy="329931"/>
          </a:xfrm>
          <a:prstGeom prst="rect">
            <a:avLst/>
          </a:prstGeom>
        </p:spPr>
      </p:pic>
      <p:sp>
        <p:nvSpPr>
          <p:cNvPr id="5" name="Title 1">
            <a:extLst>
              <a:ext uri="{FF2B5EF4-FFF2-40B4-BE49-F238E27FC236}">
                <a16:creationId xmlns:a16="http://schemas.microsoft.com/office/drawing/2014/main" id="{86DEFF24-5401-45B4-81CE-DDB01164F1F0}"/>
              </a:ext>
            </a:extLst>
          </p:cNvPr>
          <p:cNvSpPr txBox="1">
            <a:spLocks noGrp="1"/>
          </p:cNvSpPr>
          <p:nvPr>
            <p:ph type="title"/>
          </p:nvPr>
        </p:nvSpPr>
        <p:spPr>
          <a:xfrm>
            <a:off x="838200" y="393406"/>
            <a:ext cx="10515600" cy="1325563"/>
          </a:xfrm>
          <a:prstGeom prst="rect">
            <a:avLst/>
          </a:prstGeom>
          <a:solidFill>
            <a:srgbClr val="FF0000"/>
          </a:solidFill>
          <a:ln w="57150">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Suggested Steps</a:t>
            </a:r>
          </a:p>
        </p:txBody>
      </p:sp>
    </p:spTree>
    <p:extLst>
      <p:ext uri="{BB962C8B-B14F-4D97-AF65-F5344CB8AC3E}">
        <p14:creationId xmlns:p14="http://schemas.microsoft.com/office/powerpoint/2010/main" val="3487087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4096F24-EB43-42F7-AB62-066A6D7C1774}"/>
              </a:ext>
            </a:extLst>
          </p:cNvPr>
          <p:cNvSpPr>
            <a:spLocks noGrp="1"/>
          </p:cNvSpPr>
          <p:nvPr>
            <p:ph type="title"/>
          </p:nvPr>
        </p:nvSpPr>
        <p:spPr>
          <a:solidFill>
            <a:srgbClr val="FF0000"/>
          </a:solidFill>
          <a:ln w="57150">
            <a:solidFill>
              <a:schemeClr val="tx1"/>
            </a:solidFill>
          </a:ln>
        </p:spPr>
        <p:txBody>
          <a:bodyPr/>
          <a:lstStyle/>
          <a:p>
            <a:r>
              <a:rPr lang="en-US" b="1" dirty="0"/>
              <a:t>Links</a:t>
            </a:r>
          </a:p>
        </p:txBody>
      </p:sp>
      <p:sp>
        <p:nvSpPr>
          <p:cNvPr id="5" name="Content Placeholder 4">
            <a:extLst>
              <a:ext uri="{FF2B5EF4-FFF2-40B4-BE49-F238E27FC236}">
                <a16:creationId xmlns:a16="http://schemas.microsoft.com/office/drawing/2014/main" id="{70F7FF3B-376B-4A1D-B440-9028B74DD2AE}"/>
              </a:ext>
            </a:extLst>
          </p:cNvPr>
          <p:cNvSpPr>
            <a:spLocks noGrp="1"/>
          </p:cNvSpPr>
          <p:nvPr>
            <p:ph idx="1"/>
          </p:nvPr>
        </p:nvSpPr>
        <p:spPr/>
        <p:txBody>
          <a:bodyPr>
            <a:normAutofit lnSpcReduction="10000"/>
          </a:bodyPr>
          <a:lstStyle/>
          <a:p>
            <a:r>
              <a:rPr lang="en-US" sz="2400" u="sng" dirty="0">
                <a:hlinkClick r:id="rId2"/>
              </a:rPr>
              <a:t>Montclair State University Digital Commons</a:t>
            </a:r>
            <a:endParaRPr lang="en-US" sz="2400" dirty="0"/>
          </a:p>
          <a:p>
            <a:r>
              <a:rPr lang="en-US" sz="2400" dirty="0">
                <a:hlinkClick r:id="rId3"/>
              </a:rPr>
              <a:t>Research with Montclair</a:t>
            </a:r>
            <a:endParaRPr lang="en-US" sz="2400" dirty="0"/>
          </a:p>
          <a:p>
            <a:r>
              <a:rPr lang="en-US" sz="2400" dirty="0">
                <a:hlinkClick r:id="rId4"/>
              </a:rPr>
              <a:t>Research with NJ</a:t>
            </a:r>
            <a:endParaRPr lang="en-US" sz="2400" dirty="0"/>
          </a:p>
          <a:p>
            <a:r>
              <a:rPr lang="en-US" sz="2400" dirty="0">
                <a:hlinkClick r:id="rId5"/>
              </a:rPr>
              <a:t>Montclair State University Research Page</a:t>
            </a:r>
            <a:endParaRPr lang="en-US" sz="2400" dirty="0"/>
          </a:p>
          <a:p>
            <a:r>
              <a:rPr lang="en-US" sz="2400" dirty="0">
                <a:hlinkClick r:id="rId6"/>
              </a:rPr>
              <a:t>Strategic Plan 2025</a:t>
            </a:r>
            <a:endParaRPr lang="en-US" sz="2400" dirty="0"/>
          </a:p>
          <a:p>
            <a:endParaRPr lang="en-US" sz="2400" dirty="0"/>
          </a:p>
          <a:p>
            <a:endParaRPr lang="en-US" dirty="0"/>
          </a:p>
          <a:p>
            <a:pPr marL="0" indent="0">
              <a:buNone/>
            </a:pPr>
            <a:r>
              <a:rPr lang="en-US" sz="1800" dirty="0"/>
              <a:t>Presenter contact info:</a:t>
            </a:r>
          </a:p>
          <a:p>
            <a:pPr marL="0" indent="0">
              <a:buNone/>
            </a:pPr>
            <a:r>
              <a:rPr lang="en-US" sz="1800" dirty="0"/>
              <a:t>Karen Ramsden</a:t>
            </a:r>
          </a:p>
          <a:p>
            <a:pPr marL="0" indent="0">
              <a:buNone/>
            </a:pPr>
            <a:r>
              <a:rPr lang="en-US" sz="1800" dirty="0"/>
              <a:t>973-655-5276</a:t>
            </a:r>
          </a:p>
          <a:p>
            <a:pPr marL="0" indent="0">
              <a:buNone/>
            </a:pPr>
            <a:r>
              <a:rPr lang="en-US" sz="1800" dirty="0">
                <a:hlinkClick r:id="rId7"/>
              </a:rPr>
              <a:t>ramsdenk@montclair.edu</a:t>
            </a:r>
            <a:endParaRPr lang="en-US" sz="1800" dirty="0"/>
          </a:p>
          <a:p>
            <a:pPr marL="0" indent="0">
              <a:buNone/>
            </a:pPr>
            <a:endParaRPr lang="en-US" dirty="0"/>
          </a:p>
        </p:txBody>
      </p:sp>
      <p:pic>
        <p:nvPicPr>
          <p:cNvPr id="4" name="Picture 3">
            <a:extLst>
              <a:ext uri="{FF2B5EF4-FFF2-40B4-BE49-F238E27FC236}">
                <a16:creationId xmlns:a16="http://schemas.microsoft.com/office/drawing/2014/main" id="{CA95F870-CA13-47DF-8212-3DA922C5630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463382" y="6424807"/>
            <a:ext cx="1518086" cy="329931"/>
          </a:xfrm>
          <a:prstGeom prst="rect">
            <a:avLst/>
          </a:prstGeom>
        </p:spPr>
      </p:pic>
    </p:spTree>
    <p:extLst>
      <p:ext uri="{BB962C8B-B14F-4D97-AF65-F5344CB8AC3E}">
        <p14:creationId xmlns:p14="http://schemas.microsoft.com/office/powerpoint/2010/main" val="2292769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5094" y="1346761"/>
            <a:ext cx="10515600" cy="3642099"/>
          </a:xfrm>
          <a:solidFill>
            <a:srgbClr val="FF0000"/>
          </a:solidFill>
        </p:spPr>
        <p:txBody>
          <a:bodyPr>
            <a:normAutofit/>
          </a:bodyPr>
          <a:lstStyle/>
          <a:p>
            <a:pPr algn="ctr"/>
            <a:r>
              <a:rPr lang="en-US" sz="8800" b="1" i="1" dirty="0"/>
              <a:t>Thank You!</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20739" y="6251381"/>
            <a:ext cx="2036143" cy="442522"/>
          </a:xfrm>
          <a:prstGeom prst="rect">
            <a:avLst/>
          </a:prstGeom>
        </p:spPr>
      </p:pic>
    </p:spTree>
    <p:extLst>
      <p:ext uri="{BB962C8B-B14F-4D97-AF65-F5344CB8AC3E}">
        <p14:creationId xmlns:p14="http://schemas.microsoft.com/office/powerpoint/2010/main" val="194425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0000"/>
          </a:solidFill>
          <a:ln w="57150">
            <a:solidFill>
              <a:schemeClr val="tx1"/>
            </a:solidFill>
          </a:ln>
        </p:spPr>
        <p:txBody>
          <a:bodyPr>
            <a:normAutofit/>
          </a:bodyPr>
          <a:lstStyle/>
          <a:p>
            <a:r>
              <a:rPr lang="en-US" sz="4000" b="1" dirty="0"/>
              <a:t>Montclair State University</a:t>
            </a:r>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98901" y="2008505"/>
            <a:ext cx="8406093" cy="41586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905032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364E91E-4778-4D19-964C-E68FD791D48D}"/>
              </a:ext>
            </a:extLst>
          </p:cNvPr>
          <p:cNvSpPr txBox="1"/>
          <p:nvPr/>
        </p:nvSpPr>
        <p:spPr>
          <a:xfrm>
            <a:off x="8597245" y="791852"/>
            <a:ext cx="2413262" cy="830997"/>
          </a:xfrm>
          <a:prstGeom prst="rect">
            <a:avLst/>
          </a:prstGeom>
          <a:noFill/>
        </p:spPr>
        <p:txBody>
          <a:bodyPr wrap="square" rtlCol="0">
            <a:spAutoFit/>
          </a:bodyPr>
          <a:lstStyle/>
          <a:p>
            <a:r>
              <a:rPr lang="en-US" sz="2400" b="1" i="1" dirty="0">
                <a:latin typeface="Bodoni MT" panose="02070603080606020203" pitchFamily="18" charset="0"/>
              </a:rPr>
              <a:t>Serving over 21,000 students</a:t>
            </a:r>
          </a:p>
        </p:txBody>
      </p:sp>
      <p:sp>
        <p:nvSpPr>
          <p:cNvPr id="6" name="TextBox 5">
            <a:extLst>
              <a:ext uri="{FF2B5EF4-FFF2-40B4-BE49-F238E27FC236}">
                <a16:creationId xmlns:a16="http://schemas.microsoft.com/office/drawing/2014/main" id="{CDA002BF-DADE-4945-A969-1DDA91F9B05C}"/>
              </a:ext>
            </a:extLst>
          </p:cNvPr>
          <p:cNvSpPr txBox="1"/>
          <p:nvPr/>
        </p:nvSpPr>
        <p:spPr>
          <a:xfrm>
            <a:off x="499621" y="3210425"/>
            <a:ext cx="2724345" cy="1200329"/>
          </a:xfrm>
          <a:prstGeom prst="rect">
            <a:avLst/>
          </a:prstGeom>
          <a:noFill/>
        </p:spPr>
        <p:txBody>
          <a:bodyPr wrap="square" rtlCol="0">
            <a:spAutoFit/>
          </a:bodyPr>
          <a:lstStyle/>
          <a:p>
            <a:r>
              <a:rPr lang="en-US" sz="2400" b="1" i="1" dirty="0">
                <a:latin typeface="Bodoni MT" panose="02070603080606020203" pitchFamily="18" charset="0"/>
              </a:rPr>
              <a:t>R2-Doctoral University:  High Research Activity</a:t>
            </a:r>
          </a:p>
        </p:txBody>
      </p:sp>
      <p:sp>
        <p:nvSpPr>
          <p:cNvPr id="9" name="TextBox 8">
            <a:extLst>
              <a:ext uri="{FF2B5EF4-FFF2-40B4-BE49-F238E27FC236}">
                <a16:creationId xmlns:a16="http://schemas.microsoft.com/office/drawing/2014/main" id="{3ECFA785-9ED2-4617-A0AB-507BA489A028}"/>
              </a:ext>
            </a:extLst>
          </p:cNvPr>
          <p:cNvSpPr txBox="1"/>
          <p:nvPr/>
        </p:nvSpPr>
        <p:spPr>
          <a:xfrm>
            <a:off x="9643621" y="3105834"/>
            <a:ext cx="2130458" cy="830997"/>
          </a:xfrm>
          <a:prstGeom prst="rect">
            <a:avLst/>
          </a:prstGeom>
          <a:noFill/>
        </p:spPr>
        <p:txBody>
          <a:bodyPr wrap="square" rtlCol="0">
            <a:spAutoFit/>
          </a:bodyPr>
          <a:lstStyle/>
          <a:p>
            <a:r>
              <a:rPr lang="en-US" sz="2400" b="1" i="1" dirty="0">
                <a:latin typeface="Bodoni MT" panose="02070603080606020203" pitchFamily="18" charset="0"/>
              </a:rPr>
              <a:t>11 colleges and schools</a:t>
            </a:r>
          </a:p>
        </p:txBody>
      </p:sp>
      <p:sp>
        <p:nvSpPr>
          <p:cNvPr id="12" name="TextBox 11">
            <a:extLst>
              <a:ext uri="{FF2B5EF4-FFF2-40B4-BE49-F238E27FC236}">
                <a16:creationId xmlns:a16="http://schemas.microsoft.com/office/drawing/2014/main" id="{BEE9896F-F6E0-46B5-8195-A97F7DB12131}"/>
              </a:ext>
            </a:extLst>
          </p:cNvPr>
          <p:cNvSpPr txBox="1"/>
          <p:nvPr/>
        </p:nvSpPr>
        <p:spPr>
          <a:xfrm>
            <a:off x="395926" y="726583"/>
            <a:ext cx="4095138" cy="1200329"/>
          </a:xfrm>
          <a:prstGeom prst="rect">
            <a:avLst/>
          </a:prstGeom>
          <a:noFill/>
        </p:spPr>
        <p:txBody>
          <a:bodyPr wrap="square" rtlCol="0">
            <a:spAutoFit/>
          </a:bodyPr>
          <a:lstStyle/>
          <a:p>
            <a:r>
              <a:rPr lang="en-US" sz="2400" b="1" i="1" dirty="0">
                <a:latin typeface="Bodoni MT" panose="02070603080606020203" pitchFamily="18" charset="0"/>
              </a:rPr>
              <a:t>More than 300 doctoral, master’s and</a:t>
            </a:r>
          </a:p>
          <a:p>
            <a:r>
              <a:rPr lang="en-US" sz="2400" b="1" i="1" dirty="0">
                <a:latin typeface="Bodoni MT" panose="02070603080606020203" pitchFamily="18" charset="0"/>
              </a:rPr>
              <a:t>baccalaureate programs</a:t>
            </a:r>
          </a:p>
        </p:txBody>
      </p:sp>
      <p:sp>
        <p:nvSpPr>
          <p:cNvPr id="13" name="TextBox 12">
            <a:extLst>
              <a:ext uri="{FF2B5EF4-FFF2-40B4-BE49-F238E27FC236}">
                <a16:creationId xmlns:a16="http://schemas.microsoft.com/office/drawing/2014/main" id="{03D61ABF-8E0D-4185-B8C8-66D8EE89CDB7}"/>
              </a:ext>
            </a:extLst>
          </p:cNvPr>
          <p:cNvSpPr txBox="1"/>
          <p:nvPr/>
        </p:nvSpPr>
        <p:spPr>
          <a:xfrm>
            <a:off x="2792287" y="5694267"/>
            <a:ext cx="6410227" cy="830997"/>
          </a:xfrm>
          <a:prstGeom prst="rect">
            <a:avLst/>
          </a:prstGeom>
          <a:noFill/>
        </p:spPr>
        <p:txBody>
          <a:bodyPr wrap="square" rtlCol="0">
            <a:spAutoFit/>
          </a:bodyPr>
          <a:lstStyle/>
          <a:p>
            <a:pPr algn="ctr"/>
            <a:r>
              <a:rPr lang="en-US" sz="2400" b="1" i="1" dirty="0">
                <a:latin typeface="Bodoni MT" panose="02070603080606020203" pitchFamily="18" charset="0"/>
              </a:rPr>
              <a:t>Recognized as a public research university in the State of New Jersey</a:t>
            </a:r>
          </a:p>
        </p:txBody>
      </p:sp>
      <p:pic>
        <p:nvPicPr>
          <p:cNvPr id="1026" name="Picture 2" descr="https://www.montclair.edu/newscenter/wp-content/uploads/sites/15/2017/04/062916_5989_Hawk-Statue.jpg">
            <a:extLst>
              <a:ext uri="{FF2B5EF4-FFF2-40B4-BE49-F238E27FC236}">
                <a16:creationId xmlns:a16="http://schemas.microsoft.com/office/drawing/2014/main" id="{37F1B3A6-5CD1-4ED9-9CDA-8EDF5CD4659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12703" y="1926912"/>
            <a:ext cx="5308077" cy="353871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97F26D1B-A09D-4233-BF57-3D10538002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55993" y="6195333"/>
            <a:ext cx="1518086" cy="329931"/>
          </a:xfrm>
          <a:prstGeom prst="rect">
            <a:avLst/>
          </a:prstGeom>
        </p:spPr>
      </p:pic>
    </p:spTree>
    <p:extLst>
      <p:ext uri="{BB962C8B-B14F-4D97-AF65-F5344CB8AC3E}">
        <p14:creationId xmlns:p14="http://schemas.microsoft.com/office/powerpoint/2010/main" val="1364484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7417"/>
            <a:ext cx="10515600" cy="1325563"/>
          </a:xfrm>
          <a:solidFill>
            <a:srgbClr val="FF0000"/>
          </a:solidFill>
          <a:ln w="57150">
            <a:solidFill>
              <a:schemeClr val="tx1"/>
            </a:solidFill>
          </a:ln>
        </p:spPr>
        <p:txBody>
          <a:bodyPr>
            <a:normAutofit/>
          </a:bodyPr>
          <a:lstStyle/>
          <a:p>
            <a:r>
              <a:rPr lang="en-US" sz="4000" b="1" dirty="0"/>
              <a:t>Our Culture of Research </a:t>
            </a:r>
          </a:p>
        </p:txBody>
      </p:sp>
      <p:pic>
        <p:nvPicPr>
          <p:cNvPr id="7" name="Content Placeholder 6">
            <a:extLst>
              <a:ext uri="{FF2B5EF4-FFF2-40B4-BE49-F238E27FC236}">
                <a16:creationId xmlns:a16="http://schemas.microsoft.com/office/drawing/2014/main" id="{01BCC5EF-AC02-420F-9348-D53E5A42DE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24012" y="1934263"/>
            <a:ext cx="6343976" cy="4134062"/>
          </a:xfrm>
        </p:spPr>
      </p:pic>
    </p:spTree>
    <p:extLst>
      <p:ext uri="{BB962C8B-B14F-4D97-AF65-F5344CB8AC3E}">
        <p14:creationId xmlns:p14="http://schemas.microsoft.com/office/powerpoint/2010/main" val="2914241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rgbClr val="FF0000"/>
          </a:solidFill>
          <a:ln w="38100">
            <a:solidFill>
              <a:schemeClr val="tx1"/>
            </a:solidFill>
          </a:ln>
        </p:spPr>
        <p:txBody>
          <a:bodyPr>
            <a:normAutofit/>
          </a:bodyPr>
          <a:lstStyle/>
          <a:p>
            <a:r>
              <a:rPr lang="en-US" sz="4000" b="1" dirty="0"/>
              <a:t>Infrastructure Support and Initiatives</a:t>
            </a:r>
          </a:p>
        </p:txBody>
      </p:sp>
      <p:sp>
        <p:nvSpPr>
          <p:cNvPr id="6" name="Content Placeholder 5"/>
          <p:cNvSpPr>
            <a:spLocks noGrp="1"/>
          </p:cNvSpPr>
          <p:nvPr>
            <p:ph idx="1"/>
          </p:nvPr>
        </p:nvSpPr>
        <p:spPr>
          <a:xfrm>
            <a:off x="838200" y="1835431"/>
            <a:ext cx="10515600" cy="4351338"/>
          </a:xfrm>
          <a:ln w="38100">
            <a:solidFill>
              <a:schemeClr val="tx1"/>
            </a:solidFill>
          </a:ln>
        </p:spPr>
        <p:txBody>
          <a:bodyPr>
            <a:normAutofit fontScale="85000" lnSpcReduction="20000"/>
          </a:bodyPr>
          <a:lstStyle/>
          <a:p>
            <a:r>
              <a:rPr lang="en-US" sz="2600" dirty="0"/>
              <a:t>To support research-related activities a new position was created at the University in 2018, </a:t>
            </a:r>
            <a:r>
              <a:rPr lang="en-US" sz="2600" b="1" dirty="0"/>
              <a:t>Vice Provost for Research</a:t>
            </a:r>
            <a:r>
              <a:rPr lang="en-US" sz="2600" dirty="0"/>
              <a:t>, who leads the efforts to develop the University’s policies, practices, and culture in ways that are characteristic of a productive and high-functioning doctoral research university. </a:t>
            </a:r>
          </a:p>
          <a:p>
            <a:r>
              <a:rPr lang="en-US" sz="2600" dirty="0"/>
              <a:t>The creation of a </a:t>
            </a:r>
            <a:r>
              <a:rPr lang="en-US" sz="2600" b="1" dirty="0"/>
              <a:t>University-wide research landing page</a:t>
            </a:r>
            <a:r>
              <a:rPr lang="en-US" sz="2600" dirty="0"/>
              <a:t>, and the redesign of all college and school webpages to include links to showcase their research.</a:t>
            </a:r>
          </a:p>
          <a:p>
            <a:r>
              <a:rPr lang="en-US" sz="2600" dirty="0"/>
              <a:t>In 2019 the University succeeded in negotiating a new and more favorable agreement with the federal government in regard to the amount of funding provided for the overhead costs that support our research programs. </a:t>
            </a:r>
          </a:p>
          <a:p>
            <a:r>
              <a:rPr lang="en-US" sz="2600" dirty="0"/>
              <a:t>Promote scholarly activities using </a:t>
            </a:r>
            <a:r>
              <a:rPr lang="en-US" sz="2600" b="1" dirty="0"/>
              <a:t>three research platforms</a:t>
            </a:r>
            <a:r>
              <a:rPr lang="en-US" sz="2600" dirty="0"/>
              <a:t>, and participation in a statewide initiative to promote research.</a:t>
            </a:r>
          </a:p>
          <a:p>
            <a:r>
              <a:rPr lang="en-US" sz="2600" b="1" dirty="0"/>
              <a:t>Creation of The Office of Research </a:t>
            </a:r>
            <a:r>
              <a:rPr lang="en-US" sz="2600" dirty="0"/>
              <a:t>which assists in identifying funding opportunities for sponsored research, provides training workshops, assists in the preparation of external grant applications, and administers the non-financial aspects of awards.</a:t>
            </a:r>
          </a:p>
          <a:p>
            <a:endParaRPr lang="en-US"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78788" y="6311900"/>
            <a:ext cx="1775012" cy="385769"/>
          </a:xfrm>
          <a:prstGeom prst="rect">
            <a:avLst/>
          </a:prstGeom>
        </p:spPr>
      </p:pic>
    </p:spTree>
    <p:extLst>
      <p:ext uri="{BB962C8B-B14F-4D97-AF65-F5344CB8AC3E}">
        <p14:creationId xmlns:p14="http://schemas.microsoft.com/office/powerpoint/2010/main" val="4121352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020615"/>
          </a:xfrm>
          <a:solidFill>
            <a:srgbClr val="FF0000"/>
          </a:solidFill>
          <a:ln w="38100">
            <a:solidFill>
              <a:schemeClr val="tx1"/>
            </a:solidFill>
          </a:ln>
        </p:spPr>
        <p:txBody>
          <a:bodyPr>
            <a:normAutofit/>
          </a:bodyPr>
          <a:lstStyle/>
          <a:p>
            <a:r>
              <a:rPr lang="en-US" sz="4000" b="1" dirty="0"/>
              <a:t>University Strategic Plan 2025 – Project SOAR</a:t>
            </a:r>
          </a:p>
        </p:txBody>
      </p:sp>
      <p:sp>
        <p:nvSpPr>
          <p:cNvPr id="3" name="Content Placeholder 2"/>
          <p:cNvSpPr>
            <a:spLocks noGrp="1"/>
          </p:cNvSpPr>
          <p:nvPr>
            <p:ph idx="1"/>
          </p:nvPr>
        </p:nvSpPr>
        <p:spPr>
          <a:xfrm>
            <a:off x="838200" y="1593130"/>
            <a:ext cx="10515600" cy="4583833"/>
          </a:xfrm>
          <a:ln w="38100">
            <a:solidFill>
              <a:schemeClr val="tx1"/>
            </a:solidFill>
          </a:ln>
        </p:spPr>
        <p:txBody>
          <a:bodyPr>
            <a:normAutofit/>
          </a:bodyPr>
          <a:lstStyle/>
          <a:p>
            <a:r>
              <a:rPr lang="en-US" sz="2400" dirty="0"/>
              <a:t>Vision Plan includes the language “</a:t>
            </a:r>
            <a:r>
              <a:rPr lang="en-US" sz="2400" b="1" i="1" dirty="0"/>
              <a:t>acclaimed for its research contributions</a:t>
            </a:r>
            <a:r>
              <a:rPr lang="en-US" sz="2400" dirty="0"/>
              <a:t>”</a:t>
            </a:r>
          </a:p>
          <a:p>
            <a:r>
              <a:rPr lang="en-US" sz="2400" dirty="0"/>
              <a:t>Consists of Three pillars: </a:t>
            </a:r>
          </a:p>
          <a:p>
            <a:pPr marL="914400" lvl="1" indent="-457200">
              <a:buFont typeface="+mj-lt"/>
              <a:buAutoNum type="arabicPeriod"/>
            </a:pPr>
            <a:r>
              <a:rPr lang="en-US" sz="2000" dirty="0"/>
              <a:t>Fostering Student Transformation</a:t>
            </a:r>
          </a:p>
          <a:p>
            <a:pPr marL="914400" lvl="1" indent="-457200">
              <a:buFont typeface="+mj-lt"/>
              <a:buAutoNum type="arabicPeriod"/>
            </a:pPr>
            <a:r>
              <a:rPr lang="en-US" sz="2000" dirty="0"/>
              <a:t>Growing through Diversity and Access</a:t>
            </a:r>
          </a:p>
          <a:p>
            <a:pPr marL="914400" lvl="1" indent="-457200">
              <a:buFont typeface="+mj-lt"/>
              <a:buAutoNum type="arabicPeriod"/>
            </a:pPr>
            <a:r>
              <a:rPr lang="en-US" sz="2000" b="1" i="1" dirty="0"/>
              <a:t>Discovery and Application of Knowledge</a:t>
            </a:r>
          </a:p>
          <a:p>
            <a:pPr marL="457200" lvl="1" indent="0">
              <a:buNone/>
            </a:pPr>
            <a:endParaRPr lang="en-US" sz="1800" dirty="0"/>
          </a:p>
          <a:p>
            <a:pPr marL="457200" lvl="1" indent="0">
              <a:buNone/>
            </a:pPr>
            <a:endParaRPr lang="en-US" sz="1800" dirty="0"/>
          </a:p>
          <a:p>
            <a:pPr lvl="2" defTabSz="712788"/>
            <a:endParaRPr lang="en-US" sz="2400" b="1" i="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78788" y="6311900"/>
            <a:ext cx="1676816" cy="364428"/>
          </a:xfrm>
          <a:prstGeom prst="rect">
            <a:avLst/>
          </a:prstGeom>
        </p:spPr>
      </p:pic>
      <p:pic>
        <p:nvPicPr>
          <p:cNvPr id="8" name="Picture 7">
            <a:extLst>
              <a:ext uri="{FF2B5EF4-FFF2-40B4-BE49-F238E27FC236}">
                <a16:creationId xmlns:a16="http://schemas.microsoft.com/office/drawing/2014/main" id="{6DF85DC1-CD6A-44A7-AC32-04B93A0BD4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4838" y="3702544"/>
            <a:ext cx="7061563" cy="2394073"/>
          </a:xfrm>
          <a:prstGeom prst="rect">
            <a:avLst/>
          </a:prstGeom>
        </p:spPr>
      </p:pic>
    </p:spTree>
    <p:extLst>
      <p:ext uri="{BB962C8B-B14F-4D97-AF65-F5344CB8AC3E}">
        <p14:creationId xmlns:p14="http://schemas.microsoft.com/office/powerpoint/2010/main" val="6446527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DCA45C6-1D01-4E64-B5E0-55AE5791CA34}"/>
              </a:ext>
            </a:extLst>
          </p:cNvPr>
          <p:cNvSpPr>
            <a:spLocks noGrp="1"/>
          </p:cNvSpPr>
          <p:nvPr>
            <p:ph idx="1"/>
          </p:nvPr>
        </p:nvSpPr>
        <p:spPr>
          <a:xfrm>
            <a:off x="838200" y="1395167"/>
            <a:ext cx="10515600" cy="5097708"/>
          </a:xfrm>
        </p:spPr>
        <p:txBody>
          <a:bodyPr>
            <a:normAutofit/>
          </a:bodyPr>
          <a:lstStyle/>
          <a:p>
            <a:pPr marL="457200" lvl="1" indent="0">
              <a:buNone/>
            </a:pPr>
            <a:r>
              <a:rPr lang="en-US" sz="1800" i="1" dirty="0"/>
              <a:t>Montclair State University will embrace and fulfill its identity as a Carnegie R2 doctoral and New Jersey public research institution, expanding both its national and international research impact, enhancing its research portfolio and reputation, driving innovation and relevant solutions for the social, economic, educational and health care challenges of the culturally diverse communities of New Jersey and the region.</a:t>
            </a:r>
            <a:r>
              <a:rPr lang="en-US" sz="1800" b="1" i="1" dirty="0"/>
              <a:t> </a:t>
            </a:r>
          </a:p>
          <a:p>
            <a:pPr marL="0" indent="0">
              <a:buNone/>
            </a:pPr>
            <a:r>
              <a:rPr lang="en-US" sz="2000" b="1" dirty="0"/>
              <a:t>Objectives:</a:t>
            </a:r>
          </a:p>
          <a:p>
            <a:pPr marL="457200" lvl="1" indent="0">
              <a:buNone/>
            </a:pPr>
            <a:r>
              <a:rPr lang="en-US" sz="2000" b="1" i="1" dirty="0"/>
              <a:t>3.1</a:t>
            </a:r>
            <a:r>
              <a:rPr lang="en-US" sz="2000" i="1" dirty="0"/>
              <a:t> Improve and upgrade business processes, facilities and technological resources in support 	   of research</a:t>
            </a:r>
            <a:r>
              <a:rPr lang="en-US" sz="2000" dirty="0"/>
              <a:t>.</a:t>
            </a:r>
          </a:p>
          <a:p>
            <a:pPr lvl="4"/>
            <a:r>
              <a:rPr lang="en-US" dirty="0"/>
              <a:t>Establish a Scholarly Communication Center in the Library which would leverage our Digital Commons and facilitate access to scientific journals, research databases, and sci-finder tools.</a:t>
            </a:r>
            <a:endParaRPr lang="en-US" sz="1400" dirty="0"/>
          </a:p>
          <a:p>
            <a:pPr marL="457200" lvl="1" indent="0">
              <a:buNone/>
            </a:pPr>
            <a:r>
              <a:rPr lang="en-US" sz="2000" b="1" i="1" dirty="0"/>
              <a:t>3.2</a:t>
            </a:r>
            <a:r>
              <a:rPr lang="en-US" sz="2000" i="1" dirty="0"/>
              <a:t> Improve external funding for research.</a:t>
            </a:r>
          </a:p>
          <a:p>
            <a:pPr marL="457200" lvl="1" indent="0">
              <a:buNone/>
            </a:pPr>
            <a:r>
              <a:rPr lang="en-US" sz="2000" b="1" i="1" dirty="0"/>
              <a:t>3.3</a:t>
            </a:r>
            <a:r>
              <a:rPr lang="en-US" sz="2000" i="1" dirty="0"/>
              <a:t> Expand and enhance the reputation and impact of University research.</a:t>
            </a:r>
          </a:p>
          <a:p>
            <a:pPr lvl="4"/>
            <a:r>
              <a:rPr lang="en-US" dirty="0"/>
              <a:t>Fully populate and deploy Digital Commons and Research with NJ to propagate and broadcast more widely the scholarly productivity of the faculty and students.</a:t>
            </a:r>
          </a:p>
          <a:p>
            <a:pPr lvl="4"/>
            <a:r>
              <a:rPr lang="en-US" dirty="0"/>
              <a:t>Broaden scope of research partnerships nationally and globally.</a:t>
            </a:r>
          </a:p>
          <a:p>
            <a:pPr lvl="4"/>
            <a:r>
              <a:rPr lang="en-US" dirty="0"/>
              <a:t>Launch a robust research communication program in print and online to convey the University’s strengths and accomplishments in research, scholarship and creative activity.</a:t>
            </a:r>
            <a:endParaRPr lang="en-US" sz="1400" dirty="0"/>
          </a:p>
        </p:txBody>
      </p:sp>
      <p:sp>
        <p:nvSpPr>
          <p:cNvPr id="6" name="Title 1">
            <a:extLst>
              <a:ext uri="{FF2B5EF4-FFF2-40B4-BE49-F238E27FC236}">
                <a16:creationId xmlns:a16="http://schemas.microsoft.com/office/drawing/2014/main" id="{B6E1CE35-B0D3-4FA6-BC82-90742E834AAF}"/>
              </a:ext>
            </a:extLst>
          </p:cNvPr>
          <p:cNvSpPr>
            <a:spLocks noGrp="1"/>
          </p:cNvSpPr>
          <p:nvPr>
            <p:ph type="title"/>
          </p:nvPr>
        </p:nvSpPr>
        <p:spPr>
          <a:xfrm>
            <a:off x="838200" y="365125"/>
            <a:ext cx="10515600" cy="1020615"/>
          </a:xfrm>
          <a:solidFill>
            <a:srgbClr val="FF0000"/>
          </a:solidFill>
          <a:ln w="38100">
            <a:solidFill>
              <a:schemeClr val="tx1"/>
            </a:solidFill>
          </a:ln>
        </p:spPr>
        <p:txBody>
          <a:bodyPr>
            <a:normAutofit/>
          </a:bodyPr>
          <a:lstStyle/>
          <a:p>
            <a:pPr marL="457200" lvl="1"/>
            <a:r>
              <a:rPr lang="en-US" sz="4000" b="1" dirty="0">
                <a:latin typeface="+mj-lt"/>
              </a:rPr>
              <a:t>Pillar 3 - Discovery and Application of Knowledge</a:t>
            </a:r>
          </a:p>
        </p:txBody>
      </p:sp>
      <p:pic>
        <p:nvPicPr>
          <p:cNvPr id="7" name="Picture 6">
            <a:extLst>
              <a:ext uri="{FF2B5EF4-FFF2-40B4-BE49-F238E27FC236}">
                <a16:creationId xmlns:a16="http://schemas.microsoft.com/office/drawing/2014/main" id="{B3E38550-9B04-476B-9006-4EA78B9206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68771" y="6492875"/>
            <a:ext cx="1518086" cy="329931"/>
          </a:xfrm>
          <a:prstGeom prst="rect">
            <a:avLst/>
          </a:prstGeom>
        </p:spPr>
      </p:pic>
    </p:spTree>
    <p:extLst>
      <p:ext uri="{BB962C8B-B14F-4D97-AF65-F5344CB8AC3E}">
        <p14:creationId xmlns:p14="http://schemas.microsoft.com/office/powerpoint/2010/main" val="3426081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81399ED-7CAC-4E9B-99E4-25E9B8A94E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19943" y="6405513"/>
            <a:ext cx="1518086" cy="329931"/>
          </a:xfrm>
          <a:prstGeom prst="rect">
            <a:avLst/>
          </a:prstGeom>
        </p:spPr>
      </p:pic>
      <p:graphicFrame>
        <p:nvGraphicFramePr>
          <p:cNvPr id="4" name="Content Placeholder 3">
            <a:extLst>
              <a:ext uri="{FF2B5EF4-FFF2-40B4-BE49-F238E27FC236}">
                <a16:creationId xmlns:a16="http://schemas.microsoft.com/office/drawing/2014/main" id="{384CFD1D-8D85-454E-A705-2980C33476D2}"/>
              </a:ext>
            </a:extLst>
          </p:cNvPr>
          <p:cNvGraphicFramePr>
            <a:graphicFrameLocks noGrp="1"/>
          </p:cNvGraphicFramePr>
          <p:nvPr>
            <p:ph idx="1"/>
            <p:extLst>
              <p:ext uri="{D42A27DB-BD31-4B8C-83A1-F6EECF244321}">
                <p14:modId xmlns:p14="http://schemas.microsoft.com/office/powerpoint/2010/main" val="4212641628"/>
              </p:ext>
            </p:extLst>
          </p:nvPr>
        </p:nvGraphicFramePr>
        <p:xfrm>
          <a:off x="386500" y="1216058"/>
          <a:ext cx="11151908" cy="51894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1">
            <a:extLst>
              <a:ext uri="{FF2B5EF4-FFF2-40B4-BE49-F238E27FC236}">
                <a16:creationId xmlns:a16="http://schemas.microsoft.com/office/drawing/2014/main" id="{91A6FD55-DF5B-4270-888E-EAECD57E2F6D}"/>
              </a:ext>
            </a:extLst>
          </p:cNvPr>
          <p:cNvSpPr txBox="1">
            <a:spLocks/>
          </p:cNvSpPr>
          <p:nvPr/>
        </p:nvSpPr>
        <p:spPr>
          <a:xfrm>
            <a:off x="386500" y="127269"/>
            <a:ext cx="11151908" cy="947387"/>
          </a:xfrm>
          <a:prstGeom prst="rect">
            <a:avLst/>
          </a:prstGeom>
          <a:solidFill>
            <a:srgbClr val="FF0000"/>
          </a:solidFill>
          <a:ln w="38100">
            <a:solidFill>
              <a:schemeClr val="tx1"/>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Building a Culture of Research</a:t>
            </a:r>
          </a:p>
        </p:txBody>
      </p:sp>
      <p:sp>
        <p:nvSpPr>
          <p:cNvPr id="9" name="TextBox 8">
            <a:extLst>
              <a:ext uri="{FF2B5EF4-FFF2-40B4-BE49-F238E27FC236}">
                <a16:creationId xmlns:a16="http://schemas.microsoft.com/office/drawing/2014/main" id="{A8B5D007-6561-4B28-8306-4C4803B98109}"/>
              </a:ext>
            </a:extLst>
          </p:cNvPr>
          <p:cNvSpPr txBox="1"/>
          <p:nvPr/>
        </p:nvSpPr>
        <p:spPr>
          <a:xfrm>
            <a:off x="9071727" y="1696825"/>
            <a:ext cx="2347275" cy="400110"/>
          </a:xfrm>
          <a:prstGeom prst="rect">
            <a:avLst/>
          </a:prstGeom>
          <a:noFill/>
        </p:spPr>
        <p:txBody>
          <a:bodyPr wrap="square" rtlCol="0">
            <a:spAutoFit/>
          </a:bodyPr>
          <a:lstStyle/>
          <a:p>
            <a:r>
              <a:rPr lang="en-US" sz="2000" b="1" dirty="0"/>
              <a:t>Support</a:t>
            </a:r>
          </a:p>
        </p:txBody>
      </p:sp>
      <p:sp>
        <p:nvSpPr>
          <p:cNvPr id="10" name="TextBox 9">
            <a:extLst>
              <a:ext uri="{FF2B5EF4-FFF2-40B4-BE49-F238E27FC236}">
                <a16:creationId xmlns:a16="http://schemas.microsoft.com/office/drawing/2014/main" id="{F9957222-4857-4748-8346-A949AB7E5AA5}"/>
              </a:ext>
            </a:extLst>
          </p:cNvPr>
          <p:cNvSpPr txBox="1"/>
          <p:nvPr/>
        </p:nvSpPr>
        <p:spPr>
          <a:xfrm>
            <a:off x="9341963" y="4430598"/>
            <a:ext cx="1789522" cy="400110"/>
          </a:xfrm>
          <a:prstGeom prst="rect">
            <a:avLst/>
          </a:prstGeom>
          <a:noFill/>
        </p:spPr>
        <p:txBody>
          <a:bodyPr wrap="square" rtlCol="0">
            <a:spAutoFit/>
          </a:bodyPr>
          <a:lstStyle/>
          <a:p>
            <a:r>
              <a:rPr lang="en-US" sz="2000" b="1" dirty="0"/>
              <a:t>Sustainability</a:t>
            </a:r>
          </a:p>
        </p:txBody>
      </p:sp>
      <p:sp>
        <p:nvSpPr>
          <p:cNvPr id="11" name="TextBox 10">
            <a:extLst>
              <a:ext uri="{FF2B5EF4-FFF2-40B4-BE49-F238E27FC236}">
                <a16:creationId xmlns:a16="http://schemas.microsoft.com/office/drawing/2014/main" id="{6589BBA6-B12B-4FE7-A9E3-52510F7177B9}"/>
              </a:ext>
            </a:extLst>
          </p:cNvPr>
          <p:cNvSpPr txBox="1"/>
          <p:nvPr/>
        </p:nvSpPr>
        <p:spPr>
          <a:xfrm>
            <a:off x="772998" y="1696825"/>
            <a:ext cx="2450969" cy="400110"/>
          </a:xfrm>
          <a:prstGeom prst="rect">
            <a:avLst/>
          </a:prstGeom>
          <a:noFill/>
        </p:spPr>
        <p:txBody>
          <a:bodyPr wrap="square" rtlCol="0">
            <a:spAutoFit/>
          </a:bodyPr>
          <a:lstStyle/>
          <a:p>
            <a:r>
              <a:rPr lang="en-US" sz="2000" b="1" dirty="0"/>
              <a:t>Opportunity</a:t>
            </a:r>
          </a:p>
        </p:txBody>
      </p:sp>
      <p:sp>
        <p:nvSpPr>
          <p:cNvPr id="12" name="TextBox 11">
            <a:extLst>
              <a:ext uri="{FF2B5EF4-FFF2-40B4-BE49-F238E27FC236}">
                <a16:creationId xmlns:a16="http://schemas.microsoft.com/office/drawing/2014/main" id="{A128F954-DD9C-4114-AFD6-E9B6BB883534}"/>
              </a:ext>
            </a:extLst>
          </p:cNvPr>
          <p:cNvSpPr txBox="1"/>
          <p:nvPr/>
        </p:nvSpPr>
        <p:spPr>
          <a:xfrm>
            <a:off x="772998" y="4034672"/>
            <a:ext cx="2017336" cy="400110"/>
          </a:xfrm>
          <a:prstGeom prst="rect">
            <a:avLst/>
          </a:prstGeom>
          <a:noFill/>
        </p:spPr>
        <p:txBody>
          <a:bodyPr wrap="square" rtlCol="0">
            <a:spAutoFit/>
          </a:bodyPr>
          <a:lstStyle/>
          <a:p>
            <a:r>
              <a:rPr lang="en-US" sz="2000" b="1" dirty="0"/>
              <a:t>Communication</a:t>
            </a:r>
          </a:p>
        </p:txBody>
      </p:sp>
    </p:spTree>
    <p:extLst>
      <p:ext uri="{BB962C8B-B14F-4D97-AF65-F5344CB8AC3E}">
        <p14:creationId xmlns:p14="http://schemas.microsoft.com/office/powerpoint/2010/main" val="18235672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12510</TotalTime>
  <Words>1117</Words>
  <Application>Microsoft Office PowerPoint</Application>
  <PresentationFormat>Widescreen</PresentationFormat>
  <Paragraphs>133</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Aharoni</vt:lpstr>
      <vt:lpstr>Arial</vt:lpstr>
      <vt:lpstr>Bodoni MT</vt:lpstr>
      <vt:lpstr>Calibri</vt:lpstr>
      <vt:lpstr>Calibri Light</vt:lpstr>
      <vt:lpstr>Office Theme</vt:lpstr>
      <vt:lpstr>PowerPoint Presentation</vt:lpstr>
      <vt:lpstr>About Me</vt:lpstr>
      <vt:lpstr>Montclair State University</vt:lpstr>
      <vt:lpstr>PowerPoint Presentation</vt:lpstr>
      <vt:lpstr>Our Culture of Research </vt:lpstr>
      <vt:lpstr>Infrastructure Support and Initiatives</vt:lpstr>
      <vt:lpstr>University Strategic Plan 2025 – Project SOAR</vt:lpstr>
      <vt:lpstr>Pillar 3 - Discovery and Application of Knowledge</vt:lpstr>
      <vt:lpstr>PowerPoint Presentation</vt:lpstr>
      <vt:lpstr>Major Players</vt:lpstr>
      <vt:lpstr>Our Research Platforms</vt:lpstr>
      <vt:lpstr>Montclair State University Digital Commons</vt:lpstr>
      <vt:lpstr>Impact of the Repository</vt:lpstr>
      <vt:lpstr>Research with Montclair</vt:lpstr>
      <vt:lpstr>Research with New Jersey</vt:lpstr>
      <vt:lpstr>What is Open Science?</vt:lpstr>
      <vt:lpstr>PowerPoint Presentation</vt:lpstr>
      <vt:lpstr>PowerPoint Presentation</vt:lpstr>
      <vt:lpstr>PowerPoint Presentation</vt:lpstr>
      <vt:lpstr>Suggested Steps</vt:lpstr>
      <vt:lpstr>Links</vt:lpstr>
      <vt:lpstr>Thank You!</vt:lpstr>
    </vt:vector>
  </TitlesOfParts>
  <Company>Montclair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US?</dc:title>
  <dc:creator>Karen Ramsden</dc:creator>
  <cp:lastModifiedBy>Karen Ramsden</cp:lastModifiedBy>
  <cp:revision>401</cp:revision>
  <cp:lastPrinted>2020-01-21T19:18:33Z</cp:lastPrinted>
  <dcterms:created xsi:type="dcterms:W3CDTF">2016-12-12T16:55:10Z</dcterms:created>
  <dcterms:modified xsi:type="dcterms:W3CDTF">2020-01-22T13:56:33Z</dcterms:modified>
</cp:coreProperties>
</file>