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4"/>
  </p:notesMasterIdLst>
  <p:sldIdLst>
    <p:sldId id="319" r:id="rId2"/>
    <p:sldId id="265" r:id="rId3"/>
    <p:sldId id="497" r:id="rId4"/>
    <p:sldId id="498" r:id="rId5"/>
    <p:sldId id="505" r:id="rId6"/>
    <p:sldId id="490" r:id="rId7"/>
    <p:sldId id="503" r:id="rId8"/>
    <p:sldId id="508" r:id="rId9"/>
    <p:sldId id="507" r:id="rId10"/>
    <p:sldId id="504" r:id="rId11"/>
    <p:sldId id="502" r:id="rId12"/>
    <p:sldId id="257" r:id="rId13"/>
    <p:sldId id="493" r:id="rId14"/>
    <p:sldId id="496" r:id="rId15"/>
    <p:sldId id="260" r:id="rId16"/>
    <p:sldId id="262" r:id="rId17"/>
    <p:sldId id="495" r:id="rId18"/>
    <p:sldId id="264" r:id="rId19"/>
    <p:sldId id="506" r:id="rId20"/>
    <p:sldId id="307" r:id="rId21"/>
    <p:sldId id="499" r:id="rId22"/>
    <p:sldId id="501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760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CBCC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FEA419B-BCDB-4C27-8AB2-1E94C2BD932B}">
  <a:tblStyle styleId="{BFEA419B-BCDB-4C27-8AB2-1E94C2BD932B}" styleName="Elsevier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12700" cmpd="sng">
              <a:solidFill>
                <a:srgbClr val="DCDCDD"/>
              </a:solidFill>
            </a:ln>
          </a:bottom>
          <a:insideH>
            <a:ln w="12700" cmpd="sng">
              <a:solidFill>
                <a:srgbClr val="DCDCDD"/>
              </a:solidFill>
            </a:ln>
          </a:insideH>
          <a:insideV>
            <a:ln w="0" cmpd="sng">
              <a:solidFill>
                <a:schemeClr val="dk1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127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bottom>
            <a:ln w="12700" cmpd="sng">
              <a:solidFill>
                <a:srgbClr val="FF6C00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84191" autoAdjust="0"/>
  </p:normalViewPr>
  <p:slideViewPr>
    <p:cSldViewPr snapToGrid="0" showGuides="1">
      <p:cViewPr varScale="1">
        <p:scale>
          <a:sx n="75" d="100"/>
          <a:sy n="75" d="100"/>
        </p:scale>
        <p:origin x="1168" y="52"/>
      </p:cViewPr>
      <p:guideLst>
        <p:guide pos="576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F3192E-B8C5-487F-8813-8A7A81BA1943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24192B-85C9-4400-9E2F-0AFC7EB0ED43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000" dirty="0">
              <a:solidFill>
                <a:schemeClr val="bg1"/>
              </a:solidFill>
            </a:rPr>
            <a:t>Repository Internal Library Committee</a:t>
          </a:r>
        </a:p>
      </dgm:t>
    </dgm:pt>
    <dgm:pt modelId="{7D8970F7-B4ED-4571-BAE9-F143EFB4F5FA}" type="parTrans" cxnId="{C601996D-783B-4179-9961-AF3A96EA00CD}">
      <dgm:prSet/>
      <dgm:spPr/>
      <dgm:t>
        <a:bodyPr/>
        <a:lstStyle/>
        <a:p>
          <a:endParaRPr lang="en-US"/>
        </a:p>
      </dgm:t>
    </dgm:pt>
    <dgm:pt modelId="{54A4F1E5-2AAC-404F-8CCE-B1216293E715}" type="sibTrans" cxnId="{C601996D-783B-4179-9961-AF3A96EA00CD}">
      <dgm:prSet/>
      <dgm:spPr/>
      <dgm:t>
        <a:bodyPr/>
        <a:lstStyle/>
        <a:p>
          <a:endParaRPr lang="en-US"/>
        </a:p>
      </dgm:t>
    </dgm:pt>
    <dgm:pt modelId="{BECBBB1F-72FA-4A5D-8D1B-78010CBFDDDA}">
      <dgm:prSet phldrT="[Text]" custT="1"/>
      <dgm:spPr>
        <a:solidFill>
          <a:srgbClr val="AF17D9"/>
        </a:solidFill>
      </dgm:spPr>
      <dgm:t>
        <a:bodyPr/>
        <a:lstStyle/>
        <a:p>
          <a:r>
            <a:rPr lang="en-US" sz="1000" dirty="0">
              <a:solidFill>
                <a:schemeClr val="bg1"/>
              </a:solidFill>
            </a:rPr>
            <a:t>Faculty</a:t>
          </a:r>
          <a:r>
            <a:rPr lang="en-US" sz="1000" dirty="0"/>
            <a:t>	</a:t>
          </a:r>
        </a:p>
      </dgm:t>
    </dgm:pt>
    <dgm:pt modelId="{50F91D25-C992-4C30-B07E-4EB5604F4DC0}" type="parTrans" cxnId="{DF876C0F-A8B9-4765-8425-E59FF729F413}">
      <dgm:prSet/>
      <dgm:spPr/>
      <dgm:t>
        <a:bodyPr/>
        <a:lstStyle/>
        <a:p>
          <a:endParaRPr lang="en-US"/>
        </a:p>
      </dgm:t>
    </dgm:pt>
    <dgm:pt modelId="{8939C2EA-2F8C-46C9-B443-3DD58004EE8E}" type="sibTrans" cxnId="{DF876C0F-A8B9-4765-8425-E59FF729F413}">
      <dgm:prSet/>
      <dgm:spPr/>
      <dgm:t>
        <a:bodyPr/>
        <a:lstStyle/>
        <a:p>
          <a:endParaRPr lang="en-US"/>
        </a:p>
      </dgm:t>
    </dgm:pt>
    <dgm:pt modelId="{6B03840D-8A2F-4871-B413-2DCEB9E40D5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University Leadership</a:t>
          </a:r>
        </a:p>
      </dgm:t>
    </dgm:pt>
    <dgm:pt modelId="{7A6A0EE3-1A25-4E87-AD21-85DE7AC7C08A}" type="parTrans" cxnId="{4A4D8405-9F2B-4B69-AE68-D9D4C1D8DD46}">
      <dgm:prSet/>
      <dgm:spPr/>
      <dgm:t>
        <a:bodyPr/>
        <a:lstStyle/>
        <a:p>
          <a:endParaRPr lang="en-US"/>
        </a:p>
      </dgm:t>
    </dgm:pt>
    <dgm:pt modelId="{7452DD1C-95D7-4F61-8E7D-7AA27A7A7B42}" type="sibTrans" cxnId="{4A4D8405-9F2B-4B69-AE68-D9D4C1D8DD46}">
      <dgm:prSet/>
      <dgm:spPr/>
      <dgm:t>
        <a:bodyPr/>
        <a:lstStyle/>
        <a:p>
          <a:endParaRPr lang="en-US"/>
        </a:p>
      </dgm:t>
    </dgm:pt>
    <dgm:pt modelId="{67CDF8E2-C574-4EF4-96C4-2035B6874A92}">
      <dgm:prSet phldrT="[Text]" custT="1"/>
      <dgm:spPr>
        <a:solidFill>
          <a:schemeClr val="tx1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Research Offices</a:t>
          </a:r>
        </a:p>
      </dgm:t>
    </dgm:pt>
    <dgm:pt modelId="{A176DBC5-AD47-4576-B31A-26DD6B270492}" type="parTrans" cxnId="{3DDF0C96-AB7D-4B80-9216-04AAC1FCC3F4}">
      <dgm:prSet/>
      <dgm:spPr/>
      <dgm:t>
        <a:bodyPr/>
        <a:lstStyle/>
        <a:p>
          <a:endParaRPr lang="en-US"/>
        </a:p>
      </dgm:t>
    </dgm:pt>
    <dgm:pt modelId="{5AEC251E-662C-41E2-8636-55A574BBE190}" type="sibTrans" cxnId="{3DDF0C96-AB7D-4B80-9216-04AAC1FCC3F4}">
      <dgm:prSet/>
      <dgm:spPr/>
      <dgm:t>
        <a:bodyPr/>
        <a:lstStyle/>
        <a:p>
          <a:endParaRPr lang="en-US"/>
        </a:p>
      </dgm:t>
    </dgm:pt>
    <dgm:pt modelId="{0527E78F-6697-4050-B905-BD83503C35FB}">
      <dgm:prSet phldrT="[Text]" custT="1"/>
      <dgm:spPr>
        <a:solidFill>
          <a:srgbClr val="EC7A2C"/>
        </a:solidFill>
      </dgm:spPr>
      <dgm:t>
        <a:bodyPr/>
        <a:lstStyle/>
        <a:p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Administrative Divisions</a:t>
          </a:r>
        </a:p>
      </dgm:t>
    </dgm:pt>
    <dgm:pt modelId="{B92ABA75-0E60-4194-8EEC-9C4419C6D245}" type="parTrans" cxnId="{406F4C6B-AFCB-43FC-9E4C-5B82A9F1CC2B}">
      <dgm:prSet/>
      <dgm:spPr/>
      <dgm:t>
        <a:bodyPr/>
        <a:lstStyle/>
        <a:p>
          <a:endParaRPr lang="en-US"/>
        </a:p>
      </dgm:t>
    </dgm:pt>
    <dgm:pt modelId="{F07296F5-31F8-4633-BC1A-5233AE97A221}" type="sibTrans" cxnId="{406F4C6B-AFCB-43FC-9E4C-5B82A9F1CC2B}">
      <dgm:prSet/>
      <dgm:spPr/>
      <dgm:t>
        <a:bodyPr/>
        <a:lstStyle/>
        <a:p>
          <a:endParaRPr lang="en-US"/>
        </a:p>
      </dgm:t>
    </dgm:pt>
    <dgm:pt modelId="{268EDF4F-30C0-48C7-857F-7D8F570701E6}">
      <dgm:prSet phldrT="[Text]" custT="1"/>
      <dgm:spPr>
        <a:solidFill>
          <a:srgbClr val="F43CE2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Library</a:t>
          </a:r>
        </a:p>
      </dgm:t>
    </dgm:pt>
    <dgm:pt modelId="{41ECBF70-165D-4EE6-9862-C1D9BB826C4E}" type="parTrans" cxnId="{83708634-76EA-476D-89BF-9570341CD47A}">
      <dgm:prSet/>
      <dgm:spPr/>
      <dgm:t>
        <a:bodyPr/>
        <a:lstStyle/>
        <a:p>
          <a:endParaRPr lang="en-US"/>
        </a:p>
      </dgm:t>
    </dgm:pt>
    <dgm:pt modelId="{C39D7BF3-0D17-4F68-96FF-7489DAB298E3}" type="sibTrans" cxnId="{83708634-76EA-476D-89BF-9570341CD47A}">
      <dgm:prSet/>
      <dgm:spPr/>
      <dgm:t>
        <a:bodyPr/>
        <a:lstStyle/>
        <a:p>
          <a:endParaRPr lang="en-US"/>
        </a:p>
      </dgm:t>
    </dgm:pt>
    <dgm:pt modelId="{76DBE16B-D1CC-4C87-A37A-98A1B0C806F8}">
      <dgm:prSet phldrT="[Text]" custT="1"/>
      <dgm:spPr>
        <a:solidFill>
          <a:srgbClr val="428CEE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Colleges and Schools</a:t>
          </a:r>
        </a:p>
      </dgm:t>
    </dgm:pt>
    <dgm:pt modelId="{2198B536-FC5A-48AB-916D-A2941DA88DB6}" type="parTrans" cxnId="{791145F6-ED32-45AB-8E76-876582A92997}">
      <dgm:prSet/>
      <dgm:spPr/>
      <dgm:t>
        <a:bodyPr/>
        <a:lstStyle/>
        <a:p>
          <a:endParaRPr lang="en-US"/>
        </a:p>
      </dgm:t>
    </dgm:pt>
    <dgm:pt modelId="{F1D22B1B-F7F7-4FC7-AB67-8499A797E0DC}" type="sibTrans" cxnId="{791145F6-ED32-45AB-8E76-876582A92997}">
      <dgm:prSet/>
      <dgm:spPr/>
      <dgm:t>
        <a:bodyPr/>
        <a:lstStyle/>
        <a:p>
          <a:endParaRPr lang="en-US"/>
        </a:p>
      </dgm:t>
    </dgm:pt>
    <dgm:pt modelId="{A0AA9514-FADA-43C0-A7B0-BD0EEE9D1C43}" type="pres">
      <dgm:prSet presAssocID="{21F3192E-B8C5-487F-8813-8A7A81BA1943}" presName="composite" presStyleCnt="0">
        <dgm:presLayoutVars>
          <dgm:chMax val="1"/>
          <dgm:dir/>
          <dgm:resizeHandles val="exact"/>
        </dgm:presLayoutVars>
      </dgm:prSet>
      <dgm:spPr/>
    </dgm:pt>
    <dgm:pt modelId="{13D7A699-0039-4078-A0FC-763F085C1EDE}" type="pres">
      <dgm:prSet presAssocID="{21F3192E-B8C5-487F-8813-8A7A81BA1943}" presName="radial" presStyleCnt="0">
        <dgm:presLayoutVars>
          <dgm:animLvl val="ctr"/>
        </dgm:presLayoutVars>
      </dgm:prSet>
      <dgm:spPr/>
    </dgm:pt>
    <dgm:pt modelId="{8756375E-F5FC-475F-ACB4-DB227FD8961F}" type="pres">
      <dgm:prSet presAssocID="{8D24192B-85C9-4400-9E2F-0AFC7EB0ED43}" presName="centerShape" presStyleLbl="vennNode1" presStyleIdx="0" presStyleCnt="7"/>
      <dgm:spPr/>
    </dgm:pt>
    <dgm:pt modelId="{EEAF8281-7825-4019-9445-9C4095A347F7}" type="pres">
      <dgm:prSet presAssocID="{BECBBB1F-72FA-4A5D-8D1B-78010CBFDDDA}" presName="node" presStyleLbl="vennNode1" presStyleIdx="1" presStyleCnt="7">
        <dgm:presLayoutVars>
          <dgm:bulletEnabled val="1"/>
        </dgm:presLayoutVars>
      </dgm:prSet>
      <dgm:spPr/>
    </dgm:pt>
    <dgm:pt modelId="{7916B787-2F66-4604-AC4A-5797988DFD81}" type="pres">
      <dgm:prSet presAssocID="{6B03840D-8A2F-4871-B413-2DCEB9E40D57}" presName="node" presStyleLbl="vennNode1" presStyleIdx="2" presStyleCnt="7">
        <dgm:presLayoutVars>
          <dgm:bulletEnabled val="1"/>
        </dgm:presLayoutVars>
      </dgm:prSet>
      <dgm:spPr/>
    </dgm:pt>
    <dgm:pt modelId="{615CEBB8-C237-49E5-941E-3C273BD0A2AB}" type="pres">
      <dgm:prSet presAssocID="{67CDF8E2-C574-4EF4-96C4-2035B6874A92}" presName="node" presStyleLbl="vennNode1" presStyleIdx="3" presStyleCnt="7">
        <dgm:presLayoutVars>
          <dgm:bulletEnabled val="1"/>
        </dgm:presLayoutVars>
      </dgm:prSet>
      <dgm:spPr/>
    </dgm:pt>
    <dgm:pt modelId="{CA85AF1A-C87E-408D-A545-9BF7C26F82F0}" type="pres">
      <dgm:prSet presAssocID="{0527E78F-6697-4050-B905-BD83503C35FB}" presName="node" presStyleLbl="vennNode1" presStyleIdx="4" presStyleCnt="7" custRadScaleRad="100564">
        <dgm:presLayoutVars>
          <dgm:bulletEnabled val="1"/>
        </dgm:presLayoutVars>
      </dgm:prSet>
      <dgm:spPr/>
    </dgm:pt>
    <dgm:pt modelId="{85BABADB-15EF-4A9B-B9B6-A85B03833271}" type="pres">
      <dgm:prSet presAssocID="{268EDF4F-30C0-48C7-857F-7D8F570701E6}" presName="node" presStyleLbl="vennNode1" presStyleIdx="5" presStyleCnt="7">
        <dgm:presLayoutVars>
          <dgm:bulletEnabled val="1"/>
        </dgm:presLayoutVars>
      </dgm:prSet>
      <dgm:spPr/>
    </dgm:pt>
    <dgm:pt modelId="{0D706D29-A75C-4887-A784-A4D112689E4C}" type="pres">
      <dgm:prSet presAssocID="{76DBE16B-D1CC-4C87-A37A-98A1B0C806F8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4A4D8405-9F2B-4B69-AE68-D9D4C1D8DD46}" srcId="{8D24192B-85C9-4400-9E2F-0AFC7EB0ED43}" destId="{6B03840D-8A2F-4871-B413-2DCEB9E40D57}" srcOrd="1" destOrd="0" parTransId="{7A6A0EE3-1A25-4E87-AD21-85DE7AC7C08A}" sibTransId="{7452DD1C-95D7-4F61-8E7D-7AA27A7A7B42}"/>
    <dgm:cxn modelId="{DF876C0F-A8B9-4765-8425-E59FF729F413}" srcId="{8D24192B-85C9-4400-9E2F-0AFC7EB0ED43}" destId="{BECBBB1F-72FA-4A5D-8D1B-78010CBFDDDA}" srcOrd="0" destOrd="0" parTransId="{50F91D25-C992-4C30-B07E-4EB5604F4DC0}" sibTransId="{8939C2EA-2F8C-46C9-B443-3DD58004EE8E}"/>
    <dgm:cxn modelId="{6E048727-267F-466C-A5B4-E57BDBE8FA8B}" type="presOf" srcId="{8D24192B-85C9-4400-9E2F-0AFC7EB0ED43}" destId="{8756375E-F5FC-475F-ACB4-DB227FD8961F}" srcOrd="0" destOrd="0" presId="urn:microsoft.com/office/officeart/2005/8/layout/radial3"/>
    <dgm:cxn modelId="{2EF64F2C-D66B-4463-A850-25AA030591C9}" type="presOf" srcId="{76DBE16B-D1CC-4C87-A37A-98A1B0C806F8}" destId="{0D706D29-A75C-4887-A784-A4D112689E4C}" srcOrd="0" destOrd="0" presId="urn:microsoft.com/office/officeart/2005/8/layout/radial3"/>
    <dgm:cxn modelId="{83708634-76EA-476D-89BF-9570341CD47A}" srcId="{8D24192B-85C9-4400-9E2F-0AFC7EB0ED43}" destId="{268EDF4F-30C0-48C7-857F-7D8F570701E6}" srcOrd="4" destOrd="0" parTransId="{41ECBF70-165D-4EE6-9862-C1D9BB826C4E}" sibTransId="{C39D7BF3-0D17-4F68-96FF-7489DAB298E3}"/>
    <dgm:cxn modelId="{689BFC3A-41C6-464E-B01D-3803D702CDA9}" type="presOf" srcId="{BECBBB1F-72FA-4A5D-8D1B-78010CBFDDDA}" destId="{EEAF8281-7825-4019-9445-9C4095A347F7}" srcOrd="0" destOrd="0" presId="urn:microsoft.com/office/officeart/2005/8/layout/radial3"/>
    <dgm:cxn modelId="{D7BF253C-D940-4E90-80C9-72C42C6768BB}" type="presOf" srcId="{0527E78F-6697-4050-B905-BD83503C35FB}" destId="{CA85AF1A-C87E-408D-A545-9BF7C26F82F0}" srcOrd="0" destOrd="0" presId="urn:microsoft.com/office/officeart/2005/8/layout/radial3"/>
    <dgm:cxn modelId="{406F4C6B-AFCB-43FC-9E4C-5B82A9F1CC2B}" srcId="{8D24192B-85C9-4400-9E2F-0AFC7EB0ED43}" destId="{0527E78F-6697-4050-B905-BD83503C35FB}" srcOrd="3" destOrd="0" parTransId="{B92ABA75-0E60-4194-8EEC-9C4419C6D245}" sibTransId="{F07296F5-31F8-4633-BC1A-5233AE97A221}"/>
    <dgm:cxn modelId="{C601996D-783B-4179-9961-AF3A96EA00CD}" srcId="{21F3192E-B8C5-487F-8813-8A7A81BA1943}" destId="{8D24192B-85C9-4400-9E2F-0AFC7EB0ED43}" srcOrd="0" destOrd="0" parTransId="{7D8970F7-B4ED-4571-BAE9-F143EFB4F5FA}" sibTransId="{54A4F1E5-2AAC-404F-8CCE-B1216293E715}"/>
    <dgm:cxn modelId="{3915CA74-151B-48F0-948D-C4854201545E}" type="presOf" srcId="{21F3192E-B8C5-487F-8813-8A7A81BA1943}" destId="{A0AA9514-FADA-43C0-A7B0-BD0EEE9D1C43}" srcOrd="0" destOrd="0" presId="urn:microsoft.com/office/officeart/2005/8/layout/radial3"/>
    <dgm:cxn modelId="{E6817D55-617F-4219-84A8-2E52CC77E922}" type="presOf" srcId="{268EDF4F-30C0-48C7-857F-7D8F570701E6}" destId="{85BABADB-15EF-4A9B-B9B6-A85B03833271}" srcOrd="0" destOrd="0" presId="urn:microsoft.com/office/officeart/2005/8/layout/radial3"/>
    <dgm:cxn modelId="{3DDF0C96-AB7D-4B80-9216-04AAC1FCC3F4}" srcId="{8D24192B-85C9-4400-9E2F-0AFC7EB0ED43}" destId="{67CDF8E2-C574-4EF4-96C4-2035B6874A92}" srcOrd="2" destOrd="0" parTransId="{A176DBC5-AD47-4576-B31A-26DD6B270492}" sibTransId="{5AEC251E-662C-41E2-8636-55A574BBE190}"/>
    <dgm:cxn modelId="{918E689A-234C-4E46-8D75-DD949AB41FE6}" type="presOf" srcId="{6B03840D-8A2F-4871-B413-2DCEB9E40D57}" destId="{7916B787-2F66-4604-AC4A-5797988DFD81}" srcOrd="0" destOrd="0" presId="urn:microsoft.com/office/officeart/2005/8/layout/radial3"/>
    <dgm:cxn modelId="{6375A2AF-DC9C-49E4-8635-7E207A6AD914}" type="presOf" srcId="{67CDF8E2-C574-4EF4-96C4-2035B6874A92}" destId="{615CEBB8-C237-49E5-941E-3C273BD0A2AB}" srcOrd="0" destOrd="0" presId="urn:microsoft.com/office/officeart/2005/8/layout/radial3"/>
    <dgm:cxn modelId="{791145F6-ED32-45AB-8E76-876582A92997}" srcId="{8D24192B-85C9-4400-9E2F-0AFC7EB0ED43}" destId="{76DBE16B-D1CC-4C87-A37A-98A1B0C806F8}" srcOrd="5" destOrd="0" parTransId="{2198B536-FC5A-48AB-916D-A2941DA88DB6}" sibTransId="{F1D22B1B-F7F7-4FC7-AB67-8499A797E0DC}"/>
    <dgm:cxn modelId="{89DE0462-C42B-4AE4-9805-3871DE2A4F0D}" type="presParOf" srcId="{A0AA9514-FADA-43C0-A7B0-BD0EEE9D1C43}" destId="{13D7A699-0039-4078-A0FC-763F085C1EDE}" srcOrd="0" destOrd="0" presId="urn:microsoft.com/office/officeart/2005/8/layout/radial3"/>
    <dgm:cxn modelId="{F02163C0-7BAB-49C0-9861-04CB2BF09ED0}" type="presParOf" srcId="{13D7A699-0039-4078-A0FC-763F085C1EDE}" destId="{8756375E-F5FC-475F-ACB4-DB227FD8961F}" srcOrd="0" destOrd="0" presId="urn:microsoft.com/office/officeart/2005/8/layout/radial3"/>
    <dgm:cxn modelId="{FD3472D3-2573-48BB-A9B7-8D956F4AF7CE}" type="presParOf" srcId="{13D7A699-0039-4078-A0FC-763F085C1EDE}" destId="{EEAF8281-7825-4019-9445-9C4095A347F7}" srcOrd="1" destOrd="0" presId="urn:microsoft.com/office/officeart/2005/8/layout/radial3"/>
    <dgm:cxn modelId="{77CC6110-9D9A-4D4A-A5A2-145AD81BC69E}" type="presParOf" srcId="{13D7A699-0039-4078-A0FC-763F085C1EDE}" destId="{7916B787-2F66-4604-AC4A-5797988DFD81}" srcOrd="2" destOrd="0" presId="urn:microsoft.com/office/officeart/2005/8/layout/radial3"/>
    <dgm:cxn modelId="{E800E0A0-676C-4050-9B0B-B5B7D7DD0982}" type="presParOf" srcId="{13D7A699-0039-4078-A0FC-763F085C1EDE}" destId="{615CEBB8-C237-49E5-941E-3C273BD0A2AB}" srcOrd="3" destOrd="0" presId="urn:microsoft.com/office/officeart/2005/8/layout/radial3"/>
    <dgm:cxn modelId="{4DAE8B46-86F9-4915-9EF4-DC65D88D21DF}" type="presParOf" srcId="{13D7A699-0039-4078-A0FC-763F085C1EDE}" destId="{CA85AF1A-C87E-408D-A545-9BF7C26F82F0}" srcOrd="4" destOrd="0" presId="urn:microsoft.com/office/officeart/2005/8/layout/radial3"/>
    <dgm:cxn modelId="{0BD32BE4-E6A8-4688-A67A-3D798C92C8CC}" type="presParOf" srcId="{13D7A699-0039-4078-A0FC-763F085C1EDE}" destId="{85BABADB-15EF-4A9B-B9B6-A85B03833271}" srcOrd="5" destOrd="0" presId="urn:microsoft.com/office/officeart/2005/8/layout/radial3"/>
    <dgm:cxn modelId="{3475D1BA-2132-4585-81B4-723F9D104932}" type="presParOf" srcId="{13D7A699-0039-4078-A0FC-763F085C1EDE}" destId="{0D706D29-A75C-4887-A784-A4D112689E4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F3192E-B8C5-487F-8813-8A7A81BA1943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24192B-85C9-4400-9E2F-0AFC7EB0ED4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1000" dirty="0">
              <a:solidFill>
                <a:schemeClr val="bg1"/>
              </a:solidFill>
            </a:rPr>
            <a:t>Vice Provost for Research </a:t>
          </a:r>
        </a:p>
      </dgm:t>
    </dgm:pt>
    <dgm:pt modelId="{7D8970F7-B4ED-4571-BAE9-F143EFB4F5FA}" type="parTrans" cxnId="{C601996D-783B-4179-9961-AF3A96EA00CD}">
      <dgm:prSet/>
      <dgm:spPr/>
      <dgm:t>
        <a:bodyPr/>
        <a:lstStyle/>
        <a:p>
          <a:endParaRPr lang="en-US"/>
        </a:p>
      </dgm:t>
    </dgm:pt>
    <dgm:pt modelId="{54A4F1E5-2AAC-404F-8CCE-B1216293E715}" type="sibTrans" cxnId="{C601996D-783B-4179-9961-AF3A96EA00CD}">
      <dgm:prSet/>
      <dgm:spPr/>
      <dgm:t>
        <a:bodyPr/>
        <a:lstStyle/>
        <a:p>
          <a:endParaRPr lang="en-US"/>
        </a:p>
      </dgm:t>
    </dgm:pt>
    <dgm:pt modelId="{BECBBB1F-72FA-4A5D-8D1B-78010CBFDDDA}">
      <dgm:prSet phldrT="[Text]" custT="1"/>
      <dgm:spPr>
        <a:solidFill>
          <a:srgbClr val="AF17D9"/>
        </a:solidFill>
      </dgm:spPr>
      <dgm:t>
        <a:bodyPr/>
        <a:lstStyle/>
        <a:p>
          <a:r>
            <a:rPr lang="en-US" sz="1000" dirty="0">
              <a:solidFill>
                <a:schemeClr val="bg1"/>
              </a:solidFill>
            </a:rPr>
            <a:t>Faculty</a:t>
          </a:r>
          <a:r>
            <a:rPr lang="en-US" sz="1000" dirty="0"/>
            <a:t>	</a:t>
          </a:r>
        </a:p>
      </dgm:t>
    </dgm:pt>
    <dgm:pt modelId="{50F91D25-C992-4C30-B07E-4EB5604F4DC0}" type="parTrans" cxnId="{DF876C0F-A8B9-4765-8425-E59FF729F413}">
      <dgm:prSet/>
      <dgm:spPr/>
      <dgm:t>
        <a:bodyPr/>
        <a:lstStyle/>
        <a:p>
          <a:endParaRPr lang="en-US"/>
        </a:p>
      </dgm:t>
    </dgm:pt>
    <dgm:pt modelId="{8939C2EA-2F8C-46C9-B443-3DD58004EE8E}" type="sibTrans" cxnId="{DF876C0F-A8B9-4765-8425-E59FF729F413}">
      <dgm:prSet/>
      <dgm:spPr/>
      <dgm:t>
        <a:bodyPr/>
        <a:lstStyle/>
        <a:p>
          <a:endParaRPr lang="en-US"/>
        </a:p>
      </dgm:t>
    </dgm:pt>
    <dgm:pt modelId="{6B03840D-8A2F-4871-B413-2DCEB9E40D5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University</a:t>
          </a:r>
          <a:r>
            <a:rPr lang="en-US" sz="1000" kern="1200" dirty="0">
              <a:solidFill>
                <a:schemeClr val="bg1"/>
              </a:solidFill>
            </a:rPr>
            <a:t> </a:t>
          </a: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Leadership</a:t>
          </a:r>
        </a:p>
      </dgm:t>
    </dgm:pt>
    <dgm:pt modelId="{7A6A0EE3-1A25-4E87-AD21-85DE7AC7C08A}" type="parTrans" cxnId="{4A4D8405-9F2B-4B69-AE68-D9D4C1D8DD46}">
      <dgm:prSet/>
      <dgm:spPr/>
      <dgm:t>
        <a:bodyPr/>
        <a:lstStyle/>
        <a:p>
          <a:endParaRPr lang="en-US"/>
        </a:p>
      </dgm:t>
    </dgm:pt>
    <dgm:pt modelId="{7452DD1C-95D7-4F61-8E7D-7AA27A7A7B42}" type="sibTrans" cxnId="{4A4D8405-9F2B-4B69-AE68-D9D4C1D8DD46}">
      <dgm:prSet/>
      <dgm:spPr/>
      <dgm:t>
        <a:bodyPr/>
        <a:lstStyle/>
        <a:p>
          <a:endParaRPr lang="en-US"/>
        </a:p>
      </dgm:t>
    </dgm:pt>
    <dgm:pt modelId="{67CDF8E2-C574-4EF4-96C4-2035B6874A92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Development Team (alumni, fundraisers)</a:t>
          </a:r>
        </a:p>
      </dgm:t>
    </dgm:pt>
    <dgm:pt modelId="{A176DBC5-AD47-4576-B31A-26DD6B270492}" type="parTrans" cxnId="{3DDF0C96-AB7D-4B80-9216-04AAC1FCC3F4}">
      <dgm:prSet/>
      <dgm:spPr/>
      <dgm:t>
        <a:bodyPr/>
        <a:lstStyle/>
        <a:p>
          <a:endParaRPr lang="en-US"/>
        </a:p>
      </dgm:t>
    </dgm:pt>
    <dgm:pt modelId="{5AEC251E-662C-41E2-8636-55A574BBE190}" type="sibTrans" cxnId="{3DDF0C96-AB7D-4B80-9216-04AAC1FCC3F4}">
      <dgm:prSet/>
      <dgm:spPr/>
      <dgm:t>
        <a:bodyPr/>
        <a:lstStyle/>
        <a:p>
          <a:endParaRPr lang="en-US"/>
        </a:p>
      </dgm:t>
    </dgm:pt>
    <dgm:pt modelId="{0527E78F-6697-4050-B905-BD83503C35FB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Research Offices</a:t>
          </a:r>
        </a:p>
      </dgm:t>
    </dgm:pt>
    <dgm:pt modelId="{B92ABA75-0E60-4194-8EEC-9C4419C6D245}" type="parTrans" cxnId="{406F4C6B-AFCB-43FC-9E4C-5B82A9F1CC2B}">
      <dgm:prSet/>
      <dgm:spPr/>
      <dgm:t>
        <a:bodyPr/>
        <a:lstStyle/>
        <a:p>
          <a:endParaRPr lang="en-US"/>
        </a:p>
      </dgm:t>
    </dgm:pt>
    <dgm:pt modelId="{F07296F5-31F8-4633-BC1A-5233AE97A221}" type="sibTrans" cxnId="{406F4C6B-AFCB-43FC-9E4C-5B82A9F1CC2B}">
      <dgm:prSet/>
      <dgm:spPr/>
      <dgm:t>
        <a:bodyPr/>
        <a:lstStyle/>
        <a:p>
          <a:endParaRPr lang="en-US"/>
        </a:p>
      </dgm:t>
    </dgm:pt>
    <dgm:pt modelId="{268EDF4F-30C0-48C7-857F-7D8F570701E6}">
      <dgm:prSet phldrT="[Text]" custT="1"/>
      <dgm:spPr>
        <a:solidFill>
          <a:srgbClr val="F43CE2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Library</a:t>
          </a:r>
        </a:p>
      </dgm:t>
    </dgm:pt>
    <dgm:pt modelId="{41ECBF70-165D-4EE6-9862-C1D9BB826C4E}" type="parTrans" cxnId="{83708634-76EA-476D-89BF-9570341CD47A}">
      <dgm:prSet/>
      <dgm:spPr/>
      <dgm:t>
        <a:bodyPr/>
        <a:lstStyle/>
        <a:p>
          <a:endParaRPr lang="en-US"/>
        </a:p>
      </dgm:t>
    </dgm:pt>
    <dgm:pt modelId="{C39D7BF3-0D17-4F68-96FF-7489DAB298E3}" type="sibTrans" cxnId="{83708634-76EA-476D-89BF-9570341CD47A}">
      <dgm:prSet/>
      <dgm:spPr/>
      <dgm:t>
        <a:bodyPr/>
        <a:lstStyle/>
        <a:p>
          <a:endParaRPr lang="en-US"/>
        </a:p>
      </dgm:t>
    </dgm:pt>
    <dgm:pt modelId="{D42ACF75-A52E-4F5C-85DB-A4C86016FAB7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Marketing and Communications</a:t>
          </a:r>
        </a:p>
      </dgm:t>
    </dgm:pt>
    <dgm:pt modelId="{EF6D75DA-2F00-42CD-A294-91281C5D322E}" type="parTrans" cxnId="{7081CEC7-70BB-468A-9672-E9C6A541C6E9}">
      <dgm:prSet/>
      <dgm:spPr/>
      <dgm:t>
        <a:bodyPr/>
        <a:lstStyle/>
        <a:p>
          <a:endParaRPr lang="en-US"/>
        </a:p>
      </dgm:t>
    </dgm:pt>
    <dgm:pt modelId="{C0FFEAA0-AA06-40CC-B078-8F1D7E2A1726}" type="sibTrans" cxnId="{7081CEC7-70BB-468A-9672-E9C6A541C6E9}">
      <dgm:prSet/>
      <dgm:spPr/>
      <dgm:t>
        <a:bodyPr/>
        <a:lstStyle/>
        <a:p>
          <a:endParaRPr lang="en-US"/>
        </a:p>
      </dgm:t>
    </dgm:pt>
    <dgm:pt modelId="{F98D82AA-1917-4082-88DE-8C523B807B08}">
      <dgm:prSet phldrT="[Text]" custT="1"/>
      <dgm:spPr>
        <a:solidFill>
          <a:srgbClr val="428CEE"/>
        </a:solidFill>
      </dgm:spPr>
      <dgm:t>
        <a:bodyPr/>
        <a:lstStyle/>
        <a:p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Colleges and Schools</a:t>
          </a:r>
        </a:p>
      </dgm:t>
    </dgm:pt>
    <dgm:pt modelId="{F77645AF-EC8A-4104-83AA-22BA1CD71696}" type="parTrans" cxnId="{F2041577-DDE1-4D01-93A9-E98DC968B783}">
      <dgm:prSet/>
      <dgm:spPr/>
      <dgm:t>
        <a:bodyPr/>
        <a:lstStyle/>
        <a:p>
          <a:endParaRPr lang="en-US"/>
        </a:p>
      </dgm:t>
    </dgm:pt>
    <dgm:pt modelId="{0A126126-10DD-4E88-A630-E35306402D4F}" type="sibTrans" cxnId="{F2041577-DDE1-4D01-93A9-E98DC968B783}">
      <dgm:prSet/>
      <dgm:spPr/>
      <dgm:t>
        <a:bodyPr/>
        <a:lstStyle/>
        <a:p>
          <a:endParaRPr lang="en-US"/>
        </a:p>
      </dgm:t>
    </dgm:pt>
    <dgm:pt modelId="{B9A15E19-87B5-4481-B763-B866ADE3AB68}">
      <dgm:prSet phldrT="[Text]"/>
      <dgm:spPr>
        <a:solidFill>
          <a:srgbClr val="F43CE2"/>
        </a:solidFill>
      </dgm:spPr>
      <dgm:t>
        <a:bodyPr/>
        <a:lstStyle/>
        <a:p>
          <a:endParaRPr lang="en-US" sz="1000"/>
        </a:p>
      </dgm:t>
    </dgm:pt>
    <dgm:pt modelId="{0C41A88E-52C8-4A28-9AED-220D4CD7F21C}" type="parTrans" cxnId="{1FD6A204-72E0-43E4-A527-A9CE6CDCD29B}">
      <dgm:prSet/>
      <dgm:spPr/>
      <dgm:t>
        <a:bodyPr/>
        <a:lstStyle/>
        <a:p>
          <a:endParaRPr lang="en-US"/>
        </a:p>
      </dgm:t>
    </dgm:pt>
    <dgm:pt modelId="{D4B57DDA-3A6A-4A6A-A5ED-2636415E096F}" type="sibTrans" cxnId="{1FD6A204-72E0-43E4-A527-A9CE6CDCD29B}">
      <dgm:prSet/>
      <dgm:spPr/>
      <dgm:t>
        <a:bodyPr/>
        <a:lstStyle/>
        <a:p>
          <a:endParaRPr lang="en-US"/>
        </a:p>
      </dgm:t>
    </dgm:pt>
    <dgm:pt modelId="{D6CA31C8-B558-45FA-9363-F355A245E090}">
      <dgm:prSet phldrT="[Text]"/>
      <dgm:spPr>
        <a:solidFill>
          <a:srgbClr val="428CEE"/>
        </a:solidFill>
      </dgm:spPr>
      <dgm:t>
        <a:bodyPr/>
        <a:lstStyle/>
        <a:p>
          <a:endParaRPr lang="en-US" sz="1000"/>
        </a:p>
      </dgm:t>
    </dgm:pt>
    <dgm:pt modelId="{BEDB812F-E5DB-4864-811F-DE0C1A999AF6}" type="parTrans" cxnId="{09C4C50B-E8E5-4485-80B9-8B1A931BB5DF}">
      <dgm:prSet/>
      <dgm:spPr/>
      <dgm:t>
        <a:bodyPr/>
        <a:lstStyle/>
        <a:p>
          <a:endParaRPr lang="en-US"/>
        </a:p>
      </dgm:t>
    </dgm:pt>
    <dgm:pt modelId="{9B6D86D2-A51A-4890-90A6-EA6A39C78A96}" type="sibTrans" cxnId="{09C4C50B-E8E5-4485-80B9-8B1A931BB5DF}">
      <dgm:prSet/>
      <dgm:spPr/>
      <dgm:t>
        <a:bodyPr/>
        <a:lstStyle/>
        <a:p>
          <a:endParaRPr lang="en-US"/>
        </a:p>
      </dgm:t>
    </dgm:pt>
    <dgm:pt modelId="{BC59BC61-C8A2-446A-B20A-692DFDB44B5C}" type="pres">
      <dgm:prSet presAssocID="{21F3192E-B8C5-487F-8813-8A7A81BA1943}" presName="composite" presStyleCnt="0">
        <dgm:presLayoutVars>
          <dgm:chMax val="1"/>
          <dgm:dir/>
          <dgm:resizeHandles val="exact"/>
        </dgm:presLayoutVars>
      </dgm:prSet>
      <dgm:spPr/>
    </dgm:pt>
    <dgm:pt modelId="{C0144F24-6F99-4B30-8518-AEF3CD271034}" type="pres">
      <dgm:prSet presAssocID="{21F3192E-B8C5-487F-8813-8A7A81BA1943}" presName="radial" presStyleCnt="0">
        <dgm:presLayoutVars>
          <dgm:animLvl val="ctr"/>
        </dgm:presLayoutVars>
      </dgm:prSet>
      <dgm:spPr/>
    </dgm:pt>
    <dgm:pt modelId="{74DF4865-30E9-4424-B62B-B9F6A841CDE1}" type="pres">
      <dgm:prSet presAssocID="{8D24192B-85C9-4400-9E2F-0AFC7EB0ED43}" presName="centerShape" presStyleLbl="vennNode1" presStyleIdx="0" presStyleCnt="8"/>
      <dgm:spPr/>
    </dgm:pt>
    <dgm:pt modelId="{71034C8C-E3C2-41F2-8EAD-4DCA78DA0947}" type="pres">
      <dgm:prSet presAssocID="{BECBBB1F-72FA-4A5D-8D1B-78010CBFDDDA}" presName="node" presStyleLbl="vennNode1" presStyleIdx="1" presStyleCnt="8">
        <dgm:presLayoutVars>
          <dgm:bulletEnabled val="1"/>
        </dgm:presLayoutVars>
      </dgm:prSet>
      <dgm:spPr/>
    </dgm:pt>
    <dgm:pt modelId="{4391221F-6936-4426-95D8-BC11D9A3C555}" type="pres">
      <dgm:prSet presAssocID="{6B03840D-8A2F-4871-B413-2DCEB9E40D57}" presName="node" presStyleLbl="vennNode1" presStyleIdx="2" presStyleCnt="8">
        <dgm:presLayoutVars>
          <dgm:bulletEnabled val="1"/>
        </dgm:presLayoutVars>
      </dgm:prSet>
      <dgm:spPr/>
    </dgm:pt>
    <dgm:pt modelId="{10074E0A-7487-4EAD-8E36-7F468F6A8568}" type="pres">
      <dgm:prSet presAssocID="{67CDF8E2-C574-4EF4-96C4-2035B6874A92}" presName="node" presStyleLbl="vennNode1" presStyleIdx="3" presStyleCnt="8">
        <dgm:presLayoutVars>
          <dgm:bulletEnabled val="1"/>
        </dgm:presLayoutVars>
      </dgm:prSet>
      <dgm:spPr/>
    </dgm:pt>
    <dgm:pt modelId="{C33D299F-39E9-4252-8ACD-AB134B106E60}" type="pres">
      <dgm:prSet presAssocID="{0527E78F-6697-4050-B905-BD83503C35FB}" presName="node" presStyleLbl="vennNode1" presStyleIdx="4" presStyleCnt="8">
        <dgm:presLayoutVars>
          <dgm:bulletEnabled val="1"/>
        </dgm:presLayoutVars>
      </dgm:prSet>
      <dgm:spPr/>
    </dgm:pt>
    <dgm:pt modelId="{1E94BC13-0831-4EC0-8BFC-DD3E14808D65}" type="pres">
      <dgm:prSet presAssocID="{D42ACF75-A52E-4F5C-85DB-A4C86016FAB7}" presName="node" presStyleLbl="vennNode1" presStyleIdx="5" presStyleCnt="8">
        <dgm:presLayoutVars>
          <dgm:bulletEnabled val="1"/>
        </dgm:presLayoutVars>
      </dgm:prSet>
      <dgm:spPr/>
    </dgm:pt>
    <dgm:pt modelId="{CCEB13EB-0ACC-4EB5-B422-83F757FA9068}" type="pres">
      <dgm:prSet presAssocID="{268EDF4F-30C0-48C7-857F-7D8F570701E6}" presName="node" presStyleLbl="vennNode1" presStyleIdx="6" presStyleCnt="8">
        <dgm:presLayoutVars>
          <dgm:bulletEnabled val="1"/>
        </dgm:presLayoutVars>
      </dgm:prSet>
      <dgm:spPr/>
    </dgm:pt>
    <dgm:pt modelId="{AC7DE59B-F386-4FB1-92F6-ED061CD8BAC8}" type="pres">
      <dgm:prSet presAssocID="{F98D82AA-1917-4082-88DE-8C523B807B08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279EF003-F7A2-4F65-8F75-102C74A59041}" type="presOf" srcId="{6B03840D-8A2F-4871-B413-2DCEB9E40D57}" destId="{4391221F-6936-4426-95D8-BC11D9A3C555}" srcOrd="0" destOrd="0" presId="urn:microsoft.com/office/officeart/2005/8/layout/radial3"/>
    <dgm:cxn modelId="{1FD6A204-72E0-43E4-A527-A9CE6CDCD29B}" srcId="{21F3192E-B8C5-487F-8813-8A7A81BA1943}" destId="{B9A15E19-87B5-4481-B763-B866ADE3AB68}" srcOrd="1" destOrd="0" parTransId="{0C41A88E-52C8-4A28-9AED-220D4CD7F21C}" sibTransId="{D4B57DDA-3A6A-4A6A-A5ED-2636415E096F}"/>
    <dgm:cxn modelId="{4A4D8405-9F2B-4B69-AE68-D9D4C1D8DD46}" srcId="{8D24192B-85C9-4400-9E2F-0AFC7EB0ED43}" destId="{6B03840D-8A2F-4871-B413-2DCEB9E40D57}" srcOrd="1" destOrd="0" parTransId="{7A6A0EE3-1A25-4E87-AD21-85DE7AC7C08A}" sibTransId="{7452DD1C-95D7-4F61-8E7D-7AA27A7A7B42}"/>
    <dgm:cxn modelId="{09C4C50B-E8E5-4485-80B9-8B1A931BB5DF}" srcId="{21F3192E-B8C5-487F-8813-8A7A81BA1943}" destId="{D6CA31C8-B558-45FA-9363-F355A245E090}" srcOrd="2" destOrd="0" parTransId="{BEDB812F-E5DB-4864-811F-DE0C1A999AF6}" sibTransId="{9B6D86D2-A51A-4890-90A6-EA6A39C78A96}"/>
    <dgm:cxn modelId="{DF876C0F-A8B9-4765-8425-E59FF729F413}" srcId="{8D24192B-85C9-4400-9E2F-0AFC7EB0ED43}" destId="{BECBBB1F-72FA-4A5D-8D1B-78010CBFDDDA}" srcOrd="0" destOrd="0" parTransId="{50F91D25-C992-4C30-B07E-4EB5604F4DC0}" sibTransId="{8939C2EA-2F8C-46C9-B443-3DD58004EE8E}"/>
    <dgm:cxn modelId="{7264A931-CBC0-425F-A08F-58AB696A5580}" type="presOf" srcId="{8D24192B-85C9-4400-9E2F-0AFC7EB0ED43}" destId="{74DF4865-30E9-4424-B62B-B9F6A841CDE1}" srcOrd="0" destOrd="0" presId="urn:microsoft.com/office/officeart/2005/8/layout/radial3"/>
    <dgm:cxn modelId="{B6CFDD31-EE33-459D-A06A-6AA5A3D60754}" type="presOf" srcId="{21F3192E-B8C5-487F-8813-8A7A81BA1943}" destId="{BC59BC61-C8A2-446A-B20A-692DFDB44B5C}" srcOrd="0" destOrd="0" presId="urn:microsoft.com/office/officeart/2005/8/layout/radial3"/>
    <dgm:cxn modelId="{83708634-76EA-476D-89BF-9570341CD47A}" srcId="{8D24192B-85C9-4400-9E2F-0AFC7EB0ED43}" destId="{268EDF4F-30C0-48C7-857F-7D8F570701E6}" srcOrd="5" destOrd="0" parTransId="{41ECBF70-165D-4EE6-9862-C1D9BB826C4E}" sibTransId="{C39D7BF3-0D17-4F68-96FF-7489DAB298E3}"/>
    <dgm:cxn modelId="{EEA28244-C432-4A4B-ADDC-3784868197ED}" type="presOf" srcId="{D42ACF75-A52E-4F5C-85DB-A4C86016FAB7}" destId="{1E94BC13-0831-4EC0-8BFC-DD3E14808D65}" srcOrd="0" destOrd="0" presId="urn:microsoft.com/office/officeart/2005/8/layout/radial3"/>
    <dgm:cxn modelId="{94908A68-7421-4D4C-AAA9-43B31408DEEF}" type="presOf" srcId="{F98D82AA-1917-4082-88DE-8C523B807B08}" destId="{AC7DE59B-F386-4FB1-92F6-ED061CD8BAC8}" srcOrd="0" destOrd="0" presId="urn:microsoft.com/office/officeart/2005/8/layout/radial3"/>
    <dgm:cxn modelId="{406F4C6B-AFCB-43FC-9E4C-5B82A9F1CC2B}" srcId="{8D24192B-85C9-4400-9E2F-0AFC7EB0ED43}" destId="{0527E78F-6697-4050-B905-BD83503C35FB}" srcOrd="3" destOrd="0" parTransId="{B92ABA75-0E60-4194-8EEC-9C4419C6D245}" sibTransId="{F07296F5-31F8-4633-BC1A-5233AE97A221}"/>
    <dgm:cxn modelId="{97C6306D-68E2-4627-AA23-02630487F004}" type="presOf" srcId="{268EDF4F-30C0-48C7-857F-7D8F570701E6}" destId="{CCEB13EB-0ACC-4EB5-B422-83F757FA9068}" srcOrd="0" destOrd="0" presId="urn:microsoft.com/office/officeart/2005/8/layout/radial3"/>
    <dgm:cxn modelId="{C601996D-783B-4179-9961-AF3A96EA00CD}" srcId="{21F3192E-B8C5-487F-8813-8A7A81BA1943}" destId="{8D24192B-85C9-4400-9E2F-0AFC7EB0ED43}" srcOrd="0" destOrd="0" parTransId="{7D8970F7-B4ED-4571-BAE9-F143EFB4F5FA}" sibTransId="{54A4F1E5-2AAC-404F-8CCE-B1216293E715}"/>
    <dgm:cxn modelId="{F2041577-DDE1-4D01-93A9-E98DC968B783}" srcId="{8D24192B-85C9-4400-9E2F-0AFC7EB0ED43}" destId="{F98D82AA-1917-4082-88DE-8C523B807B08}" srcOrd="6" destOrd="0" parTransId="{F77645AF-EC8A-4104-83AA-22BA1CD71696}" sibTransId="{0A126126-10DD-4E88-A630-E35306402D4F}"/>
    <dgm:cxn modelId="{3DDF0C96-AB7D-4B80-9216-04AAC1FCC3F4}" srcId="{8D24192B-85C9-4400-9E2F-0AFC7EB0ED43}" destId="{67CDF8E2-C574-4EF4-96C4-2035B6874A92}" srcOrd="2" destOrd="0" parTransId="{A176DBC5-AD47-4576-B31A-26DD6B270492}" sibTransId="{5AEC251E-662C-41E2-8636-55A574BBE190}"/>
    <dgm:cxn modelId="{D4B64FC1-A22B-4E14-B98B-D3859A4F927C}" type="presOf" srcId="{0527E78F-6697-4050-B905-BD83503C35FB}" destId="{C33D299F-39E9-4252-8ACD-AB134B106E60}" srcOrd="0" destOrd="0" presId="urn:microsoft.com/office/officeart/2005/8/layout/radial3"/>
    <dgm:cxn modelId="{8E71C6C5-716F-4AE7-95A4-33C0CA10F167}" type="presOf" srcId="{BECBBB1F-72FA-4A5D-8D1B-78010CBFDDDA}" destId="{71034C8C-E3C2-41F2-8EAD-4DCA78DA0947}" srcOrd="0" destOrd="0" presId="urn:microsoft.com/office/officeart/2005/8/layout/radial3"/>
    <dgm:cxn modelId="{7081CEC7-70BB-468A-9672-E9C6A541C6E9}" srcId="{8D24192B-85C9-4400-9E2F-0AFC7EB0ED43}" destId="{D42ACF75-A52E-4F5C-85DB-A4C86016FAB7}" srcOrd="4" destOrd="0" parTransId="{EF6D75DA-2F00-42CD-A294-91281C5D322E}" sibTransId="{C0FFEAA0-AA06-40CC-B078-8F1D7E2A1726}"/>
    <dgm:cxn modelId="{5C8823F5-DF23-47F9-9F73-7A34E25AFF4E}" type="presOf" srcId="{67CDF8E2-C574-4EF4-96C4-2035B6874A92}" destId="{10074E0A-7487-4EAD-8E36-7F468F6A8568}" srcOrd="0" destOrd="0" presId="urn:microsoft.com/office/officeart/2005/8/layout/radial3"/>
    <dgm:cxn modelId="{82749283-98E0-4F0B-BBCE-0A93114FC630}" type="presParOf" srcId="{BC59BC61-C8A2-446A-B20A-692DFDB44B5C}" destId="{C0144F24-6F99-4B30-8518-AEF3CD271034}" srcOrd="0" destOrd="0" presId="urn:microsoft.com/office/officeart/2005/8/layout/radial3"/>
    <dgm:cxn modelId="{7992A8FE-9FE3-4685-A98D-C638408E4DE6}" type="presParOf" srcId="{C0144F24-6F99-4B30-8518-AEF3CD271034}" destId="{74DF4865-30E9-4424-B62B-B9F6A841CDE1}" srcOrd="0" destOrd="0" presId="urn:microsoft.com/office/officeart/2005/8/layout/radial3"/>
    <dgm:cxn modelId="{3C6EEDEC-6962-4C13-87DF-9A8E6A390587}" type="presParOf" srcId="{C0144F24-6F99-4B30-8518-AEF3CD271034}" destId="{71034C8C-E3C2-41F2-8EAD-4DCA78DA0947}" srcOrd="1" destOrd="0" presId="urn:microsoft.com/office/officeart/2005/8/layout/radial3"/>
    <dgm:cxn modelId="{5A2B31E7-F045-4FD5-9407-145A34521E20}" type="presParOf" srcId="{C0144F24-6F99-4B30-8518-AEF3CD271034}" destId="{4391221F-6936-4426-95D8-BC11D9A3C555}" srcOrd="2" destOrd="0" presId="urn:microsoft.com/office/officeart/2005/8/layout/radial3"/>
    <dgm:cxn modelId="{E11F04DF-D975-4B43-A85C-D7E582D3EAD7}" type="presParOf" srcId="{C0144F24-6F99-4B30-8518-AEF3CD271034}" destId="{10074E0A-7487-4EAD-8E36-7F468F6A8568}" srcOrd="3" destOrd="0" presId="urn:microsoft.com/office/officeart/2005/8/layout/radial3"/>
    <dgm:cxn modelId="{943E0F81-4BB9-4CF6-A2E8-1886CBC9034F}" type="presParOf" srcId="{C0144F24-6F99-4B30-8518-AEF3CD271034}" destId="{C33D299F-39E9-4252-8ACD-AB134B106E60}" srcOrd="4" destOrd="0" presId="urn:microsoft.com/office/officeart/2005/8/layout/radial3"/>
    <dgm:cxn modelId="{76120E21-C4AE-4F61-AB6B-091A0C4075B0}" type="presParOf" srcId="{C0144F24-6F99-4B30-8518-AEF3CD271034}" destId="{1E94BC13-0831-4EC0-8BFC-DD3E14808D65}" srcOrd="5" destOrd="0" presId="urn:microsoft.com/office/officeart/2005/8/layout/radial3"/>
    <dgm:cxn modelId="{05184059-7218-46C7-9394-B467F547034C}" type="presParOf" srcId="{C0144F24-6F99-4B30-8518-AEF3CD271034}" destId="{CCEB13EB-0ACC-4EB5-B422-83F757FA9068}" srcOrd="6" destOrd="0" presId="urn:microsoft.com/office/officeart/2005/8/layout/radial3"/>
    <dgm:cxn modelId="{BB21862F-37F5-41FB-815D-86772C22B751}" type="presParOf" srcId="{C0144F24-6F99-4B30-8518-AEF3CD271034}" destId="{AC7DE59B-F386-4FB1-92F6-ED061CD8BAC8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6375E-F5FC-475F-ACB4-DB227FD8961F}">
      <dsp:nvSpPr>
        <dsp:cNvPr id="0" name=""/>
        <dsp:cNvSpPr/>
      </dsp:nvSpPr>
      <dsp:spPr>
        <a:xfrm>
          <a:off x="1351397" y="564817"/>
          <a:ext cx="1407088" cy="1407088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1"/>
              </a:solidFill>
            </a:rPr>
            <a:t>Repository Internal Library Committee</a:t>
          </a:r>
        </a:p>
      </dsp:txBody>
      <dsp:txXfrm>
        <a:off x="1557460" y="770880"/>
        <a:ext cx="994962" cy="994962"/>
      </dsp:txXfrm>
    </dsp:sp>
    <dsp:sp modelId="{EEAF8281-7825-4019-9445-9C4095A347F7}">
      <dsp:nvSpPr>
        <dsp:cNvPr id="0" name=""/>
        <dsp:cNvSpPr/>
      </dsp:nvSpPr>
      <dsp:spPr>
        <a:xfrm>
          <a:off x="1703169" y="251"/>
          <a:ext cx="703544" cy="703544"/>
        </a:xfrm>
        <a:prstGeom prst="ellipse">
          <a:avLst/>
        </a:prstGeom>
        <a:solidFill>
          <a:srgbClr val="AF17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1"/>
              </a:solidFill>
            </a:rPr>
            <a:t>Faculty</a:t>
          </a:r>
          <a:r>
            <a:rPr lang="en-US" sz="1000" kern="1200" dirty="0"/>
            <a:t>	</a:t>
          </a:r>
        </a:p>
      </dsp:txBody>
      <dsp:txXfrm>
        <a:off x="1806201" y="103283"/>
        <a:ext cx="497480" cy="497480"/>
      </dsp:txXfrm>
    </dsp:sp>
    <dsp:sp modelId="{7916B787-2F66-4604-AC4A-5797988DFD81}">
      <dsp:nvSpPr>
        <dsp:cNvPr id="0" name=""/>
        <dsp:cNvSpPr/>
      </dsp:nvSpPr>
      <dsp:spPr>
        <a:xfrm>
          <a:off x="2496742" y="458420"/>
          <a:ext cx="703544" cy="703544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University Leadership</a:t>
          </a:r>
        </a:p>
      </dsp:txBody>
      <dsp:txXfrm>
        <a:off x="2599774" y="561452"/>
        <a:ext cx="497480" cy="497480"/>
      </dsp:txXfrm>
    </dsp:sp>
    <dsp:sp modelId="{615CEBB8-C237-49E5-941E-3C273BD0A2AB}">
      <dsp:nvSpPr>
        <dsp:cNvPr id="0" name=""/>
        <dsp:cNvSpPr/>
      </dsp:nvSpPr>
      <dsp:spPr>
        <a:xfrm>
          <a:off x="2496742" y="1374758"/>
          <a:ext cx="703544" cy="703544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Research Offices</a:t>
          </a:r>
        </a:p>
      </dsp:txBody>
      <dsp:txXfrm>
        <a:off x="2599774" y="1477790"/>
        <a:ext cx="497480" cy="497480"/>
      </dsp:txXfrm>
    </dsp:sp>
    <dsp:sp modelId="{CA85AF1A-C87E-408D-A545-9BF7C26F82F0}">
      <dsp:nvSpPr>
        <dsp:cNvPr id="0" name=""/>
        <dsp:cNvSpPr/>
      </dsp:nvSpPr>
      <dsp:spPr>
        <a:xfrm>
          <a:off x="1703169" y="1833178"/>
          <a:ext cx="703544" cy="703544"/>
        </a:xfrm>
        <a:prstGeom prst="ellipse">
          <a:avLst/>
        </a:prstGeom>
        <a:solidFill>
          <a:srgbClr val="EC7A2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Administrative Divisions</a:t>
          </a:r>
        </a:p>
      </dsp:txBody>
      <dsp:txXfrm>
        <a:off x="1806201" y="1936210"/>
        <a:ext cx="497480" cy="497480"/>
      </dsp:txXfrm>
    </dsp:sp>
    <dsp:sp modelId="{85BABADB-15EF-4A9B-B9B6-A85B03833271}">
      <dsp:nvSpPr>
        <dsp:cNvPr id="0" name=""/>
        <dsp:cNvSpPr/>
      </dsp:nvSpPr>
      <dsp:spPr>
        <a:xfrm>
          <a:off x="909597" y="1374758"/>
          <a:ext cx="703544" cy="703544"/>
        </a:xfrm>
        <a:prstGeom prst="ellipse">
          <a:avLst/>
        </a:prstGeom>
        <a:solidFill>
          <a:srgbClr val="F43C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Library</a:t>
          </a:r>
        </a:p>
      </dsp:txBody>
      <dsp:txXfrm>
        <a:off x="1012629" y="1477790"/>
        <a:ext cx="497480" cy="497480"/>
      </dsp:txXfrm>
    </dsp:sp>
    <dsp:sp modelId="{0D706D29-A75C-4887-A784-A4D112689E4C}">
      <dsp:nvSpPr>
        <dsp:cNvPr id="0" name=""/>
        <dsp:cNvSpPr/>
      </dsp:nvSpPr>
      <dsp:spPr>
        <a:xfrm>
          <a:off x="909597" y="458420"/>
          <a:ext cx="703544" cy="703544"/>
        </a:xfrm>
        <a:prstGeom prst="ellipse">
          <a:avLst/>
        </a:prstGeom>
        <a:solidFill>
          <a:srgbClr val="428CE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Colleges and Schools</a:t>
          </a:r>
        </a:p>
      </dsp:txBody>
      <dsp:txXfrm>
        <a:off x="1012629" y="561452"/>
        <a:ext cx="497480" cy="497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F4865-30E9-4424-B62B-B9F6A841CDE1}">
      <dsp:nvSpPr>
        <dsp:cNvPr id="0" name=""/>
        <dsp:cNvSpPr/>
      </dsp:nvSpPr>
      <dsp:spPr>
        <a:xfrm>
          <a:off x="898665" y="594844"/>
          <a:ext cx="1422810" cy="1422810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1"/>
              </a:solidFill>
            </a:rPr>
            <a:t>Vice Provost for Research </a:t>
          </a:r>
        </a:p>
      </dsp:txBody>
      <dsp:txXfrm>
        <a:off x="1107031" y="803210"/>
        <a:ext cx="1006078" cy="1006078"/>
      </dsp:txXfrm>
    </dsp:sp>
    <dsp:sp modelId="{71034C8C-E3C2-41F2-8EAD-4DCA78DA0947}">
      <dsp:nvSpPr>
        <dsp:cNvPr id="0" name=""/>
        <dsp:cNvSpPr/>
      </dsp:nvSpPr>
      <dsp:spPr>
        <a:xfrm>
          <a:off x="1254367" y="23447"/>
          <a:ext cx="711405" cy="711405"/>
        </a:xfrm>
        <a:prstGeom prst="ellipse">
          <a:avLst/>
        </a:prstGeom>
        <a:solidFill>
          <a:srgbClr val="AF17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bg1"/>
              </a:solidFill>
            </a:rPr>
            <a:t>Faculty</a:t>
          </a:r>
          <a:r>
            <a:rPr lang="en-US" sz="1000" kern="1200" dirty="0"/>
            <a:t>	</a:t>
          </a:r>
        </a:p>
      </dsp:txBody>
      <dsp:txXfrm>
        <a:off x="1358550" y="127630"/>
        <a:ext cx="503039" cy="503039"/>
      </dsp:txXfrm>
    </dsp:sp>
    <dsp:sp modelId="{4391221F-6936-4426-95D8-BC11D9A3C555}">
      <dsp:nvSpPr>
        <dsp:cNvPr id="0" name=""/>
        <dsp:cNvSpPr/>
      </dsp:nvSpPr>
      <dsp:spPr>
        <a:xfrm>
          <a:off x="1979203" y="372510"/>
          <a:ext cx="711405" cy="711405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University</a:t>
          </a:r>
          <a:r>
            <a:rPr lang="en-US" sz="1000" kern="1200" dirty="0">
              <a:solidFill>
                <a:schemeClr val="bg1"/>
              </a:solidFill>
            </a:rPr>
            <a:t> </a:t>
          </a: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Leadership</a:t>
          </a:r>
        </a:p>
      </dsp:txBody>
      <dsp:txXfrm>
        <a:off x="2083386" y="476693"/>
        <a:ext cx="503039" cy="503039"/>
      </dsp:txXfrm>
    </dsp:sp>
    <dsp:sp modelId="{10074E0A-7487-4EAD-8E36-7F468F6A8568}">
      <dsp:nvSpPr>
        <dsp:cNvPr id="0" name=""/>
        <dsp:cNvSpPr/>
      </dsp:nvSpPr>
      <dsp:spPr>
        <a:xfrm>
          <a:off x="2158223" y="1156846"/>
          <a:ext cx="711405" cy="711405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Development Team (alumni, fundraisers)</a:t>
          </a:r>
        </a:p>
      </dsp:txBody>
      <dsp:txXfrm>
        <a:off x="2262406" y="1261029"/>
        <a:ext cx="503039" cy="503039"/>
      </dsp:txXfrm>
    </dsp:sp>
    <dsp:sp modelId="{C33D299F-39E9-4252-8ACD-AB134B106E60}">
      <dsp:nvSpPr>
        <dsp:cNvPr id="0" name=""/>
        <dsp:cNvSpPr/>
      </dsp:nvSpPr>
      <dsp:spPr>
        <a:xfrm>
          <a:off x="1656621" y="1785835"/>
          <a:ext cx="711405" cy="711405"/>
        </a:xfrm>
        <a:prstGeom prst="ellipse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Research Offices</a:t>
          </a:r>
        </a:p>
      </dsp:txBody>
      <dsp:txXfrm>
        <a:off x="1760804" y="1890018"/>
        <a:ext cx="503039" cy="503039"/>
      </dsp:txXfrm>
    </dsp:sp>
    <dsp:sp modelId="{1E94BC13-0831-4EC0-8BFC-DD3E14808D65}">
      <dsp:nvSpPr>
        <dsp:cNvPr id="0" name=""/>
        <dsp:cNvSpPr/>
      </dsp:nvSpPr>
      <dsp:spPr>
        <a:xfrm>
          <a:off x="852114" y="1785835"/>
          <a:ext cx="711405" cy="711405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Marketing and Communications</a:t>
          </a:r>
        </a:p>
      </dsp:txBody>
      <dsp:txXfrm>
        <a:off x="956297" y="1890018"/>
        <a:ext cx="503039" cy="503039"/>
      </dsp:txXfrm>
    </dsp:sp>
    <dsp:sp modelId="{CCEB13EB-0ACC-4EB5-B422-83F757FA9068}">
      <dsp:nvSpPr>
        <dsp:cNvPr id="0" name=""/>
        <dsp:cNvSpPr/>
      </dsp:nvSpPr>
      <dsp:spPr>
        <a:xfrm>
          <a:off x="350512" y="1156846"/>
          <a:ext cx="711405" cy="711405"/>
        </a:xfrm>
        <a:prstGeom prst="ellipse">
          <a:avLst/>
        </a:prstGeom>
        <a:solidFill>
          <a:srgbClr val="F43C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Library</a:t>
          </a:r>
        </a:p>
      </dsp:txBody>
      <dsp:txXfrm>
        <a:off x="454695" y="1261029"/>
        <a:ext cx="503039" cy="503039"/>
      </dsp:txXfrm>
    </dsp:sp>
    <dsp:sp modelId="{AC7DE59B-F386-4FB1-92F6-ED061CD8BAC8}">
      <dsp:nvSpPr>
        <dsp:cNvPr id="0" name=""/>
        <dsp:cNvSpPr/>
      </dsp:nvSpPr>
      <dsp:spPr>
        <a:xfrm>
          <a:off x="529532" y="372510"/>
          <a:ext cx="711405" cy="711405"/>
        </a:xfrm>
        <a:prstGeom prst="ellipse">
          <a:avLst/>
        </a:prstGeom>
        <a:solidFill>
          <a:srgbClr val="428CE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Colleges and Schools</a:t>
          </a:r>
        </a:p>
      </dsp:txBody>
      <dsp:txXfrm>
        <a:off x="633715" y="476693"/>
        <a:ext cx="503039" cy="503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DD4CF-C917-4D69-9374-6EFF2E9F78C3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43C7B-F938-4CE9-A268-3281717263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74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with.montclair.edu/en/persons/longxing-wei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digitalcommons.montclair.edu/linguistics-facpubs/35/" TargetMode="External"/><Relationship Id="rId5" Type="http://schemas.openxmlformats.org/officeDocument/2006/relationships/hyperlink" Target="https://www.scopus.com/record/display.uri?eid=2-s2.0-84969951798&amp;origin=inward&amp;txGid=74fa6ffc305337fd4a3d1e18351780f2" TargetMode="External"/><Relationship Id="rId4" Type="http://schemas.openxmlformats.org/officeDocument/2006/relationships/hyperlink" Target="https://researchwith.montclair.edu/en/publications/t-s-eliots-obscurity-in-the-love-song-of-j-alfred-prufrock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with.montclair.edu/en/persons/longxing-wei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digitalcommons.montclair.edu/linguistics-facpubs/35/" TargetMode="External"/><Relationship Id="rId5" Type="http://schemas.openxmlformats.org/officeDocument/2006/relationships/hyperlink" Target="https://www.scopus.com/record/display.uri?eid=2-s2.0-84969951798&amp;origin=inward&amp;txGid=74fa6ffc305337fd4a3d1e18351780f2" TargetMode="External"/><Relationship Id="rId4" Type="http://schemas.openxmlformats.org/officeDocument/2006/relationships/hyperlink" Target="https://researchwith.montclair.edu/en/publications/t-s-eliots-obscurity-in-the-love-song-of-j-alfred-prufrock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1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66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Consistency of text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32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https://researchwith.montclair.edu/en/persons/longxing-wei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https://researchwith.montclair.edu/en/publications/t-s-eliots-obscurity-in-the-love-song-of-j-alfred-Prufrock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https://www.scopus.com/record/display.uri?eid=2-s2.0-84969951798&amp;origin=inward&amp;txGid=74fa6ffc305337fd4a3d1e18351780f2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6"/>
              </a:rPr>
              <a:t>https://digitalcommons.montclair.edu/linguistics-facpubs/35/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59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12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https://researchwith.montclair.edu/en/persons/longxing-wei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https://researchwith.montclair.edu/en/publications/t-s-eliots-obscurity-in-the-love-song-of-j-alfred-Prufrock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https://www.scopus.com/record/display.uri?eid=2-s2.0-84969951798&amp;origin=inward&amp;txGid=74fa6ffc305337fd4a3d1e18351780f2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6"/>
              </a:rPr>
              <a:t>https://digitalcommons.montclair.edu/linguistics-facpubs/35/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43C7B-F938-4CE9-A268-32817172635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043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4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Consider moving the quotes to the top to highlight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Karen – I added this quote that you provided to Jillian (ELS marketing) this last year.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"By capturing the intellectual output of Montclair State University, the repository provides visibility and influence to a worldwide audience, which, in turn, opens up new avenues for further research, innovation, and collaboration, and supports the University’s mission as a Carnegie-designated high level research doctoral university and state-designated public research institution .“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Montclair is now level R2? We can specify that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57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27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Consider moving the quotes to the top to highlight (or to new slide 7)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11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Karen – Your new slide is represented. 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36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7FD63-3489-4474-ACBB-F6A1212A751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0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F7ED1C-C5D7-F34E-870D-731A427CC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5841" y="4191864"/>
            <a:ext cx="4474229" cy="4900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dirty="0"/>
              <a:t>Month, year</a:t>
            </a:r>
            <a:br>
              <a:rPr lang="en-US" dirty="0"/>
            </a:br>
            <a:r>
              <a:rPr lang="en-US" dirty="0"/>
              <a:t>Name presenter</a:t>
            </a:r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75841" y="1780442"/>
            <a:ext cx="5112709" cy="162315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lnSpc>
                <a:spcPts val="4200"/>
              </a:lnSpc>
              <a:defRPr sz="3800">
                <a:solidFill>
                  <a:srgbClr val="53565A"/>
                </a:solidFill>
              </a:defRPr>
            </a:lvl1pPr>
          </a:lstStyle>
          <a:p>
            <a:r>
              <a:rPr lang="en-US" noProof="0" dirty="0"/>
              <a:t>Click to edit title max over 2x lines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75842" y="3488267"/>
            <a:ext cx="4474228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FF6C00"/>
                </a:solidFill>
              </a:defRPr>
            </a:lvl1pPr>
            <a:lvl2pPr marL="3429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2pPr>
            <a:lvl3pPr marL="6858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3pPr>
            <a:lvl4pPr marL="10287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4pPr>
            <a:lvl5pPr marL="1371600" indent="0">
              <a:lnSpc>
                <a:spcPts val="3600"/>
              </a:lnSpc>
              <a:buNone/>
              <a:defRPr sz="3000">
                <a:solidFill>
                  <a:srgbClr val="FF6C00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  <a:endParaRPr lang="de-DE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699">
          <p15:clr>
            <a:srgbClr val="FBAE40"/>
          </p15:clr>
        </p15:guide>
        <p15:guide id="3" pos="2880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11" userDrawn="1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on lef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576263" y="4443414"/>
            <a:ext cx="3995737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4572000" cy="44434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 dirty="0"/>
              <a:t>Drag picture to placeholder or click icon to add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744238" y="370375"/>
            <a:ext cx="3796897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4744238" y="1064853"/>
            <a:ext cx="3796897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CAC847-E1CF-4A88-81E3-3EDE8D90BEF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927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576263" y="4443414"/>
            <a:ext cx="3995737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386666" y="1064853"/>
            <a:ext cx="5181071" cy="3264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 dirty="0"/>
              <a:t>Drag picture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4" y="1064853"/>
            <a:ext cx="2641070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6AD45-0EAC-4DBD-8C61-C0F4ACB53601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438428"/>
            <a:ext cx="6248399" cy="2830088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177800" indent="-177800">
              <a:lnSpc>
                <a:spcPct val="100000"/>
              </a:lnSpc>
              <a:defRPr sz="3600" baseline="0">
                <a:solidFill>
                  <a:srgbClr val="FF6C00"/>
                </a:solidFill>
              </a:defRPr>
            </a:lvl1pPr>
          </a:lstStyle>
          <a:p>
            <a:r>
              <a:rPr lang="en-US" dirty="0"/>
              <a:t>“Quote</a:t>
            </a:r>
            <a:r>
              <a:rPr lang="de-DE" dirty="0"/>
              <a:t>”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816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3" userDrawn="1">
          <p15:clr>
            <a:srgbClr val="FBAE40"/>
          </p15:clr>
        </p15:guide>
        <p15:guide id="2" orient="horz" pos="2867" userDrawn="1">
          <p15:clr>
            <a:srgbClr val="FBAE40"/>
          </p15:clr>
        </p15:guide>
        <p15:guide id="3" pos="363" userDrawn="1">
          <p15:clr>
            <a:srgbClr val="FBAE40"/>
          </p15:clr>
        </p15:guide>
        <p15:guide id="4" pos="2699" userDrawn="1">
          <p15:clr>
            <a:srgbClr val="FBAE40"/>
          </p15:clr>
        </p15:guide>
        <p15:guide id="5" pos="2880" userDrawn="1">
          <p15:clr>
            <a:srgbClr val="FBAE40"/>
          </p15:clr>
        </p15:guide>
        <p15:guide id="6" pos="3061" userDrawn="1">
          <p15:clr>
            <a:srgbClr val="FBAE40"/>
          </p15:clr>
        </p15:guide>
        <p15:guide id="7" pos="539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dark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C7E15-6A7F-304C-9E96-52D4906FD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3" y="442237"/>
            <a:ext cx="5991591" cy="318019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177800" indent="-177800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“Quote”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05264-44CE-4711-9D87-DAAF6AB89A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5032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699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l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nl-NL" dirty="0"/>
              <a:t>Drag </a:t>
            </a:r>
            <a:r>
              <a:rPr lang="en-US" noProof="0" dirty="0"/>
              <a:t>picture</a:t>
            </a:r>
            <a:r>
              <a:rPr lang="nl-NL" dirty="0"/>
              <a:t> to placeholder or click icon to add</a:t>
            </a:r>
            <a:endParaRPr lang="de-DE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43C7E15-6A7F-304C-9E96-52D4906FD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263" y="442237"/>
            <a:ext cx="5991591" cy="3180193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177800" indent="-177800">
              <a:lnSpc>
                <a:spcPct val="100000"/>
              </a:lnSpc>
              <a:defRPr sz="3600">
                <a:solidFill>
                  <a:srgbClr val="53565A"/>
                </a:solidFill>
              </a:defRPr>
            </a:lvl1pPr>
          </a:lstStyle>
          <a:p>
            <a:r>
              <a:rPr lang="en-US" dirty="0"/>
              <a:t>“Quote”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EA606-AA5D-472D-BDF2-632060A3AE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880">
          <p15:clr>
            <a:srgbClr val="FBAE40"/>
          </p15:clr>
        </p15:guide>
        <p15:guide id="3" pos="2699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73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770842" y="1064853"/>
            <a:ext cx="3796896" cy="3264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 dirty="0"/>
              <a:t>Drag picture to placeholder or click icon to add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1064853"/>
            <a:ext cx="3796896" cy="326479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dirty="0"/>
              <a:t>Click to add 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  <a:p>
            <a:pPr lvl="0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81CDB7-F1FB-4B42-A147-08AEEE45517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318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699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4770842" y="1064853"/>
            <a:ext cx="3796897" cy="32620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1064853"/>
            <a:ext cx="3796896" cy="326479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dirty="0"/>
              <a:t>Click to add 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  <a:p>
            <a:pPr lvl="0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B6078E-5236-4C50-BFF2-6AA9D1393BC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6272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699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172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1064853"/>
            <a:ext cx="7990393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E2800B-24FC-46DB-A18B-E86175602D2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1374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699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13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4770841" y="1064853"/>
            <a:ext cx="3796897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sp>
        <p:nvSpPr>
          <p:cNvPr id="14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2" y="1064853"/>
            <a:ext cx="3796897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0C0439-BFBB-47FF-94FA-EC6D2990CD8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880">
          <p15:clr>
            <a:srgbClr val="FBAE40"/>
          </p15:clr>
        </p15:guide>
        <p15:guide id="3" pos="2699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73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576263" y="1069185"/>
            <a:ext cx="2480205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8" name="Chart Placeholder 5"/>
          <p:cNvSpPr>
            <a:spLocks noGrp="1"/>
          </p:cNvSpPr>
          <p:nvPr>
            <p:ph type="chart" sz="quarter" idx="18"/>
          </p:nvPr>
        </p:nvSpPr>
        <p:spPr>
          <a:xfrm>
            <a:off x="3331899" y="1069185"/>
            <a:ext cx="2480205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sp>
        <p:nvSpPr>
          <p:cNvPr id="9" name="Chart Placeholder 5"/>
          <p:cNvSpPr>
            <a:spLocks noGrp="1"/>
          </p:cNvSpPr>
          <p:nvPr>
            <p:ph type="chart" sz="quarter" idx="19"/>
          </p:nvPr>
        </p:nvSpPr>
        <p:spPr>
          <a:xfrm>
            <a:off x="6087533" y="1069185"/>
            <a:ext cx="2480205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chart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1F6C02-833A-45E3-A60F-2BA4F947F6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880">
          <p15:clr>
            <a:srgbClr val="FBAE40"/>
          </p15:clr>
        </p15:guide>
        <p15:guide id="3" pos="2699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73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BC75D188-39F3-734E-BF40-D8F407AD9B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5841" y="4326324"/>
            <a:ext cx="5112709" cy="4900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300"/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dirty="0"/>
              <a:t>Month, year</a:t>
            </a:r>
            <a:br>
              <a:rPr lang="en-US" dirty="0"/>
            </a:br>
            <a:r>
              <a:rPr lang="en-US" dirty="0"/>
              <a:t>Name presenter</a:t>
            </a:r>
            <a:endParaRPr lang="de-DE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75841" y="1659467"/>
            <a:ext cx="5112709" cy="1744133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3800">
                <a:solidFill>
                  <a:srgbClr val="53565A"/>
                </a:solidFill>
              </a:defRPr>
            </a:lvl1pPr>
          </a:lstStyle>
          <a:p>
            <a:r>
              <a:rPr lang="en-US" noProof="0" dirty="0"/>
              <a:t>Click to edit title max over 2x lines</a:t>
            </a:r>
          </a:p>
        </p:txBody>
      </p:sp>
    </p:spTree>
    <p:extLst>
      <p:ext uri="{BB962C8B-B14F-4D97-AF65-F5344CB8AC3E}">
        <p14:creationId xmlns:p14="http://schemas.microsoft.com/office/powerpoint/2010/main" val="2417716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699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14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7"/>
          </p:nvPr>
        </p:nvSpPr>
        <p:spPr>
          <a:xfrm>
            <a:off x="1044000" y="4722258"/>
            <a:ext cx="3086100" cy="16281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>
          <a:xfrm>
            <a:off x="1044000" y="4531201"/>
            <a:ext cx="3086100" cy="16224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0" name="Table Placeholder 6"/>
          <p:cNvSpPr>
            <a:spLocks noGrp="1"/>
          </p:cNvSpPr>
          <p:nvPr>
            <p:ph type="tbl" sz="quarter" idx="16"/>
          </p:nvPr>
        </p:nvSpPr>
        <p:spPr>
          <a:xfrm>
            <a:off x="576261" y="1064853"/>
            <a:ext cx="7990394" cy="32695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</a:lstStyle>
          <a:p>
            <a:r>
              <a:rPr lang="en-US" noProof="0" dirty="0"/>
              <a:t>Click icon to add table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5098A0-7760-416A-AC9B-C6883CB575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2012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699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49482058-8F70-4840-9FF2-E56A91DB45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69263" y="2014789"/>
            <a:ext cx="39052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kern="1200" noProof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46097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699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orient="horz" pos="305" userDrawn="1">
          <p15:clr>
            <a:srgbClr val="FBAE40"/>
          </p15:clr>
        </p15:guide>
        <p15:guide id="6" pos="5397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FCA81197-0971-4A59-9806-64F56B5F0E5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FCA81197-0971-4A59-9806-64F56B5F0E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082"/>
            <a:ext cx="8238318" cy="3673610"/>
          </a:xfrm>
          <a:prstGeom prst="rect">
            <a:avLst/>
          </a:prstGeom>
        </p:spPr>
        <p:txBody>
          <a:bodyPr/>
          <a:lstStyle>
            <a:lvl1pPr>
              <a:defRPr sz="1500"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 sz="1350"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 sz="1200">
                <a:solidFill>
                  <a:srgbClr val="53565A"/>
                </a:solidFill>
                <a:latin typeface="Arial"/>
                <a:cs typeface="Arial"/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Slide Number Placeholder 7"/>
          <p:cNvSpPr txBox="1">
            <a:spLocks/>
          </p:cNvSpPr>
          <p:nvPr userDrawn="1"/>
        </p:nvSpPr>
        <p:spPr>
          <a:xfrm>
            <a:off x="8474338" y="-5741"/>
            <a:ext cx="587784" cy="2658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25" dirty="0">
                <a:solidFill>
                  <a:prstClr val="white"/>
                </a:solidFill>
              </a:rPr>
              <a:t>   |   </a:t>
            </a:r>
            <a:fld id="{DA15E891-66B8-4B28-AB8F-05A4B1DE573C}" type="slidenum">
              <a:rPr lang="en-US" sz="525" smtClean="0">
                <a:solidFill>
                  <a:prstClr val="white"/>
                </a:solidFill>
              </a:rPr>
              <a:pPr/>
              <a:t>‹#›</a:t>
            </a:fld>
            <a:endParaRPr lang="en-US" sz="525" dirty="0">
              <a:solidFill>
                <a:prstClr val="white"/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1" y="528903"/>
            <a:ext cx="8238319" cy="313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0"/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7352911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B1739-44BB-4F67-ACBC-CF5807BBC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88EAB-7FD6-4ECB-9787-715758F17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0465D-E5DD-4B12-9605-B7A374076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E301D3-472A-4C06-B04B-DBE879E1D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E0CFD6-285C-406B-B5A4-2AAC430775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11FB5D-E5D7-422C-8538-013855A48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38B38-6056-4FD6-9D6A-ECF5680E849C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EE490A-B74C-417C-9089-00E8D0574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1583E2-1767-4509-837A-CB6489F7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08F3-DC98-4CB2-BDB5-B5B00896A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771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5AA61-AE81-4C90-B1FE-50E86211B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DE791-C0DB-4A6A-AA74-5B1184B10F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A5B0AC-0510-456F-A3E3-5D95AFD76C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3240D-DB58-4B21-B64B-E66931BAD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38B38-6056-4FD6-9D6A-ECF5680E849C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3FE1E-B5F6-4FE6-B4B3-D61F76B08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82452-EDF8-4A5A-8CD0-F2C9B090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008F3-DC98-4CB2-BDB5-B5B00896A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1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Agenda</a:t>
            </a:r>
            <a:endParaRPr lang="de-DE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6262" y="1064853"/>
            <a:ext cx="7991475" cy="3264797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>
            <a:lvl1pPr>
              <a:defRPr lang="en-GB" dirty="0"/>
            </a:lvl1pPr>
          </a:lstStyle>
          <a:p>
            <a:pPr marL="285750" lvl="0" indent="-285750">
              <a:lnSpc>
                <a:spcPct val="100000"/>
              </a:lnSpc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65E84C-FE9B-4764-A960-BB43EADB12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2608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2699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79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B0AF57-6489-4E23-A94F-ACEA854E550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880">
          <p15:clr>
            <a:srgbClr val="FBAE40"/>
          </p15:clr>
        </p15:guide>
        <p15:guide id="3" pos="2699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1064854"/>
            <a:ext cx="7991475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8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7008D-C24F-4940-A46C-F5E444F930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699">
          <p15:clr>
            <a:srgbClr val="FBAE40"/>
          </p15:clr>
        </p15:guide>
        <p15:guide id="3" pos="2880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282" userDrawn="1">
          <p15:clr>
            <a:srgbClr val="FBAE40"/>
          </p15:clr>
        </p15:guide>
        <p15:guide id="7" orient="horz" pos="2867">
          <p15:clr>
            <a:srgbClr val="FBAE40"/>
          </p15:clr>
        </p15:guide>
        <p15:guide id="8" orient="horz" pos="303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6"/>
          </p:nvPr>
        </p:nvSpPr>
        <p:spPr>
          <a:xfrm>
            <a:off x="576263" y="1061276"/>
            <a:ext cx="7991475" cy="326942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A48600-CE42-470F-A4E4-E1891D42B40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44373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699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770841" y="1064854"/>
            <a:ext cx="3796897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 baseline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3" y="1064853"/>
            <a:ext cx="3796897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976D61-2862-4E57-B8E8-87A55AB5098A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699">
          <p15:clr>
            <a:srgbClr val="FBAE40"/>
          </p15:clr>
        </p15:guide>
        <p15:guide id="3" pos="2880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73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7991475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76263" y="1064853"/>
            <a:ext cx="3796896" cy="326479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 baseline="0"/>
            </a:lvl1pPr>
            <a:lvl2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dirty="0"/>
              <a:t>Click to add 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  <a:p>
            <a:pPr lvl="0"/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770842" y="1064853"/>
            <a:ext cx="3796896" cy="326479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 b="0"/>
            </a:lvl1pPr>
            <a:lvl2pPr marL="287338" indent="-287338">
              <a:lnSpc>
                <a:spcPct val="100000"/>
              </a:lnSpc>
              <a:buFont typeface="Arial" panose="020B0604020202020204" pitchFamily="34" charset="0"/>
              <a:buChar char="•"/>
              <a:defRPr sz="1300" b="0"/>
            </a:lvl2pPr>
            <a:lvl3pPr marL="447675" indent="-174625">
              <a:lnSpc>
                <a:spcPct val="100000"/>
              </a:lnSpc>
              <a:buFont typeface="Arial" panose="020B0604020202020204" pitchFamily="34" charset="0"/>
              <a:buChar char="−"/>
              <a:defRPr sz="1400" b="0"/>
            </a:lvl3pPr>
            <a:lvl4pPr marL="623888" indent="-176213">
              <a:lnSpc>
                <a:spcPct val="100000"/>
              </a:lnSpc>
              <a:tabLst/>
              <a:defRPr sz="1400" b="0"/>
            </a:lvl4pPr>
            <a:lvl5pPr marL="809625" indent="-185738">
              <a:lnSpc>
                <a:spcPct val="100000"/>
              </a:lnSpc>
              <a:defRPr sz="1400" b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25F2F-AC4C-4C55-A66F-3404D0ACACA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9957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>
          <p15:clr>
            <a:srgbClr val="FBAE40"/>
          </p15:clr>
        </p15:guide>
        <p15:guide id="2" pos="2699">
          <p15:clr>
            <a:srgbClr val="FBAE40"/>
          </p15:clr>
        </p15:guide>
        <p15:guide id="3" pos="2880">
          <p15:clr>
            <a:srgbClr val="FBAE40"/>
          </p15:clr>
        </p15:guide>
        <p15:guide id="4" pos="3061">
          <p15:clr>
            <a:srgbClr val="FBAE40"/>
          </p15:clr>
        </p15:guide>
        <p15:guide id="5" pos="5397">
          <p15:clr>
            <a:srgbClr val="FBAE40"/>
          </p15:clr>
        </p15:guide>
        <p15:guide id="6" orient="horz" pos="373">
          <p15:clr>
            <a:srgbClr val="FBAE40"/>
          </p15:clr>
        </p15:guide>
        <p15:guide id="7" orient="horz" pos="286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 on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44434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en-US" noProof="0" dirty="0"/>
              <a:t>Drag picture to placeholder or click icon to add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576263" y="4443414"/>
            <a:ext cx="3995737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>
          <a:xfrm>
            <a:off x="1044000" y="4722258"/>
            <a:ext cx="3086100" cy="16281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1044000" y="4531201"/>
            <a:ext cx="3086100" cy="162244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76263" y="370375"/>
            <a:ext cx="3796897" cy="46275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 dirty="0"/>
              <a:t>Title</a:t>
            </a:r>
            <a:endParaRPr lang="de-DE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76263" y="1064853"/>
            <a:ext cx="3796897" cy="32647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charset="0"/>
              <a:buNone/>
              <a:defRPr sz="1600" b="0"/>
            </a:lvl1pPr>
            <a:lvl2pPr marL="360363" indent="-360363">
              <a:lnSpc>
                <a:spcPct val="100000"/>
              </a:lnSpc>
              <a:buFont typeface="+mj-lt"/>
              <a:buAutoNum type="arabicPeriod"/>
              <a:defRPr sz="1600" b="0"/>
            </a:lvl2pPr>
            <a:lvl3pPr marL="365125" indent="0">
              <a:lnSpc>
                <a:spcPct val="100000"/>
              </a:lnSpc>
              <a:buFont typeface="Arial" charset="0"/>
              <a:buNone/>
              <a:defRPr sz="1600" b="0"/>
            </a:lvl3pPr>
            <a:lvl4pPr marL="549275" indent="0">
              <a:lnSpc>
                <a:spcPct val="100000"/>
              </a:lnSpc>
              <a:buNone/>
              <a:tabLst/>
              <a:defRPr sz="1600" b="0"/>
            </a:lvl4pPr>
            <a:lvl5pPr marL="725488" indent="0">
              <a:lnSpc>
                <a:spcPct val="100000"/>
              </a:lnSpc>
              <a:buFont typeface="Arial" charset="0"/>
              <a:buNone/>
              <a:defRPr sz="1600" b="0" baseline="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31835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3" userDrawn="1">
          <p15:clr>
            <a:srgbClr val="FBAE40"/>
          </p15:clr>
        </p15:guide>
        <p15:guide id="2" pos="2699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3061" userDrawn="1">
          <p15:clr>
            <a:srgbClr val="FBAE40"/>
          </p15:clr>
        </p15:guide>
        <p15:guide id="5" pos="5397" userDrawn="1">
          <p15:clr>
            <a:srgbClr val="FBAE40"/>
          </p15:clr>
        </p15:guide>
        <p15:guide id="6" orient="horz" pos="373" userDrawn="1">
          <p15:clr>
            <a:srgbClr val="FBAE40"/>
          </p15:clr>
        </p15:guide>
        <p15:guide id="7" orient="horz" pos="28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E2E1F2A-5125-DE4E-AD00-5B285BCF5028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 flipV="1">
            <a:off x="576263" y="4443413"/>
            <a:ext cx="7991475" cy="1"/>
          </a:xfrm>
          <a:prstGeom prst="line">
            <a:avLst/>
          </a:prstGeom>
          <a:ln w="12700">
            <a:solidFill>
              <a:srgbClr val="DCD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76000" y="440861"/>
            <a:ext cx="7991738" cy="462759"/>
          </a:xfrm>
          <a:prstGeom prst="rect">
            <a:avLst/>
          </a:prstGeom>
        </p:spPr>
        <p:txBody>
          <a:bodyPr vert="horz" lIns="91440" tIns="0" rIns="9144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576000" y="1076660"/>
            <a:ext cx="7991738" cy="3302600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DEE88-71BA-4950-8D35-00B2B8E79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10338" y="4551363"/>
            <a:ext cx="2057400" cy="162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89014-7F8D-47C1-8D79-17A715C9D2B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755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61" r:id="rId2"/>
    <p:sldLayoutId id="2147483650" r:id="rId3"/>
    <p:sldLayoutId id="2147483735" r:id="rId4"/>
    <p:sldLayoutId id="2147483708" r:id="rId5"/>
    <p:sldLayoutId id="2147483662" r:id="rId6"/>
    <p:sldLayoutId id="2147483703" r:id="rId7"/>
    <p:sldLayoutId id="2147483696" r:id="rId8"/>
    <p:sldLayoutId id="2147483663" r:id="rId9"/>
    <p:sldLayoutId id="2147483698" r:id="rId10"/>
    <p:sldLayoutId id="2147483699" r:id="rId11"/>
    <p:sldLayoutId id="2147483665" r:id="rId12"/>
    <p:sldLayoutId id="2147483664" r:id="rId13"/>
    <p:sldLayoutId id="2147483709" r:id="rId14"/>
    <p:sldLayoutId id="2147483666" r:id="rId15"/>
    <p:sldLayoutId id="2147483667" r:id="rId16"/>
    <p:sldLayoutId id="2147483668" r:id="rId17"/>
    <p:sldLayoutId id="2147483704" r:id="rId18"/>
    <p:sldLayoutId id="2147483705" r:id="rId19"/>
    <p:sldLayoutId id="2147483669" r:id="rId20"/>
    <p:sldLayoutId id="2147483670" r:id="rId21"/>
    <p:sldLayoutId id="2147483736" r:id="rId22"/>
    <p:sldLayoutId id="2147483737" r:id="rId23"/>
    <p:sldLayoutId id="2147483738" r:id="rId24"/>
  </p:sldLayoutIdLst>
  <p:hf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6858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•"/>
        <a:tabLst>
          <a:tab pos="266700" algn="l"/>
        </a:tabLst>
        <a:defRPr lang="nl-NL" sz="1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Arial" panose="020B0604020202020204" pitchFamily="34" charset="0"/>
        <a:buChar char="−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nl-NL" sz="16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600"/>
        </a:spcAft>
        <a:buClr>
          <a:srgbClr val="FF6C00"/>
        </a:buClr>
        <a:buFont typeface="Courier New" panose="02070309020205020404" pitchFamily="49" charset="0"/>
        <a:buChar char="o"/>
        <a:defRPr lang="de-DE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63">
          <p15:clr>
            <a:srgbClr val="F26B43"/>
          </p15:clr>
        </p15:guide>
        <p15:guide id="2" pos="2880">
          <p15:clr>
            <a:srgbClr val="F26B43"/>
          </p15:clr>
        </p15:guide>
        <p15:guide id="3" pos="2699">
          <p15:clr>
            <a:srgbClr val="F26B43"/>
          </p15:clr>
        </p15:guide>
        <p15:guide id="4" pos="3061">
          <p15:clr>
            <a:srgbClr val="F26B43"/>
          </p15:clr>
        </p15:guide>
        <p15:guide id="5" pos="5397">
          <p15:clr>
            <a:srgbClr val="F26B43"/>
          </p15:clr>
        </p15:guide>
        <p15:guide id="6" orient="horz" pos="327" userDrawn="1">
          <p15:clr>
            <a:srgbClr val="F26B43"/>
          </p15:clr>
        </p15:guide>
        <p15:guide id="7" orient="horz" pos="2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withnj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researchwith.montclair.ed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digitalcommons.montclair.edu/linguistics-facpubs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tm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commons.bepress.com/repository-resear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digitalcommons.montclair.edu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C2333A-42A0-6149-92AC-D7386A6011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5842" y="4073236"/>
            <a:ext cx="4474228" cy="64727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Oct 16, 2019</a:t>
            </a:r>
            <a:br>
              <a:rPr lang="en-US" dirty="0"/>
            </a:br>
            <a:r>
              <a:rPr lang="de-DE" dirty="0"/>
              <a:t>Karen Ramsden </a:t>
            </a:r>
            <a:r>
              <a:rPr lang="en-US" dirty="0">
                <a:solidFill>
                  <a:schemeClr val="tx2"/>
                </a:solidFill>
              </a:rPr>
              <a:t>| </a:t>
            </a:r>
            <a:r>
              <a:rPr lang="en-US" dirty="0"/>
              <a:t>Research and Projects Specialist, Montclair State University</a:t>
            </a:r>
          </a:p>
          <a:p>
            <a:pPr lvl="0"/>
            <a:r>
              <a:rPr lang="en-US" dirty="0"/>
              <a:t>Simone Polgar </a:t>
            </a:r>
            <a:r>
              <a:rPr lang="en-US" dirty="0">
                <a:solidFill>
                  <a:schemeClr val="tx2"/>
                </a:solidFill>
              </a:rPr>
              <a:t>|</a:t>
            </a:r>
            <a:r>
              <a:rPr lang="en-US" dirty="0"/>
              <a:t> Product Manager II, </a:t>
            </a:r>
            <a:r>
              <a:rPr lang="en-US" dirty="0" err="1"/>
              <a:t>bepress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FE2EC8-434C-2E49-90A6-688BF148CA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Tale of Two Platforms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087999-F910-B94A-AA9B-FBDACDB8B4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5842" y="2869477"/>
            <a:ext cx="4474228" cy="762000"/>
          </a:xfrm>
        </p:spPr>
        <p:txBody>
          <a:bodyPr/>
          <a:lstStyle/>
          <a:p>
            <a:r>
              <a:rPr lang="en-US" dirty="0"/>
              <a:t>Making Pure Work with the Digital Commons Showcasing Solution</a:t>
            </a:r>
          </a:p>
        </p:txBody>
      </p:sp>
    </p:spTree>
    <p:extLst>
      <p:ext uri="{BB962C8B-B14F-4D97-AF65-F5344CB8AC3E}">
        <p14:creationId xmlns:p14="http://schemas.microsoft.com/office/powerpoint/2010/main" val="983849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Highlighting MSU Innovation with Two Platforms: </a:t>
            </a:r>
            <a:br>
              <a:rPr lang="en-US" dirty="0"/>
            </a:br>
            <a:r>
              <a:rPr lang="en-US" dirty="0"/>
              <a:t>Research with Montclair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5841C3-67B5-476F-9F0B-41F5DB9448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59" y="1371600"/>
            <a:ext cx="8076274" cy="30395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53565A"/>
                </a:solidFill>
                <a:latin typeface="Arial"/>
                <a:cs typeface="Arial"/>
              </a:rPr>
              <a:t>Pure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The University is part of </a:t>
            </a:r>
            <a:r>
              <a:rPr lang="en-US" sz="1200" b="1" dirty="0" err="1">
                <a:solidFill>
                  <a:srgbClr val="53565A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ResearchwithNJ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, a scientific database launched in 2018 by New Jersey Governor Phil Murphy to support scientific collaboration and the growth of the State’s innovation economy.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Aligns with the State of New Jersey’s emphasis on research, innovation and collaboration. New Jersey is marketing itself to be known as an “Innovation State.” 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State project is under the purview of the 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</a:rPr>
              <a:t>New Jersey Economic Development Association 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(NJEDA).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As a result of this partnership, the University also created the 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with Montclair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</a:rPr>
              <a:t> 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portal.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with Montclair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 highlights Montclair State research highlighting STEM faculty and aims to 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</a:rPr>
              <a:t>advance collaboration, discovery and innovation by helping to connect researchers 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not only across disciplines, but across institutions, government and industry.</a:t>
            </a:r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729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9295-91F4-46CA-B4D7-16551BD9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with Montclair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10AFF-3366-4183-B884-5063EBEB40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11</a:t>
            </a:fld>
            <a:endParaRPr lang="nl-NL" dirty="0"/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9290201-33A3-4EBC-972E-65165BA95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66" y="961204"/>
            <a:ext cx="5559067" cy="346208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60392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09651"/>
            <a:ext cx="8238318" cy="37890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350" dirty="0"/>
          </a:p>
          <a:p>
            <a:pPr marL="0" indent="0">
              <a:buNone/>
            </a:pPr>
            <a:r>
              <a:rPr lang="en-US" sz="1350" dirty="0"/>
              <a:t>Beta for select Pure-Digital Commons joint customers, including Montclair State University, to leverage the strengths of both platforms to further advance the institution’s goals:</a:t>
            </a:r>
          </a:p>
          <a:p>
            <a:r>
              <a:rPr lang="en-US" sz="1200" dirty="0"/>
              <a:t>Produce a robust system of institutional records by populating Digital Commons with Pure records.</a:t>
            </a:r>
          </a:p>
          <a:p>
            <a:r>
              <a:rPr lang="en-US" sz="1200" dirty="0"/>
              <a:t>Maximize the visibility of the institution’s output through Digital Commons.</a:t>
            </a:r>
          </a:p>
          <a:p>
            <a:r>
              <a:rPr lang="en-US" sz="1200" dirty="0"/>
              <a:t>Demonstrate cross-platform interoperability.</a:t>
            </a:r>
          </a:p>
          <a:p>
            <a:r>
              <a:rPr lang="en-US" sz="1200" dirty="0"/>
              <a:t>Help identify new full-text content and/or metadata records that can be added to IR.</a:t>
            </a:r>
          </a:p>
          <a:p>
            <a:r>
              <a:rPr lang="en-US" sz="1200" dirty="0"/>
              <a:t>Cut down on duplicative work.</a:t>
            </a:r>
          </a:p>
          <a:p>
            <a:r>
              <a:rPr lang="en-US" sz="1200" b="1" dirty="0"/>
              <a:t>Aligns with Montclair State University’s forthcoming strategic plan (APEX 2025) which emphasizes expanding its research footprint nationally and globally, as well as its scholarly portfolio and reputation.</a:t>
            </a:r>
          </a:p>
          <a:p>
            <a:endParaRPr lang="en-US" sz="1350" b="1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marL="0" indent="0">
              <a:buNone/>
            </a:pPr>
            <a:endParaRPr lang="en-US" sz="1050" dirty="0"/>
          </a:p>
          <a:p>
            <a:pPr marL="385763" indent="-385763">
              <a:buFont typeface="+mj-lt"/>
              <a:buAutoNum type="arabicPeriod"/>
            </a:pPr>
            <a:endParaRPr lang="en-US" sz="10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Pure-Digital Commons Beta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79B269F-F30A-4946-BE01-41992E9D77DD}"/>
              </a:ext>
            </a:extLst>
          </p:cNvPr>
          <p:cNvSpPr txBox="1">
            <a:spLocks/>
          </p:cNvSpPr>
          <p:nvPr/>
        </p:nvSpPr>
        <p:spPr>
          <a:xfrm>
            <a:off x="1051917" y="1048314"/>
            <a:ext cx="7515820" cy="943276"/>
          </a:xfrm>
          <a:prstGeom prst="rect">
            <a:avLst/>
          </a:prstGeom>
        </p:spPr>
        <p:txBody>
          <a:bodyPr>
            <a:normAutofit/>
          </a:bodyPr>
          <a:lstStyle>
            <a:lvl1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6C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 lang="nl-NL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Arial" panose="020B0604020202020204" pitchFamily="34" charset="0"/>
              <a:buChar char="−"/>
              <a:defRPr lang="nl-NL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Char char="o"/>
              <a:defRPr lang="nl-NL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Char char="o"/>
              <a:defRPr lang="nl-NL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spcAft>
                <a:spcPts val="600"/>
              </a:spcAft>
              <a:buClr>
                <a:srgbClr val="FF6C00"/>
              </a:buClr>
              <a:buFont typeface="Courier New" panose="02070309020205020404" pitchFamily="49" charset="0"/>
              <a:buChar char="o"/>
              <a:defRPr lang="de-DE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" indent="0">
              <a:buNone/>
            </a:pPr>
            <a:r>
              <a:rPr lang="en-US" sz="1350" i="1" dirty="0"/>
              <a:t>“Timely and unique opportunity to build our repository with data from a trusted source </a:t>
            </a:r>
          </a:p>
          <a:p>
            <a:pPr marL="53975" indent="0">
              <a:buNone/>
            </a:pPr>
            <a:r>
              <a:rPr lang="en-US" sz="1350" i="1" dirty="0"/>
              <a:t>and to work with a team who understood how valuable keeping the integrity of the DC </a:t>
            </a:r>
          </a:p>
          <a:p>
            <a:pPr marL="53975" indent="0">
              <a:buNone/>
            </a:pPr>
            <a:r>
              <a:rPr lang="en-US" sz="1350" i="1" dirty="0"/>
              <a:t>is to us.”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90A23E-61CA-4576-A3A5-44A7B12E104E}"/>
              </a:ext>
            </a:extLst>
          </p:cNvPr>
          <p:cNvSpPr/>
          <p:nvPr/>
        </p:nvSpPr>
        <p:spPr>
          <a:xfrm>
            <a:off x="1051917" y="1048314"/>
            <a:ext cx="7040166" cy="815175"/>
          </a:xfrm>
          <a:prstGeom prst="rect">
            <a:avLst/>
          </a:prstGeom>
          <a:solidFill>
            <a:schemeClr val="accent1">
              <a:lumMod val="60000"/>
              <a:lumOff val="40000"/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903079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Pure-Digital Commons Beta with Montclair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CE4478-086D-4F86-9CD4-4FC79C32626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4266" y="922021"/>
            <a:ext cx="7653472" cy="3468692"/>
          </a:xfrm>
        </p:spPr>
        <p:txBody>
          <a:bodyPr>
            <a:noAutofit/>
          </a:bodyPr>
          <a:lstStyle/>
          <a:p>
            <a:r>
              <a:rPr lang="en-US" sz="1200" dirty="0"/>
              <a:t>The Vice Provost for Research is the team lead for Pure.</a:t>
            </a:r>
          </a:p>
          <a:p>
            <a:r>
              <a:rPr lang="en-US" sz="1200" dirty="0"/>
              <a:t>The Library Internal Repository Committee oversees all Digital Commons initiatives. </a:t>
            </a:r>
          </a:p>
          <a:p>
            <a:r>
              <a:rPr lang="en-US" sz="1200" dirty="0"/>
              <a:t>Karen Ramsden serves as a lead administrator for Digital Commons and Pure.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Heard about the beta opportunity at a past conference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Viewed beta integration between systems as “a natural fit” for collaboration between the two systems.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Advocated to the Library Internal Repository Committee and Dean of the Library for robustness of data in each system and the benefits of populating Digital Commons with Pure records.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Library Internal Repository Committee gave input on what they would like to see, voiced concerns and any recommendations.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Current flow of content is Scopus</a:t>
            </a:r>
            <a:r>
              <a:rPr lang="en-US" sz="1200" dirty="0">
                <a:sym typeface="Wingdings" panose="05000000000000000000" pitchFamily="2" charset="2"/>
              </a:rPr>
              <a:t> HR verification </a:t>
            </a:r>
            <a:r>
              <a:rPr lang="en-US" sz="1200" dirty="0"/>
              <a:t>Pure</a:t>
            </a:r>
            <a:r>
              <a:rPr lang="en-US" sz="1200" dirty="0">
                <a:sym typeface="Wingdings" panose="05000000000000000000" pitchFamily="2" charset="2"/>
              </a:rPr>
              <a:t> Digital Commons.</a:t>
            </a:r>
            <a:endParaRPr lang="en-US" sz="1200" dirty="0"/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Karen Ramsden primary point of contact at Montclair State University for Digital Commons.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200" dirty="0"/>
              <a:t>Alignment with </a:t>
            </a:r>
            <a:r>
              <a:rPr lang="en-US" sz="1200" dirty="0" err="1"/>
              <a:t>bepress</a:t>
            </a:r>
            <a:r>
              <a:rPr lang="en-US" sz="1200" dirty="0"/>
              <a:t> Digital Commons Consultant Services and Product to define best workflow to relay back to institution.</a:t>
            </a:r>
          </a:p>
          <a:p>
            <a:pPr lvl="2"/>
            <a:endParaRPr lang="en-US" sz="1200" dirty="0"/>
          </a:p>
          <a:p>
            <a:pPr marL="685800" lvl="2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53023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1F4AC-B5E2-461C-9AB6-9CC6E3DDC7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Repository Internal Stakeholders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46AA641-274D-401E-91B4-5BC585D0BFB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20394284"/>
              </p:ext>
            </p:extLst>
          </p:nvPr>
        </p:nvGraphicFramePr>
        <p:xfrm>
          <a:off x="835742" y="1789472"/>
          <a:ext cx="4109884" cy="2536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861C6-715D-4427-9149-281AD453A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361451"/>
          </a:xfrm>
        </p:spPr>
        <p:txBody>
          <a:bodyPr/>
          <a:lstStyle/>
          <a:p>
            <a:r>
              <a:rPr lang="en-US" dirty="0"/>
              <a:t>Key Pure Internal Stakeholders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46679B6D-2A34-4A93-9B65-B05493C0B2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5476071"/>
              </p:ext>
            </p:extLst>
          </p:nvPr>
        </p:nvGraphicFramePr>
        <p:xfrm>
          <a:off x="4498182" y="1805507"/>
          <a:ext cx="3220141" cy="252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FBBEA78C-A38A-407C-87BB-05FEB7512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Stakeholders (University)</a:t>
            </a:r>
          </a:p>
        </p:txBody>
      </p:sp>
    </p:spTree>
    <p:extLst>
      <p:ext uri="{BB962C8B-B14F-4D97-AF65-F5344CB8AC3E}">
        <p14:creationId xmlns:p14="http://schemas.microsoft.com/office/powerpoint/2010/main" val="2070356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Communication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411A4C-0A48-4516-BBB5-5A327E683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844635"/>
            <a:ext cx="3868340" cy="35183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Digital Commons and Pure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196465"/>
            <a:ext cx="3868340" cy="3029546"/>
          </a:xfrm>
        </p:spPr>
        <p:txBody>
          <a:bodyPr>
            <a:noAutofit/>
          </a:bodyPr>
          <a:lstStyle/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Digital Commons worked directly with Pure to procure metadata for MSU affiliated content originating in Scopus and represented in Pure.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Pure metadata was mapped to Digital Commons schema.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Digital Commons beta team and Montclair worked directly. Digital Commons team ingested Pure metadata into Montclair repository, producing new records to enhance existing collections.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Ongoing. Planned quarterly ingests for deltas.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Checking against Scopus as source of truth.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AF7322-88B0-4621-B29F-AC826B136D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844635"/>
            <a:ext cx="3887391" cy="35183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Montclair, Digital Commons, and Pure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5841C3-67B5-476F-9F0B-41F5DB9448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196465"/>
            <a:ext cx="3887391" cy="2318608"/>
          </a:xfrm>
        </p:spPr>
        <p:txBody>
          <a:bodyPr>
            <a:noAutofit/>
          </a:bodyPr>
          <a:lstStyle/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Montclair ensured existing communities and structures in DC would be similar in Pure to ease the Pure-Digital Commons integration.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Montclair ensured all departments and/or schools were checked in both platforms and updated accordingly to assist with the data ingestion.</a:t>
            </a:r>
          </a:p>
          <a:p>
            <a:r>
              <a:rPr lang="en-US" sz="1050" dirty="0">
                <a:solidFill>
                  <a:srgbClr val="53565A"/>
                </a:solidFill>
                <a:latin typeface="Arial"/>
                <a:cs typeface="Arial"/>
              </a:rPr>
              <a:t>Provided ongoing feedback during beta on metadata integrity content expectations for repository.</a:t>
            </a:r>
          </a:p>
          <a:p>
            <a:endParaRPr lang="en-US" sz="1050" dirty="0"/>
          </a:p>
          <a:p>
            <a:pPr marL="0" indent="0">
              <a:buNone/>
            </a:pPr>
            <a:endParaRPr lang="en-US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1BBD52-5D0E-4993-B880-34792AE690D2}"/>
              </a:ext>
            </a:extLst>
          </p:cNvPr>
          <p:cNvSpPr txBox="1"/>
          <p:nvPr/>
        </p:nvSpPr>
        <p:spPr>
          <a:xfrm>
            <a:off x="568523" y="1042325"/>
            <a:ext cx="8006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Beta workflow between Digital Commons and Montclair included ingestion to Digital Commons demo site for review; select manual metadata edits; refinements with Pure; and then batch uploading to live Montclair repository where content was once again reviewed.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6285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Transfer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AA6B2F-8F9C-4D6A-ACAF-6265AB35E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3095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Successes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570382"/>
            <a:ext cx="3868340" cy="3071865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Over 6000 eligible records for inclusion in IR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Moved cautiously with demo site before publishing to live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Able to use existing tools to ingest content at volume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Excellent working relationship with Pure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Excellent development partner relationship with Montclair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67B23F-B7A4-4CB5-BD42-A5AD84495E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3095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Challenges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330C1-AD12-4A81-92C0-788F46FFF6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570382"/>
            <a:ext cx="3887391" cy="3071865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Metadata issues</a:t>
            </a:r>
          </a:p>
          <a:p>
            <a:pPr lvl="1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Author affiliations</a:t>
            </a:r>
          </a:p>
          <a:p>
            <a:pPr lvl="1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Additional desirable metadata (consistent links to source content, citation data)</a:t>
            </a:r>
          </a:p>
          <a:p>
            <a:pPr lvl="1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Text formatting</a:t>
            </a:r>
          </a:p>
          <a:p>
            <a:pPr lvl="1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Dupes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Record review by Montclair anticipated by institution; necessary</a:t>
            </a:r>
          </a:p>
          <a:p>
            <a:pPr marL="685800" lvl="2" indent="0">
              <a:buNone/>
            </a:pP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20581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0" y="342900"/>
            <a:ext cx="3332559" cy="480060"/>
          </a:xfrm>
        </p:spPr>
        <p:txBody>
          <a:bodyPr/>
          <a:lstStyle/>
          <a:p>
            <a:r>
              <a:rPr lang="en-US" sz="2800" dirty="0"/>
              <a:t>Results</a:t>
            </a:r>
          </a:p>
        </p:txBody>
      </p:sp>
      <p:pic>
        <p:nvPicPr>
          <p:cNvPr id="12" name="Picture Placeholder 1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8FEFFD3-4BD6-464D-8E68-0A2AF27CB93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0" r="2772"/>
          <a:stretch/>
        </p:blipFill>
        <p:spPr>
          <a:xfrm>
            <a:off x="4747259" y="746523"/>
            <a:ext cx="3517821" cy="3655219"/>
          </a:xfrm>
          <a:ln w="3175">
            <a:solidFill>
              <a:schemeClr val="tx1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0" y="929640"/>
            <a:ext cx="3942160" cy="3472102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3565A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Linguistics</a:t>
            </a:r>
            <a:r>
              <a:rPr lang="en-US" dirty="0">
                <a:solidFill>
                  <a:srgbClr val="53565A"/>
                </a:solidFill>
                <a:latin typeface="Arial"/>
                <a:cs typeface="Arial"/>
              </a:rPr>
              <a:t> collection populated with Pure assets.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3565A"/>
                </a:solidFill>
                <a:latin typeface="Arial"/>
                <a:cs typeface="Arial"/>
              </a:rPr>
              <a:t>Parallel track to ingest remaining content.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53565A"/>
                </a:solidFill>
                <a:latin typeface="Arial"/>
                <a:cs typeface="Arial"/>
              </a:rPr>
              <a:t>Montclair expected results from integration: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Will help build repository inventory.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Will archive the research of researchers no longer active with the university and therefore not featured in Research with Montclair.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Will help fill gaps where structures/dept have no info.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Will enhance repository performance; expecting surge in views and hits.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33C7D2-3024-4CF6-8D84-F5445EB9E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3"/>
            <a:ext cx="3868340" cy="329803"/>
          </a:xfrm>
        </p:spPr>
        <p:txBody>
          <a:bodyPr/>
          <a:lstStyle/>
          <a:p>
            <a:r>
              <a:rPr lang="en-US" dirty="0"/>
              <a:t>Digital Commons Next Steps 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590676"/>
            <a:ext cx="3868340" cy="3051572"/>
          </a:xfrm>
        </p:spPr>
        <p:txBody>
          <a:bodyPr>
            <a:normAutofit/>
          </a:bodyPr>
          <a:lstStyle/>
          <a:p>
            <a:pPr lvl="0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Periodic updates to Montclair repository with deltas on quarterly bases.</a:t>
            </a:r>
          </a:p>
          <a:p>
            <a:pPr lvl="0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Pursuing parallel integration with Pure as part of upcoming Harvesting platform for automated harvesting of Pure content.</a:t>
            </a:r>
          </a:p>
          <a:p>
            <a:pPr lvl="0"/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Ongoing discovery with Pure-Digital Commons Beta with Montclair and other development partners for optimal integration.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4DF5D-15CB-4E64-ADF3-2672ED0EBA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3"/>
            <a:ext cx="3887391" cy="329803"/>
          </a:xfrm>
        </p:spPr>
        <p:txBody>
          <a:bodyPr/>
          <a:lstStyle/>
          <a:p>
            <a:r>
              <a:rPr lang="en-US" dirty="0"/>
              <a:t>Montclair Next Steps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D2E6E-2504-4F74-BBDE-437D1B014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590676"/>
            <a:ext cx="3887391" cy="3051572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Looking at qualifying data.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Ensuring data integrity/clean up.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Anticipate this happens over time.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Subsequent ingests.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Being able to report out to University Leadership.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Monitoring (Google analytics before and after).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Include information about data ingestion in forthcoming outreach efforts to internal and external stakeholders.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4590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0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47651"/>
            <a:ext cx="8238318" cy="3851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Elsevier-Montclair relationship: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2016,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Montclair State University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adopted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Digital Commons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its IR and showcasing solution.  This was an initiative led by the library to showcase faculty publications, books, student theses and dissertations, and institution-led journals.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2018, as part of the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ResearchwithNJ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initiative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Montclair State University adopted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Pure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  This was an initiative led by the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Vice Provost for Research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 highlight the university’s research expertise to foster new and stronger industry collaborations.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late 2018, driven by a desire to maximize the utility and coordination between both platforms, Montclair State University initiated its participation in the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Pure-Digital Commons beta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program.   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Montclair State University recently adopted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Scopus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(2020).</a:t>
            </a:r>
          </a:p>
          <a:p>
            <a:endParaRPr lang="en-US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This presentation highlights the steps and considerations the combined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Montclair State University Library Internal Repository Committee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Lead Pure Administrators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went through together with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Elsevier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to define the integration and flow of records, and highlight the results and anticipated impacts.</a:t>
            </a: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5763" indent="-385763">
              <a:buFont typeface="+mj-lt"/>
              <a:buAutoNum type="arabicPeriod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98491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30718C-8CC6-4FC5-AE00-827EAD3B2E6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9097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62F02-417A-4771-8C9C-A4366228D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Example</a:t>
            </a: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D12C6BA-DAF1-4008-85AF-50CDECCE9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451" y="186191"/>
            <a:ext cx="4101286" cy="4201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0D4053C-C97C-4AC1-82C2-1AB04BAD59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6" y="981200"/>
            <a:ext cx="4549065" cy="340667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8E1EEBE-F1A7-435A-AF59-530035968C63}"/>
              </a:ext>
            </a:extLst>
          </p:cNvPr>
          <p:cNvCxnSpPr/>
          <p:nvPr/>
        </p:nvCxnSpPr>
        <p:spPr>
          <a:xfrm>
            <a:off x="3465354" y="1605437"/>
            <a:ext cx="2117035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242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9295-91F4-46CA-B4D7-16551BD9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Montclair State University Digital Commons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10AFF-3366-4183-B884-5063EBEB40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22</a:t>
            </a:fld>
            <a:endParaRPr lang="nl-NL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55723AB-1EE0-4EAB-9B54-EB60C3743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3" y="961218"/>
            <a:ext cx="4457854" cy="34620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74D98A-115F-45C3-BD4F-285D5EB65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90" y="961218"/>
            <a:ext cx="3291185" cy="31156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733817-18CF-4541-A383-9087A2DDEBA8}"/>
              </a:ext>
            </a:extLst>
          </p:cNvPr>
          <p:cNvCxnSpPr>
            <a:cxnSpLocks/>
          </p:cNvCxnSpPr>
          <p:nvPr/>
        </p:nvCxnSpPr>
        <p:spPr>
          <a:xfrm flipV="1">
            <a:off x="2416629" y="1219200"/>
            <a:ext cx="2928257" cy="2634343"/>
          </a:xfrm>
          <a:prstGeom prst="straightConnector1">
            <a:avLst/>
          </a:prstGeom>
          <a:ln w="22225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569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4B9416-9CAB-48CF-B5A1-EBE0133F84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Opened as the New Jersey State Normal School at Montclair in 1908 with the mission to educate and train an initial class of 187 students in the science of education.</a:t>
            </a:r>
          </a:p>
          <a:p>
            <a:r>
              <a:rPr lang="en-US" sz="1200" dirty="0"/>
              <a:t>Achieved University status in 1994 and now </a:t>
            </a:r>
            <a:r>
              <a:rPr lang="en-US" sz="1200" b="1" dirty="0"/>
              <a:t>currently serves 21,000 undergraduate and graduate students</a:t>
            </a:r>
            <a:r>
              <a:rPr lang="en-US" sz="1200" dirty="0"/>
              <a:t>.</a:t>
            </a:r>
          </a:p>
          <a:p>
            <a:r>
              <a:rPr lang="en-US" sz="1200" dirty="0"/>
              <a:t>The University has </a:t>
            </a:r>
            <a:r>
              <a:rPr lang="en-US" sz="1200" b="1" dirty="0"/>
              <a:t>11 colleges and schools</a:t>
            </a:r>
            <a:r>
              <a:rPr lang="en-US" sz="1200" dirty="0"/>
              <a:t> with more than </a:t>
            </a:r>
            <a:r>
              <a:rPr lang="en-US" sz="1200" b="1" dirty="0"/>
              <a:t>300 doctoral, master’s and baccalaureate programs</a:t>
            </a:r>
            <a:r>
              <a:rPr lang="en-US" sz="1200" dirty="0"/>
              <a:t>.</a:t>
            </a:r>
          </a:p>
          <a:p>
            <a:r>
              <a:rPr lang="en-US" sz="1200" dirty="0"/>
              <a:t>Recognized as a </a:t>
            </a:r>
            <a:r>
              <a:rPr lang="en-US" sz="1200" b="1" dirty="0"/>
              <a:t>“high research activity” </a:t>
            </a:r>
            <a:r>
              <a:rPr lang="en-US" sz="1200" dirty="0"/>
              <a:t>doctoral granting universities in the United States.</a:t>
            </a:r>
          </a:p>
          <a:p>
            <a:r>
              <a:rPr lang="en-US" sz="1200" dirty="0"/>
              <a:t>Additionally the University is </a:t>
            </a:r>
            <a:r>
              <a:rPr lang="en-US" sz="1200" b="1" dirty="0"/>
              <a:t>recognized as a public research university in the State of New Jersey</a:t>
            </a:r>
            <a:r>
              <a:rPr lang="en-US" sz="1200" dirty="0"/>
              <a:t>.</a:t>
            </a:r>
          </a:p>
          <a:p>
            <a:r>
              <a:rPr lang="en-US" sz="1200" dirty="0"/>
              <a:t>Situated on a beautiful 252-acre suburban campus just 12 miles from New York City.</a:t>
            </a:r>
          </a:p>
          <a:p>
            <a:endParaRPr lang="en-US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DF0580-44E7-4DC7-860D-9239AF85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28903"/>
            <a:ext cx="8238319" cy="313984"/>
          </a:xfrm>
        </p:spPr>
        <p:txBody>
          <a:bodyPr/>
          <a:lstStyle/>
          <a:p>
            <a:r>
              <a:rPr lang="en-US" dirty="0"/>
              <a:t>About Montclair State University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858C47-AEC3-497E-B6DF-4B4E203EA9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973" y="594475"/>
            <a:ext cx="2286000" cy="4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28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57F2B0-5C10-4EC7-A910-92324613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617934"/>
          </a:xfrm>
        </p:spPr>
        <p:txBody>
          <a:bodyPr/>
          <a:lstStyle/>
          <a:p>
            <a:r>
              <a:rPr lang="en-US" dirty="0"/>
              <a:t>About the Presenters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1CE7A6-97D8-4967-8F9C-7CBDEE938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891780"/>
            <a:ext cx="3868340" cy="347086"/>
          </a:xfrm>
        </p:spPr>
        <p:txBody>
          <a:bodyPr/>
          <a:lstStyle/>
          <a:p>
            <a:r>
              <a:rPr lang="en-US" dirty="0"/>
              <a:t>Karen Ramsden	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D93DB5-604F-4457-85DF-90CDD6DEA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356851"/>
            <a:ext cx="3868340" cy="3285397"/>
          </a:xfrm>
        </p:spPr>
        <p:txBody>
          <a:bodyPr>
            <a:normAutofit fontScale="40000" lnSpcReduction="20000"/>
          </a:bodyPr>
          <a:lstStyle/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Research and Projects Specialist.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Digital Commons Coordinator.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Lead Administrator for Research with Montclair (powered by Pure).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Working in Higher Education more than twenty years.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Previous role was Research Analyst in University Advancement (now University Development).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Member of various University-wide committees and project.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Majority of experience is in the Administrative side of Higher Education.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Received a Masters in Public Administration and post graduate certificates in Program Evaluation and in Data Collection and Management.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Pursuing 2nd Masters Degree in Fall 2019 in Social Research Methods and Analysis.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BB1115-AC2F-4690-B157-A0904CDF2E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891780"/>
            <a:ext cx="3887391" cy="347086"/>
          </a:xfrm>
        </p:spPr>
        <p:txBody>
          <a:bodyPr/>
          <a:lstStyle/>
          <a:p>
            <a:r>
              <a:rPr lang="en-US" dirty="0"/>
              <a:t>Simone Polgar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F7D1182-AB66-4DBB-B5AC-E653279AF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356851"/>
            <a:ext cx="3887391" cy="3285397"/>
          </a:xfrm>
        </p:spPr>
        <p:txBody>
          <a:bodyPr>
            <a:normAutofit fontScale="40000" lnSpcReduction="20000"/>
          </a:bodyPr>
          <a:lstStyle/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Product Manager for Digital Commons and Expert Gallery Suite “Showcase More” efforts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Focused on content ingestion workflows and feature development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Masters in Library and Information Science</a:t>
            </a:r>
          </a:p>
          <a:p>
            <a:pPr marL="214313" indent="-214313"/>
            <a:r>
              <a:rPr lang="en-US" sz="3000" dirty="0">
                <a:solidFill>
                  <a:srgbClr val="53565A"/>
                </a:solidFill>
                <a:latin typeface="Arial"/>
                <a:cs typeface="Arial"/>
              </a:rPr>
              <a:t>Contributing as Product Manager to information management and library technology companies for 6+ years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2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4FDB8-9E2A-45A3-BD9A-187A6B846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Highlighting MSU Innovation with Two Platforms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04898-FCBB-48BA-9B8C-670AFCA655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22865-95BD-4983-97A8-D1A1A4F1D319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795867" y="1083950"/>
            <a:ext cx="3987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Integration between the </a:t>
            </a:r>
            <a:r>
              <a:rPr lang="en-US" sz="1200" b="1" dirty="0"/>
              <a:t>Pure</a:t>
            </a:r>
            <a:r>
              <a:rPr lang="en-US" sz="1200" dirty="0"/>
              <a:t> and </a:t>
            </a:r>
            <a:r>
              <a:rPr lang="en-US" sz="1200" b="1" dirty="0"/>
              <a:t>Digital Commons </a:t>
            </a:r>
            <a:r>
              <a:rPr lang="en-US" sz="1200" dirty="0"/>
              <a:t>portals began in summer 2019 and is currently in progress, nearing completion.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8591B8C8-CE86-4410-AEDA-F6761E462D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103" y="1161095"/>
            <a:ext cx="3174470" cy="32521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71F7246-1756-4E84-A124-8600795D57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37" y="1776447"/>
            <a:ext cx="3521059" cy="263682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667EE6-628C-4219-9B60-9D424E555AB2}"/>
              </a:ext>
            </a:extLst>
          </p:cNvPr>
          <p:cNvCxnSpPr>
            <a:cxnSpLocks/>
          </p:cNvCxnSpPr>
          <p:nvPr/>
        </p:nvCxnSpPr>
        <p:spPr>
          <a:xfrm>
            <a:off x="3752688" y="2347964"/>
            <a:ext cx="2008032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2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752AE-ABCA-4048-8668-5414D9E34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Highlighting MSU Innovation with Two Platforms: Montclair State Digital Commons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12BB-2A9D-4555-BF9A-85C4FE154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386841"/>
            <a:ext cx="7973138" cy="3255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53565A"/>
                </a:solidFill>
                <a:latin typeface="Arial"/>
                <a:cs typeface="Arial"/>
              </a:rPr>
              <a:t>Digital Commons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The Library subscribes to 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 Commons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, to serve as the hosted environment for </a:t>
            </a:r>
            <a:r>
              <a:rPr lang="en-US" sz="1200" b="1" u="sng" dirty="0">
                <a:solidFill>
                  <a:srgbClr val="53565A"/>
                </a:solidFill>
                <a:latin typeface="Arial"/>
                <a:cs typeface="Arial"/>
              </a:rPr>
              <a:t>its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institutional repository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.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The mission of the Montclair State University Digital Commons is to 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</a:rPr>
              <a:t>showcase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 scholarly and creative works, research data, and other materials produced by the faculty, staff and students of Montclair State University. </a:t>
            </a:r>
          </a:p>
          <a:p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A service of Sprague Library, the repository provides </a:t>
            </a:r>
            <a:r>
              <a:rPr lang="en-US" sz="1200" b="1" dirty="0">
                <a:solidFill>
                  <a:srgbClr val="53565A"/>
                </a:solidFill>
                <a:latin typeface="Arial"/>
                <a:cs typeface="Arial"/>
              </a:rPr>
              <a:t>free, worldwide access to the scholarly, creative, and cultural works of Montclair State University</a:t>
            </a:r>
            <a:r>
              <a:rPr lang="en-US" sz="1200" dirty="0">
                <a:solidFill>
                  <a:srgbClr val="53565A"/>
                </a:solidFill>
                <a:latin typeface="Arial"/>
                <a:cs typeface="Arial"/>
              </a:rPr>
              <a:t>.</a:t>
            </a:r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4355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9295-91F4-46CA-B4D7-16551BD9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Montclair State University Digital Commons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10AFF-3366-4183-B884-5063EBEB40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55723AB-1EE0-4EAB-9B54-EB60C3743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20" y="1099456"/>
            <a:ext cx="4457854" cy="33238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5E13CC-6BBE-4144-B12C-43332EACF281}"/>
              </a:ext>
            </a:extLst>
          </p:cNvPr>
          <p:cNvSpPr/>
          <p:nvPr/>
        </p:nvSpPr>
        <p:spPr>
          <a:xfrm>
            <a:off x="751114" y="1436915"/>
            <a:ext cx="3472033" cy="2503714"/>
          </a:xfrm>
          <a:prstGeom prst="rect">
            <a:avLst/>
          </a:prstGeom>
          <a:solidFill>
            <a:schemeClr val="accent1">
              <a:lumMod val="60000"/>
              <a:lumOff val="40000"/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41C26-D0B6-4C57-AD4B-972C8A430908}"/>
              </a:ext>
            </a:extLst>
          </p:cNvPr>
          <p:cNvSpPr txBox="1"/>
          <p:nvPr/>
        </p:nvSpPr>
        <p:spPr>
          <a:xfrm>
            <a:off x="832757" y="1576918"/>
            <a:ext cx="3390390" cy="2242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rgbClr val="53565A"/>
                </a:solidFill>
                <a:cs typeface="Arial"/>
              </a:rPr>
              <a:t>"By capturing the intellectual output of Montclair State University, the repository provides visibility and influence to a worldwide audience, which, in turn, opens up new avenues for further research, innovation, and collaboration, and supports the University’s mission as a Carnegie-designated high level research doctoral university and state-designated public research institution."</a:t>
            </a:r>
          </a:p>
        </p:txBody>
      </p:sp>
    </p:spTree>
    <p:extLst>
      <p:ext uri="{BB962C8B-B14F-4D97-AF65-F5344CB8AC3E}">
        <p14:creationId xmlns:p14="http://schemas.microsoft.com/office/powerpoint/2010/main" val="2959594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9295-91F4-46CA-B4D7-16551BD9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Montclair State University Digital Commons Works Posted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10AFF-3366-4183-B884-5063EBEB40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8255AD9-DBF1-493C-B783-2DCFE4CF5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8210"/>
            <a:ext cx="9144000" cy="296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3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9295-91F4-46CA-B4D7-16551BD96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Montclair State University Digital Commons Downloads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210AFF-3366-4183-B884-5063EBEB40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F89014-7F8D-47C1-8D79-17A715C9D2BB}" type="slidenum">
              <a:rPr lang="nl-NL" smtClean="0"/>
              <a:pPr/>
              <a:t>9</a:t>
            </a:fld>
            <a:endParaRPr lang="nl-NL" dirty="0"/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964E2365-BD79-44F0-B2AB-6DB61633E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79" y="2487922"/>
            <a:ext cx="15241" cy="167655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4C9EF6D2-5BEC-442B-871C-391AD3ADF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652"/>
            <a:ext cx="9144000" cy="312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601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Elsevier">
  <a:themeElements>
    <a:clrScheme name="Custom 1">
      <a:dk1>
        <a:srgbClr val="53565A"/>
      </a:dk1>
      <a:lt1>
        <a:srgbClr val="FFFFFF"/>
      </a:lt1>
      <a:dk2>
        <a:srgbClr val="FF6C00"/>
      </a:dk2>
      <a:lt2>
        <a:srgbClr val="E7E6E6"/>
      </a:lt2>
      <a:accent1>
        <a:srgbClr val="3678DF"/>
      </a:accent1>
      <a:accent2>
        <a:srgbClr val="FF6C00"/>
      </a:accent2>
      <a:accent3>
        <a:srgbClr val="FCD300"/>
      </a:accent3>
      <a:accent4>
        <a:srgbClr val="F73D28"/>
      </a:accent4>
      <a:accent5>
        <a:srgbClr val="8ED600"/>
      </a:accent5>
      <a:accent6>
        <a:srgbClr val="661CC9"/>
      </a:accent6>
      <a:hlink>
        <a:srgbClr val="0563C1"/>
      </a:hlink>
      <a:folHlink>
        <a:srgbClr val="FF6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 grey">
      <a:srgbClr val="53565A"/>
    </a:custClr>
    <a:custClr name="Orange">
      <a:srgbClr val="FF6C00"/>
    </a:custClr>
    <a:custClr name="Grey footer">
      <a:srgbClr val="A7A8AA"/>
    </a:custClr>
  </a:custClrLst>
  <a:extLst>
    <a:ext uri="{05A4C25C-085E-4340-85A3-A5531E510DB2}">
      <thm15:themeFamily xmlns:thm15="http://schemas.microsoft.com/office/thememl/2012/main" name="ELS_ppt-presentation_Arial 16_9 new.potx" id="{D40443C0-16AF-4A5D-8290-255DEE5F8301}" vid="{38A45B1D-F117-4F8B-9F78-F1219F5478A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ELS_ppt-presentation_Arial 16_9 new colorscheme</Template>
  <TotalTime>0</TotalTime>
  <Words>1720</Words>
  <Application>Microsoft Office PowerPoint</Application>
  <PresentationFormat>On-screen Show (16:9)</PresentationFormat>
  <Paragraphs>199</Paragraphs>
  <Slides>22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Wingdings</vt:lpstr>
      <vt:lpstr>Elsevier</vt:lpstr>
      <vt:lpstr>think-cell Slide</vt:lpstr>
      <vt:lpstr>A Tale of Two Platforms</vt:lpstr>
      <vt:lpstr>Introduction</vt:lpstr>
      <vt:lpstr>About Montclair State University</vt:lpstr>
      <vt:lpstr>About the Presenters</vt:lpstr>
      <vt:lpstr>Highlighting MSU Innovation with Two Platforms</vt:lpstr>
      <vt:lpstr>Highlighting MSU Innovation with Two Platforms: Montclair State Digital Commons</vt:lpstr>
      <vt:lpstr>Montclair State University Digital Commons</vt:lpstr>
      <vt:lpstr>Montclair State University Digital Commons Works Posted</vt:lpstr>
      <vt:lpstr>Montclair State University Digital Commons Downloads</vt:lpstr>
      <vt:lpstr>Highlighting MSU Innovation with Two Platforms:  Research with Montclair</vt:lpstr>
      <vt:lpstr>Research with Montclair</vt:lpstr>
      <vt:lpstr>Pure-Digital Commons Beta</vt:lpstr>
      <vt:lpstr>Pure-Digital Commons Beta with Montclair</vt:lpstr>
      <vt:lpstr>Stakeholders (University)</vt:lpstr>
      <vt:lpstr>Platform Communication </vt:lpstr>
      <vt:lpstr>Content Transfer</vt:lpstr>
      <vt:lpstr>Results</vt:lpstr>
      <vt:lpstr>Next Steps</vt:lpstr>
      <vt:lpstr>PowerPoint Presentation</vt:lpstr>
      <vt:lpstr>Appendix</vt:lpstr>
      <vt:lpstr>Integration Example</vt:lpstr>
      <vt:lpstr>Montclair State University Digital Commons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2018-07-23T12:36:44Z</cp:lastPrinted>
  <dcterms:created xsi:type="dcterms:W3CDTF">2018-05-29T20:11:58Z</dcterms:created>
  <dcterms:modified xsi:type="dcterms:W3CDTF">2019-10-15T05:55:04Z</dcterms:modified>
</cp:coreProperties>
</file>