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58" r:id="rId4"/>
    <p:sldId id="259" r:id="rId5"/>
    <p:sldId id="260" r:id="rId6"/>
    <p:sldId id="262" r:id="rId7"/>
    <p:sldId id="276" r:id="rId8"/>
    <p:sldId id="264" r:id="rId9"/>
    <p:sldId id="293" r:id="rId10"/>
    <p:sldId id="294" r:id="rId11"/>
    <p:sldId id="265" r:id="rId12"/>
    <p:sldId id="300" r:id="rId13"/>
    <p:sldId id="301" r:id="rId14"/>
    <p:sldId id="266" r:id="rId15"/>
    <p:sldId id="297" r:id="rId16"/>
    <p:sldId id="298" r:id="rId17"/>
    <p:sldId id="299" r:id="rId18"/>
    <p:sldId id="267" r:id="rId19"/>
    <p:sldId id="295" r:id="rId20"/>
    <p:sldId id="29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2" d="100"/>
          <a:sy n="72" d="100"/>
        </p:scale>
        <p:origin x="65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D3C6AA-79AF-4A2C-8AD9-6971D2CA7E05}"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E54DE2CA-4812-40AA-8E80-433EBAE01E87}">
      <dgm:prSet/>
      <dgm:spPr>
        <a:solidFill>
          <a:srgbClr val="FF0000"/>
        </a:solidFill>
      </dgm:spPr>
      <dgm:t>
        <a:bodyPr/>
        <a:lstStyle/>
        <a:p>
          <a:r>
            <a:rPr lang="en-US" dirty="0"/>
            <a:t>What do community members (teachers, parents, former participants) involved in a Sport for Development initiative perceive as the impacts of the program? </a:t>
          </a:r>
        </a:p>
      </dgm:t>
    </dgm:pt>
    <dgm:pt modelId="{872365C4-E9D8-48A5-9D6E-442A89F21B69}" type="parTrans" cxnId="{3CFCA254-4C18-4DBA-903A-DCFBC525911A}">
      <dgm:prSet/>
      <dgm:spPr/>
      <dgm:t>
        <a:bodyPr/>
        <a:lstStyle/>
        <a:p>
          <a:endParaRPr lang="en-US"/>
        </a:p>
      </dgm:t>
    </dgm:pt>
    <dgm:pt modelId="{CFF4C5B4-9A89-49DF-9957-300555E98F24}" type="sibTrans" cxnId="{3CFCA254-4C18-4DBA-903A-DCFBC525911A}">
      <dgm:prSet/>
      <dgm:spPr/>
      <dgm:t>
        <a:bodyPr/>
        <a:lstStyle/>
        <a:p>
          <a:endParaRPr lang="en-US"/>
        </a:p>
      </dgm:t>
    </dgm:pt>
    <dgm:pt modelId="{3401745A-20AF-4F78-9EEC-6EAA68C39EB5}">
      <dgm:prSet/>
      <dgm:spPr>
        <a:solidFill>
          <a:srgbClr val="0033CC"/>
        </a:solidFill>
      </dgm:spPr>
      <dgm:t>
        <a:bodyPr/>
        <a:lstStyle/>
        <a:p>
          <a:r>
            <a:rPr lang="en-US"/>
            <a:t>How have community members been engaged in the various stages of the SfD development and implementation?</a:t>
          </a:r>
        </a:p>
      </dgm:t>
    </dgm:pt>
    <dgm:pt modelId="{E10AE8E4-1F04-4A68-8B42-26A1D3AF8E97}" type="parTrans" cxnId="{6F8C15F2-0DBA-4C13-9E8D-1B48B207E9EE}">
      <dgm:prSet/>
      <dgm:spPr/>
      <dgm:t>
        <a:bodyPr/>
        <a:lstStyle/>
        <a:p>
          <a:endParaRPr lang="en-US"/>
        </a:p>
      </dgm:t>
    </dgm:pt>
    <dgm:pt modelId="{1D2ACD52-FC2D-495A-9BB4-54175952E85F}" type="sibTrans" cxnId="{6F8C15F2-0DBA-4C13-9E8D-1B48B207E9EE}">
      <dgm:prSet/>
      <dgm:spPr/>
      <dgm:t>
        <a:bodyPr/>
        <a:lstStyle/>
        <a:p>
          <a:endParaRPr lang="en-US"/>
        </a:p>
      </dgm:t>
    </dgm:pt>
    <dgm:pt modelId="{247D9058-AD11-4232-B603-67AA232B44C7}">
      <dgm:prSet/>
      <dgm:spPr>
        <a:solidFill>
          <a:srgbClr val="009900"/>
        </a:solidFill>
      </dgm:spPr>
      <dgm:t>
        <a:bodyPr/>
        <a:lstStyle/>
        <a:p>
          <a:r>
            <a:rPr lang="en-US"/>
            <a:t>What are the current, and anticipated impacts of the Sport-Education Centre being constructed by the Sport for development organization? </a:t>
          </a:r>
        </a:p>
      </dgm:t>
    </dgm:pt>
    <dgm:pt modelId="{643C306B-4C1A-4D84-A3AB-A5DD58B960EC}" type="parTrans" cxnId="{494AB204-96CD-4A89-BCC4-E050E8FD4224}">
      <dgm:prSet/>
      <dgm:spPr/>
      <dgm:t>
        <a:bodyPr/>
        <a:lstStyle/>
        <a:p>
          <a:endParaRPr lang="en-US"/>
        </a:p>
      </dgm:t>
    </dgm:pt>
    <dgm:pt modelId="{AF0B6785-48CB-4130-9FC0-3DCB3366B33B}" type="sibTrans" cxnId="{494AB204-96CD-4A89-BCC4-E050E8FD4224}">
      <dgm:prSet/>
      <dgm:spPr/>
      <dgm:t>
        <a:bodyPr/>
        <a:lstStyle/>
        <a:p>
          <a:endParaRPr lang="en-US"/>
        </a:p>
      </dgm:t>
    </dgm:pt>
    <dgm:pt modelId="{12E0A2A5-9605-48C7-9CAA-2A75EFECF53B}" type="pres">
      <dgm:prSet presAssocID="{8DD3C6AA-79AF-4A2C-8AD9-6971D2CA7E05}" presName="outerComposite" presStyleCnt="0">
        <dgm:presLayoutVars>
          <dgm:chMax val="5"/>
          <dgm:dir/>
          <dgm:resizeHandles val="exact"/>
        </dgm:presLayoutVars>
      </dgm:prSet>
      <dgm:spPr/>
    </dgm:pt>
    <dgm:pt modelId="{DD5D51C3-2A05-454E-8F20-E8EFCE7C4CB1}" type="pres">
      <dgm:prSet presAssocID="{8DD3C6AA-79AF-4A2C-8AD9-6971D2CA7E05}" presName="dummyMaxCanvas" presStyleCnt="0">
        <dgm:presLayoutVars/>
      </dgm:prSet>
      <dgm:spPr/>
    </dgm:pt>
    <dgm:pt modelId="{078D9F0E-CF9F-4866-87F1-B20D5DB27720}" type="pres">
      <dgm:prSet presAssocID="{8DD3C6AA-79AF-4A2C-8AD9-6971D2CA7E05}" presName="ThreeNodes_1" presStyleLbl="node1" presStyleIdx="0" presStyleCnt="3">
        <dgm:presLayoutVars>
          <dgm:bulletEnabled val="1"/>
        </dgm:presLayoutVars>
      </dgm:prSet>
      <dgm:spPr/>
    </dgm:pt>
    <dgm:pt modelId="{E5B6A032-B8F8-4D73-A620-AF42FB7C9BFB}" type="pres">
      <dgm:prSet presAssocID="{8DD3C6AA-79AF-4A2C-8AD9-6971D2CA7E05}" presName="ThreeNodes_2" presStyleLbl="node1" presStyleIdx="1" presStyleCnt="3">
        <dgm:presLayoutVars>
          <dgm:bulletEnabled val="1"/>
        </dgm:presLayoutVars>
      </dgm:prSet>
      <dgm:spPr/>
    </dgm:pt>
    <dgm:pt modelId="{D5C1453A-B510-4EDA-9EBC-E31B552D4347}" type="pres">
      <dgm:prSet presAssocID="{8DD3C6AA-79AF-4A2C-8AD9-6971D2CA7E05}" presName="ThreeNodes_3" presStyleLbl="node1" presStyleIdx="2" presStyleCnt="3">
        <dgm:presLayoutVars>
          <dgm:bulletEnabled val="1"/>
        </dgm:presLayoutVars>
      </dgm:prSet>
      <dgm:spPr/>
    </dgm:pt>
    <dgm:pt modelId="{ED04F756-D4BE-4AB3-854B-4EF76B6CB89C}" type="pres">
      <dgm:prSet presAssocID="{8DD3C6AA-79AF-4A2C-8AD9-6971D2CA7E05}" presName="ThreeConn_1-2" presStyleLbl="fgAccFollowNode1" presStyleIdx="0" presStyleCnt="2">
        <dgm:presLayoutVars>
          <dgm:bulletEnabled val="1"/>
        </dgm:presLayoutVars>
      </dgm:prSet>
      <dgm:spPr/>
    </dgm:pt>
    <dgm:pt modelId="{69D683E0-B9D1-446B-9EEC-47472792ADE0}" type="pres">
      <dgm:prSet presAssocID="{8DD3C6AA-79AF-4A2C-8AD9-6971D2CA7E05}" presName="ThreeConn_2-3" presStyleLbl="fgAccFollowNode1" presStyleIdx="1" presStyleCnt="2">
        <dgm:presLayoutVars>
          <dgm:bulletEnabled val="1"/>
        </dgm:presLayoutVars>
      </dgm:prSet>
      <dgm:spPr/>
    </dgm:pt>
    <dgm:pt modelId="{08E17131-1331-4417-AF77-1EEC4DEF0BEE}" type="pres">
      <dgm:prSet presAssocID="{8DD3C6AA-79AF-4A2C-8AD9-6971D2CA7E05}" presName="ThreeNodes_1_text" presStyleLbl="node1" presStyleIdx="2" presStyleCnt="3">
        <dgm:presLayoutVars>
          <dgm:bulletEnabled val="1"/>
        </dgm:presLayoutVars>
      </dgm:prSet>
      <dgm:spPr/>
    </dgm:pt>
    <dgm:pt modelId="{4A240FD3-859A-486D-A156-9166A88D496C}" type="pres">
      <dgm:prSet presAssocID="{8DD3C6AA-79AF-4A2C-8AD9-6971D2CA7E05}" presName="ThreeNodes_2_text" presStyleLbl="node1" presStyleIdx="2" presStyleCnt="3">
        <dgm:presLayoutVars>
          <dgm:bulletEnabled val="1"/>
        </dgm:presLayoutVars>
      </dgm:prSet>
      <dgm:spPr/>
    </dgm:pt>
    <dgm:pt modelId="{C7B69C94-2FAF-4244-819E-64733CC37617}" type="pres">
      <dgm:prSet presAssocID="{8DD3C6AA-79AF-4A2C-8AD9-6971D2CA7E05}" presName="ThreeNodes_3_text" presStyleLbl="node1" presStyleIdx="2" presStyleCnt="3">
        <dgm:presLayoutVars>
          <dgm:bulletEnabled val="1"/>
        </dgm:presLayoutVars>
      </dgm:prSet>
      <dgm:spPr/>
    </dgm:pt>
  </dgm:ptLst>
  <dgm:cxnLst>
    <dgm:cxn modelId="{494AB204-96CD-4A89-BCC4-E050E8FD4224}" srcId="{8DD3C6AA-79AF-4A2C-8AD9-6971D2CA7E05}" destId="{247D9058-AD11-4232-B603-67AA232B44C7}" srcOrd="2" destOrd="0" parTransId="{643C306B-4C1A-4D84-A3AB-A5DD58B960EC}" sibTransId="{AF0B6785-48CB-4130-9FC0-3DCB3366B33B}"/>
    <dgm:cxn modelId="{7CE4DB0A-173D-4359-8C54-DF807851ABD5}" type="presOf" srcId="{247D9058-AD11-4232-B603-67AA232B44C7}" destId="{D5C1453A-B510-4EDA-9EBC-E31B552D4347}" srcOrd="0" destOrd="0" presId="urn:microsoft.com/office/officeart/2005/8/layout/vProcess5"/>
    <dgm:cxn modelId="{59275520-9187-4D6A-8E22-8C2E1408B2F6}" type="presOf" srcId="{CFF4C5B4-9A89-49DF-9957-300555E98F24}" destId="{ED04F756-D4BE-4AB3-854B-4EF76B6CB89C}" srcOrd="0" destOrd="0" presId="urn:microsoft.com/office/officeart/2005/8/layout/vProcess5"/>
    <dgm:cxn modelId="{B8626226-8A19-4729-BF8B-B480FBA8BCD1}" type="presOf" srcId="{E54DE2CA-4812-40AA-8E80-433EBAE01E87}" destId="{078D9F0E-CF9F-4866-87F1-B20D5DB27720}" srcOrd="0" destOrd="0" presId="urn:microsoft.com/office/officeart/2005/8/layout/vProcess5"/>
    <dgm:cxn modelId="{A967C445-13AC-4EF2-A5E8-2666DC39ACDE}" type="presOf" srcId="{247D9058-AD11-4232-B603-67AA232B44C7}" destId="{C7B69C94-2FAF-4244-819E-64733CC37617}" srcOrd="1" destOrd="0" presId="urn:microsoft.com/office/officeart/2005/8/layout/vProcess5"/>
    <dgm:cxn modelId="{8166386E-E670-4A61-9B86-F2CED24F013C}" type="presOf" srcId="{1D2ACD52-FC2D-495A-9BB4-54175952E85F}" destId="{69D683E0-B9D1-446B-9EEC-47472792ADE0}" srcOrd="0" destOrd="0" presId="urn:microsoft.com/office/officeart/2005/8/layout/vProcess5"/>
    <dgm:cxn modelId="{3CFCA254-4C18-4DBA-903A-DCFBC525911A}" srcId="{8DD3C6AA-79AF-4A2C-8AD9-6971D2CA7E05}" destId="{E54DE2CA-4812-40AA-8E80-433EBAE01E87}" srcOrd="0" destOrd="0" parTransId="{872365C4-E9D8-48A5-9D6E-442A89F21B69}" sibTransId="{CFF4C5B4-9A89-49DF-9957-300555E98F24}"/>
    <dgm:cxn modelId="{012C099F-3923-4564-A62F-8F39BB25F72D}" type="presOf" srcId="{3401745A-20AF-4F78-9EEC-6EAA68C39EB5}" destId="{E5B6A032-B8F8-4D73-A620-AF42FB7C9BFB}" srcOrd="0" destOrd="0" presId="urn:microsoft.com/office/officeart/2005/8/layout/vProcess5"/>
    <dgm:cxn modelId="{35765BA2-DB8F-4398-98D0-D536FE969841}" type="presOf" srcId="{8DD3C6AA-79AF-4A2C-8AD9-6971D2CA7E05}" destId="{12E0A2A5-9605-48C7-9CAA-2A75EFECF53B}" srcOrd="0" destOrd="0" presId="urn:microsoft.com/office/officeart/2005/8/layout/vProcess5"/>
    <dgm:cxn modelId="{0941BBBE-47E6-4156-B453-CC5C2D3B11F5}" type="presOf" srcId="{E54DE2CA-4812-40AA-8E80-433EBAE01E87}" destId="{08E17131-1331-4417-AF77-1EEC4DEF0BEE}" srcOrd="1" destOrd="0" presId="urn:microsoft.com/office/officeart/2005/8/layout/vProcess5"/>
    <dgm:cxn modelId="{6F8C15F2-0DBA-4C13-9E8D-1B48B207E9EE}" srcId="{8DD3C6AA-79AF-4A2C-8AD9-6971D2CA7E05}" destId="{3401745A-20AF-4F78-9EEC-6EAA68C39EB5}" srcOrd="1" destOrd="0" parTransId="{E10AE8E4-1F04-4A68-8B42-26A1D3AF8E97}" sibTransId="{1D2ACD52-FC2D-495A-9BB4-54175952E85F}"/>
    <dgm:cxn modelId="{B18021F5-8469-4685-9A70-EDC6732F07D6}" type="presOf" srcId="{3401745A-20AF-4F78-9EEC-6EAA68C39EB5}" destId="{4A240FD3-859A-486D-A156-9166A88D496C}" srcOrd="1" destOrd="0" presId="urn:microsoft.com/office/officeart/2005/8/layout/vProcess5"/>
    <dgm:cxn modelId="{4B63850D-AB38-4A8A-9F04-281298EFDD00}" type="presParOf" srcId="{12E0A2A5-9605-48C7-9CAA-2A75EFECF53B}" destId="{DD5D51C3-2A05-454E-8F20-E8EFCE7C4CB1}" srcOrd="0" destOrd="0" presId="urn:microsoft.com/office/officeart/2005/8/layout/vProcess5"/>
    <dgm:cxn modelId="{88D70441-9217-4FC1-A2F0-27F2B26CA806}" type="presParOf" srcId="{12E0A2A5-9605-48C7-9CAA-2A75EFECF53B}" destId="{078D9F0E-CF9F-4866-87F1-B20D5DB27720}" srcOrd="1" destOrd="0" presId="urn:microsoft.com/office/officeart/2005/8/layout/vProcess5"/>
    <dgm:cxn modelId="{464D58B2-4F02-4CA6-9DB0-E8168BE655A1}" type="presParOf" srcId="{12E0A2A5-9605-48C7-9CAA-2A75EFECF53B}" destId="{E5B6A032-B8F8-4D73-A620-AF42FB7C9BFB}" srcOrd="2" destOrd="0" presId="urn:microsoft.com/office/officeart/2005/8/layout/vProcess5"/>
    <dgm:cxn modelId="{A6CF768E-BA79-478D-8390-2E80575D473E}" type="presParOf" srcId="{12E0A2A5-9605-48C7-9CAA-2A75EFECF53B}" destId="{D5C1453A-B510-4EDA-9EBC-E31B552D4347}" srcOrd="3" destOrd="0" presId="urn:microsoft.com/office/officeart/2005/8/layout/vProcess5"/>
    <dgm:cxn modelId="{D618DF72-B97F-463C-939D-2EF365FAC735}" type="presParOf" srcId="{12E0A2A5-9605-48C7-9CAA-2A75EFECF53B}" destId="{ED04F756-D4BE-4AB3-854B-4EF76B6CB89C}" srcOrd="4" destOrd="0" presId="urn:microsoft.com/office/officeart/2005/8/layout/vProcess5"/>
    <dgm:cxn modelId="{C736C88F-E626-4F24-960E-0E43F3875327}" type="presParOf" srcId="{12E0A2A5-9605-48C7-9CAA-2A75EFECF53B}" destId="{69D683E0-B9D1-446B-9EEC-47472792ADE0}" srcOrd="5" destOrd="0" presId="urn:microsoft.com/office/officeart/2005/8/layout/vProcess5"/>
    <dgm:cxn modelId="{BCDCC5BA-0805-467E-B570-3256494721FB}" type="presParOf" srcId="{12E0A2A5-9605-48C7-9CAA-2A75EFECF53B}" destId="{08E17131-1331-4417-AF77-1EEC4DEF0BEE}" srcOrd="6" destOrd="0" presId="urn:microsoft.com/office/officeart/2005/8/layout/vProcess5"/>
    <dgm:cxn modelId="{D33CD8F9-3306-434D-99CF-6AF24D715719}" type="presParOf" srcId="{12E0A2A5-9605-48C7-9CAA-2A75EFECF53B}" destId="{4A240FD3-859A-486D-A156-9166A88D496C}" srcOrd="7" destOrd="0" presId="urn:microsoft.com/office/officeart/2005/8/layout/vProcess5"/>
    <dgm:cxn modelId="{02923813-DE63-49E6-95F2-C14DDA3B598B}" type="presParOf" srcId="{12E0A2A5-9605-48C7-9CAA-2A75EFECF53B}" destId="{C7B69C94-2FAF-4244-819E-64733CC37617}"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8D9F0E-CF9F-4866-87F1-B20D5DB27720}">
      <dsp:nvSpPr>
        <dsp:cNvPr id="0" name=""/>
        <dsp:cNvSpPr/>
      </dsp:nvSpPr>
      <dsp:spPr>
        <a:xfrm>
          <a:off x="0" y="0"/>
          <a:ext cx="8938260" cy="1307257"/>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What do community members (teachers, parents, former participants) involved in a Sport for Development initiative perceive as the impacts of the program? </a:t>
          </a:r>
        </a:p>
      </dsp:txBody>
      <dsp:txXfrm>
        <a:off x="38288" y="38288"/>
        <a:ext cx="7527628" cy="1230681"/>
      </dsp:txXfrm>
    </dsp:sp>
    <dsp:sp modelId="{E5B6A032-B8F8-4D73-A620-AF42FB7C9BFB}">
      <dsp:nvSpPr>
        <dsp:cNvPr id="0" name=""/>
        <dsp:cNvSpPr/>
      </dsp:nvSpPr>
      <dsp:spPr>
        <a:xfrm>
          <a:off x="788669" y="1525133"/>
          <a:ext cx="8938260" cy="1307257"/>
        </a:xfrm>
        <a:prstGeom prst="roundRect">
          <a:avLst>
            <a:gd name="adj" fmla="val 10000"/>
          </a:avLst>
        </a:prstGeom>
        <a:solidFill>
          <a:srgbClr val="0033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How have community members been engaged in the various stages of the SfD development and implementation?</a:t>
          </a:r>
        </a:p>
      </dsp:txBody>
      <dsp:txXfrm>
        <a:off x="826957" y="1563421"/>
        <a:ext cx="7223296" cy="1230681"/>
      </dsp:txXfrm>
    </dsp:sp>
    <dsp:sp modelId="{D5C1453A-B510-4EDA-9EBC-E31B552D4347}">
      <dsp:nvSpPr>
        <dsp:cNvPr id="0" name=""/>
        <dsp:cNvSpPr/>
      </dsp:nvSpPr>
      <dsp:spPr>
        <a:xfrm>
          <a:off x="1577339" y="3050266"/>
          <a:ext cx="8938260" cy="1307257"/>
        </a:xfrm>
        <a:prstGeom prst="roundRect">
          <a:avLst>
            <a:gd name="adj" fmla="val 10000"/>
          </a:avLst>
        </a:prstGeom>
        <a:solidFill>
          <a:srgbClr val="009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What are the current, and anticipated impacts of the Sport-Education Centre being constructed by the Sport for development organization? </a:t>
          </a:r>
        </a:p>
      </dsp:txBody>
      <dsp:txXfrm>
        <a:off x="1615627" y="3088554"/>
        <a:ext cx="7223296" cy="1230681"/>
      </dsp:txXfrm>
    </dsp:sp>
    <dsp:sp modelId="{ED04F756-D4BE-4AB3-854B-4EF76B6CB89C}">
      <dsp:nvSpPr>
        <dsp:cNvPr id="0" name=""/>
        <dsp:cNvSpPr/>
      </dsp:nvSpPr>
      <dsp:spPr>
        <a:xfrm>
          <a:off x="8088542" y="991336"/>
          <a:ext cx="849717" cy="849717"/>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279728" y="991336"/>
        <a:ext cx="467345" cy="639412"/>
      </dsp:txXfrm>
    </dsp:sp>
    <dsp:sp modelId="{69D683E0-B9D1-446B-9EEC-47472792ADE0}">
      <dsp:nvSpPr>
        <dsp:cNvPr id="0" name=""/>
        <dsp:cNvSpPr/>
      </dsp:nvSpPr>
      <dsp:spPr>
        <a:xfrm>
          <a:off x="8877212" y="2507755"/>
          <a:ext cx="849717" cy="849717"/>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9068398" y="2507755"/>
        <a:ext cx="467345" cy="63941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305C1E-AB9A-4128-AD37-E59C7F291D86}" type="datetimeFigureOut">
              <a:rPr lang="en-CA" smtClean="0"/>
              <a:t>2020-11-24</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AE277A-17EF-458D-808A-B6790D38498E}" type="slidenum">
              <a:rPr lang="en-CA" smtClean="0"/>
              <a:t>‹#›</a:t>
            </a:fld>
            <a:endParaRPr lang="en-CA"/>
          </a:p>
        </p:txBody>
      </p:sp>
    </p:spTree>
    <p:extLst>
      <p:ext uri="{BB962C8B-B14F-4D97-AF65-F5344CB8AC3E}">
        <p14:creationId xmlns:p14="http://schemas.microsoft.com/office/powerpoint/2010/main" val="247197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3AD2EA0A-1C7C-4035-BCF3-CA5D2C093B7E}" type="slidenum">
              <a:rPr lang="en-CA" smtClean="0"/>
              <a:t>14</a:t>
            </a:fld>
            <a:endParaRPr lang="en-CA"/>
          </a:p>
        </p:txBody>
      </p:sp>
    </p:spTree>
    <p:extLst>
      <p:ext uri="{BB962C8B-B14F-4D97-AF65-F5344CB8AC3E}">
        <p14:creationId xmlns:p14="http://schemas.microsoft.com/office/powerpoint/2010/main" val="1502929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E7037FD-68A5-40A9-849B-0124ABA1783C}" type="datetimeFigureOut">
              <a:rPr lang="en-CA" smtClean="0"/>
              <a:t>2020-11-24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4ED77E-CDA9-4EE9-82A5-B43FE59B39DD}" type="slidenum">
              <a:rPr lang="en-CA" smtClean="0"/>
              <a:t>‹#›</a:t>
            </a:fld>
            <a:endParaRPr lang="en-CA"/>
          </a:p>
        </p:txBody>
      </p:sp>
    </p:spTree>
    <p:extLst>
      <p:ext uri="{BB962C8B-B14F-4D97-AF65-F5344CB8AC3E}">
        <p14:creationId xmlns:p14="http://schemas.microsoft.com/office/powerpoint/2010/main" val="4288764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7037FD-68A5-40A9-849B-0124ABA1783C}" type="datetimeFigureOut">
              <a:rPr lang="en-CA" smtClean="0"/>
              <a:t>2020-11-24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4ED77E-CDA9-4EE9-82A5-B43FE59B39DD}" type="slidenum">
              <a:rPr lang="en-CA" smtClean="0"/>
              <a:t>‹#›</a:t>
            </a:fld>
            <a:endParaRPr lang="en-CA"/>
          </a:p>
        </p:txBody>
      </p:sp>
    </p:spTree>
    <p:extLst>
      <p:ext uri="{BB962C8B-B14F-4D97-AF65-F5344CB8AC3E}">
        <p14:creationId xmlns:p14="http://schemas.microsoft.com/office/powerpoint/2010/main" val="1191031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7037FD-68A5-40A9-849B-0124ABA1783C}" type="datetimeFigureOut">
              <a:rPr lang="en-CA" smtClean="0"/>
              <a:t>2020-11-24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4ED77E-CDA9-4EE9-82A5-B43FE59B39DD}" type="slidenum">
              <a:rPr lang="en-CA" smtClean="0"/>
              <a:t>‹#›</a:t>
            </a:fld>
            <a:endParaRPr lang="en-CA"/>
          </a:p>
        </p:txBody>
      </p:sp>
    </p:spTree>
    <p:extLst>
      <p:ext uri="{BB962C8B-B14F-4D97-AF65-F5344CB8AC3E}">
        <p14:creationId xmlns:p14="http://schemas.microsoft.com/office/powerpoint/2010/main" val="1649096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7037FD-68A5-40A9-849B-0124ABA1783C}" type="datetimeFigureOut">
              <a:rPr lang="en-CA" smtClean="0"/>
              <a:t>2020-11-24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4ED77E-CDA9-4EE9-82A5-B43FE59B39DD}" type="slidenum">
              <a:rPr lang="en-CA" smtClean="0"/>
              <a:t>‹#›</a:t>
            </a:fld>
            <a:endParaRPr lang="en-CA"/>
          </a:p>
        </p:txBody>
      </p:sp>
    </p:spTree>
    <p:extLst>
      <p:ext uri="{BB962C8B-B14F-4D97-AF65-F5344CB8AC3E}">
        <p14:creationId xmlns:p14="http://schemas.microsoft.com/office/powerpoint/2010/main" val="1329020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7037FD-68A5-40A9-849B-0124ABA1783C}" type="datetimeFigureOut">
              <a:rPr lang="en-CA" smtClean="0"/>
              <a:t>2020-11-24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4ED77E-CDA9-4EE9-82A5-B43FE59B39DD}" type="slidenum">
              <a:rPr lang="en-CA" smtClean="0"/>
              <a:t>‹#›</a:t>
            </a:fld>
            <a:endParaRPr lang="en-CA"/>
          </a:p>
        </p:txBody>
      </p:sp>
    </p:spTree>
    <p:extLst>
      <p:ext uri="{BB962C8B-B14F-4D97-AF65-F5344CB8AC3E}">
        <p14:creationId xmlns:p14="http://schemas.microsoft.com/office/powerpoint/2010/main" val="3073042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E7037FD-68A5-40A9-849B-0124ABA1783C}" type="datetimeFigureOut">
              <a:rPr lang="en-CA" smtClean="0"/>
              <a:t>2020-11-24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4ED77E-CDA9-4EE9-82A5-B43FE59B39DD}" type="slidenum">
              <a:rPr lang="en-CA" smtClean="0"/>
              <a:t>‹#›</a:t>
            </a:fld>
            <a:endParaRPr lang="en-CA"/>
          </a:p>
        </p:txBody>
      </p:sp>
    </p:spTree>
    <p:extLst>
      <p:ext uri="{BB962C8B-B14F-4D97-AF65-F5344CB8AC3E}">
        <p14:creationId xmlns:p14="http://schemas.microsoft.com/office/powerpoint/2010/main" val="2248815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E7037FD-68A5-40A9-849B-0124ABA1783C}" type="datetimeFigureOut">
              <a:rPr lang="en-CA" smtClean="0"/>
              <a:t>2020-11-24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64ED77E-CDA9-4EE9-82A5-B43FE59B39DD}" type="slidenum">
              <a:rPr lang="en-CA" smtClean="0"/>
              <a:t>‹#›</a:t>
            </a:fld>
            <a:endParaRPr lang="en-CA"/>
          </a:p>
        </p:txBody>
      </p:sp>
    </p:spTree>
    <p:extLst>
      <p:ext uri="{BB962C8B-B14F-4D97-AF65-F5344CB8AC3E}">
        <p14:creationId xmlns:p14="http://schemas.microsoft.com/office/powerpoint/2010/main" val="224471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7037FD-68A5-40A9-849B-0124ABA1783C}" type="datetimeFigureOut">
              <a:rPr lang="en-CA" smtClean="0"/>
              <a:t>2020-11-24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64ED77E-CDA9-4EE9-82A5-B43FE59B39DD}" type="slidenum">
              <a:rPr lang="en-CA" smtClean="0"/>
              <a:t>‹#›</a:t>
            </a:fld>
            <a:endParaRPr lang="en-CA"/>
          </a:p>
        </p:txBody>
      </p:sp>
    </p:spTree>
    <p:extLst>
      <p:ext uri="{BB962C8B-B14F-4D97-AF65-F5344CB8AC3E}">
        <p14:creationId xmlns:p14="http://schemas.microsoft.com/office/powerpoint/2010/main" val="4183391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7037FD-68A5-40A9-849B-0124ABA1783C}" type="datetimeFigureOut">
              <a:rPr lang="en-CA" smtClean="0"/>
              <a:t>2020-11-24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64ED77E-CDA9-4EE9-82A5-B43FE59B39DD}" type="slidenum">
              <a:rPr lang="en-CA" smtClean="0"/>
              <a:t>‹#›</a:t>
            </a:fld>
            <a:endParaRPr lang="en-CA"/>
          </a:p>
        </p:txBody>
      </p:sp>
    </p:spTree>
    <p:extLst>
      <p:ext uri="{BB962C8B-B14F-4D97-AF65-F5344CB8AC3E}">
        <p14:creationId xmlns:p14="http://schemas.microsoft.com/office/powerpoint/2010/main" val="98025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7037FD-68A5-40A9-849B-0124ABA1783C}" type="datetimeFigureOut">
              <a:rPr lang="en-CA" smtClean="0"/>
              <a:t>2020-11-24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4ED77E-CDA9-4EE9-82A5-B43FE59B39DD}" type="slidenum">
              <a:rPr lang="en-CA" smtClean="0"/>
              <a:t>‹#›</a:t>
            </a:fld>
            <a:endParaRPr lang="en-CA"/>
          </a:p>
        </p:txBody>
      </p:sp>
    </p:spTree>
    <p:extLst>
      <p:ext uri="{BB962C8B-B14F-4D97-AF65-F5344CB8AC3E}">
        <p14:creationId xmlns:p14="http://schemas.microsoft.com/office/powerpoint/2010/main" val="1144360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7037FD-68A5-40A9-849B-0124ABA1783C}" type="datetimeFigureOut">
              <a:rPr lang="en-CA" smtClean="0"/>
              <a:t>2020-11-24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4ED77E-CDA9-4EE9-82A5-B43FE59B39DD}" type="slidenum">
              <a:rPr lang="en-CA" smtClean="0"/>
              <a:t>‹#›</a:t>
            </a:fld>
            <a:endParaRPr lang="en-CA"/>
          </a:p>
        </p:txBody>
      </p:sp>
    </p:spTree>
    <p:extLst>
      <p:ext uri="{BB962C8B-B14F-4D97-AF65-F5344CB8AC3E}">
        <p14:creationId xmlns:p14="http://schemas.microsoft.com/office/powerpoint/2010/main" val="3612321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7037FD-68A5-40A9-849B-0124ABA1783C}" type="datetimeFigureOut">
              <a:rPr lang="en-CA" smtClean="0"/>
              <a:t>2020-11-24</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4ED77E-CDA9-4EE9-82A5-B43FE59B39DD}" type="slidenum">
              <a:rPr lang="en-CA" smtClean="0"/>
              <a:t>‹#›</a:t>
            </a:fld>
            <a:endParaRPr lang="en-CA"/>
          </a:p>
        </p:txBody>
      </p:sp>
    </p:spTree>
    <p:extLst>
      <p:ext uri="{BB962C8B-B14F-4D97-AF65-F5344CB8AC3E}">
        <p14:creationId xmlns:p14="http://schemas.microsoft.com/office/powerpoint/2010/main" val="5458870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18605C8-C322-4103-B7DB-BB2717B86641}"/>
              </a:ext>
            </a:extLst>
          </p:cNvPr>
          <p:cNvSpPr>
            <a:spLocks noGrp="1"/>
          </p:cNvSpPr>
          <p:nvPr>
            <p:ph type="ctrTitle"/>
          </p:nvPr>
        </p:nvSpPr>
        <p:spPr>
          <a:xfrm>
            <a:off x="686834" y="1153572"/>
            <a:ext cx="3200400" cy="4461163"/>
          </a:xfrm>
        </p:spPr>
        <p:txBody>
          <a:bodyPr vert="horz" lIns="91440" tIns="45720" rIns="91440" bIns="45720" rtlCol="0" anchor="ctr">
            <a:normAutofit/>
          </a:bodyPr>
          <a:lstStyle/>
          <a:p>
            <a:pPr algn="l"/>
            <a:r>
              <a:rPr lang="en-US" sz="4400" kern="1200">
                <a:solidFill>
                  <a:srgbClr val="FFFFFF"/>
                </a:solidFill>
                <a:latin typeface="+mj-lt"/>
                <a:ea typeface="+mj-ea"/>
                <a:cs typeface="+mj-cs"/>
              </a:rPr>
              <a:t>My experience with SfD </a:t>
            </a:r>
          </a:p>
        </p:txBody>
      </p:sp>
      <p:sp>
        <p:nvSpPr>
          <p:cNvPr id="7"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ubtitle 2">
            <a:extLst>
              <a:ext uri="{FF2B5EF4-FFF2-40B4-BE49-F238E27FC236}">
                <a16:creationId xmlns:a16="http://schemas.microsoft.com/office/drawing/2014/main" id="{A7B69183-C0A8-4261-802E-DCA380D1DF9B}"/>
              </a:ext>
            </a:extLst>
          </p:cNvPr>
          <p:cNvSpPr>
            <a:spLocks noGrp="1"/>
          </p:cNvSpPr>
          <p:nvPr>
            <p:ph type="subTitle" idx="1"/>
          </p:nvPr>
        </p:nvSpPr>
        <p:spPr>
          <a:xfrm>
            <a:off x="4447308" y="591344"/>
            <a:ext cx="6906491" cy="5585619"/>
          </a:xfrm>
        </p:spPr>
        <p:txBody>
          <a:bodyPr vert="horz" lIns="91440" tIns="45720" rIns="91440" bIns="45720" rtlCol="0" anchor="ctr">
            <a:normAutofit/>
          </a:bodyPr>
          <a:lstStyle/>
          <a:p>
            <a:pPr indent="-228600" algn="l">
              <a:buFont typeface="Arial" panose="020B0604020202020204" pitchFamily="34" charset="0"/>
              <a:buChar char="•"/>
            </a:pPr>
            <a:r>
              <a:rPr lang="en-US"/>
              <a:t>Justin Robar, BA (St. Thomas), MA (Brock)</a:t>
            </a:r>
          </a:p>
          <a:p>
            <a:pPr indent="-228600" algn="l">
              <a:buFont typeface="Arial" panose="020B0604020202020204" pitchFamily="34" charset="0"/>
              <a:buChar char="•"/>
            </a:pPr>
            <a:r>
              <a:rPr lang="en-US"/>
              <a:t>PhD student Management/Leadership</a:t>
            </a:r>
          </a:p>
          <a:p>
            <a:pPr indent="-228600" algn="l">
              <a:buFont typeface="Arial" panose="020B0604020202020204" pitchFamily="34" charset="0"/>
              <a:buChar char="•"/>
            </a:pPr>
            <a:r>
              <a:rPr lang="en-US"/>
              <a:t>jrobar2@uwo.ca</a:t>
            </a:r>
          </a:p>
          <a:p>
            <a:pPr indent="-228600" algn="l">
              <a:buFont typeface="Arial" panose="020B0604020202020204" pitchFamily="34" charset="0"/>
              <a:buChar char="•"/>
            </a:pPr>
            <a:endParaRPr lang="en-US"/>
          </a:p>
        </p:txBody>
      </p:sp>
    </p:spTree>
    <p:extLst>
      <p:ext uri="{BB962C8B-B14F-4D97-AF65-F5344CB8AC3E}">
        <p14:creationId xmlns:p14="http://schemas.microsoft.com/office/powerpoint/2010/main" val="16594937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C924E-FA9E-4323-8E52-B424C788A101}"/>
              </a:ext>
            </a:extLst>
          </p:cNvPr>
          <p:cNvSpPr>
            <a:spLocks noGrp="1"/>
          </p:cNvSpPr>
          <p:nvPr>
            <p:ph type="title"/>
          </p:nvPr>
        </p:nvSpPr>
        <p:spPr>
          <a:xfrm>
            <a:off x="481011" y="327025"/>
            <a:ext cx="5324477" cy="1630363"/>
          </a:xfrm>
        </p:spPr>
        <p:txBody>
          <a:bodyPr anchor="b">
            <a:normAutofit/>
          </a:bodyPr>
          <a:lstStyle/>
          <a:p>
            <a:r>
              <a:rPr lang="en-CA" sz="3600"/>
              <a:t>Community Development Through the Centre</a:t>
            </a:r>
          </a:p>
        </p:txBody>
      </p:sp>
      <p:sp>
        <p:nvSpPr>
          <p:cNvPr id="3" name="Content Placeholder 2">
            <a:extLst>
              <a:ext uri="{FF2B5EF4-FFF2-40B4-BE49-F238E27FC236}">
                <a16:creationId xmlns:a16="http://schemas.microsoft.com/office/drawing/2014/main" id="{7D15EF6E-501E-4044-B93E-25E06B69DB95}"/>
              </a:ext>
            </a:extLst>
          </p:cNvPr>
          <p:cNvSpPr>
            <a:spLocks noGrp="1"/>
          </p:cNvSpPr>
          <p:nvPr>
            <p:ph idx="1"/>
          </p:nvPr>
        </p:nvSpPr>
        <p:spPr>
          <a:xfrm>
            <a:off x="481013" y="2286001"/>
            <a:ext cx="5324475" cy="3919538"/>
          </a:xfrm>
        </p:spPr>
        <p:txBody>
          <a:bodyPr anchor="t">
            <a:normAutofit/>
          </a:bodyPr>
          <a:lstStyle/>
          <a:p>
            <a:pPr marL="457200" lvl="1" indent="0">
              <a:buNone/>
            </a:pPr>
            <a:endParaRPr lang="en-CA" sz="1800" dirty="0"/>
          </a:p>
          <a:p>
            <a:pPr lvl="1"/>
            <a:r>
              <a:rPr lang="en-CA" b="1" dirty="0"/>
              <a:t>Education Opportunities</a:t>
            </a:r>
          </a:p>
          <a:p>
            <a:pPr marL="457200" lvl="1" indent="0">
              <a:buNone/>
            </a:pPr>
            <a:r>
              <a:rPr lang="en-US" i="1" dirty="0"/>
              <a:t>“In the long-term, we’ll be a part of the community, sport will be there, but programs might lead to families learning small-scale farming, or to be a bike mechanic and open up their own shop” </a:t>
            </a:r>
            <a:r>
              <a:rPr lang="en-US" dirty="0"/>
              <a:t>(Interview, 2019). </a:t>
            </a:r>
            <a:endParaRPr lang="en-CA" dirty="0"/>
          </a:p>
          <a:p>
            <a:pPr lvl="1"/>
            <a:endParaRPr lang="en-CA" sz="1800" dirty="0"/>
          </a:p>
        </p:txBody>
      </p:sp>
      <p:sp>
        <p:nvSpPr>
          <p:cNvPr id="7" name="Slide Number Placeholder 5">
            <a:extLst>
              <a:ext uri="{FF2B5EF4-FFF2-40B4-BE49-F238E27FC236}">
                <a16:creationId xmlns:a16="http://schemas.microsoft.com/office/drawing/2014/main" id="{D7ED4B5F-F2A1-44B4-8546-F54F6AA402B0}"/>
              </a:ext>
            </a:extLst>
          </p:cNvPr>
          <p:cNvSpPr>
            <a:spLocks noGrp="1"/>
          </p:cNvSpPr>
          <p:nvPr>
            <p:ph type="sldNum" sz="quarter" idx="12"/>
          </p:nvPr>
        </p:nvSpPr>
        <p:spPr>
          <a:xfrm>
            <a:off x="11593902" y="6600128"/>
            <a:ext cx="450720" cy="132039"/>
          </a:xfrm>
        </p:spPr>
        <p:txBody>
          <a:bodyPr/>
          <a:lstStyle/>
          <a:p>
            <a:fld id="{03E3F99A-6789-4F9C-8C56-5FCF6A7D4242}" type="slidenum">
              <a:rPr lang="en-CA" sz="1400" b="1" smtClean="0">
                <a:solidFill>
                  <a:schemeClr val="bg1"/>
                </a:solidFill>
              </a:rPr>
              <a:t>10</a:t>
            </a:fld>
            <a:endParaRPr lang="en-CA" sz="1400" b="1" dirty="0">
              <a:solidFill>
                <a:schemeClr val="bg1"/>
              </a:solidFill>
            </a:endParaRPr>
          </a:p>
        </p:txBody>
      </p:sp>
      <p:pic>
        <p:nvPicPr>
          <p:cNvPr id="6" name="Picture 5" descr="A group of people in a room&#10;&#10;Description automatically generated">
            <a:extLst>
              <a:ext uri="{FF2B5EF4-FFF2-40B4-BE49-F238E27FC236}">
                <a16:creationId xmlns:a16="http://schemas.microsoft.com/office/drawing/2014/main" id="{EC80A856-6A58-4D1B-8A6B-DC5BF6CE1B69}"/>
              </a:ext>
            </a:extLst>
          </p:cNvPr>
          <p:cNvPicPr>
            <a:picLocks noChangeAspect="1"/>
          </p:cNvPicPr>
          <p:nvPr/>
        </p:nvPicPr>
        <p:blipFill rotWithShape="1">
          <a:blip r:embed="rId2">
            <a:extLst>
              <a:ext uri="{28A0092B-C50C-407E-A947-70E740481C1C}">
                <a14:useLocalDpi xmlns:a14="http://schemas.microsoft.com/office/drawing/2010/main" val="0"/>
              </a:ext>
            </a:extLst>
          </a:blip>
          <a:srcRect t="27136" r="2" b="10916"/>
          <a:stretch/>
        </p:blipFill>
        <p:spPr>
          <a:xfrm>
            <a:off x="5966355" y="1"/>
            <a:ext cx="6225645" cy="6856412"/>
          </a:xfrm>
          <a:custGeom>
            <a:avLst/>
            <a:gdLst/>
            <a:ahLst/>
            <a:cxnLst/>
            <a:rect l="l" t="t" r="r" b="b"/>
            <a:pathLst>
              <a:path w="5620032" h="6856412">
                <a:moveTo>
                  <a:pt x="13187" y="0"/>
                </a:moveTo>
                <a:lnTo>
                  <a:pt x="5620032" y="0"/>
                </a:lnTo>
                <a:lnTo>
                  <a:pt x="5620032" y="6856412"/>
                </a:lnTo>
                <a:lnTo>
                  <a:pt x="0" y="6856412"/>
                </a:lnTo>
                <a:lnTo>
                  <a:pt x="64318" y="6298274"/>
                </a:lnTo>
                <a:cubicBezTo>
                  <a:pt x="203221" y="4970220"/>
                  <a:pt x="240510" y="3632077"/>
                  <a:pt x="97152" y="2276000"/>
                </a:cubicBezTo>
                <a:cubicBezTo>
                  <a:pt x="35713" y="1694824"/>
                  <a:pt x="7455" y="1116942"/>
                  <a:pt x="6154" y="541737"/>
                </a:cubicBezTo>
                <a:close/>
              </a:path>
            </a:pathLst>
          </a:custGeom>
        </p:spPr>
      </p:pic>
    </p:spTree>
    <p:extLst>
      <p:ext uri="{BB962C8B-B14F-4D97-AF65-F5344CB8AC3E}">
        <p14:creationId xmlns:p14="http://schemas.microsoft.com/office/powerpoint/2010/main" val="2663601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A8404-EB07-4275-9E36-73D09491F740}"/>
              </a:ext>
            </a:extLst>
          </p:cNvPr>
          <p:cNvSpPr>
            <a:spLocks noGrp="1"/>
          </p:cNvSpPr>
          <p:nvPr>
            <p:ph type="title"/>
          </p:nvPr>
        </p:nvSpPr>
        <p:spPr>
          <a:xfrm>
            <a:off x="481013" y="327026"/>
            <a:ext cx="3290887" cy="2287588"/>
          </a:xfrm>
        </p:spPr>
        <p:txBody>
          <a:bodyPr anchor="ctr">
            <a:normAutofit/>
          </a:bodyPr>
          <a:lstStyle/>
          <a:p>
            <a:r>
              <a:rPr lang="en-CA" sz="3600" dirty="0"/>
              <a:t>Community Interaction and Engagement </a:t>
            </a:r>
          </a:p>
        </p:txBody>
      </p:sp>
      <p:sp>
        <p:nvSpPr>
          <p:cNvPr id="3" name="Content Placeholder 2">
            <a:extLst>
              <a:ext uri="{FF2B5EF4-FFF2-40B4-BE49-F238E27FC236}">
                <a16:creationId xmlns:a16="http://schemas.microsoft.com/office/drawing/2014/main" id="{52C86697-1791-4429-97BE-17D85F112685}"/>
              </a:ext>
            </a:extLst>
          </p:cNvPr>
          <p:cNvSpPr>
            <a:spLocks noGrp="1"/>
          </p:cNvSpPr>
          <p:nvPr>
            <p:ph idx="1"/>
          </p:nvPr>
        </p:nvSpPr>
        <p:spPr>
          <a:xfrm>
            <a:off x="4223982" y="327026"/>
            <a:ext cx="7485413" cy="2287587"/>
          </a:xfrm>
        </p:spPr>
        <p:txBody>
          <a:bodyPr anchor="ctr">
            <a:normAutofit fontScale="92500" lnSpcReduction="10000"/>
          </a:bodyPr>
          <a:lstStyle/>
          <a:p>
            <a:pPr lvl="1"/>
            <a:r>
              <a:rPr lang="en-CA" sz="3200" dirty="0"/>
              <a:t>Community Engagement </a:t>
            </a:r>
          </a:p>
          <a:p>
            <a:pPr lvl="1"/>
            <a:r>
              <a:rPr lang="en-CA" sz="3200" dirty="0"/>
              <a:t>“</a:t>
            </a:r>
            <a:r>
              <a:rPr lang="en-US" i="1" dirty="0"/>
              <a:t>John was a teacher I spent a lot of time with, he was with me as a buddy coach when I was coaching at his school and therefore, we got to interact daily for two weeks. His story and my time with him is a good example of the engagement and development of buddy coaches within the organization</a:t>
            </a:r>
            <a:r>
              <a:rPr lang="en-US" dirty="0"/>
              <a:t>. “</a:t>
            </a:r>
            <a:endParaRPr lang="en-CA" sz="3200" dirty="0"/>
          </a:p>
        </p:txBody>
      </p:sp>
      <p:sp>
        <p:nvSpPr>
          <p:cNvPr id="7" name="Slide Number Placeholder 5">
            <a:extLst>
              <a:ext uri="{FF2B5EF4-FFF2-40B4-BE49-F238E27FC236}">
                <a16:creationId xmlns:a16="http://schemas.microsoft.com/office/drawing/2014/main" id="{655C1137-E9DB-404D-A2B5-C97BEDA1BACB}"/>
              </a:ext>
            </a:extLst>
          </p:cNvPr>
          <p:cNvSpPr>
            <a:spLocks noGrp="1"/>
          </p:cNvSpPr>
          <p:nvPr>
            <p:ph type="sldNum" sz="quarter" idx="12"/>
          </p:nvPr>
        </p:nvSpPr>
        <p:spPr>
          <a:xfrm>
            <a:off x="11593902" y="6600128"/>
            <a:ext cx="450720" cy="132039"/>
          </a:xfrm>
        </p:spPr>
        <p:txBody>
          <a:bodyPr/>
          <a:lstStyle/>
          <a:p>
            <a:fld id="{03E3F99A-6789-4F9C-8C56-5FCF6A7D4242}" type="slidenum">
              <a:rPr lang="en-CA" sz="1400" b="1" smtClean="0">
                <a:solidFill>
                  <a:schemeClr val="bg1"/>
                </a:solidFill>
              </a:rPr>
              <a:t>11</a:t>
            </a:fld>
            <a:endParaRPr lang="en-CA" sz="1400" b="1" dirty="0">
              <a:solidFill>
                <a:schemeClr val="bg1"/>
              </a:solidFill>
            </a:endParaRPr>
          </a:p>
        </p:txBody>
      </p:sp>
      <p:pic>
        <p:nvPicPr>
          <p:cNvPr id="5" name="Picture 4" descr="A group of people standing in front of a crowd&#10;&#10;Description automatically generated">
            <a:extLst>
              <a:ext uri="{FF2B5EF4-FFF2-40B4-BE49-F238E27FC236}">
                <a16:creationId xmlns:a16="http://schemas.microsoft.com/office/drawing/2014/main" id="{E3B8A8C2-B18B-424E-A051-8C3850D88025}"/>
              </a:ext>
            </a:extLst>
          </p:cNvPr>
          <p:cNvPicPr>
            <a:picLocks noChangeAspect="1"/>
          </p:cNvPicPr>
          <p:nvPr/>
        </p:nvPicPr>
        <p:blipFill rotWithShape="1">
          <a:blip r:embed="rId2">
            <a:extLst>
              <a:ext uri="{28A0092B-C50C-407E-A947-70E740481C1C}">
                <a14:useLocalDpi xmlns:a14="http://schemas.microsoft.com/office/drawing/2010/main" val="0"/>
              </a:ext>
            </a:extLst>
          </a:blip>
          <a:srcRect t="28458" b="26811"/>
          <a:stretch/>
        </p:blipFill>
        <p:spPr>
          <a:xfrm>
            <a:off x="-9168" y="2763151"/>
            <a:ext cx="12201168" cy="4093262"/>
          </a:xfrm>
          <a:custGeom>
            <a:avLst/>
            <a:gdLst/>
            <a:ahLst/>
            <a:cxnLst/>
            <a:rect l="l" t="t" r="r" b="b"/>
            <a:pathLst>
              <a:path w="12201168" h="4093262">
                <a:moveTo>
                  <a:pt x="12201168" y="0"/>
                </a:moveTo>
                <a:lnTo>
                  <a:pt x="12201168" y="4093262"/>
                </a:lnTo>
                <a:lnTo>
                  <a:pt x="0" y="4093262"/>
                </a:lnTo>
                <a:lnTo>
                  <a:pt x="0" y="49771"/>
                </a:lnTo>
                <a:lnTo>
                  <a:pt x="344880" y="64399"/>
                </a:lnTo>
                <a:cubicBezTo>
                  <a:pt x="3386438" y="213466"/>
                  <a:pt x="6427997" y="534535"/>
                  <a:pt x="9469555" y="167599"/>
                </a:cubicBezTo>
                <a:cubicBezTo>
                  <a:pt x="10229945" y="75865"/>
                  <a:pt x="10990334" y="27132"/>
                  <a:pt x="11750723" y="7961"/>
                </a:cubicBezTo>
                <a:close/>
              </a:path>
            </a:pathLst>
          </a:custGeom>
        </p:spPr>
      </p:pic>
    </p:spTree>
    <p:extLst>
      <p:ext uri="{BB962C8B-B14F-4D97-AF65-F5344CB8AC3E}">
        <p14:creationId xmlns:p14="http://schemas.microsoft.com/office/powerpoint/2010/main" val="1847094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0087D53-9295-4463-AAE4-D5C626046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F9523D-1CE4-4426-86C0-9E251ECBCB93}"/>
              </a:ext>
            </a:extLst>
          </p:cNvPr>
          <p:cNvSpPr>
            <a:spLocks noGrp="1"/>
          </p:cNvSpPr>
          <p:nvPr>
            <p:ph type="title"/>
          </p:nvPr>
        </p:nvSpPr>
        <p:spPr>
          <a:xfrm>
            <a:off x="638881" y="4501453"/>
            <a:ext cx="10909640" cy="1065836"/>
          </a:xfrm>
        </p:spPr>
        <p:txBody>
          <a:bodyPr vert="horz" lIns="91440" tIns="45720" rIns="91440" bIns="45720" rtlCol="0" anchor="ctr">
            <a:normAutofit/>
          </a:bodyPr>
          <a:lstStyle/>
          <a:p>
            <a:pPr algn="ctr"/>
            <a:r>
              <a:rPr lang="en-US" sz="6600"/>
              <a:t>Cultural Exchange</a:t>
            </a:r>
          </a:p>
        </p:txBody>
      </p:sp>
      <p:sp>
        <p:nvSpPr>
          <p:cNvPr id="10" name="Content Placeholder 9">
            <a:extLst>
              <a:ext uri="{FF2B5EF4-FFF2-40B4-BE49-F238E27FC236}">
                <a16:creationId xmlns:a16="http://schemas.microsoft.com/office/drawing/2014/main" id="{DE8BEF08-1B90-4AB3-9642-F89FAF312EBE}"/>
              </a:ext>
            </a:extLst>
          </p:cNvPr>
          <p:cNvSpPr>
            <a:spLocks noGrp="1"/>
          </p:cNvSpPr>
          <p:nvPr>
            <p:ph idx="1"/>
          </p:nvPr>
        </p:nvSpPr>
        <p:spPr>
          <a:xfrm>
            <a:off x="638881" y="5647503"/>
            <a:ext cx="10909643" cy="552659"/>
          </a:xfrm>
        </p:spPr>
        <p:txBody>
          <a:bodyPr vert="horz" lIns="91440" tIns="45720" rIns="91440" bIns="45720" rtlCol="0" anchor="ctr">
            <a:normAutofit/>
          </a:bodyPr>
          <a:lstStyle/>
          <a:p>
            <a:pPr marL="0" indent="0" algn="ctr">
              <a:buNone/>
            </a:pPr>
            <a:r>
              <a:rPr lang="en-US" sz="2400"/>
              <a:t>“What do you mean you don’t know how to dance” </a:t>
            </a:r>
          </a:p>
        </p:txBody>
      </p:sp>
      <p:pic>
        <p:nvPicPr>
          <p:cNvPr id="5" name="Content Placeholder 4" descr="A group of people standing in front of a crowd&#10;&#10;Description automatically generated">
            <a:extLst>
              <a:ext uri="{FF2B5EF4-FFF2-40B4-BE49-F238E27FC236}">
                <a16:creationId xmlns:a16="http://schemas.microsoft.com/office/drawing/2014/main" id="{C4369C9C-C07C-4D93-A32C-46EB2F9C42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6157" y="-16379"/>
            <a:ext cx="7105806" cy="4743124"/>
          </a:xfrm>
          <a:prstGeom prst="rect">
            <a:avLst/>
          </a:prstGeom>
        </p:spPr>
      </p:pic>
      <p:sp>
        <p:nvSpPr>
          <p:cNvPr id="15" name="sketch line">
            <a:extLst>
              <a:ext uri="{FF2B5EF4-FFF2-40B4-BE49-F238E27FC236}">
                <a16:creationId xmlns:a16="http://schemas.microsoft.com/office/drawing/2014/main" id="{D6A9C53F-5F90-40A5-8C85-5412D39C8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5594358"/>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6965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4B7421-7FA8-4772-A453-18E319FB28F1}"/>
              </a:ext>
            </a:extLst>
          </p:cNvPr>
          <p:cNvSpPr>
            <a:spLocks noGrp="1"/>
          </p:cNvSpPr>
          <p:nvPr>
            <p:ph type="title"/>
          </p:nvPr>
        </p:nvSpPr>
        <p:spPr>
          <a:xfrm>
            <a:off x="686834" y="1153572"/>
            <a:ext cx="3200400" cy="4461163"/>
          </a:xfrm>
        </p:spPr>
        <p:txBody>
          <a:bodyPr>
            <a:normAutofit/>
          </a:bodyPr>
          <a:lstStyle/>
          <a:p>
            <a:r>
              <a:rPr lang="en-CA">
                <a:solidFill>
                  <a:srgbClr val="FFFFFF"/>
                </a:solidFill>
              </a:rPr>
              <a:t>Sponsors and Partnerships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1F6D022-AF9B-4498-9D7F-FBC11731C1DA}"/>
              </a:ext>
            </a:extLst>
          </p:cNvPr>
          <p:cNvSpPr>
            <a:spLocks noGrp="1"/>
          </p:cNvSpPr>
          <p:nvPr>
            <p:ph idx="1"/>
          </p:nvPr>
        </p:nvSpPr>
        <p:spPr>
          <a:xfrm>
            <a:off x="4447308" y="591344"/>
            <a:ext cx="6906491" cy="5585619"/>
          </a:xfrm>
        </p:spPr>
        <p:txBody>
          <a:bodyPr anchor="ctr">
            <a:normAutofit/>
          </a:bodyPr>
          <a:lstStyle/>
          <a:p>
            <a:r>
              <a:rPr lang="en-US" dirty="0"/>
              <a:t>“seeing (the sponsor) was feeding everyone with the food they had it was just really great. It felt as though it was a community event and not just our event.” (Interview, 2019) </a:t>
            </a:r>
          </a:p>
          <a:p>
            <a:r>
              <a:rPr lang="en-US" dirty="0"/>
              <a:t>G4S Video</a:t>
            </a:r>
            <a:endParaRPr lang="en-CA" dirty="0"/>
          </a:p>
        </p:txBody>
      </p:sp>
    </p:spTree>
    <p:extLst>
      <p:ext uri="{BB962C8B-B14F-4D97-AF65-F5344CB8AC3E}">
        <p14:creationId xmlns:p14="http://schemas.microsoft.com/office/powerpoint/2010/main" val="444567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3C69B-FCC0-4764-A2A0-115BEBC76EF5}"/>
              </a:ext>
            </a:extLst>
          </p:cNvPr>
          <p:cNvSpPr>
            <a:spLocks noGrp="1"/>
          </p:cNvSpPr>
          <p:nvPr>
            <p:ph type="title"/>
          </p:nvPr>
        </p:nvSpPr>
        <p:spPr>
          <a:xfrm>
            <a:off x="481011" y="327025"/>
            <a:ext cx="5324477" cy="1630363"/>
          </a:xfrm>
        </p:spPr>
        <p:txBody>
          <a:bodyPr anchor="b">
            <a:normAutofit/>
          </a:bodyPr>
          <a:lstStyle/>
          <a:p>
            <a:r>
              <a:rPr lang="en-CA" sz="3600"/>
              <a:t>Development of Participants </a:t>
            </a:r>
          </a:p>
        </p:txBody>
      </p:sp>
      <p:sp>
        <p:nvSpPr>
          <p:cNvPr id="3" name="Content Placeholder 2">
            <a:extLst>
              <a:ext uri="{FF2B5EF4-FFF2-40B4-BE49-F238E27FC236}">
                <a16:creationId xmlns:a16="http://schemas.microsoft.com/office/drawing/2014/main" id="{9220A243-8E79-46A8-97BD-CA7E9F3101B0}"/>
              </a:ext>
            </a:extLst>
          </p:cNvPr>
          <p:cNvSpPr>
            <a:spLocks noGrp="1"/>
          </p:cNvSpPr>
          <p:nvPr>
            <p:ph idx="1"/>
          </p:nvPr>
        </p:nvSpPr>
        <p:spPr>
          <a:xfrm>
            <a:off x="481013" y="2286001"/>
            <a:ext cx="5324475" cy="3919538"/>
          </a:xfrm>
        </p:spPr>
        <p:txBody>
          <a:bodyPr anchor="t">
            <a:normAutofit/>
          </a:bodyPr>
          <a:lstStyle/>
          <a:p>
            <a:pPr lvl="1"/>
            <a:r>
              <a:rPr lang="en-CA" sz="3200" dirty="0"/>
              <a:t>Pro-social Development </a:t>
            </a:r>
          </a:p>
          <a:p>
            <a:pPr lvl="1"/>
            <a:endParaRPr lang="en-CA" sz="3200" dirty="0"/>
          </a:p>
          <a:p>
            <a:pPr marL="457200" lvl="1" indent="0">
              <a:buNone/>
            </a:pPr>
            <a:r>
              <a:rPr lang="en-US" dirty="0"/>
              <a:t>So, we talk of conflict resolutions, we talk	decision making, we talk building self-esteem and having full confidence, we talk lots of skills that they have to learn so they are able to live in the community better, without any	challenges, without some conflict. (Interview, 2019)</a:t>
            </a:r>
            <a:endParaRPr lang="en-CA" sz="3200" dirty="0"/>
          </a:p>
        </p:txBody>
      </p:sp>
      <p:sp>
        <p:nvSpPr>
          <p:cNvPr id="8" name="Slide Number Placeholder 5">
            <a:extLst>
              <a:ext uri="{FF2B5EF4-FFF2-40B4-BE49-F238E27FC236}">
                <a16:creationId xmlns:a16="http://schemas.microsoft.com/office/drawing/2014/main" id="{3FABC4A6-1843-4AD2-8F41-D81F9C6316DC}"/>
              </a:ext>
            </a:extLst>
          </p:cNvPr>
          <p:cNvSpPr>
            <a:spLocks noGrp="1"/>
          </p:cNvSpPr>
          <p:nvPr>
            <p:ph type="sldNum" sz="quarter" idx="12"/>
          </p:nvPr>
        </p:nvSpPr>
        <p:spPr>
          <a:xfrm>
            <a:off x="11593902" y="6600128"/>
            <a:ext cx="450720" cy="45719"/>
          </a:xfrm>
        </p:spPr>
        <p:txBody>
          <a:bodyPr/>
          <a:lstStyle/>
          <a:p>
            <a:fld id="{03E3F99A-6789-4F9C-8C56-5FCF6A7D4242}" type="slidenum">
              <a:rPr lang="en-CA" sz="1400" b="1" smtClean="0">
                <a:solidFill>
                  <a:schemeClr val="tx1"/>
                </a:solidFill>
              </a:rPr>
              <a:t>14</a:t>
            </a:fld>
            <a:endParaRPr lang="en-CA" sz="1400" b="1" dirty="0">
              <a:solidFill>
                <a:schemeClr val="tx1"/>
              </a:solidFill>
            </a:endParaRPr>
          </a:p>
        </p:txBody>
      </p:sp>
      <p:pic>
        <p:nvPicPr>
          <p:cNvPr id="11" name="Picture 10" descr="A picture containing person, outdoor, man, grass&#10;&#10;Description automatically generated">
            <a:extLst>
              <a:ext uri="{FF2B5EF4-FFF2-40B4-BE49-F238E27FC236}">
                <a16:creationId xmlns:a16="http://schemas.microsoft.com/office/drawing/2014/main" id="{D6E4531F-97DE-46D3-84F0-2AD8D3E48E96}"/>
              </a:ext>
            </a:extLst>
          </p:cNvPr>
          <p:cNvPicPr>
            <a:picLocks noChangeAspect="1"/>
          </p:cNvPicPr>
          <p:nvPr/>
        </p:nvPicPr>
        <p:blipFill rotWithShape="1">
          <a:blip r:embed="rId3">
            <a:extLst>
              <a:ext uri="{28A0092B-C50C-407E-A947-70E740481C1C}">
                <a14:useLocalDpi xmlns:a14="http://schemas.microsoft.com/office/drawing/2010/main" val="0"/>
              </a:ext>
            </a:extLst>
          </a:blip>
          <a:srcRect l="34690" r="3565" b="-2"/>
          <a:stretch/>
        </p:blipFill>
        <p:spPr>
          <a:xfrm>
            <a:off x="5966355" y="1"/>
            <a:ext cx="6225645" cy="6856412"/>
          </a:xfrm>
          <a:custGeom>
            <a:avLst/>
            <a:gdLst/>
            <a:ahLst/>
            <a:cxnLst/>
            <a:rect l="l" t="t" r="r" b="b"/>
            <a:pathLst>
              <a:path w="5620032" h="6856412">
                <a:moveTo>
                  <a:pt x="13187" y="0"/>
                </a:moveTo>
                <a:lnTo>
                  <a:pt x="5620032" y="0"/>
                </a:lnTo>
                <a:lnTo>
                  <a:pt x="5620032" y="6856412"/>
                </a:lnTo>
                <a:lnTo>
                  <a:pt x="0" y="6856412"/>
                </a:lnTo>
                <a:lnTo>
                  <a:pt x="64318" y="6298274"/>
                </a:lnTo>
                <a:cubicBezTo>
                  <a:pt x="203221" y="4970220"/>
                  <a:pt x="240510" y="3632077"/>
                  <a:pt x="97152" y="2276000"/>
                </a:cubicBezTo>
                <a:cubicBezTo>
                  <a:pt x="35713" y="1694824"/>
                  <a:pt x="7455" y="1116942"/>
                  <a:pt x="6154" y="541737"/>
                </a:cubicBezTo>
                <a:close/>
              </a:path>
            </a:pathLst>
          </a:custGeom>
        </p:spPr>
      </p:pic>
    </p:spTree>
    <p:extLst>
      <p:ext uri="{BB962C8B-B14F-4D97-AF65-F5344CB8AC3E}">
        <p14:creationId xmlns:p14="http://schemas.microsoft.com/office/powerpoint/2010/main" val="1693881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884E68-3C3E-437F-B204-3AF1F6C2FA14}"/>
              </a:ext>
            </a:extLst>
          </p:cNvPr>
          <p:cNvSpPr>
            <a:spLocks noGrp="1"/>
          </p:cNvSpPr>
          <p:nvPr>
            <p:ph type="title"/>
          </p:nvPr>
        </p:nvSpPr>
        <p:spPr>
          <a:xfrm>
            <a:off x="686834" y="1153572"/>
            <a:ext cx="3200400" cy="4461163"/>
          </a:xfrm>
        </p:spPr>
        <p:txBody>
          <a:bodyPr>
            <a:normAutofit/>
          </a:bodyPr>
          <a:lstStyle/>
          <a:p>
            <a:r>
              <a:rPr lang="en-CA" sz="4100">
                <a:solidFill>
                  <a:srgbClr val="FFFFFF"/>
                </a:solidFill>
              </a:rPr>
              <a:t>Professional Development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CE8A34F-8F01-4AEF-939D-D3F467503016}"/>
              </a:ext>
            </a:extLst>
          </p:cNvPr>
          <p:cNvSpPr>
            <a:spLocks noGrp="1"/>
          </p:cNvSpPr>
          <p:nvPr>
            <p:ph idx="1"/>
          </p:nvPr>
        </p:nvSpPr>
        <p:spPr>
          <a:xfrm>
            <a:off x="4447308" y="591344"/>
            <a:ext cx="6906491" cy="5585619"/>
          </a:xfrm>
        </p:spPr>
        <p:txBody>
          <a:bodyPr anchor="ctr">
            <a:normAutofit/>
          </a:bodyPr>
          <a:lstStyle/>
          <a:p>
            <a:r>
              <a:rPr lang="en-US" dirty="0"/>
              <a:t>We are going to be developing people. We talk a lot about communities, but I think we need to consider the individuals that are involved in this whether it is sporting skills or providing educational input, that will mean people have more of an insight into improving their lives (Interview, 2019)</a:t>
            </a:r>
            <a:endParaRPr lang="en-CA" dirty="0"/>
          </a:p>
          <a:p>
            <a:endParaRPr lang="en-CA" dirty="0"/>
          </a:p>
        </p:txBody>
      </p:sp>
    </p:spTree>
    <p:extLst>
      <p:ext uri="{BB962C8B-B14F-4D97-AF65-F5344CB8AC3E}">
        <p14:creationId xmlns:p14="http://schemas.microsoft.com/office/powerpoint/2010/main" val="1052642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C46FA8-DF91-4DDC-BF9A-CA9267BB92DA}"/>
              </a:ext>
            </a:extLst>
          </p:cNvPr>
          <p:cNvSpPr>
            <a:spLocks noGrp="1"/>
          </p:cNvSpPr>
          <p:nvPr>
            <p:ph type="title"/>
          </p:nvPr>
        </p:nvSpPr>
        <p:spPr>
          <a:xfrm>
            <a:off x="686834" y="1153572"/>
            <a:ext cx="3200400" cy="4461163"/>
          </a:xfrm>
        </p:spPr>
        <p:txBody>
          <a:bodyPr>
            <a:normAutofit/>
          </a:bodyPr>
          <a:lstStyle/>
          <a:p>
            <a:r>
              <a:rPr lang="en-CA">
                <a:solidFill>
                  <a:srgbClr val="FFFFFF"/>
                </a:solidFill>
              </a:rPr>
              <a:t>Positive Environment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2D0289F-6993-413D-9707-B0E463A2358D}"/>
              </a:ext>
            </a:extLst>
          </p:cNvPr>
          <p:cNvSpPr>
            <a:spLocks noGrp="1"/>
          </p:cNvSpPr>
          <p:nvPr>
            <p:ph idx="1"/>
          </p:nvPr>
        </p:nvSpPr>
        <p:spPr>
          <a:xfrm>
            <a:off x="4447308" y="591344"/>
            <a:ext cx="6906491" cy="5585619"/>
          </a:xfrm>
        </p:spPr>
        <p:txBody>
          <a:bodyPr anchor="ctr">
            <a:normAutofit/>
          </a:bodyPr>
          <a:lstStyle/>
          <a:p>
            <a:r>
              <a:rPr lang="en-US" dirty="0"/>
              <a:t>Here in (the country) we use a saying which goes like ‘an idol mind is a devil’s workshop’. When someone is just standing there, you can think of them going somewhere and doing a malpractice which can negatively affect his or her health. But because they are busy with sporting activities, rugby as an example they don’t have that time to go around and do some other bad stuff that can negatively affect their lives. </a:t>
            </a:r>
            <a:endParaRPr lang="en-CA" dirty="0"/>
          </a:p>
        </p:txBody>
      </p:sp>
    </p:spTree>
    <p:extLst>
      <p:ext uri="{BB962C8B-B14F-4D97-AF65-F5344CB8AC3E}">
        <p14:creationId xmlns:p14="http://schemas.microsoft.com/office/powerpoint/2010/main" val="5860549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A9CB74-2DC5-4C03-9A02-DDD2256082D0}"/>
              </a:ext>
            </a:extLst>
          </p:cNvPr>
          <p:cNvSpPr>
            <a:spLocks noGrp="1"/>
          </p:cNvSpPr>
          <p:nvPr>
            <p:ph type="title"/>
          </p:nvPr>
        </p:nvSpPr>
        <p:spPr>
          <a:xfrm>
            <a:off x="838201" y="345810"/>
            <a:ext cx="5120561" cy="1325563"/>
          </a:xfrm>
        </p:spPr>
        <p:txBody>
          <a:bodyPr vert="horz" lIns="91440" tIns="45720" rIns="91440" bIns="45720" rtlCol="0" anchor="ctr">
            <a:normAutofit/>
          </a:bodyPr>
          <a:lstStyle/>
          <a:p>
            <a:r>
              <a:rPr lang="en-US" kern="1200">
                <a:solidFill>
                  <a:schemeClr val="tx1"/>
                </a:solidFill>
                <a:latin typeface="+mj-lt"/>
                <a:ea typeface="+mj-ea"/>
                <a:cs typeface="+mj-cs"/>
              </a:rPr>
              <a:t>Development of Female Participants </a:t>
            </a:r>
          </a:p>
        </p:txBody>
      </p:sp>
      <p:sp>
        <p:nvSpPr>
          <p:cNvPr id="11" name="TextBox 10">
            <a:extLst>
              <a:ext uri="{FF2B5EF4-FFF2-40B4-BE49-F238E27FC236}">
                <a16:creationId xmlns:a16="http://schemas.microsoft.com/office/drawing/2014/main" id="{B215A6BB-1A98-42CD-8AFE-C70E0A07F68C}"/>
              </a:ext>
            </a:extLst>
          </p:cNvPr>
          <p:cNvSpPr txBox="1"/>
          <p:nvPr/>
        </p:nvSpPr>
        <p:spPr>
          <a:xfrm>
            <a:off x="838201" y="1825625"/>
            <a:ext cx="5092194" cy="4351338"/>
          </a:xfrm>
          <a:prstGeom prst="rect">
            <a:avLst/>
          </a:prstGeom>
        </p:spPr>
        <p:txBody>
          <a:bodyPr vert="horz" lIns="91440" tIns="45720" rIns="91440" bIns="45720" rtlCol="0">
            <a:normAutofit/>
          </a:bodyPr>
          <a:lstStyle/>
          <a:p>
            <a:pPr indent="-228600" defTabSz="914400">
              <a:lnSpc>
                <a:spcPct val="90000"/>
              </a:lnSpc>
              <a:spcAft>
                <a:spcPts val="600"/>
              </a:spcAft>
              <a:buFont typeface="Arial" panose="020B0604020202020204" pitchFamily="34" charset="0"/>
              <a:buChar char="•"/>
            </a:pPr>
            <a:r>
              <a:rPr lang="en-US" sz="2800" dirty="0"/>
              <a:t>“this is the first country I’ve been to that they will pass to girls first”. </a:t>
            </a:r>
          </a:p>
        </p:txBody>
      </p:sp>
      <p:sp>
        <p:nvSpPr>
          <p:cNvPr id="18" name="Oval 17">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 name="Picture 6" descr="A group of people standing on a beach&#10;&#10;Description automatically generated">
            <a:extLst>
              <a:ext uri="{FF2B5EF4-FFF2-40B4-BE49-F238E27FC236}">
                <a16:creationId xmlns:a16="http://schemas.microsoft.com/office/drawing/2014/main" id="{C1840F54-46D0-4CE3-AC7E-2EBB0EA021A6}"/>
              </a:ext>
            </a:extLst>
          </p:cNvPr>
          <p:cNvPicPr>
            <a:picLocks noChangeAspect="1"/>
          </p:cNvPicPr>
          <p:nvPr/>
        </p:nvPicPr>
        <p:blipFill rotWithShape="1">
          <a:blip r:embed="rId2">
            <a:extLst>
              <a:ext uri="{28A0092B-C50C-407E-A947-70E740481C1C}">
                <a14:useLocalDpi xmlns:a14="http://schemas.microsoft.com/office/drawing/2010/main" val="0"/>
              </a:ext>
            </a:extLst>
          </a:blip>
          <a:srcRect t="13765" r="-3" b="14038"/>
          <a:stretch/>
        </p:blipFill>
        <p:spPr>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p:spPr>
      </p:pic>
      <p:sp>
        <p:nvSpPr>
          <p:cNvPr id="20" name="Arc 19">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5" name="Content Placeholder 4" descr="A group of people playing frisbee in a field&#10;&#10;Description automatically generated">
            <a:extLst>
              <a:ext uri="{FF2B5EF4-FFF2-40B4-BE49-F238E27FC236}">
                <a16:creationId xmlns:a16="http://schemas.microsoft.com/office/drawing/2014/main" id="{25AE6821-E206-43EC-8D8E-63FE7CA10531}"/>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6789" r="-4" b="7952"/>
          <a:stretch/>
        </p:blipFill>
        <p:spPr>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p:spPr>
      </p:pic>
    </p:spTree>
    <p:extLst>
      <p:ext uri="{BB962C8B-B14F-4D97-AF65-F5344CB8AC3E}">
        <p14:creationId xmlns:p14="http://schemas.microsoft.com/office/powerpoint/2010/main" val="1396980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81E49-BBD5-48DE-84BC-A0FEC40CB8BD}"/>
              </a:ext>
            </a:extLst>
          </p:cNvPr>
          <p:cNvSpPr>
            <a:spLocks noGrp="1"/>
          </p:cNvSpPr>
          <p:nvPr>
            <p:ph type="title"/>
          </p:nvPr>
        </p:nvSpPr>
        <p:spPr>
          <a:xfrm>
            <a:off x="481013" y="3752849"/>
            <a:ext cx="3290887" cy="2452687"/>
          </a:xfrm>
        </p:spPr>
        <p:txBody>
          <a:bodyPr anchor="ctr">
            <a:normAutofit/>
          </a:bodyPr>
          <a:lstStyle/>
          <a:p>
            <a:r>
              <a:rPr lang="en-CA" sz="3600"/>
              <a:t>Rugby Development </a:t>
            </a:r>
          </a:p>
        </p:txBody>
      </p:sp>
      <p:sp>
        <p:nvSpPr>
          <p:cNvPr id="3" name="Content Placeholder 2">
            <a:extLst>
              <a:ext uri="{FF2B5EF4-FFF2-40B4-BE49-F238E27FC236}">
                <a16:creationId xmlns:a16="http://schemas.microsoft.com/office/drawing/2014/main" id="{CDB854B5-2F85-4E3E-BE06-0422376DDBF8}"/>
              </a:ext>
            </a:extLst>
          </p:cNvPr>
          <p:cNvSpPr>
            <a:spLocks noGrp="1"/>
          </p:cNvSpPr>
          <p:nvPr>
            <p:ph idx="1"/>
          </p:nvPr>
        </p:nvSpPr>
        <p:spPr>
          <a:xfrm>
            <a:off x="4223982" y="3752850"/>
            <a:ext cx="7485413" cy="2452687"/>
          </a:xfrm>
        </p:spPr>
        <p:txBody>
          <a:bodyPr anchor="ctr">
            <a:normAutofit/>
          </a:bodyPr>
          <a:lstStyle/>
          <a:p>
            <a:pPr lvl="1"/>
            <a:r>
              <a:rPr lang="en-CA" sz="3200" dirty="0"/>
              <a:t>High-Performance Rugby Development</a:t>
            </a:r>
          </a:p>
          <a:p>
            <a:pPr lvl="1"/>
            <a:r>
              <a:rPr lang="en-CA" sz="3200" dirty="0"/>
              <a:t>Opportunities for Players</a:t>
            </a:r>
          </a:p>
        </p:txBody>
      </p:sp>
      <p:sp>
        <p:nvSpPr>
          <p:cNvPr id="8" name="Slide Number Placeholder 5">
            <a:extLst>
              <a:ext uri="{FF2B5EF4-FFF2-40B4-BE49-F238E27FC236}">
                <a16:creationId xmlns:a16="http://schemas.microsoft.com/office/drawing/2014/main" id="{6B665163-EE81-495F-8B07-04E1B059BB03}"/>
              </a:ext>
            </a:extLst>
          </p:cNvPr>
          <p:cNvSpPr>
            <a:spLocks noGrp="1"/>
          </p:cNvSpPr>
          <p:nvPr>
            <p:ph type="sldNum" sz="quarter" idx="12"/>
          </p:nvPr>
        </p:nvSpPr>
        <p:spPr>
          <a:xfrm>
            <a:off x="11593902" y="6600128"/>
            <a:ext cx="450720" cy="132039"/>
          </a:xfrm>
        </p:spPr>
        <p:txBody>
          <a:bodyPr/>
          <a:lstStyle/>
          <a:p>
            <a:fld id="{03E3F99A-6789-4F9C-8C56-5FCF6A7D4242}" type="slidenum">
              <a:rPr lang="en-CA" sz="1400" b="1" smtClean="0">
                <a:solidFill>
                  <a:schemeClr val="tx1"/>
                </a:solidFill>
              </a:rPr>
              <a:t>18</a:t>
            </a:fld>
            <a:endParaRPr lang="en-CA" sz="1400" b="1" dirty="0">
              <a:solidFill>
                <a:schemeClr val="tx1"/>
              </a:solidFill>
            </a:endParaRPr>
          </a:p>
        </p:txBody>
      </p:sp>
      <p:pic>
        <p:nvPicPr>
          <p:cNvPr id="7" name="Picture 6" descr="A group of people standing on top of a grass covered field&#10;&#10;Description automatically generated">
            <a:extLst>
              <a:ext uri="{FF2B5EF4-FFF2-40B4-BE49-F238E27FC236}">
                <a16:creationId xmlns:a16="http://schemas.microsoft.com/office/drawing/2014/main" id="{3A227F01-30B8-4889-821F-EAE84006A0EC}"/>
              </a:ext>
            </a:extLst>
          </p:cNvPr>
          <p:cNvPicPr>
            <a:picLocks noChangeAspect="1"/>
          </p:cNvPicPr>
          <p:nvPr/>
        </p:nvPicPr>
        <p:blipFill rotWithShape="1">
          <a:blip r:embed="rId2">
            <a:extLst>
              <a:ext uri="{28A0092B-C50C-407E-A947-70E740481C1C}">
                <a14:useLocalDpi xmlns:a14="http://schemas.microsoft.com/office/drawing/2010/main" val="0"/>
              </a:ext>
            </a:extLst>
          </a:blip>
          <a:srcRect t="31046" b="14848"/>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Tree>
    <p:extLst>
      <p:ext uri="{BB962C8B-B14F-4D97-AF65-F5344CB8AC3E}">
        <p14:creationId xmlns:p14="http://schemas.microsoft.com/office/powerpoint/2010/main" val="12477954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1E9E8-253C-4BDD-8CAB-F604AD7B0256}"/>
              </a:ext>
            </a:extLst>
          </p:cNvPr>
          <p:cNvSpPr>
            <a:spLocks noGrp="1"/>
          </p:cNvSpPr>
          <p:nvPr>
            <p:ph type="title"/>
          </p:nvPr>
        </p:nvSpPr>
        <p:spPr>
          <a:xfrm>
            <a:off x="4965430" y="629268"/>
            <a:ext cx="6586491" cy="1286160"/>
          </a:xfrm>
        </p:spPr>
        <p:txBody>
          <a:bodyPr anchor="b">
            <a:normAutofit/>
          </a:bodyPr>
          <a:lstStyle/>
          <a:p>
            <a:r>
              <a:rPr lang="en-CA" dirty="0"/>
              <a:t>Concluding thoughts</a:t>
            </a:r>
          </a:p>
        </p:txBody>
      </p:sp>
      <p:sp>
        <p:nvSpPr>
          <p:cNvPr id="3" name="Content Placeholder 2">
            <a:extLst>
              <a:ext uri="{FF2B5EF4-FFF2-40B4-BE49-F238E27FC236}">
                <a16:creationId xmlns:a16="http://schemas.microsoft.com/office/drawing/2014/main" id="{CCD81DC2-F58C-4083-B849-ECFC786BDCC0}"/>
              </a:ext>
            </a:extLst>
          </p:cNvPr>
          <p:cNvSpPr>
            <a:spLocks noGrp="1"/>
          </p:cNvSpPr>
          <p:nvPr>
            <p:ph idx="1"/>
          </p:nvPr>
        </p:nvSpPr>
        <p:spPr>
          <a:xfrm>
            <a:off x="4965431" y="2438400"/>
            <a:ext cx="6586489" cy="3785419"/>
          </a:xfrm>
        </p:spPr>
        <p:txBody>
          <a:bodyPr>
            <a:normAutofit/>
          </a:bodyPr>
          <a:lstStyle/>
          <a:p>
            <a:r>
              <a:rPr lang="en-CA" sz="2000" dirty="0"/>
              <a:t>Update on the centre</a:t>
            </a:r>
          </a:p>
          <a:p>
            <a:r>
              <a:rPr lang="en-CA" sz="2000" dirty="0"/>
              <a:t>Education programming </a:t>
            </a:r>
          </a:p>
        </p:txBody>
      </p:sp>
      <p:pic>
        <p:nvPicPr>
          <p:cNvPr id="1026" name="Picture 2" descr="Image">
            <a:extLst>
              <a:ext uri="{FF2B5EF4-FFF2-40B4-BE49-F238E27FC236}">
                <a16:creationId xmlns:a16="http://schemas.microsoft.com/office/drawing/2014/main" id="{5FF66C58-98CA-451C-BFC1-CD63EE696AF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9875"/>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8D574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0895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11">
            <a:extLst>
              <a:ext uri="{FF2B5EF4-FFF2-40B4-BE49-F238E27FC236}">
                <a16:creationId xmlns:a16="http://schemas.microsoft.com/office/drawing/2014/main" id="{6234BCC6-39B9-47D9-8BF8-C665401AE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C56C4CE7-AAFE-4D1D-8166-7178562D3620}"/>
              </a:ext>
            </a:extLst>
          </p:cNvPr>
          <p:cNvPicPr>
            <a:picLocks noChangeAspect="1"/>
          </p:cNvPicPr>
          <p:nvPr/>
        </p:nvPicPr>
        <p:blipFill rotWithShape="1">
          <a:blip r:embed="rId2">
            <a:extLst>
              <a:ext uri="{28A0092B-C50C-407E-A947-70E740481C1C}">
                <a14:useLocalDpi xmlns:a14="http://schemas.microsoft.com/office/drawing/2010/main" val="0"/>
              </a:ext>
            </a:extLst>
          </a:blip>
          <a:srcRect t="25915" r="-2" b="13705"/>
          <a:stretch/>
        </p:blipFill>
        <p:spPr>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5" name="Content Placeholder 4">
            <a:extLst>
              <a:ext uri="{FF2B5EF4-FFF2-40B4-BE49-F238E27FC236}">
                <a16:creationId xmlns:a16="http://schemas.microsoft.com/office/drawing/2014/main" id="{1DE11C17-FFE8-40B4-AC9F-5B8043BC4F98}"/>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19638" r="-2" b="18975"/>
          <a:stretch/>
        </p:blipFill>
        <p:spPr>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0" name="Freeform: Shape 13">
            <a:extLst>
              <a:ext uri="{FF2B5EF4-FFF2-40B4-BE49-F238E27FC236}">
                <a16:creationId xmlns:a16="http://schemas.microsoft.com/office/drawing/2014/main" id="{72A9CE9D-DAC3-40AF-B504-78A64A909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Freeform: Shape 15">
            <a:extLst>
              <a:ext uri="{FF2B5EF4-FFF2-40B4-BE49-F238E27FC236}">
                <a16:creationId xmlns:a16="http://schemas.microsoft.com/office/drawing/2014/main" id="{506D7452-6CDE-4381-86CE-07B2459383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20C40CE-6B7A-4219-81CE-2C88A1C4CAB5}"/>
              </a:ext>
            </a:extLst>
          </p:cNvPr>
          <p:cNvSpPr>
            <a:spLocks noGrp="1"/>
          </p:cNvSpPr>
          <p:nvPr>
            <p:ph type="title"/>
          </p:nvPr>
        </p:nvSpPr>
        <p:spPr>
          <a:xfrm>
            <a:off x="438912" y="1524659"/>
            <a:ext cx="5019074" cy="2774088"/>
          </a:xfrm>
        </p:spPr>
        <p:txBody>
          <a:bodyPr vert="horz" lIns="91440" tIns="45720" rIns="91440" bIns="45720" rtlCol="0" anchor="b">
            <a:normAutofit/>
          </a:bodyPr>
          <a:lstStyle/>
          <a:p>
            <a:r>
              <a:rPr lang="en-US" sz="4600" kern="1200" dirty="0">
                <a:solidFill>
                  <a:schemeClr val="tx1"/>
                </a:solidFill>
                <a:latin typeface="+mj-lt"/>
                <a:ea typeface="+mj-ea"/>
                <a:cs typeface="+mj-cs"/>
              </a:rPr>
              <a:t>The start of my rugby career and rugby’s impacts on me</a:t>
            </a:r>
          </a:p>
        </p:txBody>
      </p:sp>
      <p:sp>
        <p:nvSpPr>
          <p:cNvPr id="13" name="Rectangle 17">
            <a:extLst>
              <a:ext uri="{FF2B5EF4-FFF2-40B4-BE49-F238E27FC236}">
                <a16:creationId xmlns:a16="http://schemas.microsoft.com/office/drawing/2014/main" id="{762DA937-8B55-4317-BD32-98D7AF30E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67989"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venir Next LT Pro"/>
            </a:endParaRPr>
          </a:p>
        </p:txBody>
      </p:sp>
      <p:sp>
        <p:nvSpPr>
          <p:cNvPr id="15" name="Rectangle 19">
            <a:extLst>
              <a:ext uri="{FF2B5EF4-FFF2-40B4-BE49-F238E27FC236}">
                <a16:creationId xmlns:a16="http://schemas.microsoft.com/office/drawing/2014/main" id="{C52EE5A8-045B-4D39-8ED1-51333408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098" y="4461119"/>
            <a:ext cx="5019074"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19534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A16BC-6CD9-4B16-95D3-17C470A9197F}"/>
              </a:ext>
            </a:extLst>
          </p:cNvPr>
          <p:cNvSpPr>
            <a:spLocks noGrp="1"/>
          </p:cNvSpPr>
          <p:nvPr>
            <p:ph type="title"/>
          </p:nvPr>
        </p:nvSpPr>
        <p:spPr/>
        <p:txBody>
          <a:bodyPr/>
          <a:lstStyle/>
          <a:p>
            <a:r>
              <a:rPr lang="en-CA" dirty="0"/>
              <a:t>Questions? </a:t>
            </a:r>
          </a:p>
        </p:txBody>
      </p:sp>
      <p:sp>
        <p:nvSpPr>
          <p:cNvPr id="3" name="Content Placeholder 2">
            <a:extLst>
              <a:ext uri="{FF2B5EF4-FFF2-40B4-BE49-F238E27FC236}">
                <a16:creationId xmlns:a16="http://schemas.microsoft.com/office/drawing/2014/main" id="{A04EB2E2-D65B-490C-84A7-CEDD698BC22E}"/>
              </a:ext>
            </a:extLst>
          </p:cNvPr>
          <p:cNvSpPr>
            <a:spLocks noGrp="1"/>
          </p:cNvSpPr>
          <p:nvPr>
            <p:ph idx="1"/>
          </p:nvPr>
        </p:nvSpPr>
        <p:spPr/>
        <p:txBody>
          <a:bodyPr/>
          <a:lstStyle/>
          <a:p>
            <a:endParaRPr lang="en-CA"/>
          </a:p>
        </p:txBody>
      </p:sp>
    </p:spTree>
    <p:extLst>
      <p:ext uri="{BB962C8B-B14F-4D97-AF65-F5344CB8AC3E}">
        <p14:creationId xmlns:p14="http://schemas.microsoft.com/office/powerpoint/2010/main" val="2260310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288521" y="381403"/>
            <a:ext cx="2200313" cy="3342508"/>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Content Placeholder 4">
            <a:extLst>
              <a:ext uri="{FF2B5EF4-FFF2-40B4-BE49-F238E27FC236}">
                <a16:creationId xmlns:a16="http://schemas.microsoft.com/office/drawing/2014/main" id="{F42C772C-03AB-4B4B-B519-F8AAD9FF3F0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2827" r="10507"/>
          <a:stretch/>
        </p:blipFill>
        <p:spPr>
          <a:xfrm>
            <a:off x="4660900" y="1435100"/>
            <a:ext cx="3416300" cy="3848100"/>
          </a:xfrm>
          <a:prstGeom prst="rect">
            <a:avLst/>
          </a:prstGeom>
        </p:spPr>
      </p:pic>
      <p:pic>
        <p:nvPicPr>
          <p:cNvPr id="7" name="Picture 6">
            <a:extLst>
              <a:ext uri="{FF2B5EF4-FFF2-40B4-BE49-F238E27FC236}">
                <a16:creationId xmlns:a16="http://schemas.microsoft.com/office/drawing/2014/main" id="{0FB7D922-C3DA-4EE3-A2A3-AA98C1E642DE}"/>
              </a:ext>
            </a:extLst>
          </p:cNvPr>
          <p:cNvPicPr>
            <a:picLocks noChangeAspect="1"/>
          </p:cNvPicPr>
          <p:nvPr/>
        </p:nvPicPr>
        <p:blipFill rotWithShape="1">
          <a:blip r:embed="rId3">
            <a:extLst>
              <a:ext uri="{28A0092B-C50C-407E-A947-70E740481C1C}">
                <a14:useLocalDpi xmlns:a14="http://schemas.microsoft.com/office/drawing/2010/main" val="0"/>
              </a:ext>
            </a:extLst>
          </a:blip>
          <a:srcRect t="20933" r="-1" b="15785"/>
          <a:stretch/>
        </p:blipFill>
        <p:spPr>
          <a:xfrm>
            <a:off x="8128000" y="1435100"/>
            <a:ext cx="3416300" cy="3848100"/>
          </a:xfrm>
          <a:prstGeom prst="rect">
            <a:avLst/>
          </a:prstGeom>
        </p:spPr>
      </p:pic>
      <p:sp>
        <p:nvSpPr>
          <p:cNvPr id="2" name="Title 1">
            <a:extLst>
              <a:ext uri="{FF2B5EF4-FFF2-40B4-BE49-F238E27FC236}">
                <a16:creationId xmlns:a16="http://schemas.microsoft.com/office/drawing/2014/main" id="{5E76B9AA-A9A8-406D-8187-B8F077B34AE4}"/>
              </a:ext>
            </a:extLst>
          </p:cNvPr>
          <p:cNvSpPr>
            <a:spLocks noGrp="1"/>
          </p:cNvSpPr>
          <p:nvPr>
            <p:ph type="title"/>
          </p:nvPr>
        </p:nvSpPr>
        <p:spPr>
          <a:xfrm>
            <a:off x="966952" y="1204108"/>
            <a:ext cx="2669406" cy="1781175"/>
          </a:xfrm>
        </p:spPr>
        <p:txBody>
          <a:bodyPr vert="horz" lIns="91440" tIns="45720" rIns="91440" bIns="45720" rtlCol="0">
            <a:normAutofit/>
          </a:bodyPr>
          <a:lstStyle/>
          <a:p>
            <a:r>
              <a:rPr lang="en-US" sz="2700" kern="1200">
                <a:solidFill>
                  <a:srgbClr val="FFFFFF"/>
                </a:solidFill>
                <a:latin typeface="+mj-lt"/>
                <a:ea typeface="+mj-ea"/>
                <a:cs typeface="+mj-cs"/>
              </a:rPr>
              <a:t>Volunteering internationally for the first time and STU Rugby</a:t>
            </a:r>
          </a:p>
        </p:txBody>
      </p:sp>
    </p:spTree>
    <p:extLst>
      <p:ext uri="{BB962C8B-B14F-4D97-AF65-F5344CB8AC3E}">
        <p14:creationId xmlns:p14="http://schemas.microsoft.com/office/powerpoint/2010/main" val="3984328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49A91BF-298F-4049-8C18-86F79B43310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522" r="-2" b="-2"/>
          <a:stretch/>
        </p:blipFill>
        <p:spPr>
          <a:xfrm>
            <a:off x="1333500" y="2501900"/>
            <a:ext cx="4711700" cy="3263900"/>
          </a:xfrm>
          <a:prstGeom prst="rect">
            <a:avLst/>
          </a:prstGeom>
        </p:spPr>
      </p:pic>
      <p:pic>
        <p:nvPicPr>
          <p:cNvPr id="9" name="Picture 8">
            <a:extLst>
              <a:ext uri="{FF2B5EF4-FFF2-40B4-BE49-F238E27FC236}">
                <a16:creationId xmlns:a16="http://schemas.microsoft.com/office/drawing/2014/main" id="{14B360B8-164F-4FB7-B7E9-C5B9EBF76360}"/>
              </a:ext>
            </a:extLst>
          </p:cNvPr>
          <p:cNvPicPr>
            <a:picLocks noChangeAspect="1"/>
          </p:cNvPicPr>
          <p:nvPr/>
        </p:nvPicPr>
        <p:blipFill rotWithShape="1">
          <a:blip r:embed="rId3">
            <a:extLst>
              <a:ext uri="{28A0092B-C50C-407E-A947-70E740481C1C}">
                <a14:useLocalDpi xmlns:a14="http://schemas.microsoft.com/office/drawing/2010/main" val="0"/>
              </a:ext>
            </a:extLst>
          </a:blip>
          <a:srcRect t="16943" b="13286"/>
          <a:stretch/>
        </p:blipFill>
        <p:spPr>
          <a:xfrm>
            <a:off x="6108700" y="2501900"/>
            <a:ext cx="4711700" cy="3263900"/>
          </a:xfrm>
          <a:prstGeom prst="rect">
            <a:avLst/>
          </a:prstGeom>
        </p:spPr>
      </p:pic>
      <p:sp>
        <p:nvSpPr>
          <p:cNvPr id="2" name="Title 1">
            <a:extLst>
              <a:ext uri="{FF2B5EF4-FFF2-40B4-BE49-F238E27FC236}">
                <a16:creationId xmlns:a16="http://schemas.microsoft.com/office/drawing/2014/main" id="{D1E869E4-2D4D-4633-B316-856213EF09FF}"/>
              </a:ext>
            </a:extLst>
          </p:cNvPr>
          <p:cNvSpPr>
            <a:spLocks noGrp="1"/>
          </p:cNvSpPr>
          <p:nvPr>
            <p:ph type="title"/>
          </p:nvPr>
        </p:nvSpPr>
        <p:spPr>
          <a:xfrm>
            <a:off x="2209800" y="914737"/>
            <a:ext cx="7772400" cy="1012806"/>
          </a:xfrm>
          <a:solidFill>
            <a:srgbClr val="FFFFFF">
              <a:alpha val="10000"/>
            </a:srgbClr>
          </a:solidFill>
          <a:ln w="25400" cap="sq">
            <a:solidFill>
              <a:schemeClr val="tx1"/>
            </a:solidFill>
            <a:miter lim="800000"/>
          </a:ln>
        </p:spPr>
        <p:txBody>
          <a:bodyPr vert="horz" lIns="91440" tIns="45720" rIns="91440" bIns="45720" rtlCol="0">
            <a:normAutofit/>
          </a:bodyPr>
          <a:lstStyle/>
          <a:p>
            <a:pPr algn="ctr"/>
            <a:r>
              <a:rPr lang="en-US" sz="2800" kern="1200">
                <a:latin typeface="+mj-lt"/>
                <a:ea typeface="+mj-ea"/>
                <a:cs typeface="+mj-cs"/>
              </a:rPr>
              <a:t>First experience with SfD </a:t>
            </a:r>
          </a:p>
        </p:txBody>
      </p:sp>
    </p:spTree>
    <p:extLst>
      <p:ext uri="{BB962C8B-B14F-4D97-AF65-F5344CB8AC3E}">
        <p14:creationId xmlns:p14="http://schemas.microsoft.com/office/powerpoint/2010/main" val="3776511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5">
            <a:extLst>
              <a:ext uri="{FF2B5EF4-FFF2-40B4-BE49-F238E27FC236}">
                <a16:creationId xmlns:a16="http://schemas.microsoft.com/office/drawing/2014/main" id="{33CD251C-A887-4D2F-925B-FC09719853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0395F8-6E4B-41A0-BF60-0DAFBB186994}"/>
              </a:ext>
            </a:extLst>
          </p:cNvPr>
          <p:cNvSpPr>
            <a:spLocks noGrp="1"/>
          </p:cNvSpPr>
          <p:nvPr>
            <p:ph type="title"/>
          </p:nvPr>
        </p:nvSpPr>
        <p:spPr>
          <a:xfrm>
            <a:off x="1000452" y="1610024"/>
            <a:ext cx="3058621" cy="1457002"/>
          </a:xfrm>
        </p:spPr>
        <p:txBody>
          <a:bodyPr anchor="b">
            <a:normAutofit fontScale="90000"/>
          </a:bodyPr>
          <a:lstStyle/>
          <a:p>
            <a:r>
              <a:rPr lang="en-CA" sz="3100" dirty="0"/>
              <a:t>Understanding the issues associated with </a:t>
            </a:r>
            <a:r>
              <a:rPr lang="en-CA" sz="3100" dirty="0" err="1"/>
              <a:t>SfD</a:t>
            </a:r>
            <a:endParaRPr lang="en-CA" sz="3100" dirty="0"/>
          </a:p>
        </p:txBody>
      </p:sp>
      <p:grpSp>
        <p:nvGrpSpPr>
          <p:cNvPr id="18" name="Group 17">
            <a:extLst>
              <a:ext uri="{FF2B5EF4-FFF2-40B4-BE49-F238E27FC236}">
                <a16:creationId xmlns:a16="http://schemas.microsoft.com/office/drawing/2014/main" id="{770AE191-D2EA-45C9-A44D-830C188F74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72021" y="518649"/>
            <a:ext cx="1128382" cy="847206"/>
            <a:chOff x="8183879" y="1000124"/>
            <a:chExt cx="1562267" cy="1172973"/>
          </a:xfrm>
        </p:grpSpPr>
        <p:sp>
          <p:nvSpPr>
            <p:cNvPr id="19" name="Freeform 5">
              <a:extLst>
                <a:ext uri="{FF2B5EF4-FFF2-40B4-BE49-F238E27FC236}">
                  <a16:creationId xmlns:a16="http://schemas.microsoft.com/office/drawing/2014/main" id="{23A0E4C1-B7A6-4637-AC51-4A5AE3841F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83879"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0" name="Freeform 5">
              <a:extLst>
                <a:ext uri="{FF2B5EF4-FFF2-40B4-BE49-F238E27FC236}">
                  <a16:creationId xmlns:a16="http://schemas.microsoft.com/office/drawing/2014/main" id="{F4E8C039-CC58-44F3-8A7B-E0A934C1D0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983979"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sp>
        <p:nvSpPr>
          <p:cNvPr id="11" name="Content Placeholder 10">
            <a:extLst>
              <a:ext uri="{FF2B5EF4-FFF2-40B4-BE49-F238E27FC236}">
                <a16:creationId xmlns:a16="http://schemas.microsoft.com/office/drawing/2014/main" id="{6CB35DA3-D5A0-451B-B560-8FC0D53160D1}"/>
              </a:ext>
            </a:extLst>
          </p:cNvPr>
          <p:cNvSpPr>
            <a:spLocks noGrp="1"/>
          </p:cNvSpPr>
          <p:nvPr>
            <p:ph idx="1"/>
          </p:nvPr>
        </p:nvSpPr>
        <p:spPr>
          <a:xfrm>
            <a:off x="1000450" y="3067026"/>
            <a:ext cx="3058623" cy="3272324"/>
          </a:xfrm>
        </p:spPr>
        <p:txBody>
          <a:bodyPr anchor="t">
            <a:normAutofit/>
          </a:bodyPr>
          <a:lstStyle/>
          <a:p>
            <a:r>
              <a:rPr lang="en-US" sz="2000" dirty="0"/>
              <a:t>Colonialism </a:t>
            </a:r>
          </a:p>
          <a:p>
            <a:r>
              <a:rPr lang="en-US" sz="2000" dirty="0"/>
              <a:t>Power relations</a:t>
            </a:r>
          </a:p>
          <a:p>
            <a:r>
              <a:rPr lang="en-US" sz="2000" dirty="0"/>
              <a:t>Income Inequality </a:t>
            </a:r>
          </a:p>
        </p:txBody>
      </p:sp>
      <p:pic>
        <p:nvPicPr>
          <p:cNvPr id="5" name="Content Placeholder 4">
            <a:extLst>
              <a:ext uri="{FF2B5EF4-FFF2-40B4-BE49-F238E27FC236}">
                <a16:creationId xmlns:a16="http://schemas.microsoft.com/office/drawing/2014/main" id="{1A61AC4F-4357-4550-9CC2-F7705D6FEAC1}"/>
              </a:ext>
            </a:extLst>
          </p:cNvPr>
          <p:cNvPicPr>
            <a:picLocks noChangeAspect="1"/>
          </p:cNvPicPr>
          <p:nvPr/>
        </p:nvPicPr>
        <p:blipFill rotWithShape="1">
          <a:blip r:embed="rId2">
            <a:extLst>
              <a:ext uri="{28A0092B-C50C-407E-A947-70E740481C1C}">
                <a14:useLocalDpi xmlns:a14="http://schemas.microsoft.com/office/drawing/2010/main" val="0"/>
              </a:ext>
            </a:extLst>
          </a:blip>
          <a:srcRect t="20388" r="2" b="2"/>
          <a:stretch/>
        </p:blipFill>
        <p:spPr>
          <a:xfrm>
            <a:off x="4636963" y="10"/>
            <a:ext cx="7555037" cy="3383270"/>
          </a:xfrm>
          <a:prstGeom prst="rect">
            <a:avLst/>
          </a:prstGeom>
        </p:spPr>
      </p:pic>
      <p:pic>
        <p:nvPicPr>
          <p:cNvPr id="7" name="Picture 6">
            <a:extLst>
              <a:ext uri="{FF2B5EF4-FFF2-40B4-BE49-F238E27FC236}">
                <a16:creationId xmlns:a16="http://schemas.microsoft.com/office/drawing/2014/main" id="{78A9DAAC-3A33-4288-B147-1DF015C926AD}"/>
              </a:ext>
            </a:extLst>
          </p:cNvPr>
          <p:cNvPicPr>
            <a:picLocks noChangeAspect="1"/>
          </p:cNvPicPr>
          <p:nvPr/>
        </p:nvPicPr>
        <p:blipFill rotWithShape="1">
          <a:blip r:embed="rId3">
            <a:extLst>
              <a:ext uri="{28A0092B-C50C-407E-A947-70E740481C1C}">
                <a14:useLocalDpi xmlns:a14="http://schemas.microsoft.com/office/drawing/2010/main" val="0"/>
              </a:ext>
            </a:extLst>
          </a:blip>
          <a:srcRect t="25627" r="-2" b="8498"/>
          <a:stretch/>
        </p:blipFill>
        <p:spPr>
          <a:xfrm>
            <a:off x="4639056" y="3474720"/>
            <a:ext cx="7552944" cy="3383280"/>
          </a:xfrm>
          <a:prstGeom prst="rect">
            <a:avLst/>
          </a:prstGeom>
        </p:spPr>
      </p:pic>
    </p:spTree>
    <p:extLst>
      <p:ext uri="{BB962C8B-B14F-4D97-AF65-F5344CB8AC3E}">
        <p14:creationId xmlns:p14="http://schemas.microsoft.com/office/powerpoint/2010/main" val="3449902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11484-5340-4613-B4B1-AFFA746CE7BC}"/>
              </a:ext>
            </a:extLst>
          </p:cNvPr>
          <p:cNvSpPr>
            <a:spLocks noGrp="1"/>
          </p:cNvSpPr>
          <p:nvPr>
            <p:ph type="title"/>
          </p:nvPr>
        </p:nvSpPr>
        <p:spPr/>
        <p:txBody>
          <a:bodyPr/>
          <a:lstStyle/>
          <a:p>
            <a:r>
              <a:rPr lang="en-CA" dirty="0"/>
              <a:t>The project</a:t>
            </a:r>
          </a:p>
        </p:txBody>
      </p:sp>
      <p:pic>
        <p:nvPicPr>
          <p:cNvPr id="5" name="Content Placeholder 4">
            <a:extLst>
              <a:ext uri="{FF2B5EF4-FFF2-40B4-BE49-F238E27FC236}">
                <a16:creationId xmlns:a16="http://schemas.microsoft.com/office/drawing/2014/main" id="{A1A77BC4-BFE5-4C46-AF34-449937B0F15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0150" y="2255038"/>
            <a:ext cx="6527007" cy="4351338"/>
          </a:xfrm>
        </p:spPr>
      </p:pic>
      <p:pic>
        <p:nvPicPr>
          <p:cNvPr id="7" name="Picture 6">
            <a:extLst>
              <a:ext uri="{FF2B5EF4-FFF2-40B4-BE49-F238E27FC236}">
                <a16:creationId xmlns:a16="http://schemas.microsoft.com/office/drawing/2014/main" id="{7E1DE274-8CC0-4902-971E-2122FF2F44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9107" y="251624"/>
            <a:ext cx="4972050" cy="2181225"/>
          </a:xfrm>
          <a:prstGeom prst="rect">
            <a:avLst/>
          </a:prstGeom>
        </p:spPr>
      </p:pic>
      <p:sp>
        <p:nvSpPr>
          <p:cNvPr id="3" name="TextBox 2">
            <a:extLst>
              <a:ext uri="{FF2B5EF4-FFF2-40B4-BE49-F238E27FC236}">
                <a16:creationId xmlns:a16="http://schemas.microsoft.com/office/drawing/2014/main" id="{EB580DC9-4DD9-429B-82F2-A25D94A4DA3A}"/>
              </a:ext>
            </a:extLst>
          </p:cNvPr>
          <p:cNvSpPr txBox="1"/>
          <p:nvPr/>
        </p:nvSpPr>
        <p:spPr>
          <a:xfrm>
            <a:off x="6927157" y="3246120"/>
            <a:ext cx="5264843" cy="1815882"/>
          </a:xfrm>
          <a:prstGeom prst="rect">
            <a:avLst/>
          </a:prstGeom>
          <a:noFill/>
        </p:spPr>
        <p:txBody>
          <a:bodyPr wrap="square" rtlCol="0">
            <a:spAutoFit/>
          </a:bodyPr>
          <a:lstStyle/>
          <a:p>
            <a:r>
              <a:rPr lang="en-CA" sz="2800" dirty="0"/>
              <a:t>Sport and Education Centre</a:t>
            </a:r>
          </a:p>
          <a:p>
            <a:r>
              <a:rPr lang="en-CA" sz="2800" dirty="0"/>
              <a:t>Video</a:t>
            </a:r>
          </a:p>
          <a:p>
            <a:endParaRPr lang="en-CA" sz="2800" dirty="0"/>
          </a:p>
          <a:p>
            <a:r>
              <a:rPr lang="en-CA" sz="2800" dirty="0"/>
              <a:t>My research project </a:t>
            </a:r>
          </a:p>
        </p:txBody>
      </p:sp>
    </p:spTree>
    <p:extLst>
      <p:ext uri="{BB962C8B-B14F-4D97-AF65-F5344CB8AC3E}">
        <p14:creationId xmlns:p14="http://schemas.microsoft.com/office/powerpoint/2010/main" val="1884492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D9632-815F-4E80-B508-938F02F8773D}"/>
              </a:ext>
            </a:extLst>
          </p:cNvPr>
          <p:cNvSpPr>
            <a:spLocks noGrp="1"/>
          </p:cNvSpPr>
          <p:nvPr>
            <p:ph type="title"/>
          </p:nvPr>
        </p:nvSpPr>
        <p:spPr>
          <a:xfrm>
            <a:off x="841248" y="256032"/>
            <a:ext cx="10506456" cy="1014984"/>
          </a:xfrm>
          <a:solidFill>
            <a:schemeClr val="bg2">
              <a:lumMod val="25000"/>
            </a:schemeClr>
          </a:solidFill>
        </p:spPr>
        <p:txBody>
          <a:bodyPr anchor="b">
            <a:normAutofit/>
          </a:bodyPr>
          <a:lstStyle/>
          <a:p>
            <a:pPr algn="ctr"/>
            <a:r>
              <a:rPr lang="en-CA" dirty="0"/>
              <a:t>Research Questions</a:t>
            </a:r>
          </a:p>
        </p:txBody>
      </p:sp>
      <p:graphicFrame>
        <p:nvGraphicFramePr>
          <p:cNvPr id="23" name="Content Placeholder 2">
            <a:extLst>
              <a:ext uri="{FF2B5EF4-FFF2-40B4-BE49-F238E27FC236}">
                <a16:creationId xmlns:a16="http://schemas.microsoft.com/office/drawing/2014/main" id="{7CE344FD-6D60-440A-80F6-119F2C226D5D}"/>
              </a:ext>
            </a:extLst>
          </p:cNvPr>
          <p:cNvGraphicFramePr>
            <a:graphicFrameLocks noGrp="1"/>
          </p:cNvGraphicFramePr>
          <p:nvPr>
            <p:ph idx="1"/>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a:extLst>
              <a:ext uri="{FF2B5EF4-FFF2-40B4-BE49-F238E27FC236}">
                <a16:creationId xmlns:a16="http://schemas.microsoft.com/office/drawing/2014/main" id="{D910E50C-819C-4F73-9DF8-CB15F05BE47B}"/>
              </a:ext>
            </a:extLst>
          </p:cNvPr>
          <p:cNvSpPr>
            <a:spLocks noGrp="1"/>
          </p:cNvSpPr>
          <p:nvPr>
            <p:ph type="sldNum" sz="quarter" idx="12"/>
          </p:nvPr>
        </p:nvSpPr>
        <p:spPr>
          <a:xfrm>
            <a:off x="11749886" y="6480504"/>
            <a:ext cx="294736" cy="251664"/>
          </a:xfrm>
        </p:spPr>
        <p:txBody>
          <a:bodyPr/>
          <a:lstStyle/>
          <a:p>
            <a:fld id="{03E3F99A-6789-4F9C-8C56-5FCF6A7D4242}" type="slidenum">
              <a:rPr lang="en-CA" sz="1400" b="1" smtClean="0">
                <a:solidFill>
                  <a:schemeClr val="bg1"/>
                </a:solidFill>
              </a:rPr>
              <a:t>7</a:t>
            </a:fld>
            <a:endParaRPr lang="en-CA" sz="1400" b="1" dirty="0">
              <a:solidFill>
                <a:schemeClr val="bg1"/>
              </a:solidFill>
            </a:endParaRPr>
          </a:p>
        </p:txBody>
      </p:sp>
    </p:spTree>
    <p:extLst>
      <p:ext uri="{BB962C8B-B14F-4D97-AF65-F5344CB8AC3E}">
        <p14:creationId xmlns:p14="http://schemas.microsoft.com/office/powerpoint/2010/main" val="3993917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C924E-FA9E-4323-8E52-B424C788A101}"/>
              </a:ext>
            </a:extLst>
          </p:cNvPr>
          <p:cNvSpPr>
            <a:spLocks noGrp="1"/>
          </p:cNvSpPr>
          <p:nvPr>
            <p:ph type="title"/>
          </p:nvPr>
        </p:nvSpPr>
        <p:spPr>
          <a:xfrm>
            <a:off x="481013" y="3752849"/>
            <a:ext cx="3290887" cy="2452687"/>
          </a:xfrm>
        </p:spPr>
        <p:txBody>
          <a:bodyPr anchor="ctr">
            <a:normAutofit/>
          </a:bodyPr>
          <a:lstStyle/>
          <a:p>
            <a:r>
              <a:rPr lang="en-CA" sz="3600"/>
              <a:t>Community Development Through the Centre</a:t>
            </a:r>
          </a:p>
        </p:txBody>
      </p:sp>
      <p:sp>
        <p:nvSpPr>
          <p:cNvPr id="3" name="Content Placeholder 2">
            <a:extLst>
              <a:ext uri="{FF2B5EF4-FFF2-40B4-BE49-F238E27FC236}">
                <a16:creationId xmlns:a16="http://schemas.microsoft.com/office/drawing/2014/main" id="{7D15EF6E-501E-4044-B93E-25E06B69DB95}"/>
              </a:ext>
            </a:extLst>
          </p:cNvPr>
          <p:cNvSpPr>
            <a:spLocks noGrp="1"/>
          </p:cNvSpPr>
          <p:nvPr>
            <p:ph idx="1"/>
          </p:nvPr>
        </p:nvSpPr>
        <p:spPr>
          <a:xfrm>
            <a:off x="3302924" y="3752850"/>
            <a:ext cx="8406471" cy="2452687"/>
          </a:xfrm>
        </p:spPr>
        <p:txBody>
          <a:bodyPr anchor="ctr">
            <a:normAutofit/>
          </a:bodyPr>
          <a:lstStyle/>
          <a:p>
            <a:pPr lvl="1"/>
            <a:r>
              <a:rPr lang="en-CA" b="1" dirty="0"/>
              <a:t>Economic Development</a:t>
            </a:r>
          </a:p>
          <a:p>
            <a:pPr marL="457200" lvl="1" indent="0">
              <a:buNone/>
            </a:pPr>
            <a:r>
              <a:rPr lang="en-US" i="1" dirty="0"/>
              <a:t>“I understand the community </a:t>
            </a:r>
            <a:r>
              <a:rPr lang="en-US" i="1" dirty="0" err="1"/>
              <a:t>centre</a:t>
            </a:r>
            <a:r>
              <a:rPr lang="en-US" i="1" dirty="0"/>
              <a:t>, once it is built it will need workers. Maybe garden tenders’ cleaners, and the like and I expect that they will come from the community yeah. The working people there should come from the community so that the community can benefit.” </a:t>
            </a:r>
            <a:r>
              <a:rPr lang="en-US" dirty="0"/>
              <a:t>(Interview, 2019)</a:t>
            </a:r>
          </a:p>
          <a:p>
            <a:pPr marL="457200" lvl="1" indent="0">
              <a:buNone/>
            </a:pPr>
            <a:endParaRPr lang="en-CA" sz="1100" dirty="0"/>
          </a:p>
          <a:p>
            <a:pPr lvl="1"/>
            <a:endParaRPr lang="en-CA" sz="1100" dirty="0"/>
          </a:p>
        </p:txBody>
      </p:sp>
      <p:sp>
        <p:nvSpPr>
          <p:cNvPr id="7" name="Slide Number Placeholder 5">
            <a:extLst>
              <a:ext uri="{FF2B5EF4-FFF2-40B4-BE49-F238E27FC236}">
                <a16:creationId xmlns:a16="http://schemas.microsoft.com/office/drawing/2014/main" id="{F07EF9E3-545B-47F3-A4AA-B1989F72ED36}"/>
              </a:ext>
            </a:extLst>
          </p:cNvPr>
          <p:cNvSpPr>
            <a:spLocks noGrp="1"/>
          </p:cNvSpPr>
          <p:nvPr>
            <p:ph type="sldNum" sz="quarter" idx="12"/>
          </p:nvPr>
        </p:nvSpPr>
        <p:spPr>
          <a:xfrm>
            <a:off x="11593902" y="6600128"/>
            <a:ext cx="450720" cy="132039"/>
          </a:xfrm>
        </p:spPr>
        <p:txBody>
          <a:bodyPr/>
          <a:lstStyle/>
          <a:p>
            <a:fld id="{03E3F99A-6789-4F9C-8C56-5FCF6A7D4242}" type="slidenum">
              <a:rPr lang="en-CA" sz="1400" b="1" smtClean="0">
                <a:solidFill>
                  <a:schemeClr val="tx1"/>
                </a:solidFill>
              </a:rPr>
              <a:t>8</a:t>
            </a:fld>
            <a:endParaRPr lang="en-CA" sz="1400" b="1" dirty="0">
              <a:solidFill>
                <a:schemeClr val="tx1"/>
              </a:solidFill>
            </a:endParaRPr>
          </a:p>
        </p:txBody>
      </p:sp>
      <p:pic>
        <p:nvPicPr>
          <p:cNvPr id="5" name="Picture 4" descr="A group of people walking down a dirt road&#10;&#10;Description automatically generated">
            <a:extLst>
              <a:ext uri="{FF2B5EF4-FFF2-40B4-BE49-F238E27FC236}">
                <a16:creationId xmlns:a16="http://schemas.microsoft.com/office/drawing/2014/main" id="{D97F8854-C45A-4BBA-8E3D-B4A2F2A98792}"/>
              </a:ext>
            </a:extLst>
          </p:cNvPr>
          <p:cNvPicPr>
            <a:picLocks noChangeAspect="1"/>
          </p:cNvPicPr>
          <p:nvPr/>
        </p:nvPicPr>
        <p:blipFill rotWithShape="1">
          <a:blip r:embed="rId2">
            <a:extLst>
              <a:ext uri="{28A0092B-C50C-407E-A947-70E740481C1C}">
                <a14:useLocalDpi xmlns:a14="http://schemas.microsoft.com/office/drawing/2010/main" val="0"/>
              </a:ext>
            </a:extLst>
          </a:blip>
          <a:srcRect t="22724" b="31681"/>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Tree>
    <p:extLst>
      <p:ext uri="{BB962C8B-B14F-4D97-AF65-F5344CB8AC3E}">
        <p14:creationId xmlns:p14="http://schemas.microsoft.com/office/powerpoint/2010/main" val="172597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C924E-FA9E-4323-8E52-B424C788A101}"/>
              </a:ext>
            </a:extLst>
          </p:cNvPr>
          <p:cNvSpPr>
            <a:spLocks noGrp="1"/>
          </p:cNvSpPr>
          <p:nvPr>
            <p:ph type="title"/>
          </p:nvPr>
        </p:nvSpPr>
        <p:spPr>
          <a:xfrm>
            <a:off x="481013" y="327026"/>
            <a:ext cx="3290887" cy="2287588"/>
          </a:xfrm>
        </p:spPr>
        <p:txBody>
          <a:bodyPr anchor="ctr">
            <a:normAutofit/>
          </a:bodyPr>
          <a:lstStyle/>
          <a:p>
            <a:r>
              <a:rPr lang="en-CA" sz="3600"/>
              <a:t>Community Development Through the Centre</a:t>
            </a:r>
          </a:p>
        </p:txBody>
      </p:sp>
      <p:sp>
        <p:nvSpPr>
          <p:cNvPr id="3" name="Content Placeholder 2">
            <a:extLst>
              <a:ext uri="{FF2B5EF4-FFF2-40B4-BE49-F238E27FC236}">
                <a16:creationId xmlns:a16="http://schemas.microsoft.com/office/drawing/2014/main" id="{7D15EF6E-501E-4044-B93E-25E06B69DB95}"/>
              </a:ext>
            </a:extLst>
          </p:cNvPr>
          <p:cNvSpPr>
            <a:spLocks noGrp="1"/>
          </p:cNvSpPr>
          <p:nvPr>
            <p:ph idx="1"/>
          </p:nvPr>
        </p:nvSpPr>
        <p:spPr>
          <a:xfrm>
            <a:off x="4223982" y="327026"/>
            <a:ext cx="7485413" cy="2287587"/>
          </a:xfrm>
        </p:spPr>
        <p:txBody>
          <a:bodyPr anchor="ctr">
            <a:normAutofit/>
          </a:bodyPr>
          <a:lstStyle/>
          <a:p>
            <a:pPr marL="457200" lvl="1" indent="0">
              <a:buNone/>
            </a:pPr>
            <a:endParaRPr lang="en-CA" sz="1800" dirty="0"/>
          </a:p>
          <a:p>
            <a:pPr lvl="1"/>
            <a:r>
              <a:rPr lang="en-CA" b="1" dirty="0"/>
              <a:t>Use by the Community </a:t>
            </a:r>
          </a:p>
          <a:p>
            <a:pPr marL="457200" lvl="1" indent="0">
              <a:buNone/>
            </a:pPr>
            <a:r>
              <a:rPr lang="en-US" i="1" dirty="0"/>
              <a:t>“they are going to have fun in everyday life in terms of sports, I think also to have the sports like volleyball and let’s say even football I think we can also involve these different sports in that </a:t>
            </a:r>
            <a:r>
              <a:rPr lang="en-US" i="1" dirty="0" err="1"/>
              <a:t>centre</a:t>
            </a:r>
            <a:r>
              <a:rPr lang="en-US" i="1" dirty="0"/>
              <a:t>”. </a:t>
            </a:r>
            <a:r>
              <a:rPr lang="en-US" dirty="0"/>
              <a:t>(Interview, 2019)</a:t>
            </a:r>
          </a:p>
          <a:p>
            <a:pPr marL="457200" lvl="1" indent="0">
              <a:buNone/>
            </a:pPr>
            <a:endParaRPr lang="en-CA" dirty="0"/>
          </a:p>
          <a:p>
            <a:pPr lvl="1"/>
            <a:endParaRPr lang="en-CA" sz="1800" dirty="0"/>
          </a:p>
        </p:txBody>
      </p:sp>
      <p:sp>
        <p:nvSpPr>
          <p:cNvPr id="7" name="Slide Number Placeholder 5">
            <a:extLst>
              <a:ext uri="{FF2B5EF4-FFF2-40B4-BE49-F238E27FC236}">
                <a16:creationId xmlns:a16="http://schemas.microsoft.com/office/drawing/2014/main" id="{C2FD6B86-D04A-46B3-B81E-A44A7CB56BFD}"/>
              </a:ext>
            </a:extLst>
          </p:cNvPr>
          <p:cNvSpPr>
            <a:spLocks noGrp="1"/>
          </p:cNvSpPr>
          <p:nvPr>
            <p:ph type="sldNum" sz="quarter" idx="12"/>
          </p:nvPr>
        </p:nvSpPr>
        <p:spPr>
          <a:xfrm>
            <a:off x="11593902" y="6600128"/>
            <a:ext cx="450720" cy="132039"/>
          </a:xfrm>
        </p:spPr>
        <p:txBody>
          <a:bodyPr/>
          <a:lstStyle/>
          <a:p>
            <a:fld id="{03E3F99A-6789-4F9C-8C56-5FCF6A7D4242}" type="slidenum">
              <a:rPr lang="en-CA" sz="1400" b="1" smtClean="0">
                <a:solidFill>
                  <a:schemeClr val="bg1"/>
                </a:solidFill>
              </a:rPr>
              <a:t>9</a:t>
            </a:fld>
            <a:endParaRPr lang="en-CA" sz="1400" b="1" dirty="0">
              <a:solidFill>
                <a:schemeClr val="bg1"/>
              </a:solidFill>
            </a:endParaRPr>
          </a:p>
        </p:txBody>
      </p:sp>
      <p:pic>
        <p:nvPicPr>
          <p:cNvPr id="6" name="Picture 5" descr="A group of people standing in front of a crowd&#10;&#10;Description automatically generated">
            <a:extLst>
              <a:ext uri="{FF2B5EF4-FFF2-40B4-BE49-F238E27FC236}">
                <a16:creationId xmlns:a16="http://schemas.microsoft.com/office/drawing/2014/main" id="{EC44C11E-CC17-4CF9-A224-FBC8654B1A32}"/>
              </a:ext>
            </a:extLst>
          </p:cNvPr>
          <p:cNvPicPr>
            <a:picLocks noChangeAspect="1"/>
          </p:cNvPicPr>
          <p:nvPr/>
        </p:nvPicPr>
        <p:blipFill rotWithShape="1">
          <a:blip r:embed="rId2">
            <a:extLst>
              <a:ext uri="{28A0092B-C50C-407E-A947-70E740481C1C}">
                <a14:useLocalDpi xmlns:a14="http://schemas.microsoft.com/office/drawing/2010/main" val="0"/>
              </a:ext>
            </a:extLst>
          </a:blip>
          <a:srcRect t="34227" b="15514"/>
          <a:stretch/>
        </p:blipFill>
        <p:spPr>
          <a:xfrm>
            <a:off x="-9168" y="2743200"/>
            <a:ext cx="12201168" cy="4114800"/>
          </a:xfrm>
          <a:custGeom>
            <a:avLst/>
            <a:gdLst/>
            <a:ahLst/>
            <a:cxnLst/>
            <a:rect l="l" t="t" r="r" b="b"/>
            <a:pathLst>
              <a:path w="12201168" h="4093262">
                <a:moveTo>
                  <a:pt x="12201168" y="0"/>
                </a:moveTo>
                <a:lnTo>
                  <a:pt x="12201168" y="4093262"/>
                </a:lnTo>
                <a:lnTo>
                  <a:pt x="0" y="4093262"/>
                </a:lnTo>
                <a:lnTo>
                  <a:pt x="0" y="49771"/>
                </a:lnTo>
                <a:lnTo>
                  <a:pt x="344880" y="64399"/>
                </a:lnTo>
                <a:cubicBezTo>
                  <a:pt x="3386438" y="213466"/>
                  <a:pt x="6427997" y="534535"/>
                  <a:pt x="9469555" y="167599"/>
                </a:cubicBezTo>
                <a:cubicBezTo>
                  <a:pt x="10229945" y="75865"/>
                  <a:pt x="10990334" y="27132"/>
                  <a:pt x="11750723" y="7961"/>
                </a:cubicBezTo>
                <a:close/>
              </a:path>
            </a:pathLst>
          </a:custGeom>
        </p:spPr>
      </p:pic>
    </p:spTree>
    <p:extLst>
      <p:ext uri="{BB962C8B-B14F-4D97-AF65-F5344CB8AC3E}">
        <p14:creationId xmlns:p14="http://schemas.microsoft.com/office/powerpoint/2010/main" val="398587506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696</Words>
  <Application>Microsoft Office PowerPoint</Application>
  <PresentationFormat>Widescreen</PresentationFormat>
  <Paragraphs>64</Paragraphs>
  <Slides>20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Avenir Next LT Pro</vt:lpstr>
      <vt:lpstr>Calibri</vt:lpstr>
      <vt:lpstr>Calibri Light</vt:lpstr>
      <vt:lpstr>Office Theme</vt:lpstr>
      <vt:lpstr>My experience with SfD </vt:lpstr>
      <vt:lpstr>The start of my rugby career and rugby’s impacts on me</vt:lpstr>
      <vt:lpstr>Volunteering internationally for the first time and STU Rugby</vt:lpstr>
      <vt:lpstr>First experience with SfD </vt:lpstr>
      <vt:lpstr>Understanding the issues associated with SfD</vt:lpstr>
      <vt:lpstr>The project</vt:lpstr>
      <vt:lpstr>Research Questions</vt:lpstr>
      <vt:lpstr>Community Development Through the Centre</vt:lpstr>
      <vt:lpstr>Community Development Through the Centre</vt:lpstr>
      <vt:lpstr>Community Development Through the Centre</vt:lpstr>
      <vt:lpstr>Community Interaction and Engagement </vt:lpstr>
      <vt:lpstr>Cultural Exchange</vt:lpstr>
      <vt:lpstr>Sponsors and Partnerships</vt:lpstr>
      <vt:lpstr>Development of Participants </vt:lpstr>
      <vt:lpstr>Professional Development</vt:lpstr>
      <vt:lpstr>Positive Environment </vt:lpstr>
      <vt:lpstr>Development of Female Participants </vt:lpstr>
      <vt:lpstr>Rugby Development </vt:lpstr>
      <vt:lpstr>Concluding thoughts</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experience with SfD </dc:title>
  <dc:creator>Justin Robar</dc:creator>
  <cp:lastModifiedBy>Justin Robar</cp:lastModifiedBy>
  <cp:revision>2</cp:revision>
  <dcterms:created xsi:type="dcterms:W3CDTF">2020-11-25T20:00:02Z</dcterms:created>
  <dcterms:modified xsi:type="dcterms:W3CDTF">2020-11-25T20:03:18Z</dcterms:modified>
</cp:coreProperties>
</file>