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x="7620000" cy="5715000"/>
  <p:notesSz cx="6858000" cy="9144000"/>
  <p:embeddedFontLst>
    <p:embeddedFont>
      <p:font typeface="Calibri" panose="020F0502020204030204" pitchFamily="34" charset="0"/>
      <p:regular r:id="rId37"/>
      <p:bold r:id="rId38"/>
      <p:italic r:id="rId39"/>
      <p:boldItalic r:id="rId40"/>
    </p:embeddedFont>
    <p:embeddedFont>
      <p:font typeface="Ubuntu" panose="020B0604020202020204" charset="0"/>
      <p:regular r:id="rId41"/>
      <p:bold r:id="rId42"/>
      <p:italic r:id="rId43"/>
      <p:boldItalic r:id="rId44"/>
    </p:embeddedFont>
    <p:embeddedFont>
      <p:font typeface="Calibri Light" panose="020F0302020204030204" pitchFamily="34" charset="0"/>
      <p:regular r:id="rId45"/>
      <p:italic r:id="rId4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6AFF"/>
    <a:srgbClr val="868686"/>
    <a:srgbClr val="6A737C"/>
    <a:srgbClr val="6B747C"/>
    <a:srgbClr val="E55E1A"/>
    <a:srgbClr val="464646"/>
    <a:srgbClr val="D2F2ED"/>
    <a:srgbClr val="8FDFD1"/>
    <a:srgbClr val="FFFFFF"/>
    <a:srgbClr val="A537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588"/>
    <p:restoredTop sz="94203" autoAdjust="0"/>
  </p:normalViewPr>
  <p:slideViewPr>
    <p:cSldViewPr snapToGrid="0" snapToObjects="1">
      <p:cViewPr varScale="1">
        <p:scale>
          <a:sx n="104" d="100"/>
          <a:sy n="104" d="100"/>
        </p:scale>
        <p:origin x="149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2.fntdata"/><Relationship Id="rId46" Type="http://schemas.openxmlformats.org/officeDocument/2006/relationships/font" Target="fonts/font10.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7.fntdata"/><Relationship Id="rId48" Type="http://schemas.openxmlformats.org/officeDocument/2006/relationships/viewProps" Target="viewProp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53" y="936861"/>
            <a:ext cx="6487795" cy="1992983"/>
          </a:xfrm>
        </p:spPr>
        <p:txBody>
          <a:bodyPr anchor="b"/>
          <a:lstStyle>
            <a:lvl1pPr algn="ctr">
              <a:defRPr sz="5008"/>
            </a:lvl1pPr>
          </a:lstStyle>
          <a:p>
            <a:r>
              <a:rPr lang="en-US"/>
              <a:t>Click to edit Master title style</a:t>
            </a:r>
            <a:endParaRPr lang="en-US" dirty="0"/>
          </a:p>
        </p:txBody>
      </p:sp>
      <p:sp>
        <p:nvSpPr>
          <p:cNvPr id="3" name="Subtitle 2"/>
          <p:cNvSpPr>
            <a:spLocks noGrp="1"/>
          </p:cNvSpPr>
          <p:nvPr>
            <p:ph type="subTitle" idx="1"/>
          </p:nvPr>
        </p:nvSpPr>
        <p:spPr>
          <a:xfrm>
            <a:off x="954088" y="3006701"/>
            <a:ext cx="5724525" cy="1382101"/>
          </a:xfrm>
        </p:spPr>
        <p:txBody>
          <a:bodyPr/>
          <a:lstStyle>
            <a:lvl1pPr marL="0" indent="0" algn="ctr">
              <a:buNone/>
              <a:defRPr sz="2003"/>
            </a:lvl1pPr>
            <a:lvl2pPr marL="381625" indent="0" algn="ctr">
              <a:buNone/>
              <a:defRPr sz="1669"/>
            </a:lvl2pPr>
            <a:lvl3pPr marL="763250" indent="0" algn="ctr">
              <a:buNone/>
              <a:defRPr sz="1502"/>
            </a:lvl3pPr>
            <a:lvl4pPr marL="1144875" indent="0" algn="ctr">
              <a:buNone/>
              <a:defRPr sz="1336"/>
            </a:lvl4pPr>
            <a:lvl5pPr marL="1526499" indent="0" algn="ctr">
              <a:buNone/>
              <a:defRPr sz="1336"/>
            </a:lvl5pPr>
            <a:lvl6pPr marL="1908124" indent="0" algn="ctr">
              <a:buNone/>
              <a:defRPr sz="1336"/>
            </a:lvl6pPr>
            <a:lvl7pPr marL="2289749" indent="0" algn="ctr">
              <a:buNone/>
              <a:defRPr sz="1336"/>
            </a:lvl7pPr>
            <a:lvl8pPr marL="2671374" indent="0" algn="ctr">
              <a:buNone/>
              <a:defRPr sz="1336"/>
            </a:lvl8pPr>
            <a:lvl9pPr marL="3052999" indent="0" algn="ctr">
              <a:buNone/>
              <a:defRPr sz="133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D950DF-CD20-6846-B942-C3FE0C0FE064}"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3080701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D950DF-CD20-6846-B942-C3FE0C0FE064}"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522042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2151" y="304778"/>
            <a:ext cx="1645801" cy="485127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24749" y="304778"/>
            <a:ext cx="4841994" cy="48512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D950DF-CD20-6846-B942-C3FE0C0FE064}"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423894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D950DF-CD20-6846-B942-C3FE0C0FE064}"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2468983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20773" y="1427158"/>
            <a:ext cx="6583204" cy="2381243"/>
          </a:xfrm>
        </p:spPr>
        <p:txBody>
          <a:bodyPr anchor="b"/>
          <a:lstStyle>
            <a:lvl1pPr>
              <a:defRPr sz="5008"/>
            </a:lvl1pPr>
          </a:lstStyle>
          <a:p>
            <a:r>
              <a:rPr lang="en-US"/>
              <a:t>Click to edit Master title style</a:t>
            </a:r>
            <a:endParaRPr lang="en-US" dirty="0"/>
          </a:p>
        </p:txBody>
      </p:sp>
      <p:sp>
        <p:nvSpPr>
          <p:cNvPr id="3" name="Text Placeholder 2"/>
          <p:cNvSpPr>
            <a:spLocks noGrp="1"/>
          </p:cNvSpPr>
          <p:nvPr>
            <p:ph type="body" idx="1"/>
          </p:nvPr>
        </p:nvSpPr>
        <p:spPr>
          <a:xfrm>
            <a:off x="520773" y="3830928"/>
            <a:ext cx="6583204" cy="1252239"/>
          </a:xfrm>
        </p:spPr>
        <p:txBody>
          <a:bodyPr/>
          <a:lstStyle>
            <a:lvl1pPr marL="0" indent="0">
              <a:buNone/>
              <a:defRPr sz="2003">
                <a:solidFill>
                  <a:schemeClr val="tx1"/>
                </a:solidFill>
              </a:defRPr>
            </a:lvl1pPr>
            <a:lvl2pPr marL="381625" indent="0">
              <a:buNone/>
              <a:defRPr sz="1669">
                <a:solidFill>
                  <a:schemeClr val="tx1">
                    <a:tint val="75000"/>
                  </a:schemeClr>
                </a:solidFill>
              </a:defRPr>
            </a:lvl2pPr>
            <a:lvl3pPr marL="763250" indent="0">
              <a:buNone/>
              <a:defRPr sz="1502">
                <a:solidFill>
                  <a:schemeClr val="tx1">
                    <a:tint val="75000"/>
                  </a:schemeClr>
                </a:solidFill>
              </a:defRPr>
            </a:lvl3pPr>
            <a:lvl4pPr marL="1144875" indent="0">
              <a:buNone/>
              <a:defRPr sz="1336">
                <a:solidFill>
                  <a:schemeClr val="tx1">
                    <a:tint val="75000"/>
                  </a:schemeClr>
                </a:solidFill>
              </a:defRPr>
            </a:lvl4pPr>
            <a:lvl5pPr marL="1526499" indent="0">
              <a:buNone/>
              <a:defRPr sz="1336">
                <a:solidFill>
                  <a:schemeClr val="tx1">
                    <a:tint val="75000"/>
                  </a:schemeClr>
                </a:solidFill>
              </a:defRPr>
            </a:lvl5pPr>
            <a:lvl6pPr marL="1908124" indent="0">
              <a:buNone/>
              <a:defRPr sz="1336">
                <a:solidFill>
                  <a:schemeClr val="tx1">
                    <a:tint val="75000"/>
                  </a:schemeClr>
                </a:solidFill>
              </a:defRPr>
            </a:lvl6pPr>
            <a:lvl7pPr marL="2289749" indent="0">
              <a:buNone/>
              <a:defRPr sz="1336">
                <a:solidFill>
                  <a:schemeClr val="tx1">
                    <a:tint val="75000"/>
                  </a:schemeClr>
                </a:solidFill>
              </a:defRPr>
            </a:lvl7pPr>
            <a:lvl8pPr marL="2671374" indent="0">
              <a:buNone/>
              <a:defRPr sz="1336">
                <a:solidFill>
                  <a:schemeClr val="tx1">
                    <a:tint val="75000"/>
                  </a:schemeClr>
                </a:solidFill>
              </a:defRPr>
            </a:lvl8pPr>
            <a:lvl9pPr marL="3052999" indent="0">
              <a:buNone/>
              <a:defRPr sz="133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D950DF-CD20-6846-B942-C3FE0C0FE064}"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2396349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24748" y="1523890"/>
            <a:ext cx="3243898" cy="3632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4054" y="1523890"/>
            <a:ext cx="3243898" cy="3632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D950DF-CD20-6846-B942-C3FE0C0FE064}"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3991053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5742" y="304779"/>
            <a:ext cx="6583204" cy="11064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5743" y="1403304"/>
            <a:ext cx="3228989" cy="687738"/>
          </a:xfrm>
        </p:spPr>
        <p:txBody>
          <a:bodyPr anchor="b"/>
          <a:lstStyle>
            <a:lvl1pPr marL="0" indent="0">
              <a:buNone/>
              <a:defRPr sz="2003" b="1"/>
            </a:lvl1pPr>
            <a:lvl2pPr marL="381625" indent="0">
              <a:buNone/>
              <a:defRPr sz="1669" b="1"/>
            </a:lvl2pPr>
            <a:lvl3pPr marL="763250" indent="0">
              <a:buNone/>
              <a:defRPr sz="1502" b="1"/>
            </a:lvl3pPr>
            <a:lvl4pPr marL="1144875" indent="0">
              <a:buNone/>
              <a:defRPr sz="1336" b="1"/>
            </a:lvl4pPr>
            <a:lvl5pPr marL="1526499" indent="0">
              <a:buNone/>
              <a:defRPr sz="1336" b="1"/>
            </a:lvl5pPr>
            <a:lvl6pPr marL="1908124" indent="0">
              <a:buNone/>
              <a:defRPr sz="1336" b="1"/>
            </a:lvl6pPr>
            <a:lvl7pPr marL="2289749" indent="0">
              <a:buNone/>
              <a:defRPr sz="1336" b="1"/>
            </a:lvl7pPr>
            <a:lvl8pPr marL="2671374" indent="0">
              <a:buNone/>
              <a:defRPr sz="1336" b="1"/>
            </a:lvl8pPr>
            <a:lvl9pPr marL="3052999" indent="0">
              <a:buNone/>
              <a:defRPr sz="1336" b="1"/>
            </a:lvl9pPr>
          </a:lstStyle>
          <a:p>
            <a:pPr lvl="0"/>
            <a:r>
              <a:rPr lang="en-US"/>
              <a:t>Click to edit Master text styles</a:t>
            </a:r>
          </a:p>
        </p:txBody>
      </p:sp>
      <p:sp>
        <p:nvSpPr>
          <p:cNvPr id="4" name="Content Placeholder 3"/>
          <p:cNvSpPr>
            <a:spLocks noGrp="1"/>
          </p:cNvSpPr>
          <p:nvPr>
            <p:ph sz="half" idx="2"/>
          </p:nvPr>
        </p:nvSpPr>
        <p:spPr>
          <a:xfrm>
            <a:off x="525743" y="2091042"/>
            <a:ext cx="3228989" cy="30756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4055" y="1403304"/>
            <a:ext cx="3244892" cy="687738"/>
          </a:xfrm>
        </p:spPr>
        <p:txBody>
          <a:bodyPr anchor="b"/>
          <a:lstStyle>
            <a:lvl1pPr marL="0" indent="0">
              <a:buNone/>
              <a:defRPr sz="2003" b="1"/>
            </a:lvl1pPr>
            <a:lvl2pPr marL="381625" indent="0">
              <a:buNone/>
              <a:defRPr sz="1669" b="1"/>
            </a:lvl2pPr>
            <a:lvl3pPr marL="763250" indent="0">
              <a:buNone/>
              <a:defRPr sz="1502" b="1"/>
            </a:lvl3pPr>
            <a:lvl4pPr marL="1144875" indent="0">
              <a:buNone/>
              <a:defRPr sz="1336" b="1"/>
            </a:lvl4pPr>
            <a:lvl5pPr marL="1526499" indent="0">
              <a:buNone/>
              <a:defRPr sz="1336" b="1"/>
            </a:lvl5pPr>
            <a:lvl6pPr marL="1908124" indent="0">
              <a:buNone/>
              <a:defRPr sz="1336" b="1"/>
            </a:lvl6pPr>
            <a:lvl7pPr marL="2289749" indent="0">
              <a:buNone/>
              <a:defRPr sz="1336" b="1"/>
            </a:lvl7pPr>
            <a:lvl8pPr marL="2671374" indent="0">
              <a:buNone/>
              <a:defRPr sz="1336" b="1"/>
            </a:lvl8pPr>
            <a:lvl9pPr marL="3052999" indent="0">
              <a:buNone/>
              <a:defRPr sz="1336" b="1"/>
            </a:lvl9pPr>
          </a:lstStyle>
          <a:p>
            <a:pPr lvl="0"/>
            <a:r>
              <a:rPr lang="en-US"/>
              <a:t>Click to edit Master text styles</a:t>
            </a:r>
          </a:p>
        </p:txBody>
      </p:sp>
      <p:sp>
        <p:nvSpPr>
          <p:cNvPr id="6" name="Content Placeholder 5"/>
          <p:cNvSpPr>
            <a:spLocks noGrp="1"/>
          </p:cNvSpPr>
          <p:nvPr>
            <p:ph sz="quarter" idx="4"/>
          </p:nvPr>
        </p:nvSpPr>
        <p:spPr>
          <a:xfrm>
            <a:off x="3864055" y="2091042"/>
            <a:ext cx="3244892" cy="30756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D950DF-CD20-6846-B942-C3FE0C0FE064}" type="datetimeFigureOut">
              <a:rPr lang="en-US" smtClean="0"/>
              <a:t>9/28/2021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1247408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D950DF-CD20-6846-B942-C3FE0C0FE064}" type="datetimeFigureOut">
              <a:rPr lang="en-US" smtClean="0"/>
              <a:t>9/28/2021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333663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D950DF-CD20-6846-B942-C3FE0C0FE064}" type="datetimeFigureOut">
              <a:rPr lang="en-US" smtClean="0"/>
              <a:t>9/28/2021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2120091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5742" y="381635"/>
            <a:ext cx="2461744" cy="1335723"/>
          </a:xfrm>
        </p:spPr>
        <p:txBody>
          <a:bodyPr anchor="b"/>
          <a:lstStyle>
            <a:lvl1pPr>
              <a:defRPr sz="2671"/>
            </a:lvl1pPr>
          </a:lstStyle>
          <a:p>
            <a:r>
              <a:rPr lang="en-US"/>
              <a:t>Click to edit Master title style</a:t>
            </a:r>
            <a:endParaRPr lang="en-US" dirty="0"/>
          </a:p>
        </p:txBody>
      </p:sp>
      <p:sp>
        <p:nvSpPr>
          <p:cNvPr id="3" name="Content Placeholder 2"/>
          <p:cNvSpPr>
            <a:spLocks noGrp="1"/>
          </p:cNvSpPr>
          <p:nvPr>
            <p:ph idx="1"/>
          </p:nvPr>
        </p:nvSpPr>
        <p:spPr>
          <a:xfrm>
            <a:off x="3244892" y="824227"/>
            <a:ext cx="3864054" cy="4068123"/>
          </a:xfrm>
        </p:spPr>
        <p:txBody>
          <a:bodyPr/>
          <a:lstStyle>
            <a:lvl1pPr>
              <a:defRPr sz="2671"/>
            </a:lvl1pPr>
            <a:lvl2pPr>
              <a:defRPr sz="2337"/>
            </a:lvl2pPr>
            <a:lvl3pPr>
              <a:defRPr sz="2003"/>
            </a:lvl3pPr>
            <a:lvl4pPr>
              <a:defRPr sz="1669"/>
            </a:lvl4pPr>
            <a:lvl5pPr>
              <a:defRPr sz="1669"/>
            </a:lvl5pPr>
            <a:lvl6pPr>
              <a:defRPr sz="1669"/>
            </a:lvl6pPr>
            <a:lvl7pPr>
              <a:defRPr sz="1669"/>
            </a:lvl7pPr>
            <a:lvl8pPr>
              <a:defRPr sz="1669"/>
            </a:lvl8pPr>
            <a:lvl9pPr>
              <a:defRPr sz="166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5742" y="1717358"/>
            <a:ext cx="2461744" cy="3181617"/>
          </a:xfrm>
        </p:spPr>
        <p:txBody>
          <a:bodyPr/>
          <a:lstStyle>
            <a:lvl1pPr marL="0" indent="0">
              <a:buNone/>
              <a:defRPr sz="1336"/>
            </a:lvl1pPr>
            <a:lvl2pPr marL="381625" indent="0">
              <a:buNone/>
              <a:defRPr sz="1169"/>
            </a:lvl2pPr>
            <a:lvl3pPr marL="763250" indent="0">
              <a:buNone/>
              <a:defRPr sz="1002"/>
            </a:lvl3pPr>
            <a:lvl4pPr marL="1144875" indent="0">
              <a:buNone/>
              <a:defRPr sz="835"/>
            </a:lvl4pPr>
            <a:lvl5pPr marL="1526499" indent="0">
              <a:buNone/>
              <a:defRPr sz="835"/>
            </a:lvl5pPr>
            <a:lvl6pPr marL="1908124" indent="0">
              <a:buNone/>
              <a:defRPr sz="835"/>
            </a:lvl6pPr>
            <a:lvl7pPr marL="2289749" indent="0">
              <a:buNone/>
              <a:defRPr sz="835"/>
            </a:lvl7pPr>
            <a:lvl8pPr marL="2671374" indent="0">
              <a:buNone/>
              <a:defRPr sz="835"/>
            </a:lvl8pPr>
            <a:lvl9pPr marL="3052999" indent="0">
              <a:buNone/>
              <a:defRPr sz="835"/>
            </a:lvl9pPr>
          </a:lstStyle>
          <a:p>
            <a:pPr lvl="0"/>
            <a:r>
              <a:rPr lang="en-US"/>
              <a:t>Click to edit Master text styles</a:t>
            </a:r>
          </a:p>
        </p:txBody>
      </p:sp>
      <p:sp>
        <p:nvSpPr>
          <p:cNvPr id="5" name="Date Placeholder 4"/>
          <p:cNvSpPr>
            <a:spLocks noGrp="1"/>
          </p:cNvSpPr>
          <p:nvPr>
            <p:ph type="dt" sz="half" idx="10"/>
          </p:nvPr>
        </p:nvSpPr>
        <p:spPr/>
        <p:txBody>
          <a:bodyPr/>
          <a:lstStyle/>
          <a:p>
            <a:fld id="{A2D950DF-CD20-6846-B942-C3FE0C0FE064}"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2803738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5742" y="381635"/>
            <a:ext cx="2461744" cy="1335723"/>
          </a:xfrm>
        </p:spPr>
        <p:txBody>
          <a:bodyPr anchor="b"/>
          <a:lstStyle>
            <a:lvl1pPr>
              <a:defRPr sz="2671"/>
            </a:lvl1pPr>
          </a:lstStyle>
          <a:p>
            <a:r>
              <a:rPr lang="en-US"/>
              <a:t>Click to edit Master title style</a:t>
            </a:r>
            <a:endParaRPr lang="en-US" dirty="0"/>
          </a:p>
        </p:txBody>
      </p:sp>
      <p:sp>
        <p:nvSpPr>
          <p:cNvPr id="3" name="Picture Placeholder 2"/>
          <p:cNvSpPr>
            <a:spLocks noGrp="1" noChangeAspect="1"/>
          </p:cNvSpPr>
          <p:nvPr>
            <p:ph type="pic" idx="1"/>
          </p:nvPr>
        </p:nvSpPr>
        <p:spPr>
          <a:xfrm>
            <a:off x="3244892" y="824227"/>
            <a:ext cx="3864054" cy="4068123"/>
          </a:xfrm>
        </p:spPr>
        <p:txBody>
          <a:bodyPr anchor="t"/>
          <a:lstStyle>
            <a:lvl1pPr marL="0" indent="0">
              <a:buNone/>
              <a:defRPr sz="2671"/>
            </a:lvl1pPr>
            <a:lvl2pPr marL="381625" indent="0">
              <a:buNone/>
              <a:defRPr sz="2337"/>
            </a:lvl2pPr>
            <a:lvl3pPr marL="763250" indent="0">
              <a:buNone/>
              <a:defRPr sz="2003"/>
            </a:lvl3pPr>
            <a:lvl4pPr marL="1144875" indent="0">
              <a:buNone/>
              <a:defRPr sz="1669"/>
            </a:lvl4pPr>
            <a:lvl5pPr marL="1526499" indent="0">
              <a:buNone/>
              <a:defRPr sz="1669"/>
            </a:lvl5pPr>
            <a:lvl6pPr marL="1908124" indent="0">
              <a:buNone/>
              <a:defRPr sz="1669"/>
            </a:lvl6pPr>
            <a:lvl7pPr marL="2289749" indent="0">
              <a:buNone/>
              <a:defRPr sz="1669"/>
            </a:lvl7pPr>
            <a:lvl8pPr marL="2671374" indent="0">
              <a:buNone/>
              <a:defRPr sz="1669"/>
            </a:lvl8pPr>
            <a:lvl9pPr marL="3052999" indent="0">
              <a:buNone/>
              <a:defRPr sz="1669"/>
            </a:lvl9pPr>
          </a:lstStyle>
          <a:p>
            <a:r>
              <a:rPr lang="en-US"/>
              <a:t>Click icon to add picture</a:t>
            </a:r>
            <a:endParaRPr lang="en-US" dirty="0"/>
          </a:p>
        </p:txBody>
      </p:sp>
      <p:sp>
        <p:nvSpPr>
          <p:cNvPr id="4" name="Text Placeholder 3"/>
          <p:cNvSpPr>
            <a:spLocks noGrp="1"/>
          </p:cNvSpPr>
          <p:nvPr>
            <p:ph type="body" sz="half" idx="2"/>
          </p:nvPr>
        </p:nvSpPr>
        <p:spPr>
          <a:xfrm>
            <a:off x="525742" y="1717358"/>
            <a:ext cx="2461744" cy="3181617"/>
          </a:xfrm>
        </p:spPr>
        <p:txBody>
          <a:bodyPr/>
          <a:lstStyle>
            <a:lvl1pPr marL="0" indent="0">
              <a:buNone/>
              <a:defRPr sz="1336"/>
            </a:lvl1pPr>
            <a:lvl2pPr marL="381625" indent="0">
              <a:buNone/>
              <a:defRPr sz="1169"/>
            </a:lvl2pPr>
            <a:lvl3pPr marL="763250" indent="0">
              <a:buNone/>
              <a:defRPr sz="1002"/>
            </a:lvl3pPr>
            <a:lvl4pPr marL="1144875" indent="0">
              <a:buNone/>
              <a:defRPr sz="835"/>
            </a:lvl4pPr>
            <a:lvl5pPr marL="1526499" indent="0">
              <a:buNone/>
              <a:defRPr sz="835"/>
            </a:lvl5pPr>
            <a:lvl6pPr marL="1908124" indent="0">
              <a:buNone/>
              <a:defRPr sz="835"/>
            </a:lvl6pPr>
            <a:lvl7pPr marL="2289749" indent="0">
              <a:buNone/>
              <a:defRPr sz="835"/>
            </a:lvl7pPr>
            <a:lvl8pPr marL="2671374" indent="0">
              <a:buNone/>
              <a:defRPr sz="835"/>
            </a:lvl8pPr>
            <a:lvl9pPr marL="3052999" indent="0">
              <a:buNone/>
              <a:defRPr sz="835"/>
            </a:lvl9pPr>
          </a:lstStyle>
          <a:p>
            <a:pPr lvl="0"/>
            <a:r>
              <a:rPr lang="en-US"/>
              <a:t>Click to edit Master text styles</a:t>
            </a:r>
          </a:p>
        </p:txBody>
      </p:sp>
      <p:sp>
        <p:nvSpPr>
          <p:cNvPr id="5" name="Date Placeholder 4"/>
          <p:cNvSpPr>
            <a:spLocks noGrp="1"/>
          </p:cNvSpPr>
          <p:nvPr>
            <p:ph type="dt" sz="half" idx="10"/>
          </p:nvPr>
        </p:nvSpPr>
        <p:spPr/>
        <p:txBody>
          <a:bodyPr/>
          <a:lstStyle/>
          <a:p>
            <a:fld id="{A2D950DF-CD20-6846-B942-C3FE0C0FE064}"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9672CF-3E8F-2847-9E6D-9BC391C8251B}" type="slidenum">
              <a:rPr lang="en-US" smtClean="0"/>
              <a:t>‹#›</a:t>
            </a:fld>
            <a:endParaRPr lang="en-US"/>
          </a:p>
        </p:txBody>
      </p:sp>
    </p:spTree>
    <p:extLst>
      <p:ext uri="{BB962C8B-B14F-4D97-AF65-F5344CB8AC3E}">
        <p14:creationId xmlns:p14="http://schemas.microsoft.com/office/powerpoint/2010/main" val="3286704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4748" y="304779"/>
            <a:ext cx="6583204" cy="11064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24748" y="1523890"/>
            <a:ext cx="6583204" cy="363215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24748" y="5305788"/>
            <a:ext cx="1717358" cy="304778"/>
          </a:xfrm>
          <a:prstGeom prst="rect">
            <a:avLst/>
          </a:prstGeom>
        </p:spPr>
        <p:txBody>
          <a:bodyPr vert="horz" lIns="91440" tIns="45720" rIns="91440" bIns="45720" rtlCol="0" anchor="ctr"/>
          <a:lstStyle>
            <a:lvl1pPr algn="l">
              <a:defRPr sz="1002">
                <a:solidFill>
                  <a:schemeClr val="tx1">
                    <a:tint val="75000"/>
                  </a:schemeClr>
                </a:solidFill>
              </a:defRPr>
            </a:lvl1pPr>
          </a:lstStyle>
          <a:p>
            <a:fld id="{A2D950DF-CD20-6846-B942-C3FE0C0FE064}" type="datetimeFigureOut">
              <a:rPr lang="en-US" smtClean="0"/>
              <a:t>9/28/2021</a:t>
            </a:fld>
            <a:endParaRPr lang="en-US"/>
          </a:p>
        </p:txBody>
      </p:sp>
      <p:sp>
        <p:nvSpPr>
          <p:cNvPr id="5" name="Footer Placeholder 4"/>
          <p:cNvSpPr>
            <a:spLocks noGrp="1"/>
          </p:cNvSpPr>
          <p:nvPr>
            <p:ph type="ftr" sz="quarter" idx="3"/>
          </p:nvPr>
        </p:nvSpPr>
        <p:spPr>
          <a:xfrm>
            <a:off x="2528332" y="5305788"/>
            <a:ext cx="2576036" cy="304778"/>
          </a:xfrm>
          <a:prstGeom prst="rect">
            <a:avLst/>
          </a:prstGeom>
        </p:spPr>
        <p:txBody>
          <a:bodyPr vert="horz" lIns="91440" tIns="45720" rIns="91440" bIns="45720" rtlCol="0" anchor="ctr"/>
          <a:lstStyle>
            <a:lvl1pPr algn="ctr">
              <a:defRPr sz="100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90594" y="5305788"/>
            <a:ext cx="1717358" cy="304778"/>
          </a:xfrm>
          <a:prstGeom prst="rect">
            <a:avLst/>
          </a:prstGeom>
        </p:spPr>
        <p:txBody>
          <a:bodyPr vert="horz" lIns="91440" tIns="45720" rIns="91440" bIns="45720" rtlCol="0" anchor="ctr"/>
          <a:lstStyle>
            <a:lvl1pPr algn="r">
              <a:defRPr sz="1002">
                <a:solidFill>
                  <a:schemeClr val="tx1">
                    <a:tint val="75000"/>
                  </a:schemeClr>
                </a:solidFill>
              </a:defRPr>
            </a:lvl1pPr>
          </a:lstStyle>
          <a:p>
            <a:fld id="{1C9672CF-3E8F-2847-9E6D-9BC391C8251B}" type="slidenum">
              <a:rPr lang="en-US" smtClean="0"/>
              <a:t>‹#›</a:t>
            </a:fld>
            <a:endParaRPr lang="en-US"/>
          </a:p>
        </p:txBody>
      </p:sp>
    </p:spTree>
    <p:extLst>
      <p:ext uri="{BB962C8B-B14F-4D97-AF65-F5344CB8AC3E}">
        <p14:creationId xmlns:p14="http://schemas.microsoft.com/office/powerpoint/2010/main" val="39613019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63250" rtl="0" eaLnBrk="1" latinLnBrk="0" hangingPunct="1">
        <a:lnSpc>
          <a:spcPct val="90000"/>
        </a:lnSpc>
        <a:spcBef>
          <a:spcPct val="0"/>
        </a:spcBef>
        <a:buNone/>
        <a:defRPr sz="3673" kern="1200">
          <a:solidFill>
            <a:schemeClr val="tx1"/>
          </a:solidFill>
          <a:latin typeface="+mj-lt"/>
          <a:ea typeface="+mj-ea"/>
          <a:cs typeface="+mj-cs"/>
        </a:defRPr>
      </a:lvl1pPr>
    </p:titleStyle>
    <p:bodyStyle>
      <a:lvl1pPr marL="190812" indent="-190812" algn="l" defTabSz="763250" rtl="0" eaLnBrk="1" latinLnBrk="0" hangingPunct="1">
        <a:lnSpc>
          <a:spcPct val="90000"/>
        </a:lnSpc>
        <a:spcBef>
          <a:spcPts val="835"/>
        </a:spcBef>
        <a:buFont typeface="Arial" panose="020B0604020202020204" pitchFamily="34" charset="0"/>
        <a:buChar char="•"/>
        <a:defRPr sz="2337" kern="1200">
          <a:solidFill>
            <a:schemeClr val="tx1"/>
          </a:solidFill>
          <a:latin typeface="+mn-lt"/>
          <a:ea typeface="+mn-ea"/>
          <a:cs typeface="+mn-cs"/>
        </a:defRPr>
      </a:lvl1pPr>
      <a:lvl2pPr marL="572437" indent="-190812" algn="l" defTabSz="763250" rtl="0" eaLnBrk="1" latinLnBrk="0" hangingPunct="1">
        <a:lnSpc>
          <a:spcPct val="90000"/>
        </a:lnSpc>
        <a:spcBef>
          <a:spcPts val="417"/>
        </a:spcBef>
        <a:buFont typeface="Arial" panose="020B0604020202020204" pitchFamily="34" charset="0"/>
        <a:buChar char="•"/>
        <a:defRPr sz="2003" kern="1200">
          <a:solidFill>
            <a:schemeClr val="tx1"/>
          </a:solidFill>
          <a:latin typeface="+mn-lt"/>
          <a:ea typeface="+mn-ea"/>
          <a:cs typeface="+mn-cs"/>
        </a:defRPr>
      </a:lvl2pPr>
      <a:lvl3pPr marL="954062" indent="-190812" algn="l" defTabSz="763250" rtl="0" eaLnBrk="1" latinLnBrk="0" hangingPunct="1">
        <a:lnSpc>
          <a:spcPct val="90000"/>
        </a:lnSpc>
        <a:spcBef>
          <a:spcPts val="417"/>
        </a:spcBef>
        <a:buFont typeface="Arial" panose="020B0604020202020204" pitchFamily="34" charset="0"/>
        <a:buChar char="•"/>
        <a:defRPr sz="1669" kern="1200">
          <a:solidFill>
            <a:schemeClr val="tx1"/>
          </a:solidFill>
          <a:latin typeface="+mn-lt"/>
          <a:ea typeface="+mn-ea"/>
          <a:cs typeface="+mn-cs"/>
        </a:defRPr>
      </a:lvl3pPr>
      <a:lvl4pPr marL="1335687" indent="-190812" algn="l" defTabSz="763250" rtl="0" eaLnBrk="1" latinLnBrk="0" hangingPunct="1">
        <a:lnSpc>
          <a:spcPct val="90000"/>
        </a:lnSpc>
        <a:spcBef>
          <a:spcPts val="417"/>
        </a:spcBef>
        <a:buFont typeface="Arial" panose="020B0604020202020204" pitchFamily="34" charset="0"/>
        <a:buChar char="•"/>
        <a:defRPr sz="1502" kern="1200">
          <a:solidFill>
            <a:schemeClr val="tx1"/>
          </a:solidFill>
          <a:latin typeface="+mn-lt"/>
          <a:ea typeface="+mn-ea"/>
          <a:cs typeface="+mn-cs"/>
        </a:defRPr>
      </a:lvl4pPr>
      <a:lvl5pPr marL="1717312" indent="-190812" algn="l" defTabSz="763250" rtl="0" eaLnBrk="1" latinLnBrk="0" hangingPunct="1">
        <a:lnSpc>
          <a:spcPct val="90000"/>
        </a:lnSpc>
        <a:spcBef>
          <a:spcPts val="417"/>
        </a:spcBef>
        <a:buFont typeface="Arial" panose="020B0604020202020204" pitchFamily="34" charset="0"/>
        <a:buChar char="•"/>
        <a:defRPr sz="1502" kern="1200">
          <a:solidFill>
            <a:schemeClr val="tx1"/>
          </a:solidFill>
          <a:latin typeface="+mn-lt"/>
          <a:ea typeface="+mn-ea"/>
          <a:cs typeface="+mn-cs"/>
        </a:defRPr>
      </a:lvl5pPr>
      <a:lvl6pPr marL="2098937" indent="-190812" algn="l" defTabSz="763250" rtl="0" eaLnBrk="1" latinLnBrk="0" hangingPunct="1">
        <a:lnSpc>
          <a:spcPct val="90000"/>
        </a:lnSpc>
        <a:spcBef>
          <a:spcPts val="417"/>
        </a:spcBef>
        <a:buFont typeface="Arial" panose="020B0604020202020204" pitchFamily="34" charset="0"/>
        <a:buChar char="•"/>
        <a:defRPr sz="1502" kern="1200">
          <a:solidFill>
            <a:schemeClr val="tx1"/>
          </a:solidFill>
          <a:latin typeface="+mn-lt"/>
          <a:ea typeface="+mn-ea"/>
          <a:cs typeface="+mn-cs"/>
        </a:defRPr>
      </a:lvl6pPr>
      <a:lvl7pPr marL="2480561" indent="-190812" algn="l" defTabSz="763250" rtl="0" eaLnBrk="1" latinLnBrk="0" hangingPunct="1">
        <a:lnSpc>
          <a:spcPct val="90000"/>
        </a:lnSpc>
        <a:spcBef>
          <a:spcPts val="417"/>
        </a:spcBef>
        <a:buFont typeface="Arial" panose="020B0604020202020204" pitchFamily="34" charset="0"/>
        <a:buChar char="•"/>
        <a:defRPr sz="1502" kern="1200">
          <a:solidFill>
            <a:schemeClr val="tx1"/>
          </a:solidFill>
          <a:latin typeface="+mn-lt"/>
          <a:ea typeface="+mn-ea"/>
          <a:cs typeface="+mn-cs"/>
        </a:defRPr>
      </a:lvl7pPr>
      <a:lvl8pPr marL="2862186" indent="-190812" algn="l" defTabSz="763250" rtl="0" eaLnBrk="1" latinLnBrk="0" hangingPunct="1">
        <a:lnSpc>
          <a:spcPct val="90000"/>
        </a:lnSpc>
        <a:spcBef>
          <a:spcPts val="417"/>
        </a:spcBef>
        <a:buFont typeface="Arial" panose="020B0604020202020204" pitchFamily="34" charset="0"/>
        <a:buChar char="•"/>
        <a:defRPr sz="1502" kern="1200">
          <a:solidFill>
            <a:schemeClr val="tx1"/>
          </a:solidFill>
          <a:latin typeface="+mn-lt"/>
          <a:ea typeface="+mn-ea"/>
          <a:cs typeface="+mn-cs"/>
        </a:defRPr>
      </a:lvl8pPr>
      <a:lvl9pPr marL="3243811" indent="-190812" algn="l" defTabSz="763250" rtl="0" eaLnBrk="1" latinLnBrk="0" hangingPunct="1">
        <a:lnSpc>
          <a:spcPct val="90000"/>
        </a:lnSpc>
        <a:spcBef>
          <a:spcPts val="417"/>
        </a:spcBef>
        <a:buFont typeface="Arial" panose="020B0604020202020204" pitchFamily="34" charset="0"/>
        <a:buChar char="•"/>
        <a:defRPr sz="1502" kern="1200">
          <a:solidFill>
            <a:schemeClr val="tx1"/>
          </a:solidFill>
          <a:latin typeface="+mn-lt"/>
          <a:ea typeface="+mn-ea"/>
          <a:cs typeface="+mn-cs"/>
        </a:defRPr>
      </a:lvl9pPr>
    </p:bodyStyle>
    <p:otherStyle>
      <a:defPPr>
        <a:defRPr lang="en-US"/>
      </a:defPPr>
      <a:lvl1pPr marL="0" algn="l" defTabSz="763250" rtl="0" eaLnBrk="1" latinLnBrk="0" hangingPunct="1">
        <a:defRPr sz="1502" kern="1200">
          <a:solidFill>
            <a:schemeClr val="tx1"/>
          </a:solidFill>
          <a:latin typeface="+mn-lt"/>
          <a:ea typeface="+mn-ea"/>
          <a:cs typeface="+mn-cs"/>
        </a:defRPr>
      </a:lvl1pPr>
      <a:lvl2pPr marL="381625" algn="l" defTabSz="763250" rtl="0" eaLnBrk="1" latinLnBrk="0" hangingPunct="1">
        <a:defRPr sz="1502" kern="1200">
          <a:solidFill>
            <a:schemeClr val="tx1"/>
          </a:solidFill>
          <a:latin typeface="+mn-lt"/>
          <a:ea typeface="+mn-ea"/>
          <a:cs typeface="+mn-cs"/>
        </a:defRPr>
      </a:lvl2pPr>
      <a:lvl3pPr marL="763250" algn="l" defTabSz="763250" rtl="0" eaLnBrk="1" latinLnBrk="0" hangingPunct="1">
        <a:defRPr sz="1502" kern="1200">
          <a:solidFill>
            <a:schemeClr val="tx1"/>
          </a:solidFill>
          <a:latin typeface="+mn-lt"/>
          <a:ea typeface="+mn-ea"/>
          <a:cs typeface="+mn-cs"/>
        </a:defRPr>
      </a:lvl3pPr>
      <a:lvl4pPr marL="1144875" algn="l" defTabSz="763250" rtl="0" eaLnBrk="1" latinLnBrk="0" hangingPunct="1">
        <a:defRPr sz="1502" kern="1200">
          <a:solidFill>
            <a:schemeClr val="tx1"/>
          </a:solidFill>
          <a:latin typeface="+mn-lt"/>
          <a:ea typeface="+mn-ea"/>
          <a:cs typeface="+mn-cs"/>
        </a:defRPr>
      </a:lvl4pPr>
      <a:lvl5pPr marL="1526499" algn="l" defTabSz="763250" rtl="0" eaLnBrk="1" latinLnBrk="0" hangingPunct="1">
        <a:defRPr sz="1502" kern="1200">
          <a:solidFill>
            <a:schemeClr val="tx1"/>
          </a:solidFill>
          <a:latin typeface="+mn-lt"/>
          <a:ea typeface="+mn-ea"/>
          <a:cs typeface="+mn-cs"/>
        </a:defRPr>
      </a:lvl5pPr>
      <a:lvl6pPr marL="1908124" algn="l" defTabSz="763250" rtl="0" eaLnBrk="1" latinLnBrk="0" hangingPunct="1">
        <a:defRPr sz="1502" kern="1200">
          <a:solidFill>
            <a:schemeClr val="tx1"/>
          </a:solidFill>
          <a:latin typeface="+mn-lt"/>
          <a:ea typeface="+mn-ea"/>
          <a:cs typeface="+mn-cs"/>
        </a:defRPr>
      </a:lvl6pPr>
      <a:lvl7pPr marL="2289749" algn="l" defTabSz="763250" rtl="0" eaLnBrk="1" latinLnBrk="0" hangingPunct="1">
        <a:defRPr sz="1502" kern="1200">
          <a:solidFill>
            <a:schemeClr val="tx1"/>
          </a:solidFill>
          <a:latin typeface="+mn-lt"/>
          <a:ea typeface="+mn-ea"/>
          <a:cs typeface="+mn-cs"/>
        </a:defRPr>
      </a:lvl7pPr>
      <a:lvl8pPr marL="2671374" algn="l" defTabSz="763250" rtl="0" eaLnBrk="1" latinLnBrk="0" hangingPunct="1">
        <a:defRPr sz="1502" kern="1200">
          <a:solidFill>
            <a:schemeClr val="tx1"/>
          </a:solidFill>
          <a:latin typeface="+mn-lt"/>
          <a:ea typeface="+mn-ea"/>
          <a:cs typeface="+mn-cs"/>
        </a:defRPr>
      </a:lvl8pPr>
      <a:lvl9pPr marL="3052999" algn="l" defTabSz="763250" rtl="0" eaLnBrk="1" latinLnBrk="0" hangingPunct="1">
        <a:defRPr sz="15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pic>
        <p:nvPicPr>
          <p:cNvPr id="4" name="Picture 4"/>
          <p:cNvPicPr>
            <a:picLocks noChangeAspect="1"/>
          </p:cNvPicPr>
          <p:nvPr/>
        </p:nvPicPr>
        <p:blipFill>
          <a:blip r:embed="rId2">
            <a:alphaModFix amt="55000"/>
          </a:blip>
          <a:srcRect/>
          <a:stretch>
            <a:fillRect/>
          </a:stretch>
        </p:blipFill>
        <p:spPr>
          <a:xfrm>
            <a:off x="0" y="0"/>
            <a:ext cx="7620000" cy="5715000"/>
          </a:xfrm>
          <a:prstGeom prst="rect">
            <a:avLst/>
          </a:prstGeom>
        </p:spPr>
      </p:pic>
      <p:grpSp>
        <p:nvGrpSpPr>
          <p:cNvPr id="6" name="Group 6"/>
          <p:cNvGrpSpPr/>
          <p:nvPr/>
        </p:nvGrpSpPr>
        <p:grpSpPr>
          <a:xfrm rot="21600000">
            <a:off x="364441" y="-176436"/>
            <a:ext cx="6891117" cy="5980077"/>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8FDFD1">
                <a:alpha val="100000"/>
              </a:srgbClr>
            </a:solidFill>
          </p:spPr>
        </p:sp>
      </p:grpSp>
      <p:grpSp>
        <p:nvGrpSpPr>
          <p:cNvPr id="8" name="Group 8"/>
          <p:cNvGrpSpPr/>
          <p:nvPr/>
        </p:nvGrpSpPr>
        <p:grpSpPr>
          <a:xfrm rot="16200000" flipH="1">
            <a:off x="2324627" y="1699545"/>
            <a:ext cx="2970794" cy="7648941"/>
            <a:chOff x="2324627" y="1699545"/>
            <a:chExt cx="2970794" cy="7648941"/>
          </a:xfrm>
        </p:grpSpPr>
        <p:sp>
          <p:nvSpPr>
            <p:cNvPr id="7" name="Freeform 7"/>
            <p:cNvSpPr/>
            <p:nvPr/>
          </p:nvSpPr>
          <p:spPr>
            <a:xfrm>
              <a:off x="2324627" y="1699545"/>
              <a:ext cx="2970794" cy="7648941"/>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0" name="Group 10"/>
          <p:cNvGrpSpPr/>
          <p:nvPr/>
        </p:nvGrpSpPr>
        <p:grpSpPr>
          <a:xfrm rot="5400000">
            <a:off x="2324627" y="1699545"/>
            <a:ext cx="2970794" cy="7648941"/>
            <a:chOff x="2324627" y="1699545"/>
            <a:chExt cx="2970794" cy="7648941"/>
          </a:xfrm>
        </p:grpSpPr>
        <p:sp>
          <p:nvSpPr>
            <p:cNvPr id="9" name="Freeform 9"/>
            <p:cNvSpPr/>
            <p:nvPr/>
          </p:nvSpPr>
          <p:spPr>
            <a:xfrm>
              <a:off x="2324627" y="1699545"/>
              <a:ext cx="2970794" cy="7648941"/>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sp>
        <p:nvSpPr>
          <p:cNvPr id="11" name="TextBox 11"/>
          <p:cNvSpPr txBox="1"/>
          <p:nvPr/>
        </p:nvSpPr>
        <p:spPr>
          <a:xfrm rot="21600000">
            <a:off x="781026" y="3365725"/>
            <a:ext cx="6065100" cy="133350"/>
          </a:xfrm>
          <a:prstGeom prst="rect">
            <a:avLst/>
          </a:prstGeom>
        </p:spPr>
        <p:txBody>
          <a:bodyPr lIns="0" tIns="14400" rIns="0" bIns="0" rtlCol="0" anchor="t"/>
          <a:lstStyle/>
          <a:p>
            <a:pPr algn="ctr">
              <a:lnSpc>
                <a:spcPts val="1050"/>
              </a:lnSpc>
            </a:pPr>
            <a:r>
              <a:rPr lang="en-US" sz="1050" b="0" i="0" spc="0" dirty="0">
                <a:solidFill>
                  <a:srgbClr val="0A3EE5">
                    <a:alpha val="100000"/>
                  </a:srgbClr>
                </a:solidFill>
                <a:latin typeface="Ubuntu"/>
              </a:rPr>
              <a:t>Missouri Library </a:t>
            </a:r>
            <a:r>
              <a:rPr lang="en-US" sz="1050" b="0" i="0" spc="0" dirty="0" smtClean="0">
                <a:solidFill>
                  <a:srgbClr val="0A3EE5">
                    <a:alpha val="100000"/>
                  </a:srgbClr>
                </a:solidFill>
                <a:latin typeface="Ubuntu"/>
              </a:rPr>
              <a:t>Association</a:t>
            </a:r>
            <a:r>
              <a:rPr lang="en-US" sz="1050" b="0" i="0" spc="0" dirty="0">
                <a:solidFill>
                  <a:srgbClr val="0A3EE5">
                    <a:alpha val="100000"/>
                  </a:srgbClr>
                </a:solidFill>
                <a:latin typeface="Ubuntu"/>
              </a:rPr>
              <a:t>  </a:t>
            </a:r>
            <a:r>
              <a:rPr lang="en-US" sz="1050" b="1" i="0" spc="0" dirty="0">
                <a:solidFill>
                  <a:srgbClr val="464646"/>
                </a:solidFill>
                <a:latin typeface="Ubuntu"/>
              </a:rPr>
              <a:t>∙</a:t>
            </a:r>
            <a:r>
              <a:rPr lang="en-US" sz="1050" b="0" i="0" spc="0" dirty="0">
                <a:solidFill>
                  <a:srgbClr val="0A3EE5">
                    <a:alpha val="100000"/>
                  </a:srgbClr>
                </a:solidFill>
                <a:latin typeface="Ubuntu"/>
              </a:rPr>
              <a:t>  September 30, 2021</a:t>
            </a:r>
          </a:p>
        </p:txBody>
      </p:sp>
      <p:sp>
        <p:nvSpPr>
          <p:cNvPr id="12" name="TextBox 12"/>
          <p:cNvSpPr txBox="1"/>
          <p:nvPr/>
        </p:nvSpPr>
        <p:spPr>
          <a:xfrm rot="21600000">
            <a:off x="399998" y="1304925"/>
            <a:ext cx="6827100" cy="1314450"/>
          </a:xfrm>
          <a:prstGeom prst="rect">
            <a:avLst/>
          </a:prstGeom>
        </p:spPr>
        <p:txBody>
          <a:bodyPr lIns="0" tIns="68400" rIns="0" bIns="0" rtlCol="0" anchor="t"/>
          <a:lstStyle/>
          <a:p>
            <a:pPr algn="ctr">
              <a:lnSpc>
                <a:spcPts val="5198"/>
              </a:lnSpc>
            </a:pPr>
            <a:r>
              <a:rPr lang="en-US" sz="4725" b="1" i="0" spc="0" dirty="0">
                <a:solidFill>
                  <a:srgbClr val="464646">
                    <a:alpha val="100000"/>
                  </a:srgbClr>
                </a:solidFill>
                <a:latin typeface="Ubuntu"/>
              </a:rPr>
              <a:t>Landing an </a:t>
            </a:r>
            <a:r>
              <a:rPr lang="en-US" sz="4725" b="1" dirty="0"/>
              <a:t/>
            </a:r>
            <a:br>
              <a:rPr lang="en-US" sz="4725" b="1" dirty="0"/>
            </a:br>
            <a:r>
              <a:rPr lang="en-US" sz="4725" b="1" i="0" spc="0" dirty="0" smtClean="0">
                <a:solidFill>
                  <a:srgbClr val="464646">
                    <a:alpha val="100000"/>
                  </a:srgbClr>
                </a:solidFill>
                <a:latin typeface="Ubuntu"/>
              </a:rPr>
              <a:t>academic library job</a:t>
            </a:r>
            <a:endParaRPr lang="en-US" sz="4725" b="1" i="0" spc="0" dirty="0">
              <a:solidFill>
                <a:srgbClr val="464646">
                  <a:alpha val="100000"/>
                </a:srgbClr>
              </a:solidFill>
              <a:latin typeface="Ubuntu"/>
            </a:endParaRPr>
          </a:p>
        </p:txBody>
      </p:sp>
      <p:sp>
        <p:nvSpPr>
          <p:cNvPr id="13" name="TextBox 13"/>
          <p:cNvSpPr txBox="1"/>
          <p:nvPr/>
        </p:nvSpPr>
        <p:spPr>
          <a:xfrm rot="21600000">
            <a:off x="399998" y="2798992"/>
            <a:ext cx="6827100" cy="371475"/>
          </a:xfrm>
          <a:prstGeom prst="rect">
            <a:avLst/>
          </a:prstGeom>
        </p:spPr>
        <p:txBody>
          <a:bodyPr lIns="0" tIns="39600" rIns="0" bIns="0" rtlCol="0" anchor="t"/>
          <a:lstStyle/>
          <a:p>
            <a:pPr algn="ctr">
              <a:lnSpc>
                <a:spcPts val="2970"/>
              </a:lnSpc>
            </a:pPr>
            <a:r>
              <a:rPr lang="en-US" sz="2800" b="1" i="0" spc="0" dirty="0">
                <a:solidFill>
                  <a:srgbClr val="464646">
                    <a:alpha val="100000"/>
                  </a:srgbClr>
                </a:solidFill>
                <a:latin typeface="Ubuntu"/>
              </a:rPr>
              <a:t>A </a:t>
            </a:r>
            <a:r>
              <a:rPr lang="en-US" sz="2800" b="1" i="0" spc="0" dirty="0" smtClean="0">
                <a:solidFill>
                  <a:srgbClr val="464646">
                    <a:alpha val="100000"/>
                  </a:srgbClr>
                </a:solidFill>
                <a:latin typeface="Ubuntu"/>
              </a:rPr>
              <a:t>look behind </a:t>
            </a:r>
            <a:r>
              <a:rPr lang="en-US" sz="2800" b="1" i="0" spc="0" dirty="0">
                <a:solidFill>
                  <a:srgbClr val="464646">
                    <a:alpha val="100000"/>
                  </a:srgbClr>
                </a:solidFill>
                <a:latin typeface="Ubuntu"/>
              </a:rPr>
              <a:t>the </a:t>
            </a:r>
            <a:r>
              <a:rPr lang="en-US" sz="2800" b="1" i="0" spc="0" dirty="0" smtClean="0">
                <a:solidFill>
                  <a:srgbClr val="464646">
                    <a:alpha val="100000"/>
                  </a:srgbClr>
                </a:solidFill>
                <a:latin typeface="Ubuntu"/>
              </a:rPr>
              <a:t>curtain</a:t>
            </a:r>
            <a:endParaRPr lang="en-US" sz="2800" b="1" i="0" spc="0" dirty="0">
              <a:solidFill>
                <a:srgbClr val="464646">
                  <a:alpha val="100000"/>
                </a:srgbClr>
              </a:solidFill>
              <a:latin typeface="Ubuntu"/>
            </a:endParaRPr>
          </a:p>
        </p:txBody>
      </p:sp>
      <p:sp>
        <p:nvSpPr>
          <p:cNvPr id="14" name="TextBox 14"/>
          <p:cNvSpPr txBox="1"/>
          <p:nvPr/>
        </p:nvSpPr>
        <p:spPr>
          <a:xfrm rot="21600000">
            <a:off x="3048389" y="4755351"/>
            <a:ext cx="1536724" cy="133350"/>
          </a:xfrm>
          <a:prstGeom prst="rect">
            <a:avLst/>
          </a:prstGeom>
        </p:spPr>
        <p:txBody>
          <a:bodyPr lIns="0" tIns="14400" rIns="0" bIns="0" rtlCol="0" anchor="t"/>
          <a:lstStyle/>
          <a:p>
            <a:pPr algn="ctr">
              <a:lnSpc>
                <a:spcPts val="1050"/>
              </a:lnSpc>
            </a:pPr>
            <a:r>
              <a:rPr lang="en-US" sz="1400" b="1" i="0" spc="0" dirty="0">
                <a:solidFill>
                  <a:srgbClr val="0A3EE5">
                    <a:alpha val="100000"/>
                  </a:srgbClr>
                </a:solidFill>
                <a:latin typeface="Ubuntu"/>
              </a:rPr>
              <a:t>Judy Schmitt</a:t>
            </a:r>
          </a:p>
        </p:txBody>
      </p:sp>
      <p:sp>
        <p:nvSpPr>
          <p:cNvPr id="15" name="TextBox 15"/>
          <p:cNvSpPr txBox="1"/>
          <p:nvPr/>
        </p:nvSpPr>
        <p:spPr>
          <a:xfrm rot="21600000">
            <a:off x="2892401" y="4936326"/>
            <a:ext cx="1848700" cy="142875"/>
          </a:xfrm>
          <a:prstGeom prst="rect">
            <a:avLst/>
          </a:prstGeom>
        </p:spPr>
        <p:txBody>
          <a:bodyPr lIns="0" tIns="14400" rIns="0" bIns="0" rtlCol="0" anchor="t"/>
          <a:lstStyle/>
          <a:p>
            <a:pPr algn="ctr">
              <a:lnSpc>
                <a:spcPts val="1170"/>
              </a:lnSpc>
            </a:pPr>
            <a:r>
              <a:rPr lang="en-US" sz="1000" b="0" i="1" spc="0" dirty="0">
                <a:solidFill>
                  <a:srgbClr val="464646">
                    <a:alpha val="100000"/>
                  </a:srgbClr>
                </a:solidFill>
                <a:latin typeface="Ubuntu"/>
              </a:rPr>
              <a:t>Reference Librarian</a:t>
            </a:r>
          </a:p>
        </p:txBody>
      </p:sp>
      <p:pic>
        <p:nvPicPr>
          <p:cNvPr id="16" name="Picture 16"/>
          <p:cNvPicPr>
            <a:picLocks noChangeAspect="1"/>
          </p:cNvPicPr>
          <p:nvPr/>
        </p:nvPicPr>
        <p:blipFill>
          <a:blip r:embed="rId3">
            <a:alphaModFix/>
          </a:blip>
          <a:srcRect/>
          <a:stretch>
            <a:fillRect/>
          </a:stretch>
        </p:blipFill>
        <p:spPr>
          <a:xfrm rot="21600000">
            <a:off x="3413101" y="3867150"/>
            <a:ext cx="800100" cy="800100"/>
          </a:xfrm>
          <a:prstGeom prst="rect">
            <a:avLst/>
          </a:prstGeom>
        </p:spPr>
      </p:pic>
      <p:pic>
        <p:nvPicPr>
          <p:cNvPr id="17" name="Picture 17"/>
          <p:cNvPicPr>
            <a:picLocks noChangeAspect="1"/>
          </p:cNvPicPr>
          <p:nvPr/>
        </p:nvPicPr>
        <p:blipFill>
          <a:blip r:embed="rId4">
            <a:alphaModFix/>
          </a:blip>
          <a:srcRect/>
          <a:stretch>
            <a:fillRect/>
          </a:stretch>
        </p:blipFill>
        <p:spPr>
          <a:xfrm rot="21600000">
            <a:off x="6448425" y="5364600"/>
            <a:ext cx="1009650" cy="17857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94323" y="1064985"/>
            <a:ext cx="4545212" cy="4827615"/>
            <a:chOff x="94323" y="1064985"/>
            <a:chExt cx="4545212" cy="4827615"/>
          </a:xfrm>
        </p:grpSpPr>
        <p:sp>
          <p:nvSpPr>
            <p:cNvPr id="4" name="Freeform 4"/>
            <p:cNvSpPr/>
            <p:nvPr/>
          </p:nvSpPr>
          <p:spPr>
            <a:xfrm>
              <a:off x="94323" y="1064985"/>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48624" y="-995386"/>
            <a:ext cx="5759152" cy="7677249"/>
            <a:chOff x="948624" y="-995386"/>
            <a:chExt cx="5759152" cy="7677249"/>
          </a:xfrm>
        </p:grpSpPr>
        <p:sp>
          <p:nvSpPr>
            <p:cNvPr id="6" name="Freeform 6"/>
            <p:cNvSpPr/>
            <p:nvPr/>
          </p:nvSpPr>
          <p:spPr>
            <a:xfrm>
              <a:off x="948624" y="-995386"/>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1" y="1538645"/>
            <a:ext cx="7112003" cy="438693"/>
            <a:chOff x="254001" y="1538645"/>
            <a:chExt cx="7112003" cy="438693"/>
          </a:xfrm>
        </p:grpSpPr>
        <p:sp>
          <p:nvSpPr>
            <p:cNvPr id="8" name="Freeform 8"/>
            <p:cNvSpPr/>
            <p:nvPr/>
          </p:nvSpPr>
          <p:spPr>
            <a:xfrm>
              <a:off x="254001" y="1538645"/>
              <a:ext cx="7112003" cy="438693"/>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21600000">
            <a:off x="260516" y="2017784"/>
            <a:ext cx="2504211" cy="3435642"/>
            <a:chOff x="260516" y="2017784"/>
            <a:chExt cx="2504211" cy="3435642"/>
          </a:xfrm>
        </p:grpSpPr>
        <p:sp>
          <p:nvSpPr>
            <p:cNvPr id="10" name="Freeform 10"/>
            <p:cNvSpPr/>
            <p:nvPr/>
          </p:nvSpPr>
          <p:spPr>
            <a:xfrm>
              <a:off x="260516" y="2017784"/>
              <a:ext cx="2504211" cy="343564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3" name="Group 13"/>
          <p:cNvGrpSpPr/>
          <p:nvPr/>
        </p:nvGrpSpPr>
        <p:grpSpPr>
          <a:xfrm rot="21600000">
            <a:off x="2809659" y="2017784"/>
            <a:ext cx="4546670" cy="3435642"/>
            <a:chOff x="2809659" y="2017784"/>
            <a:chExt cx="4546670" cy="3435642"/>
          </a:xfrm>
        </p:grpSpPr>
        <p:sp>
          <p:nvSpPr>
            <p:cNvPr id="12" name="Freeform 12"/>
            <p:cNvSpPr/>
            <p:nvPr/>
          </p:nvSpPr>
          <p:spPr>
            <a:xfrm>
              <a:off x="2809659" y="2017784"/>
              <a:ext cx="4546670" cy="343564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4" name="TextBox 14"/>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dirty="0">
                <a:solidFill>
                  <a:srgbClr val="464646">
                    <a:alpha val="100000"/>
                  </a:srgbClr>
                </a:solidFill>
                <a:latin typeface="Ubuntu"/>
              </a:rPr>
              <a:t>UMSL SEARCH </a:t>
            </a:r>
            <a:r>
              <a:rPr lang="en-US" sz="900" b="1" i="1" spc="375" dirty="0" smtClean="0">
                <a:solidFill>
                  <a:srgbClr val="3C6AFF">
                    <a:alpha val="100000"/>
                  </a:srgbClr>
                </a:solidFill>
                <a:latin typeface="Ubuntu"/>
              </a:rPr>
              <a:t>REJECTIONS</a:t>
            </a:r>
            <a:endParaRPr lang="en-US" sz="900" b="1" i="1" spc="375" dirty="0">
              <a:solidFill>
                <a:srgbClr val="3C6AFF">
                  <a:alpha val="100000"/>
                </a:srgbClr>
              </a:solidFill>
              <a:latin typeface="Ubuntu"/>
            </a:endParaRPr>
          </a:p>
        </p:txBody>
      </p:sp>
      <p:sp>
        <p:nvSpPr>
          <p:cNvPr id="15" name="TextBox 15"/>
          <p:cNvSpPr txBox="1"/>
          <p:nvPr/>
        </p:nvSpPr>
        <p:spPr>
          <a:xfrm rot="21600000">
            <a:off x="422002" y="1681748"/>
            <a:ext cx="3255225" cy="152400"/>
          </a:xfrm>
          <a:prstGeom prst="rect">
            <a:avLst/>
          </a:prstGeom>
        </p:spPr>
        <p:txBody>
          <a:bodyPr lIns="0" tIns="18000" rIns="0" bIns="0" rtlCol="0" anchor="t"/>
          <a:lstStyle/>
          <a:p>
            <a:pPr algn="l">
              <a:lnSpc>
                <a:spcPts val="1200"/>
              </a:lnSpc>
            </a:pPr>
            <a:r>
              <a:rPr lang="en-US" sz="1200" b="1" dirty="0" smtClean="0">
                <a:solidFill>
                  <a:srgbClr val="FFFFFF">
                    <a:alpha val="100000"/>
                  </a:srgbClr>
                </a:solidFill>
                <a:latin typeface="Ubuntu"/>
              </a:rPr>
              <a:t>THE “NO” PILE</a:t>
            </a:r>
            <a:r>
              <a:rPr lang="en-US" sz="1200" b="1" i="0" spc="0" dirty="0">
                <a:solidFill>
                  <a:srgbClr val="FFFFFF">
                    <a:alpha val="100000"/>
                  </a:srgbClr>
                </a:solidFill>
                <a:latin typeface="Ubuntu"/>
              </a:rPr>
              <a:t> *</a:t>
            </a:r>
          </a:p>
        </p:txBody>
      </p:sp>
      <p:sp>
        <p:nvSpPr>
          <p:cNvPr id="16" name="TextBox 16"/>
          <p:cNvSpPr txBox="1"/>
          <p:nvPr/>
        </p:nvSpPr>
        <p:spPr>
          <a:xfrm rot="21600000">
            <a:off x="441458" y="2170685"/>
            <a:ext cx="2226525" cy="133350"/>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NO LIBRARY DEGREE </a:t>
            </a:r>
            <a:r>
              <a:rPr lang="en-US" sz="900" b="0" i="0" spc="0">
                <a:solidFill>
                  <a:srgbClr val="868686">
                    <a:alpha val="100000"/>
                  </a:srgbClr>
                </a:solidFill>
                <a:latin typeface="Ubuntu"/>
              </a:rPr>
              <a:t>at time of hire</a:t>
            </a:r>
          </a:p>
        </p:txBody>
      </p:sp>
      <p:sp>
        <p:nvSpPr>
          <p:cNvPr id="17" name="TextBox 17"/>
          <p:cNvSpPr txBox="1"/>
          <p:nvPr/>
        </p:nvSpPr>
        <p:spPr>
          <a:xfrm rot="21600000">
            <a:off x="441458" y="2332611"/>
            <a:ext cx="1397850" cy="266700"/>
          </a:xfrm>
          <a:prstGeom prst="rect">
            <a:avLst/>
          </a:prstGeom>
        </p:spPr>
        <p:txBody>
          <a:bodyPr lIns="0" tIns="25200" rIns="0" bIns="0" rtlCol="0" anchor="t"/>
          <a:lstStyle/>
          <a:p>
            <a:pPr algn="l">
              <a:lnSpc>
                <a:spcPts val="2160"/>
              </a:lnSpc>
            </a:pPr>
            <a:r>
              <a:rPr lang="en-US" sz="1800" b="0" i="0" spc="0" dirty="0">
                <a:solidFill>
                  <a:srgbClr val="464646">
                    <a:alpha val="100000"/>
                  </a:srgbClr>
                </a:solidFill>
                <a:latin typeface="Ubuntu"/>
              </a:rPr>
              <a:t>9%</a:t>
            </a:r>
          </a:p>
        </p:txBody>
      </p:sp>
      <p:sp>
        <p:nvSpPr>
          <p:cNvPr id="18" name="TextBox 18"/>
          <p:cNvSpPr txBox="1"/>
          <p:nvPr/>
        </p:nvSpPr>
        <p:spPr>
          <a:xfrm rot="21600000">
            <a:off x="440631" y="4374771"/>
            <a:ext cx="1397850"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OBVIOUS TYPOS</a:t>
            </a:r>
          </a:p>
        </p:txBody>
      </p:sp>
      <p:sp>
        <p:nvSpPr>
          <p:cNvPr id="19" name="TextBox 19"/>
          <p:cNvSpPr txBox="1"/>
          <p:nvPr/>
        </p:nvSpPr>
        <p:spPr>
          <a:xfrm rot="21600000">
            <a:off x="440631" y="4527171"/>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6%</a:t>
            </a:r>
          </a:p>
        </p:txBody>
      </p:sp>
      <p:sp>
        <p:nvSpPr>
          <p:cNvPr id="20" name="TextBox 20"/>
          <p:cNvSpPr txBox="1"/>
          <p:nvPr/>
        </p:nvSpPr>
        <p:spPr>
          <a:xfrm rot="21600000">
            <a:off x="441458" y="2728851"/>
            <a:ext cx="2226525"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NOT ENTRY LEVEL</a:t>
            </a:r>
          </a:p>
        </p:txBody>
      </p:sp>
      <p:sp>
        <p:nvSpPr>
          <p:cNvPr id="21" name="TextBox 21"/>
          <p:cNvSpPr txBox="1"/>
          <p:nvPr/>
        </p:nvSpPr>
        <p:spPr>
          <a:xfrm rot="21600000">
            <a:off x="441458" y="2881251"/>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17%</a:t>
            </a:r>
          </a:p>
        </p:txBody>
      </p:sp>
      <p:sp>
        <p:nvSpPr>
          <p:cNvPr id="22" name="TextBox 22"/>
          <p:cNvSpPr txBox="1"/>
          <p:nvPr/>
        </p:nvSpPr>
        <p:spPr>
          <a:xfrm rot="21600000">
            <a:off x="441458" y="3829941"/>
            <a:ext cx="2226525"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QUALIFICATIONS NOT ILLUSTRATED </a:t>
            </a:r>
          </a:p>
        </p:txBody>
      </p:sp>
      <p:sp>
        <p:nvSpPr>
          <p:cNvPr id="23" name="TextBox 23"/>
          <p:cNvSpPr txBox="1"/>
          <p:nvPr/>
        </p:nvSpPr>
        <p:spPr>
          <a:xfrm rot="21600000">
            <a:off x="441458" y="3982341"/>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63%</a:t>
            </a:r>
          </a:p>
        </p:txBody>
      </p:sp>
      <p:sp>
        <p:nvSpPr>
          <p:cNvPr id="24" name="TextBox 24"/>
          <p:cNvSpPr txBox="1"/>
          <p:nvPr/>
        </p:nvSpPr>
        <p:spPr>
          <a:xfrm rot="21600000">
            <a:off x="441458" y="3283206"/>
            <a:ext cx="2226525"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NO COVER LETTER</a:t>
            </a:r>
          </a:p>
        </p:txBody>
      </p:sp>
      <p:sp>
        <p:nvSpPr>
          <p:cNvPr id="25" name="TextBox 25"/>
          <p:cNvSpPr txBox="1"/>
          <p:nvPr/>
        </p:nvSpPr>
        <p:spPr>
          <a:xfrm rot="21600000">
            <a:off x="441458" y="3435606"/>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6%</a:t>
            </a:r>
          </a:p>
        </p:txBody>
      </p:sp>
      <p:sp>
        <p:nvSpPr>
          <p:cNvPr id="26" name="TextBox 26"/>
          <p:cNvSpPr txBox="1"/>
          <p:nvPr/>
        </p:nvSpPr>
        <p:spPr>
          <a:xfrm rot="21600000">
            <a:off x="440631" y="4923411"/>
            <a:ext cx="2226525"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SLOPPY APPEARANCE/HARD TO READ</a:t>
            </a:r>
          </a:p>
        </p:txBody>
      </p:sp>
      <p:sp>
        <p:nvSpPr>
          <p:cNvPr id="27" name="TextBox 27"/>
          <p:cNvSpPr txBox="1"/>
          <p:nvPr/>
        </p:nvSpPr>
        <p:spPr>
          <a:xfrm rot="21600000">
            <a:off x="440631" y="5075811"/>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25%</a:t>
            </a:r>
          </a:p>
        </p:txBody>
      </p:sp>
      <p:cxnSp>
        <p:nvCxnSpPr>
          <p:cNvPr id="29" name="Straight Connector 2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30" name="TextBox 30"/>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With 100 applications, we could afford to be fairly ruthless with our exclusion criteria. </a:t>
            </a:r>
            <a:r>
              <a:rPr lang="en-US" sz="1200" b="1" dirty="0"/>
              <a:t/>
            </a:r>
            <a:br>
              <a:rPr lang="en-US" sz="1200" b="1" dirty="0"/>
            </a:br>
            <a:r>
              <a:rPr lang="en-US" sz="1200" b="0" i="0" spc="0">
                <a:solidFill>
                  <a:srgbClr val="464646">
                    <a:alpha val="100000"/>
                  </a:srgbClr>
                </a:solidFill>
                <a:latin typeface="Ubuntu"/>
              </a:rPr>
              <a:t>Here are the most common reasons for elimination. </a:t>
            </a:r>
          </a:p>
        </p:txBody>
      </p:sp>
      <p:sp>
        <p:nvSpPr>
          <p:cNvPr id="31" name="TextBox 31"/>
          <p:cNvSpPr txBox="1"/>
          <p:nvPr/>
        </p:nvSpPr>
        <p:spPr>
          <a:xfrm rot="21600000">
            <a:off x="2962557" y="5027392"/>
            <a:ext cx="4264875" cy="295275"/>
          </a:xfrm>
          <a:prstGeom prst="rect">
            <a:avLst/>
          </a:prstGeom>
        </p:spPr>
        <p:txBody>
          <a:bodyPr lIns="0" tIns="14400" rIns="0" bIns="0" rtlCol="0" anchor="t"/>
          <a:lstStyle/>
          <a:p>
            <a:pPr algn="l">
              <a:lnSpc>
                <a:spcPts val="1170"/>
              </a:lnSpc>
            </a:pPr>
            <a:r>
              <a:rPr lang="en-US" sz="900" b="0" i="0" spc="0">
                <a:solidFill>
                  <a:srgbClr val="868686">
                    <a:alpha val="100000"/>
                  </a:srgbClr>
                </a:solidFill>
                <a:latin typeface="Ubuntu"/>
              </a:rPr>
              <a:t>*Many applications had more than one issue.</a:t>
            </a:r>
          </a:p>
          <a:p>
            <a:pPr algn="l">
              <a:lnSpc>
                <a:spcPts val="1170"/>
              </a:lnSpc>
            </a:pPr>
            <a:r>
              <a:rPr lang="en-US" sz="900" b="0" i="0" spc="0">
                <a:solidFill>
                  <a:srgbClr val="868686">
                    <a:alpha val="100000"/>
                  </a:srgbClr>
                </a:solidFill>
                <a:latin typeface="Ubuntu"/>
              </a:rPr>
              <a:t>**Degree more than 5 years old.</a:t>
            </a:r>
          </a:p>
        </p:txBody>
      </p:sp>
      <p:grpSp>
        <p:nvGrpSpPr>
          <p:cNvPr id="33" name="Group 33"/>
          <p:cNvGrpSpPr/>
          <p:nvPr/>
        </p:nvGrpSpPr>
        <p:grpSpPr>
          <a:xfrm rot="21600000">
            <a:off x="3692613" y="192344"/>
            <a:ext cx="234804" cy="199951"/>
            <a:chOff x="3692613" y="192344"/>
            <a:chExt cx="234804" cy="199951"/>
          </a:xfrm>
        </p:grpSpPr>
        <p:sp>
          <p:nvSpPr>
            <p:cNvPr id="32" name="Freeform 32"/>
            <p:cNvSpPr/>
            <p:nvPr/>
          </p:nvSpPr>
          <p:spPr>
            <a:xfrm>
              <a:off x="3692613" y="192344"/>
              <a:ext cx="234804" cy="199951"/>
            </a:xfrm>
            <a:custGeom>
              <a:avLst/>
              <a:gdLst/>
              <a:ahLst/>
              <a:cxnLst/>
              <a:rect l="0" t="0" r="0" b="0"/>
              <a:pathLst>
                <a:path w="302883" h="257623">
                  <a:moveTo>
                    <a:pt x="302733" y="116186"/>
                  </a:moveTo>
                  <a:cubicBezTo>
                    <a:pt x="303628" y="107023"/>
                    <a:pt x="300571" y="94593"/>
                    <a:pt x="292113" y="86735"/>
                  </a:cubicBezTo>
                  <a:cubicBezTo>
                    <a:pt x="294065" y="80181"/>
                    <a:pt x="293513" y="71714"/>
                    <a:pt x="290389" y="63513"/>
                  </a:cubicBezTo>
                  <a:cubicBezTo>
                    <a:pt x="287055" y="54797"/>
                    <a:pt x="281435" y="48006"/>
                    <a:pt x="274587" y="44110"/>
                  </a:cubicBezTo>
                  <a:cubicBezTo>
                    <a:pt x="274406" y="43815"/>
                    <a:pt x="274253" y="43520"/>
                    <a:pt x="274015" y="43263"/>
                  </a:cubicBezTo>
                  <a:cubicBezTo>
                    <a:pt x="275339" y="33833"/>
                    <a:pt x="273720" y="21917"/>
                    <a:pt x="266881" y="12887"/>
                  </a:cubicBezTo>
                  <a:cubicBezTo>
                    <a:pt x="262414" y="7001"/>
                    <a:pt x="253870" y="0"/>
                    <a:pt x="238439" y="0"/>
                  </a:cubicBezTo>
                  <a:lnTo>
                    <a:pt x="132074" y="0"/>
                  </a:lnTo>
                  <a:cubicBezTo>
                    <a:pt x="124968" y="0"/>
                    <a:pt x="119891" y="5210"/>
                    <a:pt x="116195" y="9001"/>
                  </a:cubicBezTo>
                  <a:lnTo>
                    <a:pt x="114595" y="10620"/>
                  </a:lnTo>
                  <a:cubicBezTo>
                    <a:pt x="112338" y="12783"/>
                    <a:pt x="110166" y="16269"/>
                    <a:pt x="107852" y="19964"/>
                  </a:cubicBezTo>
                  <a:cubicBezTo>
                    <a:pt x="105680" y="23451"/>
                    <a:pt x="101127" y="30699"/>
                    <a:pt x="99060" y="31185"/>
                  </a:cubicBezTo>
                  <a:lnTo>
                    <a:pt x="93545" y="31185"/>
                  </a:lnTo>
                  <a:lnTo>
                    <a:pt x="93545" y="15621"/>
                  </a:lnTo>
                  <a:cubicBezTo>
                    <a:pt x="93545" y="12744"/>
                    <a:pt x="91211" y="10420"/>
                    <a:pt x="88344" y="10420"/>
                  </a:cubicBezTo>
                  <a:lnTo>
                    <a:pt x="5201" y="10420"/>
                  </a:lnTo>
                  <a:cubicBezTo>
                    <a:pt x="2315" y="10420"/>
                    <a:pt x="0" y="12744"/>
                    <a:pt x="0" y="15621"/>
                  </a:cubicBezTo>
                  <a:lnTo>
                    <a:pt x="0" y="150743"/>
                  </a:lnTo>
                  <a:cubicBezTo>
                    <a:pt x="0" y="153629"/>
                    <a:pt x="2315" y="155953"/>
                    <a:pt x="5201" y="155953"/>
                  </a:cubicBezTo>
                  <a:lnTo>
                    <a:pt x="88344" y="155953"/>
                  </a:lnTo>
                  <a:cubicBezTo>
                    <a:pt x="91211" y="155953"/>
                    <a:pt x="93545" y="153629"/>
                    <a:pt x="93545" y="150743"/>
                  </a:cubicBezTo>
                  <a:lnTo>
                    <a:pt x="93545" y="142961"/>
                  </a:lnTo>
                  <a:cubicBezTo>
                    <a:pt x="103232" y="142989"/>
                    <a:pt x="108766" y="144856"/>
                    <a:pt x="112652" y="149523"/>
                  </a:cubicBezTo>
                  <a:cubicBezTo>
                    <a:pt x="113586" y="150685"/>
                    <a:pt x="114681" y="151990"/>
                    <a:pt x="116243" y="153219"/>
                  </a:cubicBezTo>
                  <a:cubicBezTo>
                    <a:pt x="135588" y="168469"/>
                    <a:pt x="148171" y="184956"/>
                    <a:pt x="154715" y="203597"/>
                  </a:cubicBezTo>
                  <a:cubicBezTo>
                    <a:pt x="155524" y="205902"/>
                    <a:pt x="155905" y="208578"/>
                    <a:pt x="155905" y="211769"/>
                  </a:cubicBezTo>
                  <a:lnTo>
                    <a:pt x="155905" y="242687"/>
                  </a:lnTo>
                  <a:cubicBezTo>
                    <a:pt x="155905" y="244059"/>
                    <a:pt x="156439" y="245335"/>
                    <a:pt x="157372" y="246307"/>
                  </a:cubicBezTo>
                  <a:cubicBezTo>
                    <a:pt x="164554" y="253689"/>
                    <a:pt x="173441" y="257623"/>
                    <a:pt x="181823" y="257623"/>
                  </a:cubicBezTo>
                  <a:cubicBezTo>
                    <a:pt x="186071" y="257623"/>
                    <a:pt x="190195" y="256623"/>
                    <a:pt x="193891" y="254518"/>
                  </a:cubicBezTo>
                  <a:cubicBezTo>
                    <a:pt x="204016" y="248803"/>
                    <a:pt x="218646" y="231134"/>
                    <a:pt x="205940" y="176717"/>
                  </a:cubicBezTo>
                  <a:lnTo>
                    <a:pt x="269634" y="176717"/>
                  </a:lnTo>
                  <a:cubicBezTo>
                    <a:pt x="285531" y="176717"/>
                    <a:pt x="302476" y="174650"/>
                    <a:pt x="302476" y="149933"/>
                  </a:cubicBezTo>
                  <a:cubicBezTo>
                    <a:pt x="302476" y="142770"/>
                    <a:pt x="302476" y="133817"/>
                    <a:pt x="298294" y="128749"/>
                  </a:cubicBezTo>
                  <a:cubicBezTo>
                    <a:pt x="300704" y="125444"/>
                    <a:pt x="302247" y="121148"/>
                    <a:pt x="302733" y="116186"/>
                  </a:cubicBezTo>
                  <a:close/>
                  <a:moveTo>
                    <a:pt x="83153" y="145542"/>
                  </a:moveTo>
                  <a:lnTo>
                    <a:pt x="10392" y="145542"/>
                  </a:lnTo>
                  <a:lnTo>
                    <a:pt x="10392" y="20812"/>
                  </a:lnTo>
                  <a:lnTo>
                    <a:pt x="83153" y="20812"/>
                  </a:lnTo>
                  <a:lnTo>
                    <a:pt x="83153" y="145542"/>
                  </a:lnTo>
                  <a:close/>
                  <a:moveTo>
                    <a:pt x="269643" y="166316"/>
                  </a:moveTo>
                  <a:lnTo>
                    <a:pt x="199311" y="166316"/>
                  </a:lnTo>
                  <a:cubicBezTo>
                    <a:pt x="197710" y="166316"/>
                    <a:pt x="196186" y="167059"/>
                    <a:pt x="195215" y="168345"/>
                  </a:cubicBezTo>
                  <a:cubicBezTo>
                    <a:pt x="194215" y="169621"/>
                    <a:pt x="193881" y="171279"/>
                    <a:pt x="194262" y="172841"/>
                  </a:cubicBezTo>
                  <a:cubicBezTo>
                    <a:pt x="208883" y="229124"/>
                    <a:pt x="193777" y="242659"/>
                    <a:pt x="188805" y="245459"/>
                  </a:cubicBezTo>
                  <a:cubicBezTo>
                    <a:pt x="182413" y="249069"/>
                    <a:pt x="173565" y="247069"/>
                    <a:pt x="166306" y="240497"/>
                  </a:cubicBezTo>
                  <a:lnTo>
                    <a:pt x="166306" y="211779"/>
                  </a:lnTo>
                  <a:cubicBezTo>
                    <a:pt x="166306" y="207397"/>
                    <a:pt x="165716" y="203606"/>
                    <a:pt x="164516" y="200177"/>
                  </a:cubicBezTo>
                  <a:cubicBezTo>
                    <a:pt x="157315" y="179594"/>
                    <a:pt x="143637" y="161554"/>
                    <a:pt x="122644" y="145028"/>
                  </a:cubicBezTo>
                  <a:cubicBezTo>
                    <a:pt x="121977" y="144494"/>
                    <a:pt x="121425" y="143847"/>
                    <a:pt x="120577" y="142818"/>
                  </a:cubicBezTo>
                  <a:cubicBezTo>
                    <a:pt x="113071" y="133788"/>
                    <a:pt x="102222" y="132578"/>
                    <a:pt x="93545" y="132569"/>
                  </a:cubicBezTo>
                  <a:lnTo>
                    <a:pt x="93545" y="41577"/>
                  </a:lnTo>
                  <a:lnTo>
                    <a:pt x="99060" y="41577"/>
                  </a:lnTo>
                  <a:cubicBezTo>
                    <a:pt x="106594" y="41577"/>
                    <a:pt x="111709" y="33404"/>
                    <a:pt x="116662" y="25479"/>
                  </a:cubicBezTo>
                  <a:cubicBezTo>
                    <a:pt x="118539" y="22498"/>
                    <a:pt x="120482" y="19402"/>
                    <a:pt x="121806" y="18117"/>
                  </a:cubicBezTo>
                  <a:lnTo>
                    <a:pt x="123654" y="16269"/>
                  </a:lnTo>
                  <a:cubicBezTo>
                    <a:pt x="126187" y="13659"/>
                    <a:pt x="129359" y="10411"/>
                    <a:pt x="132074" y="10411"/>
                  </a:cubicBezTo>
                  <a:lnTo>
                    <a:pt x="238449" y="10411"/>
                  </a:lnTo>
                  <a:cubicBezTo>
                    <a:pt x="247421" y="10411"/>
                    <a:pt x="254203" y="13364"/>
                    <a:pt x="258613" y="19174"/>
                  </a:cubicBezTo>
                  <a:cubicBezTo>
                    <a:pt x="263585" y="25756"/>
                    <a:pt x="264614" y="34652"/>
                    <a:pt x="263652" y="41605"/>
                  </a:cubicBezTo>
                  <a:lnTo>
                    <a:pt x="239068" y="41605"/>
                  </a:lnTo>
                  <a:cubicBezTo>
                    <a:pt x="236182" y="41605"/>
                    <a:pt x="233858" y="43929"/>
                    <a:pt x="233858" y="46806"/>
                  </a:cubicBezTo>
                  <a:cubicBezTo>
                    <a:pt x="233858" y="49682"/>
                    <a:pt x="236182" y="52006"/>
                    <a:pt x="239068" y="52006"/>
                  </a:cubicBezTo>
                  <a:lnTo>
                    <a:pt x="266976" y="52006"/>
                  </a:lnTo>
                  <a:cubicBezTo>
                    <a:pt x="272825" y="54226"/>
                    <a:pt x="277816" y="59684"/>
                    <a:pt x="280683" y="67227"/>
                  </a:cubicBezTo>
                  <a:cubicBezTo>
                    <a:pt x="282873" y="73000"/>
                    <a:pt x="283331" y="78953"/>
                    <a:pt x="282178" y="83182"/>
                  </a:cubicBezTo>
                  <a:lnTo>
                    <a:pt x="236830" y="83182"/>
                  </a:lnTo>
                  <a:cubicBezTo>
                    <a:pt x="233963" y="83182"/>
                    <a:pt x="231629" y="85506"/>
                    <a:pt x="231629" y="88382"/>
                  </a:cubicBezTo>
                  <a:cubicBezTo>
                    <a:pt x="231629" y="91249"/>
                    <a:pt x="233963" y="93574"/>
                    <a:pt x="236830" y="93574"/>
                  </a:cubicBezTo>
                  <a:lnTo>
                    <a:pt x="283816" y="93574"/>
                  </a:lnTo>
                  <a:cubicBezTo>
                    <a:pt x="290265" y="98631"/>
                    <a:pt x="293084" y="108023"/>
                    <a:pt x="292379" y="115186"/>
                  </a:cubicBezTo>
                  <a:cubicBezTo>
                    <a:pt x="292170" y="117462"/>
                    <a:pt x="291151" y="122692"/>
                    <a:pt x="287322" y="124758"/>
                  </a:cubicBezTo>
                  <a:lnTo>
                    <a:pt x="239058" y="124758"/>
                  </a:lnTo>
                  <a:cubicBezTo>
                    <a:pt x="236163" y="124758"/>
                    <a:pt x="233858" y="127073"/>
                    <a:pt x="233858" y="129950"/>
                  </a:cubicBezTo>
                  <a:cubicBezTo>
                    <a:pt x="233858" y="132826"/>
                    <a:pt x="236163" y="135150"/>
                    <a:pt x="239058" y="135150"/>
                  </a:cubicBezTo>
                  <a:lnTo>
                    <a:pt x="289008" y="135150"/>
                  </a:lnTo>
                  <a:cubicBezTo>
                    <a:pt x="290913" y="135226"/>
                    <a:pt x="292084" y="136588"/>
                    <a:pt x="292084" y="149933"/>
                  </a:cubicBezTo>
                  <a:cubicBezTo>
                    <a:pt x="292094" y="163840"/>
                    <a:pt x="286207" y="166316"/>
                    <a:pt x="269643" y="166316"/>
                  </a:cubicBezTo>
                  <a:close/>
                </a:path>
              </a:pathLst>
            </a:custGeom>
            <a:solidFill>
              <a:srgbClr val="3C6AFF">
                <a:alpha val="100000"/>
              </a:srgbClr>
            </a:solidFill>
          </p:spPr>
        </p:sp>
      </p:grpSp>
      <p:grpSp>
        <p:nvGrpSpPr>
          <p:cNvPr id="35" name="Group 35"/>
          <p:cNvGrpSpPr/>
          <p:nvPr/>
        </p:nvGrpSpPr>
        <p:grpSpPr>
          <a:xfrm rot="21600000">
            <a:off x="861448" y="2379258"/>
            <a:ext cx="1050131" cy="202406"/>
            <a:chOff x="861448" y="2360786"/>
            <a:chExt cx="1050131" cy="202406"/>
          </a:xfrm>
        </p:grpSpPr>
        <p:sp>
          <p:nvSpPr>
            <p:cNvPr id="34" name="Freeform 34"/>
            <p:cNvSpPr/>
            <p:nvPr/>
          </p:nvSpPr>
          <p:spPr>
            <a:xfrm>
              <a:off x="861448" y="2360786"/>
              <a:ext cx="1050131" cy="202406"/>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9B795">
                <a:alpha val="50000"/>
              </a:srgbClr>
            </a:solidFill>
          </p:spPr>
        </p:sp>
      </p:grpSp>
      <p:sp>
        <p:nvSpPr>
          <p:cNvPr id="36" name="TextBox 36"/>
          <p:cNvSpPr txBox="1"/>
          <p:nvPr/>
        </p:nvSpPr>
        <p:spPr>
          <a:xfrm rot="21600000">
            <a:off x="887640" y="2438789"/>
            <a:ext cx="1004944" cy="85725"/>
          </a:xfrm>
          <a:prstGeom prst="rect">
            <a:avLst/>
          </a:prstGeom>
        </p:spPr>
        <p:txBody>
          <a:bodyPr lIns="0" tIns="10800" rIns="0" bIns="0" rtlCol="0" anchor="t"/>
          <a:lstStyle/>
          <a:p>
            <a:pPr algn="ctr">
              <a:lnSpc>
                <a:spcPts val="675"/>
              </a:lnSpc>
            </a:pPr>
            <a:r>
              <a:rPr lang="en-US" sz="675" b="1" i="0" spc="0" dirty="0">
                <a:solidFill>
                  <a:srgbClr val="464646">
                    <a:alpha val="100000"/>
                  </a:srgbClr>
                </a:solidFill>
                <a:latin typeface="Ubuntu"/>
              </a:rPr>
              <a:t>Automatic disqualifier</a:t>
            </a:r>
          </a:p>
        </p:txBody>
      </p:sp>
      <p:pic>
        <p:nvPicPr>
          <p:cNvPr id="28" name="Picture 28"/>
          <p:cNvPicPr>
            <a:picLocks noChangeAspect="1"/>
          </p:cNvPicPr>
          <p:nvPr/>
        </p:nvPicPr>
        <p:blipFill>
          <a:blip r:embed="rId2">
            <a:alphaModFix/>
          </a:blip>
          <a:srcRect/>
          <a:stretch>
            <a:fillRect/>
          </a:stretch>
        </p:blipFill>
        <p:spPr>
          <a:xfrm>
            <a:off x="2920488" y="2189879"/>
            <a:ext cx="4219575" cy="2667000"/>
          </a:xfrm>
          <a:prstGeom prst="rect">
            <a:avLst/>
          </a:prstGeom>
        </p:spPr>
      </p:pic>
      <p:sp>
        <p:nvSpPr>
          <p:cNvPr id="39" name="Rectangle 38"/>
          <p:cNvSpPr/>
          <p:nvPr/>
        </p:nvSpPr>
        <p:spPr>
          <a:xfrm>
            <a:off x="7010471" y="3475264"/>
            <a:ext cx="216961" cy="295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9731" y="3575658"/>
            <a:ext cx="134112" cy="9448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pic>
        <p:nvPicPr>
          <p:cNvPr id="4" name="Picture 4"/>
          <p:cNvPicPr>
            <a:picLocks noChangeAspect="1"/>
          </p:cNvPicPr>
          <p:nvPr/>
        </p:nvPicPr>
        <p:blipFill>
          <a:blip r:embed="rId2">
            <a:alphaModFix amt="25000"/>
          </a:blip>
          <a:srcRect/>
          <a:stretch>
            <a:fillRect/>
          </a:stretch>
        </p:blipFill>
        <p:spPr>
          <a:xfrm>
            <a:off x="0" y="0"/>
            <a:ext cx="7620000" cy="5715000"/>
          </a:xfrm>
          <a:prstGeom prst="rect">
            <a:avLst/>
          </a:prstGeom>
        </p:spPr>
      </p:pic>
      <p:grpSp>
        <p:nvGrpSpPr>
          <p:cNvPr id="6" name="Group 6"/>
          <p:cNvGrpSpPr/>
          <p:nvPr/>
        </p:nvGrpSpPr>
        <p:grpSpPr>
          <a:xfrm rot="21600000">
            <a:off x="364441" y="-176435"/>
            <a:ext cx="6891117" cy="6805836"/>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3C6AFF">
                <a:alpha val="100000"/>
              </a:srgbClr>
            </a:solidFill>
          </p:spPr>
        </p:sp>
      </p:grpSp>
      <p:grpSp>
        <p:nvGrpSpPr>
          <p:cNvPr id="8" name="Group 8"/>
          <p:cNvGrpSpPr/>
          <p:nvPr/>
        </p:nvGrpSpPr>
        <p:grpSpPr>
          <a:xfrm rot="5400000">
            <a:off x="5205084" y="3314608"/>
            <a:ext cx="953196" cy="3915204"/>
            <a:chOff x="5205084" y="3314608"/>
            <a:chExt cx="953196" cy="3915204"/>
          </a:xfrm>
        </p:grpSpPr>
        <p:sp>
          <p:nvSpPr>
            <p:cNvPr id="7" name="Freeform 7"/>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10" name="Group 10"/>
          <p:cNvGrpSpPr/>
          <p:nvPr/>
        </p:nvGrpSpPr>
        <p:grpSpPr>
          <a:xfrm rot="16200000" flipH="1">
            <a:off x="3105224" y="1214336"/>
            <a:ext cx="1419143" cy="7648941"/>
            <a:chOff x="3105224" y="1214336"/>
            <a:chExt cx="1419143" cy="7648941"/>
          </a:xfrm>
        </p:grpSpPr>
        <p:sp>
          <p:nvSpPr>
            <p:cNvPr id="9" name="Freeform 9"/>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1" name="TextBox 11"/>
          <p:cNvSpPr txBox="1"/>
          <p:nvPr/>
        </p:nvSpPr>
        <p:spPr>
          <a:xfrm rot="21600000">
            <a:off x="399998" y="1866900"/>
            <a:ext cx="6827100" cy="1000125"/>
          </a:xfrm>
          <a:prstGeom prst="rect">
            <a:avLst/>
          </a:prstGeom>
        </p:spPr>
        <p:txBody>
          <a:bodyPr lIns="0" tIns="50400" rIns="0" bIns="0" rtlCol="0" anchor="t"/>
          <a:lstStyle/>
          <a:p>
            <a:pPr algn="ctr">
              <a:lnSpc>
                <a:spcPts val="3960"/>
              </a:lnSpc>
            </a:pPr>
            <a:r>
              <a:rPr lang="en-US" sz="3600" b="1" i="0" spc="0">
                <a:solidFill>
                  <a:srgbClr val="FFFFFF">
                    <a:alpha val="100000"/>
                  </a:srgbClr>
                </a:solidFill>
                <a:latin typeface="Ubuntu"/>
              </a:rPr>
              <a:t>A peek behind the curtain: </a:t>
            </a:r>
            <a:r>
              <a:rPr lang="en-US" sz="3600" b="1" dirty="0"/>
              <a:t/>
            </a:r>
            <a:br>
              <a:rPr lang="en-US" sz="3600" b="1" dirty="0"/>
            </a:br>
            <a:r>
              <a:rPr lang="en-US" sz="3600" b="1" i="0" spc="0">
                <a:solidFill>
                  <a:srgbClr val="FFFFFF">
                    <a:alpha val="100000"/>
                  </a:srgbClr>
                </a:solidFill>
                <a:latin typeface="Ubuntu"/>
              </a:rPr>
              <a:t>the search process at UMSL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5" name="Group 5"/>
          <p:cNvGrpSpPr/>
          <p:nvPr/>
        </p:nvGrpSpPr>
        <p:grpSpPr>
          <a:xfrm rot="16199937" flipH="1">
            <a:off x="100248" y="1064988"/>
            <a:ext cx="4545212" cy="4827615"/>
            <a:chOff x="100248" y="1064988"/>
            <a:chExt cx="4545212" cy="4827615"/>
          </a:xfrm>
        </p:grpSpPr>
        <p:sp>
          <p:nvSpPr>
            <p:cNvPr id="4" name="Freeform 4"/>
            <p:cNvSpPr/>
            <p:nvPr/>
          </p:nvSpPr>
          <p:spPr>
            <a:xfrm>
              <a:off x="100248" y="1064988"/>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4548" y="-995383"/>
            <a:ext cx="5759152" cy="7677249"/>
            <a:chOff x="954548" y="-995383"/>
            <a:chExt cx="5759152" cy="7677249"/>
          </a:xfrm>
        </p:grpSpPr>
        <p:sp>
          <p:nvSpPr>
            <p:cNvPr id="6" name="Freeform 6"/>
            <p:cNvSpPr/>
            <p:nvPr/>
          </p:nvSpPr>
          <p:spPr>
            <a:xfrm>
              <a:off x="954548" y="-995383"/>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16201337" flipH="1">
            <a:off x="2185578" y="3108817"/>
            <a:ext cx="410700" cy="4810639"/>
            <a:chOff x="2185578" y="3108817"/>
            <a:chExt cx="410700" cy="4810639"/>
          </a:xfrm>
        </p:grpSpPr>
        <p:sp>
          <p:nvSpPr>
            <p:cNvPr id="8" name="Freeform 8"/>
            <p:cNvSpPr/>
            <p:nvPr/>
          </p:nvSpPr>
          <p:spPr>
            <a:xfrm>
              <a:off x="2185578" y="3108817"/>
              <a:ext cx="410700" cy="4810639"/>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5401337">
            <a:off x="4132330" y="2176219"/>
            <a:ext cx="657621" cy="6423013"/>
            <a:chOff x="4132330" y="2176219"/>
            <a:chExt cx="657621" cy="6423013"/>
          </a:xfrm>
        </p:grpSpPr>
        <p:sp>
          <p:nvSpPr>
            <p:cNvPr id="10" name="Freeform 10"/>
            <p:cNvSpPr/>
            <p:nvPr/>
          </p:nvSpPr>
          <p:spPr>
            <a:xfrm>
              <a:off x="4132330" y="2176219"/>
              <a:ext cx="657621" cy="6423013"/>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cxnSp>
        <p:nvCxnSpPr>
          <p:cNvPr id="12" name="Straight Connector 12"/>
          <p:cNvCxnSpPr>
            <a:cxnSpLocks/>
          </p:cNvCxnSpPr>
          <p:nvPr/>
        </p:nvCxnSpPr>
        <p:spPr>
          <a:xfrm rot="5400000">
            <a:off x="824016" y="2703779"/>
            <a:ext cx="2162165" cy="0"/>
          </a:xfrm>
          <a:prstGeom prst="line">
            <a:avLst/>
          </a:prstGeom>
          <a:ln w="4191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3" name="TextBox 13"/>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SEARCH</a:t>
            </a:r>
            <a:r>
              <a:rPr lang="en-US" sz="900" b="1" i="1" spc="375">
                <a:solidFill>
                  <a:srgbClr val="3C6AFF">
                    <a:alpha val="100000"/>
                  </a:srgbClr>
                </a:solidFill>
                <a:latin typeface="Ubuntu"/>
              </a:rPr>
              <a:t> STAKEHOLDERS</a:t>
            </a:r>
          </a:p>
        </p:txBody>
      </p:sp>
      <p:grpSp>
        <p:nvGrpSpPr>
          <p:cNvPr id="15" name="Group 15"/>
          <p:cNvGrpSpPr/>
          <p:nvPr/>
        </p:nvGrpSpPr>
        <p:grpSpPr>
          <a:xfrm rot="21600000">
            <a:off x="1547837" y="1343025"/>
            <a:ext cx="714375" cy="714375"/>
            <a:chOff x="1547837" y="1343025"/>
            <a:chExt cx="714375" cy="714375"/>
          </a:xfrm>
        </p:grpSpPr>
        <p:sp>
          <p:nvSpPr>
            <p:cNvPr id="14" name="Freeform 14"/>
            <p:cNvSpPr/>
            <p:nvPr/>
          </p:nvSpPr>
          <p:spPr>
            <a:xfrm>
              <a:off x="1547837" y="1343025"/>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20" name="TextBox 20"/>
          <p:cNvSpPr txBox="1"/>
          <p:nvPr/>
        </p:nvSpPr>
        <p:spPr>
          <a:xfrm rot="21600000">
            <a:off x="2452696" y="1485900"/>
            <a:ext cx="3826725" cy="190500"/>
          </a:xfrm>
          <a:prstGeom prst="rect">
            <a:avLst/>
          </a:prstGeom>
        </p:spPr>
        <p:txBody>
          <a:bodyPr lIns="0" tIns="21600" rIns="0" bIns="0" rtlCol="0" anchor="t"/>
          <a:lstStyle/>
          <a:p>
            <a:pPr algn="l">
              <a:lnSpc>
                <a:spcPts val="1500"/>
              </a:lnSpc>
            </a:pPr>
            <a:r>
              <a:rPr lang="en-US" sz="1500" b="1" i="0" spc="0" dirty="0">
                <a:solidFill>
                  <a:srgbClr val="464646">
                    <a:alpha val="100000"/>
                  </a:srgbClr>
                </a:solidFill>
                <a:latin typeface="Ubuntu"/>
              </a:rPr>
              <a:t>Library Search Committee</a:t>
            </a:r>
          </a:p>
        </p:txBody>
      </p:sp>
      <p:sp>
        <p:nvSpPr>
          <p:cNvPr id="21" name="TextBox 21"/>
          <p:cNvSpPr txBox="1"/>
          <p:nvPr/>
        </p:nvSpPr>
        <p:spPr>
          <a:xfrm rot="21600000">
            <a:off x="2452696" y="1781175"/>
            <a:ext cx="4043354" cy="619125"/>
          </a:xfrm>
          <a:prstGeom prst="rect">
            <a:avLst/>
          </a:prstGeom>
        </p:spPr>
        <p:txBody>
          <a:bodyPr lIns="0" tIns="14400" rIns="0" bIns="0" rtlCol="0" anchor="t"/>
          <a:lstStyle/>
          <a:p>
            <a:pPr>
              <a:lnSpc>
                <a:spcPts val="1260"/>
              </a:lnSpc>
            </a:pPr>
            <a:r>
              <a:rPr lang="en-US" sz="1050" b="0" i="0" spc="0" dirty="0">
                <a:solidFill>
                  <a:srgbClr val="868686">
                    <a:alpha val="100000"/>
                  </a:srgbClr>
                </a:solidFill>
                <a:latin typeface="Ubuntu"/>
              </a:rPr>
              <a:t>Creates and circulates job announcement  •  Reviews </a:t>
            </a:r>
            <a:r>
              <a:rPr lang="en-US" sz="1050" b="0" i="0" spc="0" dirty="0" smtClean="0">
                <a:solidFill>
                  <a:srgbClr val="868686">
                    <a:alpha val="100000"/>
                  </a:srgbClr>
                </a:solidFill>
                <a:latin typeface="Ubuntu"/>
              </a:rPr>
              <a:t>applications</a:t>
            </a:r>
            <a:r>
              <a:rPr lang="en-US" sz="1050" b="0" i="0" spc="0" dirty="0">
                <a:solidFill>
                  <a:srgbClr val="868686">
                    <a:alpha val="100000"/>
                  </a:srgbClr>
                </a:solidFill>
                <a:latin typeface="Ubuntu"/>
              </a:rPr>
              <a:t>  </a:t>
            </a:r>
            <a:r>
              <a:rPr lang="en-US" sz="1050" b="0" i="0" spc="0" dirty="0" smtClean="0">
                <a:solidFill>
                  <a:srgbClr val="868686">
                    <a:alpha val="100000"/>
                  </a:srgbClr>
                </a:solidFill>
                <a:latin typeface="Ubuntu"/>
              </a:rPr>
              <a:t/>
            </a:r>
            <a:br>
              <a:rPr lang="en-US" sz="1050" b="0" i="0" spc="0" dirty="0" smtClean="0">
                <a:solidFill>
                  <a:srgbClr val="868686">
                    <a:alpha val="100000"/>
                  </a:srgbClr>
                </a:solidFill>
                <a:latin typeface="Ubuntu"/>
              </a:rPr>
            </a:br>
            <a:r>
              <a:rPr lang="en-US" sz="1050" b="0" i="0" spc="0" dirty="0" smtClean="0">
                <a:solidFill>
                  <a:srgbClr val="868686">
                    <a:alpha val="100000"/>
                  </a:srgbClr>
                </a:solidFill>
                <a:latin typeface="Ubuntu"/>
              </a:rPr>
              <a:t>•</a:t>
            </a:r>
            <a:r>
              <a:rPr lang="en-US" sz="1050" b="0" i="0" spc="0" dirty="0">
                <a:solidFill>
                  <a:srgbClr val="868686">
                    <a:alpha val="100000"/>
                  </a:srgbClr>
                </a:solidFill>
                <a:latin typeface="Ubuntu"/>
              </a:rPr>
              <a:t>  Selects </a:t>
            </a:r>
            <a:r>
              <a:rPr lang="en-US" sz="1050" b="0" i="0" spc="0" dirty="0">
                <a:solidFill>
                  <a:srgbClr val="868686"/>
                </a:solidFill>
                <a:latin typeface="Ubuntu"/>
              </a:rPr>
              <a:t>top candidates (with justification </a:t>
            </a:r>
            <a:r>
              <a:rPr lang="en-US" sz="1050" b="0" i="0" spc="0" dirty="0" smtClean="0">
                <a:solidFill>
                  <a:srgbClr val="868686"/>
                </a:solidFill>
                <a:latin typeface="Ubuntu"/>
              </a:rPr>
              <a:t>for </a:t>
            </a:r>
            <a:r>
              <a:rPr lang="en-US" sz="1050" b="0" i="0" spc="0" dirty="0">
                <a:solidFill>
                  <a:srgbClr val="868686"/>
                </a:solidFill>
                <a:latin typeface="Ubuntu"/>
              </a:rPr>
              <a:t>HR)  </a:t>
            </a:r>
            <a:r>
              <a:rPr lang="en-US" sz="1050" b="0" i="0" spc="0" dirty="0" smtClean="0">
                <a:solidFill>
                  <a:srgbClr val="868686"/>
                </a:solidFill>
                <a:latin typeface="Ubuntu"/>
              </a:rPr>
              <a:t>•</a:t>
            </a:r>
            <a:r>
              <a:rPr lang="en-US" sz="1050" b="0" i="0" spc="0" dirty="0">
                <a:solidFill>
                  <a:srgbClr val="868686"/>
                </a:solidFill>
                <a:latin typeface="Ubuntu"/>
              </a:rPr>
              <a:t>  Formulates interview </a:t>
            </a:r>
            <a:r>
              <a:rPr lang="en-US" sz="1050" dirty="0">
                <a:solidFill>
                  <a:srgbClr val="868686"/>
                </a:solidFill>
                <a:latin typeface="Ubuntu"/>
              </a:rPr>
              <a:t>questions  •  </a:t>
            </a:r>
            <a:r>
              <a:rPr lang="en-US" sz="1050" dirty="0" smtClean="0">
                <a:solidFill>
                  <a:srgbClr val="868686"/>
                </a:solidFill>
                <a:latin typeface="Ubuntu"/>
              </a:rPr>
              <a:t>Interviews applicants</a:t>
            </a:r>
            <a:r>
              <a:rPr lang="en-US" sz="1050" b="0" i="0" spc="0" dirty="0">
                <a:solidFill>
                  <a:srgbClr val="868686"/>
                </a:solidFill>
                <a:latin typeface="Ubuntu"/>
              </a:rPr>
              <a:t>  •  </a:t>
            </a:r>
            <a:r>
              <a:rPr lang="en-US" sz="1050" b="0" i="0" spc="0" dirty="0" smtClean="0">
                <a:solidFill>
                  <a:srgbClr val="868686"/>
                </a:solidFill>
                <a:latin typeface="Ubuntu"/>
              </a:rPr>
              <a:t>Checks </a:t>
            </a:r>
            <a:r>
              <a:rPr lang="en-US" sz="1050" b="0" i="0" spc="0" dirty="0">
                <a:solidFill>
                  <a:srgbClr val="868686"/>
                </a:solidFill>
                <a:latin typeface="Ubuntu"/>
              </a:rPr>
              <a:t>references  </a:t>
            </a:r>
            <a:r>
              <a:rPr lang="en-US" sz="1050" b="0" i="0" spc="0" dirty="0" smtClean="0">
                <a:solidFill>
                  <a:srgbClr val="868686"/>
                </a:solidFill>
                <a:latin typeface="Ubuntu"/>
              </a:rPr>
              <a:t/>
            </a:r>
            <a:br>
              <a:rPr lang="en-US" sz="1050" b="0" i="0" spc="0" dirty="0" smtClean="0">
                <a:solidFill>
                  <a:srgbClr val="868686"/>
                </a:solidFill>
                <a:latin typeface="Ubuntu"/>
              </a:rPr>
            </a:br>
            <a:r>
              <a:rPr lang="en-US" sz="1050" b="0" i="0" spc="0" dirty="0" smtClean="0">
                <a:solidFill>
                  <a:srgbClr val="868686"/>
                </a:solidFill>
                <a:latin typeface="Ubuntu"/>
              </a:rPr>
              <a:t>•</a:t>
            </a:r>
            <a:r>
              <a:rPr lang="en-US" sz="1050" b="0" i="0" spc="0" dirty="0">
                <a:solidFill>
                  <a:srgbClr val="868686"/>
                </a:solidFill>
                <a:latin typeface="Ubuntu"/>
              </a:rPr>
              <a:t>  </a:t>
            </a:r>
            <a:r>
              <a:rPr lang="en-US" sz="1050" b="0" i="0" spc="0" dirty="0" smtClean="0">
                <a:solidFill>
                  <a:srgbClr val="868686"/>
                </a:solidFill>
                <a:latin typeface="Ubuntu"/>
              </a:rPr>
              <a:t>Recommends </a:t>
            </a:r>
            <a:r>
              <a:rPr lang="en-US" sz="1050" b="0" i="0" spc="0" dirty="0">
                <a:solidFill>
                  <a:srgbClr val="868686"/>
                </a:solidFill>
                <a:latin typeface="Ubuntu"/>
              </a:rPr>
              <a:t>final candidates </a:t>
            </a:r>
            <a:r>
              <a:rPr lang="en-US" sz="1050" b="0" i="0" spc="0" dirty="0">
                <a:solidFill>
                  <a:srgbClr val="868686">
                    <a:alpha val="100000"/>
                  </a:srgbClr>
                </a:solidFill>
                <a:latin typeface="Ubuntu"/>
              </a:rPr>
              <a:t>to Dean and HR</a:t>
            </a:r>
          </a:p>
        </p:txBody>
      </p:sp>
      <p:grpSp>
        <p:nvGrpSpPr>
          <p:cNvPr id="23" name="Group 23"/>
          <p:cNvGrpSpPr/>
          <p:nvPr/>
        </p:nvGrpSpPr>
        <p:grpSpPr>
          <a:xfrm rot="21600000">
            <a:off x="1547837" y="2514600"/>
            <a:ext cx="714375" cy="714375"/>
            <a:chOff x="1547837" y="2514600"/>
            <a:chExt cx="714375" cy="714375"/>
          </a:xfrm>
        </p:grpSpPr>
        <p:sp>
          <p:nvSpPr>
            <p:cNvPr id="22" name="Freeform 22"/>
            <p:cNvSpPr/>
            <p:nvPr/>
          </p:nvSpPr>
          <p:spPr>
            <a:xfrm>
              <a:off x="1547837" y="251460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24" name="TextBox 24"/>
          <p:cNvSpPr txBox="1"/>
          <p:nvPr/>
        </p:nvSpPr>
        <p:spPr>
          <a:xfrm rot="21600000">
            <a:off x="2452696" y="2657475"/>
            <a:ext cx="3855300"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Library Dean</a:t>
            </a:r>
          </a:p>
        </p:txBody>
      </p:sp>
      <p:sp>
        <p:nvSpPr>
          <p:cNvPr id="25" name="TextBox 25"/>
          <p:cNvSpPr txBox="1"/>
          <p:nvPr/>
        </p:nvSpPr>
        <p:spPr>
          <a:xfrm rot="21600000">
            <a:off x="2452696" y="2952750"/>
            <a:ext cx="4043354" cy="466725"/>
          </a:xfrm>
          <a:prstGeom prst="rect">
            <a:avLst/>
          </a:prstGeom>
        </p:spPr>
        <p:txBody>
          <a:bodyPr lIns="0" tIns="14400" rIns="0" bIns="0" rtlCol="0" anchor="t"/>
          <a:lstStyle/>
          <a:p>
            <a:pPr>
              <a:lnSpc>
                <a:spcPts val="1260"/>
              </a:lnSpc>
            </a:pPr>
            <a:r>
              <a:rPr lang="en-US" sz="1050" b="0" i="0" spc="0" dirty="0">
                <a:solidFill>
                  <a:srgbClr val="868686">
                    <a:alpha val="100000"/>
                  </a:srgbClr>
                </a:solidFill>
                <a:latin typeface="Ubuntu"/>
              </a:rPr>
              <a:t>Approves </a:t>
            </a:r>
            <a:r>
              <a:rPr lang="en-US" sz="1050" b="0" i="0" spc="0" dirty="0" smtClean="0">
                <a:solidFill>
                  <a:srgbClr val="868686">
                    <a:alpha val="100000"/>
                  </a:srgbClr>
                </a:solidFill>
                <a:latin typeface="Ubuntu"/>
              </a:rPr>
              <a:t>search</a:t>
            </a:r>
            <a:r>
              <a:rPr lang="en-US" sz="1050" b="0" i="0" spc="0" dirty="0">
                <a:solidFill>
                  <a:srgbClr val="868686">
                    <a:alpha val="100000"/>
                  </a:srgbClr>
                </a:solidFill>
                <a:latin typeface="Ubuntu"/>
              </a:rPr>
              <a:t>  •  Meets </a:t>
            </a:r>
            <a:r>
              <a:rPr lang="en-US" sz="1050" b="0" i="0" spc="0" dirty="0" smtClean="0">
                <a:solidFill>
                  <a:srgbClr val="868686">
                    <a:alpha val="100000"/>
                  </a:srgbClr>
                </a:solidFill>
                <a:latin typeface="Ubuntu"/>
              </a:rPr>
              <a:t>with final </a:t>
            </a:r>
            <a:r>
              <a:rPr lang="en-US" sz="1050" b="0" i="0" spc="0" dirty="0">
                <a:solidFill>
                  <a:srgbClr val="868686">
                    <a:alpha val="100000"/>
                  </a:srgbClr>
                </a:solidFill>
                <a:latin typeface="Ubuntu"/>
              </a:rPr>
              <a:t>candidates  •  </a:t>
            </a:r>
            <a:r>
              <a:rPr lang="en-US" sz="1050" b="0" i="0" spc="0" dirty="0" smtClean="0">
                <a:solidFill>
                  <a:srgbClr val="868686">
                    <a:alpha val="100000"/>
                  </a:srgbClr>
                </a:solidFill>
                <a:latin typeface="Ubuntu"/>
              </a:rPr>
              <a:t>Calls chosen</a:t>
            </a:r>
            <a:r>
              <a:rPr lang="en-US" sz="1050" b="0" i="0" spc="0" dirty="0">
                <a:solidFill>
                  <a:srgbClr val="868686">
                    <a:alpha val="100000"/>
                  </a:srgbClr>
                </a:solidFill>
                <a:latin typeface="Ubuntu"/>
              </a:rPr>
              <a:t> </a:t>
            </a:r>
            <a:r>
              <a:rPr lang="en-US" sz="1050" b="0" i="0" spc="0" dirty="0" smtClean="0">
                <a:solidFill>
                  <a:srgbClr val="868686">
                    <a:alpha val="100000"/>
                  </a:srgbClr>
                </a:solidFill>
                <a:latin typeface="Ubuntu"/>
              </a:rPr>
              <a:t/>
            </a:r>
            <a:br>
              <a:rPr lang="en-US" sz="1050" b="0" i="0" spc="0" dirty="0" smtClean="0">
                <a:solidFill>
                  <a:srgbClr val="868686">
                    <a:alpha val="100000"/>
                  </a:srgbClr>
                </a:solidFill>
                <a:latin typeface="Ubuntu"/>
              </a:rPr>
            </a:br>
            <a:r>
              <a:rPr lang="en-US" sz="1050" b="0" i="0" spc="0" dirty="0" smtClean="0">
                <a:solidFill>
                  <a:srgbClr val="868686">
                    <a:alpha val="100000"/>
                  </a:srgbClr>
                </a:solidFill>
                <a:latin typeface="Ubuntu"/>
              </a:rPr>
              <a:t>candidate </a:t>
            </a:r>
            <a:r>
              <a:rPr lang="en-US" sz="1050" b="0" i="0" spc="0" dirty="0">
                <a:solidFill>
                  <a:srgbClr val="868686">
                    <a:alpha val="100000"/>
                  </a:srgbClr>
                </a:solidFill>
                <a:latin typeface="Ubuntu"/>
              </a:rPr>
              <a:t>to </a:t>
            </a:r>
            <a:r>
              <a:rPr lang="en-US" sz="1050" dirty="0">
                <a:solidFill>
                  <a:srgbClr val="868686">
                    <a:alpha val="100000"/>
                  </a:srgbClr>
                </a:solidFill>
                <a:latin typeface="Ubuntu"/>
              </a:rPr>
              <a:t>extend offer  •  </a:t>
            </a:r>
            <a:r>
              <a:rPr lang="en-US" sz="1050" dirty="0" smtClean="0">
                <a:solidFill>
                  <a:srgbClr val="868686">
                    <a:alpha val="100000"/>
                  </a:srgbClr>
                </a:solidFill>
                <a:latin typeface="Ubuntu"/>
              </a:rPr>
              <a:t>Submits </a:t>
            </a:r>
            <a:r>
              <a:rPr lang="en-US" sz="1050" b="0" i="0" spc="0" dirty="0" smtClean="0">
                <a:solidFill>
                  <a:srgbClr val="868686">
                    <a:alpha val="100000"/>
                  </a:srgbClr>
                </a:solidFill>
                <a:latin typeface="Ubuntu"/>
              </a:rPr>
              <a:t>offer letter (contract) </a:t>
            </a:r>
            <a:br>
              <a:rPr lang="en-US" sz="1050" b="0" i="0" spc="0" dirty="0" smtClean="0">
                <a:solidFill>
                  <a:srgbClr val="868686">
                    <a:alpha val="100000"/>
                  </a:srgbClr>
                </a:solidFill>
                <a:latin typeface="Ubuntu"/>
              </a:rPr>
            </a:br>
            <a:r>
              <a:rPr lang="en-US" sz="1050" b="0" i="0" spc="0" dirty="0" smtClean="0">
                <a:solidFill>
                  <a:srgbClr val="868686">
                    <a:alpha val="100000"/>
                  </a:srgbClr>
                </a:solidFill>
                <a:latin typeface="Ubuntu"/>
              </a:rPr>
              <a:t>to candidate for signature/formal acceptance</a:t>
            </a:r>
            <a:endParaRPr lang="en-US" sz="1050" b="0" i="0" spc="0" dirty="0">
              <a:solidFill>
                <a:srgbClr val="868686">
                  <a:alpha val="100000"/>
                </a:srgbClr>
              </a:solidFill>
              <a:latin typeface="Ubuntu"/>
            </a:endParaRPr>
          </a:p>
        </p:txBody>
      </p:sp>
      <p:grpSp>
        <p:nvGrpSpPr>
          <p:cNvPr id="27" name="Group 27"/>
          <p:cNvGrpSpPr/>
          <p:nvPr/>
        </p:nvGrpSpPr>
        <p:grpSpPr>
          <a:xfrm rot="21600000">
            <a:off x="1547837" y="3533775"/>
            <a:ext cx="714375" cy="714375"/>
            <a:chOff x="1547837" y="3533775"/>
            <a:chExt cx="714375" cy="714375"/>
          </a:xfrm>
        </p:grpSpPr>
        <p:sp>
          <p:nvSpPr>
            <p:cNvPr id="26" name="Freeform 26"/>
            <p:cNvSpPr/>
            <p:nvPr/>
          </p:nvSpPr>
          <p:spPr>
            <a:xfrm>
              <a:off x="1547837" y="3533775"/>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30" name="TextBox 30"/>
          <p:cNvSpPr txBox="1"/>
          <p:nvPr/>
        </p:nvSpPr>
        <p:spPr>
          <a:xfrm rot="21600000">
            <a:off x="2452696" y="3676650"/>
            <a:ext cx="3855300"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Human Resources and ODEI</a:t>
            </a:r>
          </a:p>
        </p:txBody>
      </p:sp>
      <p:cxnSp>
        <p:nvCxnSpPr>
          <p:cNvPr id="31" name="Straight Connector 31"/>
          <p:cNvCxnSpPr>
            <a:cxnSpLocks/>
          </p:cNvCxnSpPr>
          <p:nvPr/>
        </p:nvCxnSpPr>
        <p:spPr>
          <a:xfrm rot="21600000">
            <a:off x="2009723"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32" name="TextBox 32"/>
          <p:cNvSpPr txBox="1"/>
          <p:nvPr/>
        </p:nvSpPr>
        <p:spPr>
          <a:xfrm rot="21600000">
            <a:off x="2452696" y="3971925"/>
            <a:ext cx="3950550" cy="466725"/>
          </a:xfrm>
          <a:prstGeom prst="rect">
            <a:avLst/>
          </a:prstGeom>
        </p:spPr>
        <p:txBody>
          <a:bodyPr lIns="0" tIns="14400" rIns="0" bIns="0" rtlCol="0" anchor="t"/>
          <a:lstStyle/>
          <a:p>
            <a:pPr algn="l">
              <a:lnSpc>
                <a:spcPts val="1260"/>
              </a:lnSpc>
            </a:pPr>
            <a:r>
              <a:rPr lang="en-US" sz="1050" b="0" i="0" spc="0" dirty="0">
                <a:solidFill>
                  <a:srgbClr val="868686">
                    <a:alpha val="100000"/>
                  </a:srgbClr>
                </a:solidFill>
                <a:latin typeface="Ubuntu"/>
              </a:rPr>
              <a:t>Meets with committee to inform about inclusive hiring practices  </a:t>
            </a:r>
            <a:r>
              <a:rPr lang="en-US" sz="1050" b="0" i="0" spc="0" dirty="0" smtClean="0">
                <a:solidFill>
                  <a:srgbClr val="868686">
                    <a:alpha val="100000"/>
                  </a:srgbClr>
                </a:solidFill>
                <a:latin typeface="Ubuntu"/>
              </a:rPr>
              <a:t/>
            </a:r>
            <a:br>
              <a:rPr lang="en-US" sz="1050" b="0" i="0" spc="0" dirty="0" smtClean="0">
                <a:solidFill>
                  <a:srgbClr val="868686">
                    <a:alpha val="100000"/>
                  </a:srgbClr>
                </a:solidFill>
                <a:latin typeface="Ubuntu"/>
              </a:rPr>
            </a:br>
            <a:r>
              <a:rPr lang="en-US" sz="1050" b="0" i="0" spc="0" dirty="0" smtClean="0">
                <a:solidFill>
                  <a:srgbClr val="868686">
                    <a:alpha val="100000"/>
                  </a:srgbClr>
                </a:solidFill>
                <a:latin typeface="Ubuntu"/>
              </a:rPr>
              <a:t>•</a:t>
            </a:r>
            <a:r>
              <a:rPr lang="en-US" sz="1050" b="0" i="0" spc="0" dirty="0">
                <a:solidFill>
                  <a:srgbClr val="868686">
                    <a:alpha val="100000"/>
                  </a:srgbClr>
                </a:solidFill>
                <a:latin typeface="Ubuntu"/>
              </a:rPr>
              <a:t>  Certifies candidate pool to ensure diversity in ethnicity, gender, disability, and veteran status  •  Completes on-boarding process</a:t>
            </a:r>
          </a:p>
        </p:txBody>
      </p:sp>
      <p:grpSp>
        <p:nvGrpSpPr>
          <p:cNvPr id="40" name="Group 40"/>
          <p:cNvGrpSpPr/>
          <p:nvPr/>
        </p:nvGrpSpPr>
        <p:grpSpPr>
          <a:xfrm rot="21600000">
            <a:off x="3657615" y="161925"/>
            <a:ext cx="304800" cy="247650"/>
            <a:chOff x="3657615" y="161925"/>
            <a:chExt cx="304800" cy="247650"/>
          </a:xfrm>
        </p:grpSpPr>
        <p:sp>
          <p:nvSpPr>
            <p:cNvPr id="39" name="Freeform 39"/>
            <p:cNvSpPr/>
            <p:nvPr/>
          </p:nvSpPr>
          <p:spPr>
            <a:xfrm>
              <a:off x="3657615" y="161925"/>
              <a:ext cx="304800" cy="247650"/>
            </a:xfrm>
            <a:custGeom>
              <a:avLst/>
              <a:gdLst/>
              <a:ahLst/>
              <a:cxnLst/>
              <a:rect l="0" t="0" r="0" b="0"/>
              <a:pathLst>
                <a:path w="302895" h="247269">
                  <a:moveTo>
                    <a:pt x="0" y="0"/>
                  </a:moveTo>
                  <a:lnTo>
                    <a:pt x="0" y="107175"/>
                  </a:lnTo>
                  <a:lnTo>
                    <a:pt x="302895" y="107175"/>
                  </a:lnTo>
                  <a:lnTo>
                    <a:pt x="302895" y="0"/>
                  </a:lnTo>
                  <a:lnTo>
                    <a:pt x="0" y="0"/>
                  </a:lnTo>
                  <a:close/>
                  <a:moveTo>
                    <a:pt x="296675" y="99155"/>
                  </a:moveTo>
                  <a:lnTo>
                    <a:pt x="6829" y="99155"/>
                  </a:lnTo>
                  <a:lnTo>
                    <a:pt x="6829" y="6010"/>
                  </a:lnTo>
                  <a:lnTo>
                    <a:pt x="66408" y="6010"/>
                  </a:lnTo>
                  <a:lnTo>
                    <a:pt x="296675" y="6010"/>
                  </a:lnTo>
                  <a:lnTo>
                    <a:pt x="296675" y="99155"/>
                  </a:lnTo>
                  <a:close/>
                  <a:moveTo>
                    <a:pt x="67485" y="132912"/>
                  </a:moveTo>
                  <a:cubicBezTo>
                    <a:pt x="76810" y="132912"/>
                    <a:pt x="84353" y="125349"/>
                    <a:pt x="84353" y="116024"/>
                  </a:cubicBezTo>
                  <a:cubicBezTo>
                    <a:pt x="84353" y="106699"/>
                    <a:pt x="76791" y="99155"/>
                    <a:pt x="67485" y="99155"/>
                  </a:cubicBezTo>
                  <a:cubicBezTo>
                    <a:pt x="58160" y="99155"/>
                    <a:pt x="50616" y="106699"/>
                    <a:pt x="50616" y="116024"/>
                  </a:cubicBezTo>
                  <a:cubicBezTo>
                    <a:pt x="50597" y="125349"/>
                    <a:pt x="58141" y="132912"/>
                    <a:pt x="67485" y="132912"/>
                  </a:cubicBezTo>
                  <a:close/>
                  <a:moveTo>
                    <a:pt x="151828" y="132912"/>
                  </a:moveTo>
                  <a:cubicBezTo>
                    <a:pt x="161144" y="132912"/>
                    <a:pt x="168716" y="125349"/>
                    <a:pt x="168716" y="116024"/>
                  </a:cubicBezTo>
                  <a:cubicBezTo>
                    <a:pt x="168716" y="106699"/>
                    <a:pt x="161134" y="99155"/>
                    <a:pt x="151828" y="99155"/>
                  </a:cubicBezTo>
                  <a:cubicBezTo>
                    <a:pt x="142523" y="99155"/>
                    <a:pt x="134960" y="106699"/>
                    <a:pt x="134960" y="116024"/>
                  </a:cubicBezTo>
                  <a:cubicBezTo>
                    <a:pt x="134950" y="125349"/>
                    <a:pt x="142523" y="132912"/>
                    <a:pt x="151828" y="132912"/>
                  </a:cubicBezTo>
                  <a:close/>
                  <a:moveTo>
                    <a:pt x="84087" y="136722"/>
                  </a:moveTo>
                  <a:lnTo>
                    <a:pt x="82887" y="136722"/>
                  </a:lnTo>
                  <a:cubicBezTo>
                    <a:pt x="81182" y="135360"/>
                    <a:pt x="77772" y="134407"/>
                    <a:pt x="73790" y="134407"/>
                  </a:cubicBezTo>
                  <a:lnTo>
                    <a:pt x="60379" y="134407"/>
                  </a:lnTo>
                  <a:cubicBezTo>
                    <a:pt x="56398" y="134407"/>
                    <a:pt x="52988" y="135369"/>
                    <a:pt x="51273" y="136722"/>
                  </a:cubicBezTo>
                  <a:lnTo>
                    <a:pt x="50073" y="136722"/>
                  </a:lnTo>
                  <a:cubicBezTo>
                    <a:pt x="35471" y="130483"/>
                    <a:pt x="36690" y="107166"/>
                    <a:pt x="36690" y="107166"/>
                  </a:cubicBezTo>
                  <a:lnTo>
                    <a:pt x="27699" y="107166"/>
                  </a:lnTo>
                  <a:cubicBezTo>
                    <a:pt x="25908" y="136627"/>
                    <a:pt x="44748" y="144218"/>
                    <a:pt x="50016" y="145761"/>
                  </a:cubicBezTo>
                  <a:lnTo>
                    <a:pt x="50016" y="238963"/>
                  </a:lnTo>
                  <a:cubicBezTo>
                    <a:pt x="50016" y="243554"/>
                    <a:pt x="53283" y="247269"/>
                    <a:pt x="57321" y="247269"/>
                  </a:cubicBezTo>
                  <a:cubicBezTo>
                    <a:pt x="61360" y="247269"/>
                    <a:pt x="64627" y="243554"/>
                    <a:pt x="64627" y="238963"/>
                  </a:cubicBezTo>
                  <a:lnTo>
                    <a:pt x="64627" y="193386"/>
                  </a:lnTo>
                  <a:lnTo>
                    <a:pt x="69494" y="193386"/>
                  </a:lnTo>
                  <a:lnTo>
                    <a:pt x="69494" y="238963"/>
                  </a:lnTo>
                  <a:cubicBezTo>
                    <a:pt x="69494" y="243554"/>
                    <a:pt x="72761" y="247269"/>
                    <a:pt x="76800" y="247269"/>
                  </a:cubicBezTo>
                  <a:cubicBezTo>
                    <a:pt x="80839" y="247269"/>
                    <a:pt x="84106" y="243554"/>
                    <a:pt x="84106" y="238963"/>
                  </a:cubicBezTo>
                  <a:lnTo>
                    <a:pt x="84106" y="145780"/>
                  </a:lnTo>
                  <a:cubicBezTo>
                    <a:pt x="89278" y="144294"/>
                    <a:pt x="108271" y="136750"/>
                    <a:pt x="106470" y="107166"/>
                  </a:cubicBezTo>
                  <a:lnTo>
                    <a:pt x="97498" y="107166"/>
                  </a:lnTo>
                  <a:cubicBezTo>
                    <a:pt x="97479" y="107166"/>
                    <a:pt x="98698" y="130483"/>
                    <a:pt x="84087" y="136722"/>
                  </a:cubicBezTo>
                  <a:close/>
                  <a:moveTo>
                    <a:pt x="236191" y="132912"/>
                  </a:moveTo>
                  <a:cubicBezTo>
                    <a:pt x="245516" y="132912"/>
                    <a:pt x="253060" y="125349"/>
                    <a:pt x="253060" y="116024"/>
                  </a:cubicBezTo>
                  <a:cubicBezTo>
                    <a:pt x="253060" y="106699"/>
                    <a:pt x="245516" y="99155"/>
                    <a:pt x="236191" y="99155"/>
                  </a:cubicBezTo>
                  <a:cubicBezTo>
                    <a:pt x="226866" y="99155"/>
                    <a:pt x="219323" y="106699"/>
                    <a:pt x="219323" y="116024"/>
                  </a:cubicBezTo>
                  <a:cubicBezTo>
                    <a:pt x="219323" y="125349"/>
                    <a:pt x="226866" y="132912"/>
                    <a:pt x="236191" y="132912"/>
                  </a:cubicBezTo>
                  <a:close/>
                  <a:moveTo>
                    <a:pt x="252822" y="136722"/>
                  </a:moveTo>
                  <a:lnTo>
                    <a:pt x="251622" y="136722"/>
                  </a:lnTo>
                  <a:cubicBezTo>
                    <a:pt x="249898" y="135360"/>
                    <a:pt x="246507" y="134407"/>
                    <a:pt x="242526" y="134407"/>
                  </a:cubicBezTo>
                  <a:lnTo>
                    <a:pt x="229105" y="134407"/>
                  </a:lnTo>
                  <a:cubicBezTo>
                    <a:pt x="225133" y="134407"/>
                    <a:pt x="221713" y="135369"/>
                    <a:pt x="220008" y="136722"/>
                  </a:cubicBezTo>
                  <a:lnTo>
                    <a:pt x="218818" y="136722"/>
                  </a:lnTo>
                  <a:cubicBezTo>
                    <a:pt x="204216" y="130483"/>
                    <a:pt x="205426" y="107166"/>
                    <a:pt x="205426" y="107166"/>
                  </a:cubicBezTo>
                  <a:lnTo>
                    <a:pt x="196453" y="107166"/>
                  </a:lnTo>
                  <a:cubicBezTo>
                    <a:pt x="194653" y="136627"/>
                    <a:pt x="213484" y="144218"/>
                    <a:pt x="218761" y="145761"/>
                  </a:cubicBezTo>
                  <a:lnTo>
                    <a:pt x="218761" y="238963"/>
                  </a:lnTo>
                  <a:cubicBezTo>
                    <a:pt x="218761" y="243554"/>
                    <a:pt x="222009" y="247269"/>
                    <a:pt x="226066" y="247269"/>
                  </a:cubicBezTo>
                  <a:cubicBezTo>
                    <a:pt x="230114" y="247269"/>
                    <a:pt x="233372" y="243554"/>
                    <a:pt x="233372" y="238963"/>
                  </a:cubicBezTo>
                  <a:lnTo>
                    <a:pt x="233372" y="193386"/>
                  </a:lnTo>
                  <a:lnTo>
                    <a:pt x="238239" y="193386"/>
                  </a:lnTo>
                  <a:lnTo>
                    <a:pt x="238239" y="238963"/>
                  </a:lnTo>
                  <a:cubicBezTo>
                    <a:pt x="238239" y="243554"/>
                    <a:pt x="241516" y="247269"/>
                    <a:pt x="245554" y="247269"/>
                  </a:cubicBezTo>
                  <a:cubicBezTo>
                    <a:pt x="249593" y="247269"/>
                    <a:pt x="252860" y="243554"/>
                    <a:pt x="252860" y="238963"/>
                  </a:cubicBezTo>
                  <a:lnTo>
                    <a:pt x="252860" y="145780"/>
                  </a:lnTo>
                  <a:cubicBezTo>
                    <a:pt x="258032" y="144294"/>
                    <a:pt x="277035" y="136750"/>
                    <a:pt x="275215" y="107166"/>
                  </a:cubicBezTo>
                  <a:lnTo>
                    <a:pt x="266243" y="107166"/>
                  </a:lnTo>
                  <a:cubicBezTo>
                    <a:pt x="266205" y="107166"/>
                    <a:pt x="267424" y="130483"/>
                    <a:pt x="252822" y="136722"/>
                  </a:cubicBezTo>
                  <a:close/>
                  <a:moveTo>
                    <a:pt x="168440" y="136722"/>
                  </a:moveTo>
                  <a:lnTo>
                    <a:pt x="167259" y="136722"/>
                  </a:lnTo>
                  <a:cubicBezTo>
                    <a:pt x="165535" y="135360"/>
                    <a:pt x="162135" y="134407"/>
                    <a:pt x="158153" y="134407"/>
                  </a:cubicBezTo>
                  <a:lnTo>
                    <a:pt x="144732" y="134407"/>
                  </a:lnTo>
                  <a:cubicBezTo>
                    <a:pt x="140760" y="134407"/>
                    <a:pt x="137341" y="135369"/>
                    <a:pt x="135626" y="136722"/>
                  </a:cubicBezTo>
                  <a:lnTo>
                    <a:pt x="134436" y="136722"/>
                  </a:lnTo>
                  <a:cubicBezTo>
                    <a:pt x="119834" y="130483"/>
                    <a:pt x="121053" y="107166"/>
                    <a:pt x="121053" y="107166"/>
                  </a:cubicBezTo>
                  <a:lnTo>
                    <a:pt x="112081" y="107166"/>
                  </a:lnTo>
                  <a:cubicBezTo>
                    <a:pt x="110290" y="136627"/>
                    <a:pt x="129121" y="144218"/>
                    <a:pt x="134379" y="145761"/>
                  </a:cubicBezTo>
                  <a:lnTo>
                    <a:pt x="134379" y="238963"/>
                  </a:lnTo>
                  <a:cubicBezTo>
                    <a:pt x="134379" y="243554"/>
                    <a:pt x="137646" y="247269"/>
                    <a:pt x="141694" y="247269"/>
                  </a:cubicBezTo>
                  <a:cubicBezTo>
                    <a:pt x="145732" y="247269"/>
                    <a:pt x="148990" y="243554"/>
                    <a:pt x="148990" y="238963"/>
                  </a:cubicBezTo>
                  <a:lnTo>
                    <a:pt x="148990" y="193386"/>
                  </a:lnTo>
                  <a:lnTo>
                    <a:pt x="153867" y="193386"/>
                  </a:lnTo>
                  <a:lnTo>
                    <a:pt x="153867" y="238963"/>
                  </a:lnTo>
                  <a:cubicBezTo>
                    <a:pt x="153867" y="243554"/>
                    <a:pt x="157124" y="247269"/>
                    <a:pt x="161163" y="247269"/>
                  </a:cubicBezTo>
                  <a:cubicBezTo>
                    <a:pt x="165211" y="247269"/>
                    <a:pt x="168469" y="243554"/>
                    <a:pt x="168469" y="238963"/>
                  </a:cubicBezTo>
                  <a:lnTo>
                    <a:pt x="168469" y="145780"/>
                  </a:lnTo>
                  <a:cubicBezTo>
                    <a:pt x="173641" y="144294"/>
                    <a:pt x="192634" y="136750"/>
                    <a:pt x="190843" y="107166"/>
                  </a:cubicBezTo>
                  <a:lnTo>
                    <a:pt x="181832" y="107166"/>
                  </a:lnTo>
                  <a:cubicBezTo>
                    <a:pt x="181842" y="107166"/>
                    <a:pt x="183061" y="130483"/>
                    <a:pt x="168440" y="136722"/>
                  </a:cubicBezTo>
                  <a:close/>
                  <a:moveTo>
                    <a:pt x="298561" y="93316"/>
                  </a:moveTo>
                  <a:cubicBezTo>
                    <a:pt x="299190" y="96831"/>
                    <a:pt x="293541" y="99165"/>
                    <a:pt x="293541" y="99165"/>
                  </a:cubicBezTo>
                  <a:lnTo>
                    <a:pt x="294970" y="100813"/>
                  </a:lnTo>
                  <a:lnTo>
                    <a:pt x="299761" y="98269"/>
                  </a:lnTo>
                  <a:cubicBezTo>
                    <a:pt x="299761" y="98288"/>
                    <a:pt x="297913" y="89811"/>
                    <a:pt x="298561" y="93316"/>
                  </a:cubicBezTo>
                  <a:close/>
                  <a:moveTo>
                    <a:pt x="297323" y="10363"/>
                  </a:moveTo>
                  <a:lnTo>
                    <a:pt x="298980" y="8934"/>
                  </a:lnTo>
                  <a:lnTo>
                    <a:pt x="296447" y="4143"/>
                  </a:lnTo>
                  <a:cubicBezTo>
                    <a:pt x="296447" y="4143"/>
                    <a:pt x="287960" y="6001"/>
                    <a:pt x="291484" y="5363"/>
                  </a:cubicBezTo>
                  <a:cubicBezTo>
                    <a:pt x="294999" y="4715"/>
                    <a:pt x="297323" y="10363"/>
                    <a:pt x="297323" y="10363"/>
                  </a:cubicBezTo>
                  <a:close/>
                  <a:moveTo>
                    <a:pt x="6191" y="11868"/>
                  </a:moveTo>
                  <a:cubicBezTo>
                    <a:pt x="5553" y="8344"/>
                    <a:pt x="11182" y="6010"/>
                    <a:pt x="11182" y="6010"/>
                  </a:cubicBezTo>
                  <a:lnTo>
                    <a:pt x="9754" y="4362"/>
                  </a:lnTo>
                  <a:lnTo>
                    <a:pt x="4963" y="6906"/>
                  </a:lnTo>
                  <a:cubicBezTo>
                    <a:pt x="4963" y="6906"/>
                    <a:pt x="6829" y="15383"/>
                    <a:pt x="6191" y="11868"/>
                  </a:cubicBezTo>
                  <a:close/>
                  <a:moveTo>
                    <a:pt x="6353" y="96041"/>
                  </a:moveTo>
                  <a:lnTo>
                    <a:pt x="4696" y="97479"/>
                  </a:lnTo>
                  <a:lnTo>
                    <a:pt x="7249" y="102270"/>
                  </a:lnTo>
                  <a:cubicBezTo>
                    <a:pt x="7249" y="102270"/>
                    <a:pt x="15716" y="100413"/>
                    <a:pt x="12202" y="101041"/>
                  </a:cubicBezTo>
                  <a:cubicBezTo>
                    <a:pt x="8687" y="101670"/>
                    <a:pt x="6353" y="96041"/>
                    <a:pt x="6353" y="96041"/>
                  </a:cubicBezTo>
                  <a:close/>
                </a:path>
              </a:pathLst>
            </a:custGeom>
            <a:solidFill>
              <a:srgbClr val="3C6AFF">
                <a:alpha val="100000"/>
              </a:srgbClr>
            </a:solidFill>
          </p:spPr>
        </p:sp>
      </p:grpSp>
      <p:cxnSp>
        <p:nvCxnSpPr>
          <p:cNvPr id="44" name="Straight Connector 12"/>
          <p:cNvCxnSpPr>
            <a:cxnSpLocks/>
          </p:cNvCxnSpPr>
          <p:nvPr/>
        </p:nvCxnSpPr>
        <p:spPr>
          <a:xfrm rot="5400000">
            <a:off x="824016" y="2711298"/>
            <a:ext cx="2162165" cy="0"/>
          </a:xfrm>
          <a:prstGeom prst="line">
            <a:avLst/>
          </a:prstGeom>
          <a:ln w="4191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grpSp>
        <p:nvGrpSpPr>
          <p:cNvPr id="45" name="Group 15"/>
          <p:cNvGrpSpPr/>
          <p:nvPr/>
        </p:nvGrpSpPr>
        <p:grpSpPr>
          <a:xfrm rot="21600000">
            <a:off x="1547837" y="1350544"/>
            <a:ext cx="714375" cy="714375"/>
            <a:chOff x="1547837" y="1343025"/>
            <a:chExt cx="714375" cy="714375"/>
          </a:xfrm>
        </p:grpSpPr>
        <p:sp>
          <p:nvSpPr>
            <p:cNvPr id="46" name="Freeform 14"/>
            <p:cNvSpPr/>
            <p:nvPr/>
          </p:nvSpPr>
          <p:spPr>
            <a:xfrm>
              <a:off x="1547837" y="1343025"/>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47" name="Group 19"/>
          <p:cNvGrpSpPr/>
          <p:nvPr/>
        </p:nvGrpSpPr>
        <p:grpSpPr>
          <a:xfrm rot="21600000">
            <a:off x="1547837" y="2522119"/>
            <a:ext cx="714375" cy="714375"/>
            <a:chOff x="1547837" y="2514600"/>
            <a:chExt cx="714375" cy="714375"/>
          </a:xfrm>
        </p:grpSpPr>
        <p:sp>
          <p:nvSpPr>
            <p:cNvPr id="48" name="Freeform 18"/>
            <p:cNvSpPr/>
            <p:nvPr/>
          </p:nvSpPr>
          <p:spPr>
            <a:xfrm>
              <a:off x="1547837" y="251460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49" name="Group 23"/>
          <p:cNvGrpSpPr/>
          <p:nvPr/>
        </p:nvGrpSpPr>
        <p:grpSpPr>
          <a:xfrm rot="21600000">
            <a:off x="1547837" y="3541294"/>
            <a:ext cx="714375" cy="714375"/>
            <a:chOff x="1547837" y="3533775"/>
            <a:chExt cx="714375" cy="714375"/>
          </a:xfrm>
        </p:grpSpPr>
        <p:sp>
          <p:nvSpPr>
            <p:cNvPr id="50" name="Freeform 22"/>
            <p:cNvSpPr/>
            <p:nvPr/>
          </p:nvSpPr>
          <p:spPr>
            <a:xfrm>
              <a:off x="1547837" y="3533775"/>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51" name="Group 30"/>
          <p:cNvGrpSpPr/>
          <p:nvPr/>
        </p:nvGrpSpPr>
        <p:grpSpPr>
          <a:xfrm rot="21600000">
            <a:off x="1644805" y="1513336"/>
            <a:ext cx="520390" cy="333375"/>
            <a:chOff x="1644805" y="1533525"/>
            <a:chExt cx="520390" cy="333375"/>
          </a:xfrm>
        </p:grpSpPr>
        <p:sp>
          <p:nvSpPr>
            <p:cNvPr id="52" name="Freeform 29"/>
            <p:cNvSpPr/>
            <p:nvPr/>
          </p:nvSpPr>
          <p:spPr>
            <a:xfrm>
              <a:off x="1644805" y="1533525"/>
              <a:ext cx="520390" cy="333375"/>
            </a:xfrm>
            <a:custGeom>
              <a:avLst/>
              <a:gdLst/>
              <a:ahLst/>
              <a:cxnLst/>
              <a:rect l="0" t="0" r="0" b="0"/>
              <a:pathLst>
                <a:path w="302914" h="194510">
                  <a:moveTo>
                    <a:pt x="128911" y="146152"/>
                  </a:moveTo>
                  <a:lnTo>
                    <a:pt x="118662" y="146152"/>
                  </a:lnTo>
                  <a:lnTo>
                    <a:pt x="107937" y="127997"/>
                  </a:lnTo>
                  <a:cubicBezTo>
                    <a:pt x="119529" y="118443"/>
                    <a:pt x="127464" y="103013"/>
                    <a:pt x="128483" y="88802"/>
                  </a:cubicBezTo>
                  <a:cubicBezTo>
                    <a:pt x="136455" y="87906"/>
                    <a:pt x="141799" y="83591"/>
                    <a:pt x="141799" y="77686"/>
                  </a:cubicBezTo>
                  <a:lnTo>
                    <a:pt x="141799" y="61579"/>
                  </a:lnTo>
                  <a:cubicBezTo>
                    <a:pt x="141799" y="56979"/>
                    <a:pt x="137741" y="53445"/>
                    <a:pt x="135350" y="51759"/>
                  </a:cubicBezTo>
                  <a:lnTo>
                    <a:pt x="135350" y="38510"/>
                  </a:lnTo>
                  <a:cubicBezTo>
                    <a:pt x="140780" y="31194"/>
                    <a:pt x="141875" y="23279"/>
                    <a:pt x="138417" y="16088"/>
                  </a:cubicBezTo>
                  <a:cubicBezTo>
                    <a:pt x="133721" y="6315"/>
                    <a:pt x="121644" y="0"/>
                    <a:pt x="107642" y="0"/>
                  </a:cubicBezTo>
                  <a:cubicBezTo>
                    <a:pt x="100336" y="0"/>
                    <a:pt x="89325" y="1762"/>
                    <a:pt x="77886" y="10020"/>
                  </a:cubicBezTo>
                  <a:cubicBezTo>
                    <a:pt x="50054" y="10220"/>
                    <a:pt x="38681" y="18193"/>
                    <a:pt x="38681" y="37405"/>
                  </a:cubicBezTo>
                  <a:lnTo>
                    <a:pt x="38681" y="51749"/>
                  </a:lnTo>
                  <a:cubicBezTo>
                    <a:pt x="36281" y="53435"/>
                    <a:pt x="32233" y="56969"/>
                    <a:pt x="32233" y="61570"/>
                  </a:cubicBezTo>
                  <a:lnTo>
                    <a:pt x="32233" y="77676"/>
                  </a:lnTo>
                  <a:cubicBezTo>
                    <a:pt x="32233" y="81486"/>
                    <a:pt x="33642" y="87601"/>
                    <a:pt x="42482" y="88763"/>
                  </a:cubicBezTo>
                  <a:cubicBezTo>
                    <a:pt x="43377" y="104013"/>
                    <a:pt x="50987" y="119853"/>
                    <a:pt x="62427" y="129140"/>
                  </a:cubicBezTo>
                  <a:lnTo>
                    <a:pt x="50082" y="146152"/>
                  </a:lnTo>
                  <a:lnTo>
                    <a:pt x="39653" y="146152"/>
                  </a:lnTo>
                  <a:cubicBezTo>
                    <a:pt x="14459" y="146152"/>
                    <a:pt x="0" y="159372"/>
                    <a:pt x="0" y="182423"/>
                  </a:cubicBezTo>
                  <a:lnTo>
                    <a:pt x="0" y="191281"/>
                  </a:lnTo>
                  <a:cubicBezTo>
                    <a:pt x="0" y="193072"/>
                    <a:pt x="1438" y="194501"/>
                    <a:pt x="3229" y="194501"/>
                  </a:cubicBezTo>
                  <a:cubicBezTo>
                    <a:pt x="5001" y="194501"/>
                    <a:pt x="6448" y="193072"/>
                    <a:pt x="6458" y="191291"/>
                  </a:cubicBezTo>
                  <a:lnTo>
                    <a:pt x="6458" y="182423"/>
                  </a:lnTo>
                  <a:cubicBezTo>
                    <a:pt x="6458" y="157772"/>
                    <a:pt x="24498" y="152600"/>
                    <a:pt x="39662" y="152600"/>
                  </a:cubicBezTo>
                  <a:lnTo>
                    <a:pt x="51740" y="152600"/>
                  </a:lnTo>
                  <a:cubicBezTo>
                    <a:pt x="52769" y="152600"/>
                    <a:pt x="53740" y="152114"/>
                    <a:pt x="54340" y="151276"/>
                  </a:cubicBezTo>
                  <a:lnTo>
                    <a:pt x="67713" y="132817"/>
                  </a:lnTo>
                  <a:cubicBezTo>
                    <a:pt x="72657" y="135646"/>
                    <a:pt x="78124" y="137303"/>
                    <a:pt x="83963" y="137303"/>
                  </a:cubicBezTo>
                  <a:cubicBezTo>
                    <a:pt x="90649" y="137303"/>
                    <a:pt x="96955" y="135179"/>
                    <a:pt x="102641" y="131712"/>
                  </a:cubicBezTo>
                  <a:lnTo>
                    <a:pt x="114062" y="151009"/>
                  </a:lnTo>
                  <a:cubicBezTo>
                    <a:pt x="114643" y="152000"/>
                    <a:pt x="115700" y="152591"/>
                    <a:pt x="116824" y="152591"/>
                  </a:cubicBezTo>
                  <a:lnTo>
                    <a:pt x="128921" y="152591"/>
                  </a:lnTo>
                  <a:cubicBezTo>
                    <a:pt x="146742" y="152591"/>
                    <a:pt x="167573" y="160391"/>
                    <a:pt x="167573" y="182413"/>
                  </a:cubicBezTo>
                  <a:lnTo>
                    <a:pt x="167573" y="191272"/>
                  </a:lnTo>
                  <a:cubicBezTo>
                    <a:pt x="167573" y="193062"/>
                    <a:pt x="169002" y="194491"/>
                    <a:pt x="170793" y="194491"/>
                  </a:cubicBezTo>
                  <a:cubicBezTo>
                    <a:pt x="172574" y="194491"/>
                    <a:pt x="174022" y="193062"/>
                    <a:pt x="174003" y="191272"/>
                  </a:cubicBezTo>
                  <a:lnTo>
                    <a:pt x="174003" y="182413"/>
                  </a:lnTo>
                  <a:cubicBezTo>
                    <a:pt x="173993" y="157363"/>
                    <a:pt x="151352" y="146152"/>
                    <a:pt x="128911" y="146152"/>
                  </a:cubicBezTo>
                  <a:close/>
                  <a:moveTo>
                    <a:pt x="48835" y="85735"/>
                  </a:moveTo>
                  <a:cubicBezTo>
                    <a:pt x="48835" y="83953"/>
                    <a:pt x="47396" y="82515"/>
                    <a:pt x="45606" y="82515"/>
                  </a:cubicBezTo>
                  <a:cubicBezTo>
                    <a:pt x="38672" y="82515"/>
                    <a:pt x="38672" y="79715"/>
                    <a:pt x="38672" y="77676"/>
                  </a:cubicBezTo>
                  <a:lnTo>
                    <a:pt x="38672" y="61570"/>
                  </a:lnTo>
                  <a:cubicBezTo>
                    <a:pt x="38672" y="59922"/>
                    <a:pt x="41453" y="57455"/>
                    <a:pt x="43472" y="56321"/>
                  </a:cubicBezTo>
                  <a:cubicBezTo>
                    <a:pt x="44491" y="55740"/>
                    <a:pt x="45120" y="54674"/>
                    <a:pt x="45120" y="53511"/>
                  </a:cubicBezTo>
                  <a:lnTo>
                    <a:pt x="45120" y="37405"/>
                  </a:lnTo>
                  <a:cubicBezTo>
                    <a:pt x="45120" y="26365"/>
                    <a:pt x="47701" y="16459"/>
                    <a:pt x="78953" y="16459"/>
                  </a:cubicBezTo>
                  <a:cubicBezTo>
                    <a:pt x="79648" y="16459"/>
                    <a:pt x="80324" y="16240"/>
                    <a:pt x="80867" y="15821"/>
                  </a:cubicBezTo>
                  <a:cubicBezTo>
                    <a:pt x="91192" y="8077"/>
                    <a:pt x="101127" y="6448"/>
                    <a:pt x="107633" y="6448"/>
                  </a:cubicBezTo>
                  <a:cubicBezTo>
                    <a:pt x="119005" y="6448"/>
                    <a:pt x="129035" y="11449"/>
                    <a:pt x="132607" y="18888"/>
                  </a:cubicBezTo>
                  <a:cubicBezTo>
                    <a:pt x="135112" y="24098"/>
                    <a:pt x="134074" y="29804"/>
                    <a:pt x="129607" y="35395"/>
                  </a:cubicBezTo>
                  <a:cubicBezTo>
                    <a:pt x="129140" y="35966"/>
                    <a:pt x="128902" y="36671"/>
                    <a:pt x="128902" y="37405"/>
                  </a:cubicBezTo>
                  <a:lnTo>
                    <a:pt x="128902" y="53511"/>
                  </a:lnTo>
                  <a:cubicBezTo>
                    <a:pt x="128902" y="54674"/>
                    <a:pt x="129530" y="55740"/>
                    <a:pt x="130540" y="56321"/>
                  </a:cubicBezTo>
                  <a:cubicBezTo>
                    <a:pt x="132550" y="57455"/>
                    <a:pt x="135350" y="59922"/>
                    <a:pt x="135350" y="61570"/>
                  </a:cubicBezTo>
                  <a:lnTo>
                    <a:pt x="135350" y="77676"/>
                  </a:lnTo>
                  <a:cubicBezTo>
                    <a:pt x="135350" y="80058"/>
                    <a:pt x="131607" y="82515"/>
                    <a:pt x="125359" y="82515"/>
                  </a:cubicBezTo>
                  <a:cubicBezTo>
                    <a:pt x="123568" y="82515"/>
                    <a:pt x="122130" y="83953"/>
                    <a:pt x="122130" y="85735"/>
                  </a:cubicBezTo>
                  <a:cubicBezTo>
                    <a:pt x="122130" y="106042"/>
                    <a:pt x="104518" y="130845"/>
                    <a:pt x="83963" y="130845"/>
                  </a:cubicBezTo>
                  <a:cubicBezTo>
                    <a:pt x="64179" y="130845"/>
                    <a:pt x="48835" y="106585"/>
                    <a:pt x="48835" y="85735"/>
                  </a:cubicBezTo>
                  <a:close/>
                  <a:moveTo>
                    <a:pt x="193367" y="146152"/>
                  </a:moveTo>
                  <a:lnTo>
                    <a:pt x="183118" y="146152"/>
                  </a:lnTo>
                  <a:lnTo>
                    <a:pt x="172107" y="127511"/>
                  </a:lnTo>
                  <a:cubicBezTo>
                    <a:pt x="172069" y="127445"/>
                    <a:pt x="171993" y="127406"/>
                    <a:pt x="171955" y="127340"/>
                  </a:cubicBezTo>
                  <a:cubicBezTo>
                    <a:pt x="180318" y="118948"/>
                    <a:pt x="185214" y="105537"/>
                    <a:pt x="185738" y="88783"/>
                  </a:cubicBezTo>
                  <a:cubicBezTo>
                    <a:pt x="193929" y="87859"/>
                    <a:pt x="199796" y="83391"/>
                    <a:pt x="199796" y="77676"/>
                  </a:cubicBezTo>
                  <a:lnTo>
                    <a:pt x="199796" y="61570"/>
                  </a:lnTo>
                  <a:cubicBezTo>
                    <a:pt x="199796" y="54883"/>
                    <a:pt x="197644" y="50987"/>
                    <a:pt x="186909" y="50378"/>
                  </a:cubicBezTo>
                  <a:lnTo>
                    <a:pt x="186909" y="37405"/>
                  </a:lnTo>
                  <a:cubicBezTo>
                    <a:pt x="186909" y="24670"/>
                    <a:pt x="183499" y="15431"/>
                    <a:pt x="176794" y="9916"/>
                  </a:cubicBezTo>
                  <a:cubicBezTo>
                    <a:pt x="169697" y="4067"/>
                    <a:pt x="159363" y="2572"/>
                    <a:pt x="145237" y="5353"/>
                  </a:cubicBezTo>
                  <a:cubicBezTo>
                    <a:pt x="143485" y="5696"/>
                    <a:pt x="142351" y="7382"/>
                    <a:pt x="142694" y="9134"/>
                  </a:cubicBezTo>
                  <a:cubicBezTo>
                    <a:pt x="143027" y="10878"/>
                    <a:pt x="144723" y="12040"/>
                    <a:pt x="146466" y="11668"/>
                  </a:cubicBezTo>
                  <a:cubicBezTo>
                    <a:pt x="158591" y="9296"/>
                    <a:pt x="167173" y="10335"/>
                    <a:pt x="172698" y="14888"/>
                  </a:cubicBezTo>
                  <a:cubicBezTo>
                    <a:pt x="177832" y="19126"/>
                    <a:pt x="180442" y="26689"/>
                    <a:pt x="180442" y="37405"/>
                  </a:cubicBezTo>
                  <a:lnTo>
                    <a:pt x="180442" y="53521"/>
                  </a:lnTo>
                  <a:cubicBezTo>
                    <a:pt x="180442" y="55302"/>
                    <a:pt x="181861" y="56740"/>
                    <a:pt x="183661" y="56740"/>
                  </a:cubicBezTo>
                  <a:cubicBezTo>
                    <a:pt x="193329" y="56740"/>
                    <a:pt x="193329" y="58150"/>
                    <a:pt x="193329" y="61570"/>
                  </a:cubicBezTo>
                  <a:lnTo>
                    <a:pt x="193329" y="77676"/>
                  </a:lnTo>
                  <a:cubicBezTo>
                    <a:pt x="193329" y="79705"/>
                    <a:pt x="189224" y="82515"/>
                    <a:pt x="182537" y="82515"/>
                  </a:cubicBezTo>
                  <a:cubicBezTo>
                    <a:pt x="180756" y="82515"/>
                    <a:pt x="179318" y="83953"/>
                    <a:pt x="179318" y="85735"/>
                  </a:cubicBezTo>
                  <a:cubicBezTo>
                    <a:pt x="179318" y="95517"/>
                    <a:pt x="177517" y="119177"/>
                    <a:pt x="160858" y="127664"/>
                  </a:cubicBezTo>
                  <a:cubicBezTo>
                    <a:pt x="159258" y="128483"/>
                    <a:pt x="158639" y="130416"/>
                    <a:pt x="159449" y="131997"/>
                  </a:cubicBezTo>
                  <a:cubicBezTo>
                    <a:pt x="160030" y="133112"/>
                    <a:pt x="161163" y="133769"/>
                    <a:pt x="162335" y="133769"/>
                  </a:cubicBezTo>
                  <a:cubicBezTo>
                    <a:pt x="162820" y="133769"/>
                    <a:pt x="163325" y="133655"/>
                    <a:pt x="163782" y="133417"/>
                  </a:cubicBezTo>
                  <a:cubicBezTo>
                    <a:pt x="164887" y="132845"/>
                    <a:pt x="165897" y="132131"/>
                    <a:pt x="166926" y="131445"/>
                  </a:cubicBezTo>
                  <a:lnTo>
                    <a:pt x="178499" y="151019"/>
                  </a:lnTo>
                  <a:cubicBezTo>
                    <a:pt x="179089" y="152009"/>
                    <a:pt x="180137" y="152600"/>
                    <a:pt x="181270" y="152600"/>
                  </a:cubicBezTo>
                  <a:lnTo>
                    <a:pt x="193367" y="152600"/>
                  </a:lnTo>
                  <a:cubicBezTo>
                    <a:pt x="211188" y="152600"/>
                    <a:pt x="232010" y="160401"/>
                    <a:pt x="232010" y="182423"/>
                  </a:cubicBezTo>
                  <a:lnTo>
                    <a:pt x="232010" y="191281"/>
                  </a:lnTo>
                  <a:cubicBezTo>
                    <a:pt x="232010" y="193072"/>
                    <a:pt x="233439" y="194501"/>
                    <a:pt x="235239" y="194501"/>
                  </a:cubicBezTo>
                  <a:cubicBezTo>
                    <a:pt x="237020" y="194501"/>
                    <a:pt x="238458" y="193072"/>
                    <a:pt x="238449" y="191281"/>
                  </a:cubicBezTo>
                  <a:lnTo>
                    <a:pt x="238449" y="182423"/>
                  </a:lnTo>
                  <a:cubicBezTo>
                    <a:pt x="238449" y="157363"/>
                    <a:pt x="215808" y="146152"/>
                    <a:pt x="193367" y="146152"/>
                  </a:cubicBezTo>
                  <a:close/>
                  <a:moveTo>
                    <a:pt x="257804" y="146152"/>
                  </a:moveTo>
                  <a:lnTo>
                    <a:pt x="247564" y="146152"/>
                  </a:lnTo>
                  <a:lnTo>
                    <a:pt x="236553" y="127511"/>
                  </a:lnTo>
                  <a:cubicBezTo>
                    <a:pt x="236506" y="127435"/>
                    <a:pt x="236439" y="127397"/>
                    <a:pt x="236391" y="127330"/>
                  </a:cubicBezTo>
                  <a:cubicBezTo>
                    <a:pt x="244745" y="118929"/>
                    <a:pt x="249641" y="105489"/>
                    <a:pt x="250165" y="88697"/>
                  </a:cubicBezTo>
                  <a:cubicBezTo>
                    <a:pt x="254794" y="88249"/>
                    <a:pt x="258775" y="86639"/>
                    <a:pt x="261356" y="84106"/>
                  </a:cubicBezTo>
                  <a:cubicBezTo>
                    <a:pt x="263242" y="82248"/>
                    <a:pt x="264233" y="80029"/>
                    <a:pt x="264233" y="77676"/>
                  </a:cubicBezTo>
                  <a:lnTo>
                    <a:pt x="264233" y="61570"/>
                  </a:lnTo>
                  <a:cubicBezTo>
                    <a:pt x="264233" y="54883"/>
                    <a:pt x="262071" y="50987"/>
                    <a:pt x="251336" y="50378"/>
                  </a:cubicBezTo>
                  <a:lnTo>
                    <a:pt x="251336" y="37405"/>
                  </a:lnTo>
                  <a:cubicBezTo>
                    <a:pt x="251336" y="24670"/>
                    <a:pt x="247936" y="15431"/>
                    <a:pt x="241221" y="9916"/>
                  </a:cubicBezTo>
                  <a:cubicBezTo>
                    <a:pt x="234134" y="4067"/>
                    <a:pt x="223790" y="2572"/>
                    <a:pt x="209674" y="5353"/>
                  </a:cubicBezTo>
                  <a:cubicBezTo>
                    <a:pt x="207921" y="5696"/>
                    <a:pt x="206788" y="7382"/>
                    <a:pt x="207140" y="9134"/>
                  </a:cubicBezTo>
                  <a:cubicBezTo>
                    <a:pt x="207474" y="10878"/>
                    <a:pt x="209150" y="12040"/>
                    <a:pt x="210912" y="11668"/>
                  </a:cubicBezTo>
                  <a:cubicBezTo>
                    <a:pt x="223047" y="9296"/>
                    <a:pt x="231619" y="10335"/>
                    <a:pt x="237153" y="14888"/>
                  </a:cubicBezTo>
                  <a:cubicBezTo>
                    <a:pt x="242287" y="19126"/>
                    <a:pt x="244888" y="26689"/>
                    <a:pt x="244888" y="37405"/>
                  </a:cubicBezTo>
                  <a:lnTo>
                    <a:pt x="244888" y="53531"/>
                  </a:lnTo>
                  <a:cubicBezTo>
                    <a:pt x="244888" y="55312"/>
                    <a:pt x="246326" y="56750"/>
                    <a:pt x="248126" y="56750"/>
                  </a:cubicBezTo>
                  <a:cubicBezTo>
                    <a:pt x="257794" y="56750"/>
                    <a:pt x="257794" y="58160"/>
                    <a:pt x="257794" y="61579"/>
                  </a:cubicBezTo>
                  <a:lnTo>
                    <a:pt x="257794" y="77686"/>
                  </a:lnTo>
                  <a:cubicBezTo>
                    <a:pt x="257794" y="78286"/>
                    <a:pt x="257461" y="78896"/>
                    <a:pt x="256832" y="79515"/>
                  </a:cubicBezTo>
                  <a:cubicBezTo>
                    <a:pt x="255375" y="80963"/>
                    <a:pt x="251870" y="82220"/>
                    <a:pt x="247050" y="82391"/>
                  </a:cubicBezTo>
                  <a:cubicBezTo>
                    <a:pt x="246193" y="82382"/>
                    <a:pt x="245335" y="82715"/>
                    <a:pt x="244745" y="83315"/>
                  </a:cubicBezTo>
                  <a:cubicBezTo>
                    <a:pt x="244116" y="83915"/>
                    <a:pt x="243773" y="84753"/>
                    <a:pt x="243773" y="85611"/>
                  </a:cubicBezTo>
                  <a:cubicBezTo>
                    <a:pt x="243773" y="95431"/>
                    <a:pt x="241973" y="119177"/>
                    <a:pt x="225314" y="127673"/>
                  </a:cubicBezTo>
                  <a:cubicBezTo>
                    <a:pt x="223723" y="128492"/>
                    <a:pt x="223114" y="130426"/>
                    <a:pt x="223914" y="132007"/>
                  </a:cubicBezTo>
                  <a:cubicBezTo>
                    <a:pt x="224495" y="133121"/>
                    <a:pt x="225628" y="133779"/>
                    <a:pt x="226790" y="133779"/>
                  </a:cubicBezTo>
                  <a:cubicBezTo>
                    <a:pt x="227286" y="133779"/>
                    <a:pt x="227781" y="133664"/>
                    <a:pt x="228229" y="133417"/>
                  </a:cubicBezTo>
                  <a:cubicBezTo>
                    <a:pt x="229343" y="132845"/>
                    <a:pt x="230362" y="132121"/>
                    <a:pt x="231391" y="131435"/>
                  </a:cubicBezTo>
                  <a:lnTo>
                    <a:pt x="242983" y="151028"/>
                  </a:lnTo>
                  <a:cubicBezTo>
                    <a:pt x="243564" y="152019"/>
                    <a:pt x="244621" y="152610"/>
                    <a:pt x="245735" y="152610"/>
                  </a:cubicBezTo>
                  <a:lnTo>
                    <a:pt x="257832" y="152610"/>
                  </a:lnTo>
                  <a:cubicBezTo>
                    <a:pt x="275663" y="152610"/>
                    <a:pt x="296494" y="160411"/>
                    <a:pt x="296494" y="182432"/>
                  </a:cubicBezTo>
                  <a:lnTo>
                    <a:pt x="296494" y="191291"/>
                  </a:lnTo>
                  <a:cubicBezTo>
                    <a:pt x="296494" y="193081"/>
                    <a:pt x="297913" y="194510"/>
                    <a:pt x="299714" y="194510"/>
                  </a:cubicBezTo>
                  <a:cubicBezTo>
                    <a:pt x="301485" y="194510"/>
                    <a:pt x="302933" y="193081"/>
                    <a:pt x="302914" y="191291"/>
                  </a:cubicBezTo>
                  <a:lnTo>
                    <a:pt x="302914" y="182432"/>
                  </a:lnTo>
                  <a:cubicBezTo>
                    <a:pt x="302885" y="157363"/>
                    <a:pt x="280245" y="146152"/>
                    <a:pt x="257804" y="146152"/>
                  </a:cubicBezTo>
                  <a:close/>
                </a:path>
              </a:pathLst>
            </a:custGeom>
            <a:solidFill>
              <a:srgbClr val="000000">
                <a:alpha val="100000"/>
              </a:srgbClr>
            </a:solidFill>
          </p:spPr>
        </p:sp>
      </p:grpSp>
      <p:grpSp>
        <p:nvGrpSpPr>
          <p:cNvPr id="53" name="Group 32"/>
          <p:cNvGrpSpPr/>
          <p:nvPr/>
        </p:nvGrpSpPr>
        <p:grpSpPr>
          <a:xfrm rot="21600000">
            <a:off x="1702023" y="2631656"/>
            <a:ext cx="406003" cy="419100"/>
            <a:chOff x="1702023" y="2624137"/>
            <a:chExt cx="406003" cy="419100"/>
          </a:xfrm>
        </p:grpSpPr>
        <p:sp>
          <p:nvSpPr>
            <p:cNvPr id="54" name="Freeform 31"/>
            <p:cNvSpPr/>
            <p:nvPr/>
          </p:nvSpPr>
          <p:spPr>
            <a:xfrm>
              <a:off x="1702023" y="2624137"/>
              <a:ext cx="406003" cy="419100"/>
            </a:xfrm>
            <a:custGeom>
              <a:avLst/>
              <a:gdLst/>
              <a:ahLst/>
              <a:cxnLst/>
              <a:rect l="0" t="0" r="0" b="0"/>
              <a:pathLst>
                <a:path w="293713" h="302897">
                  <a:moveTo>
                    <a:pt x="5048" y="111073"/>
                  </a:moveTo>
                  <a:lnTo>
                    <a:pt x="283245" y="111073"/>
                  </a:lnTo>
                  <a:lnTo>
                    <a:pt x="283445" y="111073"/>
                  </a:lnTo>
                  <a:cubicBezTo>
                    <a:pt x="286226" y="111073"/>
                    <a:pt x="288483" y="108806"/>
                    <a:pt x="288474" y="106016"/>
                  </a:cubicBezTo>
                  <a:cubicBezTo>
                    <a:pt x="288474" y="103939"/>
                    <a:pt x="287236" y="102168"/>
                    <a:pt x="285445" y="101386"/>
                  </a:cubicBezTo>
                  <a:lnTo>
                    <a:pt x="147104" y="964"/>
                  </a:lnTo>
                  <a:cubicBezTo>
                    <a:pt x="145332" y="-321"/>
                    <a:pt x="142941" y="-321"/>
                    <a:pt x="141170" y="964"/>
                  </a:cubicBezTo>
                  <a:lnTo>
                    <a:pt x="2076" y="101929"/>
                  </a:lnTo>
                  <a:cubicBezTo>
                    <a:pt x="314" y="103215"/>
                    <a:pt x="-429" y="105501"/>
                    <a:pt x="247" y="107578"/>
                  </a:cubicBezTo>
                  <a:cubicBezTo>
                    <a:pt x="924" y="109664"/>
                    <a:pt x="2867" y="111073"/>
                    <a:pt x="5048" y="111073"/>
                  </a:cubicBezTo>
                  <a:close/>
                  <a:moveTo>
                    <a:pt x="144151" y="11290"/>
                  </a:moveTo>
                  <a:lnTo>
                    <a:pt x="267690" y="100977"/>
                  </a:lnTo>
                  <a:lnTo>
                    <a:pt x="20602" y="100977"/>
                  </a:lnTo>
                  <a:lnTo>
                    <a:pt x="144151" y="11290"/>
                  </a:lnTo>
                  <a:close/>
                  <a:moveTo>
                    <a:pt x="288674" y="262521"/>
                  </a:moveTo>
                  <a:lnTo>
                    <a:pt x="5962" y="262521"/>
                  </a:lnTo>
                  <a:cubicBezTo>
                    <a:pt x="3172" y="262521"/>
                    <a:pt x="914" y="264759"/>
                    <a:pt x="914" y="267550"/>
                  </a:cubicBezTo>
                  <a:lnTo>
                    <a:pt x="914" y="297859"/>
                  </a:lnTo>
                  <a:cubicBezTo>
                    <a:pt x="914" y="300649"/>
                    <a:pt x="3172" y="302897"/>
                    <a:pt x="5962" y="302897"/>
                  </a:cubicBezTo>
                  <a:lnTo>
                    <a:pt x="288674" y="302897"/>
                  </a:lnTo>
                  <a:cubicBezTo>
                    <a:pt x="291465" y="302897"/>
                    <a:pt x="293713" y="300649"/>
                    <a:pt x="293713" y="297859"/>
                  </a:cubicBezTo>
                  <a:lnTo>
                    <a:pt x="293713" y="267550"/>
                  </a:lnTo>
                  <a:cubicBezTo>
                    <a:pt x="293713" y="264759"/>
                    <a:pt x="291465" y="262521"/>
                    <a:pt x="288674" y="262521"/>
                  </a:cubicBezTo>
                  <a:close/>
                  <a:moveTo>
                    <a:pt x="283607" y="292810"/>
                  </a:moveTo>
                  <a:lnTo>
                    <a:pt x="11011" y="292810"/>
                  </a:lnTo>
                  <a:lnTo>
                    <a:pt x="11011" y="272617"/>
                  </a:lnTo>
                  <a:lnTo>
                    <a:pt x="283616" y="272617"/>
                  </a:lnTo>
                  <a:lnTo>
                    <a:pt x="283616" y="292810"/>
                  </a:lnTo>
                  <a:close/>
                  <a:moveTo>
                    <a:pt x="16059" y="131266"/>
                  </a:moveTo>
                  <a:cubicBezTo>
                    <a:pt x="13268" y="131266"/>
                    <a:pt x="11011" y="133524"/>
                    <a:pt x="11011" y="136315"/>
                  </a:cubicBezTo>
                  <a:lnTo>
                    <a:pt x="11011" y="247386"/>
                  </a:lnTo>
                  <a:cubicBezTo>
                    <a:pt x="11011" y="250177"/>
                    <a:pt x="13268" y="252424"/>
                    <a:pt x="16059" y="252424"/>
                  </a:cubicBezTo>
                  <a:lnTo>
                    <a:pt x="56445" y="252424"/>
                  </a:lnTo>
                  <a:cubicBezTo>
                    <a:pt x="59236" y="252424"/>
                    <a:pt x="61493" y="250167"/>
                    <a:pt x="61493" y="247386"/>
                  </a:cubicBezTo>
                  <a:lnTo>
                    <a:pt x="61493" y="136315"/>
                  </a:lnTo>
                  <a:cubicBezTo>
                    <a:pt x="61493" y="133524"/>
                    <a:pt x="59236" y="131266"/>
                    <a:pt x="56445" y="131266"/>
                  </a:cubicBezTo>
                  <a:lnTo>
                    <a:pt x="16059" y="131266"/>
                  </a:lnTo>
                  <a:close/>
                  <a:moveTo>
                    <a:pt x="51397" y="242328"/>
                  </a:moveTo>
                  <a:lnTo>
                    <a:pt x="21107" y="242328"/>
                  </a:lnTo>
                  <a:lnTo>
                    <a:pt x="21107" y="141353"/>
                  </a:lnTo>
                  <a:lnTo>
                    <a:pt x="51397" y="141353"/>
                  </a:lnTo>
                  <a:lnTo>
                    <a:pt x="51397" y="242328"/>
                  </a:lnTo>
                  <a:close/>
                  <a:moveTo>
                    <a:pt x="278558" y="131266"/>
                  </a:moveTo>
                  <a:lnTo>
                    <a:pt x="238182" y="131266"/>
                  </a:lnTo>
                  <a:cubicBezTo>
                    <a:pt x="235391" y="131266"/>
                    <a:pt x="233143" y="133524"/>
                    <a:pt x="233143" y="136315"/>
                  </a:cubicBezTo>
                  <a:lnTo>
                    <a:pt x="233143" y="247386"/>
                  </a:lnTo>
                  <a:cubicBezTo>
                    <a:pt x="233143" y="250177"/>
                    <a:pt x="235391" y="252424"/>
                    <a:pt x="238182" y="252424"/>
                  </a:cubicBezTo>
                  <a:lnTo>
                    <a:pt x="278558" y="252424"/>
                  </a:lnTo>
                  <a:cubicBezTo>
                    <a:pt x="281349" y="252424"/>
                    <a:pt x="283607" y="250167"/>
                    <a:pt x="283607" y="247386"/>
                  </a:cubicBezTo>
                  <a:lnTo>
                    <a:pt x="283607" y="136315"/>
                  </a:lnTo>
                  <a:cubicBezTo>
                    <a:pt x="283607" y="133524"/>
                    <a:pt x="281349" y="131266"/>
                    <a:pt x="278558" y="131266"/>
                  </a:cubicBezTo>
                  <a:close/>
                  <a:moveTo>
                    <a:pt x="273520" y="242328"/>
                  </a:moveTo>
                  <a:lnTo>
                    <a:pt x="243221" y="242328"/>
                  </a:lnTo>
                  <a:lnTo>
                    <a:pt x="243221" y="141353"/>
                  </a:lnTo>
                  <a:lnTo>
                    <a:pt x="273520" y="141353"/>
                  </a:lnTo>
                  <a:lnTo>
                    <a:pt x="273520" y="242328"/>
                  </a:lnTo>
                  <a:close/>
                  <a:moveTo>
                    <a:pt x="147313" y="132209"/>
                  </a:moveTo>
                  <a:cubicBezTo>
                    <a:pt x="137512" y="125532"/>
                    <a:pt x="121082" y="124961"/>
                    <a:pt x="115728" y="124961"/>
                  </a:cubicBezTo>
                  <a:cubicBezTo>
                    <a:pt x="110166" y="124961"/>
                    <a:pt x="91411" y="125590"/>
                    <a:pt x="83172" y="133791"/>
                  </a:cubicBezTo>
                  <a:cubicBezTo>
                    <a:pt x="82220" y="134743"/>
                    <a:pt x="81686" y="136029"/>
                    <a:pt x="81686" y="137372"/>
                  </a:cubicBezTo>
                  <a:lnTo>
                    <a:pt x="81686" y="244557"/>
                  </a:lnTo>
                  <a:cubicBezTo>
                    <a:pt x="81686" y="246614"/>
                    <a:pt x="82915" y="248443"/>
                    <a:pt x="84801" y="249224"/>
                  </a:cubicBezTo>
                  <a:cubicBezTo>
                    <a:pt x="86677" y="250005"/>
                    <a:pt x="88839" y="249595"/>
                    <a:pt x="90297" y="248148"/>
                  </a:cubicBezTo>
                  <a:cubicBezTo>
                    <a:pt x="97212" y="241242"/>
                    <a:pt x="123301" y="242490"/>
                    <a:pt x="139551" y="250377"/>
                  </a:cubicBezTo>
                  <a:cubicBezTo>
                    <a:pt x="140474" y="251624"/>
                    <a:pt x="141970" y="252424"/>
                    <a:pt x="143599" y="252424"/>
                  </a:cubicBezTo>
                  <a:lnTo>
                    <a:pt x="144684" y="252424"/>
                  </a:lnTo>
                  <a:lnTo>
                    <a:pt x="144885" y="252424"/>
                  </a:lnTo>
                  <a:cubicBezTo>
                    <a:pt x="146599" y="252424"/>
                    <a:pt x="148094" y="251567"/>
                    <a:pt x="149028" y="250262"/>
                  </a:cubicBezTo>
                  <a:cubicBezTo>
                    <a:pt x="158162" y="246062"/>
                    <a:pt x="171669" y="243309"/>
                    <a:pt x="183756" y="243309"/>
                  </a:cubicBezTo>
                  <a:cubicBezTo>
                    <a:pt x="193605" y="243309"/>
                    <a:pt x="201301" y="245119"/>
                    <a:pt x="204340" y="248129"/>
                  </a:cubicBezTo>
                  <a:cubicBezTo>
                    <a:pt x="205768" y="249576"/>
                    <a:pt x="207959" y="250005"/>
                    <a:pt x="209826" y="249205"/>
                  </a:cubicBezTo>
                  <a:cubicBezTo>
                    <a:pt x="211702" y="248424"/>
                    <a:pt x="212931" y="246605"/>
                    <a:pt x="212931" y="244557"/>
                  </a:cubicBezTo>
                  <a:lnTo>
                    <a:pt x="212931" y="137372"/>
                  </a:lnTo>
                  <a:cubicBezTo>
                    <a:pt x="212931" y="136029"/>
                    <a:pt x="212407" y="134743"/>
                    <a:pt x="211464" y="133791"/>
                  </a:cubicBezTo>
                  <a:cubicBezTo>
                    <a:pt x="203225" y="125590"/>
                    <a:pt x="184461" y="124961"/>
                    <a:pt x="178898" y="124961"/>
                  </a:cubicBezTo>
                  <a:cubicBezTo>
                    <a:pt x="173545" y="124961"/>
                    <a:pt x="157115" y="125532"/>
                    <a:pt x="147313" y="132209"/>
                  </a:cubicBezTo>
                  <a:close/>
                  <a:moveTo>
                    <a:pt x="202844" y="235918"/>
                  </a:moveTo>
                  <a:cubicBezTo>
                    <a:pt x="196767" y="233784"/>
                    <a:pt x="189614" y="233222"/>
                    <a:pt x="183747" y="233222"/>
                  </a:cubicBezTo>
                  <a:cubicBezTo>
                    <a:pt x="169888" y="233222"/>
                    <a:pt x="154705" y="236394"/>
                    <a:pt x="144170" y="241394"/>
                  </a:cubicBezTo>
                  <a:cubicBezTo>
                    <a:pt x="133788" y="236318"/>
                    <a:pt x="120329" y="233222"/>
                    <a:pt x="108347" y="233222"/>
                  </a:cubicBezTo>
                  <a:cubicBezTo>
                    <a:pt x="103365" y="233222"/>
                    <a:pt x="97240" y="233774"/>
                    <a:pt x="91773" y="235765"/>
                  </a:cubicBezTo>
                  <a:lnTo>
                    <a:pt x="91773" y="139782"/>
                  </a:lnTo>
                  <a:cubicBezTo>
                    <a:pt x="96221" y="136953"/>
                    <a:pt x="105565" y="135057"/>
                    <a:pt x="115719" y="135057"/>
                  </a:cubicBezTo>
                  <a:cubicBezTo>
                    <a:pt x="127206" y="135057"/>
                    <a:pt x="137655" y="137448"/>
                    <a:pt x="142256" y="141010"/>
                  </a:cubicBezTo>
                  <a:lnTo>
                    <a:pt x="142256" y="200675"/>
                  </a:lnTo>
                  <a:cubicBezTo>
                    <a:pt x="142256" y="203466"/>
                    <a:pt x="144513" y="205723"/>
                    <a:pt x="147304" y="205723"/>
                  </a:cubicBezTo>
                  <a:cubicBezTo>
                    <a:pt x="150095" y="205723"/>
                    <a:pt x="152352" y="203466"/>
                    <a:pt x="152352" y="200675"/>
                  </a:cubicBezTo>
                  <a:lnTo>
                    <a:pt x="152352" y="141010"/>
                  </a:lnTo>
                  <a:cubicBezTo>
                    <a:pt x="156953" y="137448"/>
                    <a:pt x="167411" y="135057"/>
                    <a:pt x="178889" y="135057"/>
                  </a:cubicBezTo>
                  <a:cubicBezTo>
                    <a:pt x="189042" y="135057"/>
                    <a:pt x="198396" y="136953"/>
                    <a:pt x="202844" y="139782"/>
                  </a:cubicBezTo>
                  <a:lnTo>
                    <a:pt x="202844" y="235918"/>
                  </a:lnTo>
                  <a:close/>
                </a:path>
              </a:pathLst>
            </a:custGeom>
            <a:solidFill>
              <a:srgbClr val="000000">
                <a:alpha val="100000"/>
              </a:srgbClr>
            </a:solidFill>
          </p:spPr>
        </p:sp>
      </p:grpSp>
      <p:grpSp>
        <p:nvGrpSpPr>
          <p:cNvPr id="55" name="Group 34"/>
          <p:cNvGrpSpPr/>
          <p:nvPr/>
        </p:nvGrpSpPr>
        <p:grpSpPr>
          <a:xfrm rot="21600000">
            <a:off x="1666212" y="3723081"/>
            <a:ext cx="477625" cy="361950"/>
            <a:chOff x="1666212" y="3715562"/>
            <a:chExt cx="477625" cy="361950"/>
          </a:xfrm>
        </p:grpSpPr>
        <p:sp>
          <p:nvSpPr>
            <p:cNvPr id="56" name="Freeform 33"/>
            <p:cNvSpPr/>
            <p:nvPr/>
          </p:nvSpPr>
          <p:spPr>
            <a:xfrm>
              <a:off x="1666212" y="3715562"/>
              <a:ext cx="477625" cy="361950"/>
            </a:xfrm>
            <a:custGeom>
              <a:avLst/>
              <a:gdLst/>
              <a:ahLst/>
              <a:cxnLst/>
              <a:rect l="0" t="0" r="0" b="0"/>
              <a:pathLst>
                <a:path w="304803" h="230467">
                  <a:moveTo>
                    <a:pt x="304543" y="86173"/>
                  </a:moveTo>
                  <a:cubicBezTo>
                    <a:pt x="304505" y="86077"/>
                    <a:pt x="304476" y="85992"/>
                    <a:pt x="304429" y="85906"/>
                  </a:cubicBezTo>
                  <a:cubicBezTo>
                    <a:pt x="304381" y="85811"/>
                    <a:pt x="304362" y="85715"/>
                    <a:pt x="304314" y="85630"/>
                  </a:cubicBezTo>
                  <a:lnTo>
                    <a:pt x="260518" y="9773"/>
                  </a:lnTo>
                  <a:cubicBezTo>
                    <a:pt x="259794" y="8525"/>
                    <a:pt x="258356" y="7972"/>
                    <a:pt x="256965" y="8087"/>
                  </a:cubicBezTo>
                  <a:lnTo>
                    <a:pt x="256946" y="7915"/>
                  </a:lnTo>
                  <a:lnTo>
                    <a:pt x="173307" y="15916"/>
                  </a:lnTo>
                  <a:cubicBezTo>
                    <a:pt x="170783" y="6629"/>
                    <a:pt x="162382" y="0"/>
                    <a:pt x="152400" y="0"/>
                  </a:cubicBezTo>
                  <a:cubicBezTo>
                    <a:pt x="140980" y="0"/>
                    <a:pt x="131616" y="8839"/>
                    <a:pt x="130769" y="20022"/>
                  </a:cubicBezTo>
                  <a:lnTo>
                    <a:pt x="47158" y="28004"/>
                  </a:lnTo>
                  <a:lnTo>
                    <a:pt x="47168" y="28165"/>
                  </a:lnTo>
                  <a:cubicBezTo>
                    <a:pt x="46015" y="28261"/>
                    <a:pt x="44901" y="28813"/>
                    <a:pt x="44291" y="29861"/>
                  </a:cubicBezTo>
                  <a:lnTo>
                    <a:pt x="495" y="105718"/>
                  </a:lnTo>
                  <a:lnTo>
                    <a:pt x="543" y="105747"/>
                  </a:lnTo>
                  <a:cubicBezTo>
                    <a:pt x="229" y="106289"/>
                    <a:pt x="0" y="106880"/>
                    <a:pt x="0" y="107556"/>
                  </a:cubicBezTo>
                  <a:cubicBezTo>
                    <a:pt x="0" y="115786"/>
                    <a:pt x="2086" y="121863"/>
                    <a:pt x="6363" y="126121"/>
                  </a:cubicBezTo>
                  <a:cubicBezTo>
                    <a:pt x="14183" y="133902"/>
                    <a:pt x="27537" y="133855"/>
                    <a:pt x="42977" y="133769"/>
                  </a:cubicBezTo>
                  <a:cubicBezTo>
                    <a:pt x="42977" y="133769"/>
                    <a:pt x="54997" y="133788"/>
                    <a:pt x="56417" y="133788"/>
                  </a:cubicBezTo>
                  <a:cubicBezTo>
                    <a:pt x="69999" y="133788"/>
                    <a:pt x="81591" y="133169"/>
                    <a:pt x="88668" y="126130"/>
                  </a:cubicBezTo>
                  <a:cubicBezTo>
                    <a:pt x="92954" y="121872"/>
                    <a:pt x="95031" y="115795"/>
                    <a:pt x="95031" y="107556"/>
                  </a:cubicBezTo>
                  <a:cubicBezTo>
                    <a:pt x="95031" y="106880"/>
                    <a:pt x="94802" y="106289"/>
                    <a:pt x="94498" y="105747"/>
                  </a:cubicBezTo>
                  <a:lnTo>
                    <a:pt x="94545" y="105718"/>
                  </a:lnTo>
                  <a:lnTo>
                    <a:pt x="53626" y="34862"/>
                  </a:lnTo>
                  <a:lnTo>
                    <a:pt x="131493" y="27413"/>
                  </a:lnTo>
                  <a:cubicBezTo>
                    <a:pt x="133693" y="35538"/>
                    <a:pt x="140379" y="41615"/>
                    <a:pt x="148685" y="43034"/>
                  </a:cubicBezTo>
                  <a:lnTo>
                    <a:pt x="148685" y="165706"/>
                  </a:lnTo>
                  <a:cubicBezTo>
                    <a:pt x="117900" y="167573"/>
                    <a:pt x="93240" y="192234"/>
                    <a:pt x="91383" y="223018"/>
                  </a:cubicBezTo>
                  <a:lnTo>
                    <a:pt x="70780" y="223018"/>
                  </a:lnTo>
                  <a:cubicBezTo>
                    <a:pt x="68723" y="223018"/>
                    <a:pt x="67056" y="224685"/>
                    <a:pt x="67056" y="226743"/>
                  </a:cubicBezTo>
                  <a:cubicBezTo>
                    <a:pt x="67056" y="228800"/>
                    <a:pt x="68723" y="230467"/>
                    <a:pt x="70780" y="230467"/>
                  </a:cubicBezTo>
                  <a:lnTo>
                    <a:pt x="231543" y="230467"/>
                  </a:lnTo>
                  <a:cubicBezTo>
                    <a:pt x="233601" y="230467"/>
                    <a:pt x="235268" y="228800"/>
                    <a:pt x="235268" y="226743"/>
                  </a:cubicBezTo>
                  <a:cubicBezTo>
                    <a:pt x="235268" y="224685"/>
                    <a:pt x="233601" y="223018"/>
                    <a:pt x="231543" y="223018"/>
                  </a:cubicBezTo>
                  <a:lnTo>
                    <a:pt x="213446" y="223018"/>
                  </a:lnTo>
                  <a:cubicBezTo>
                    <a:pt x="212560" y="208045"/>
                    <a:pt x="206388" y="194091"/>
                    <a:pt x="195720" y="183432"/>
                  </a:cubicBezTo>
                  <a:cubicBezTo>
                    <a:pt x="185052" y="172764"/>
                    <a:pt x="171107" y="166592"/>
                    <a:pt x="156134" y="165706"/>
                  </a:cubicBezTo>
                  <a:lnTo>
                    <a:pt x="156134" y="43034"/>
                  </a:lnTo>
                  <a:cubicBezTo>
                    <a:pt x="165811" y="41358"/>
                    <a:pt x="173288" y="33271"/>
                    <a:pt x="174050" y="23308"/>
                  </a:cubicBezTo>
                  <a:lnTo>
                    <a:pt x="250488" y="16002"/>
                  </a:lnTo>
                  <a:lnTo>
                    <a:pt x="210293" y="85630"/>
                  </a:lnTo>
                  <a:cubicBezTo>
                    <a:pt x="210245" y="85706"/>
                    <a:pt x="210236" y="85792"/>
                    <a:pt x="210198" y="85868"/>
                  </a:cubicBezTo>
                  <a:cubicBezTo>
                    <a:pt x="210141" y="85982"/>
                    <a:pt x="210093" y="86106"/>
                    <a:pt x="210045" y="86230"/>
                  </a:cubicBezTo>
                  <a:cubicBezTo>
                    <a:pt x="209902" y="86630"/>
                    <a:pt x="209798" y="87039"/>
                    <a:pt x="209798" y="87459"/>
                  </a:cubicBezTo>
                  <a:cubicBezTo>
                    <a:pt x="209798" y="87468"/>
                    <a:pt x="209798" y="87468"/>
                    <a:pt x="209798" y="87478"/>
                  </a:cubicBezTo>
                  <a:cubicBezTo>
                    <a:pt x="209798" y="87478"/>
                    <a:pt x="209798" y="87478"/>
                    <a:pt x="209798" y="87487"/>
                  </a:cubicBezTo>
                  <a:cubicBezTo>
                    <a:pt x="209798" y="87506"/>
                    <a:pt x="209798" y="87516"/>
                    <a:pt x="209798" y="87525"/>
                  </a:cubicBezTo>
                  <a:cubicBezTo>
                    <a:pt x="209807" y="95736"/>
                    <a:pt x="211884" y="101794"/>
                    <a:pt x="216160" y="106042"/>
                  </a:cubicBezTo>
                  <a:cubicBezTo>
                    <a:pt x="223971" y="113824"/>
                    <a:pt x="237325" y="113767"/>
                    <a:pt x="252765" y="113690"/>
                  </a:cubicBezTo>
                  <a:cubicBezTo>
                    <a:pt x="252765" y="113690"/>
                    <a:pt x="264805" y="113709"/>
                    <a:pt x="266224" y="113709"/>
                  </a:cubicBezTo>
                  <a:cubicBezTo>
                    <a:pt x="279797" y="113709"/>
                    <a:pt x="291389" y="113090"/>
                    <a:pt x="298456" y="106051"/>
                  </a:cubicBezTo>
                  <a:cubicBezTo>
                    <a:pt x="302695" y="101832"/>
                    <a:pt x="304762" y="95822"/>
                    <a:pt x="304800" y="87706"/>
                  </a:cubicBezTo>
                  <a:cubicBezTo>
                    <a:pt x="304819" y="87182"/>
                    <a:pt x="304733" y="86668"/>
                    <a:pt x="304543" y="86173"/>
                  </a:cubicBezTo>
                  <a:close/>
                  <a:moveTo>
                    <a:pt x="47520" y="39157"/>
                  </a:moveTo>
                  <a:lnTo>
                    <a:pt x="84858" y="103832"/>
                  </a:lnTo>
                  <a:lnTo>
                    <a:pt x="10173" y="103832"/>
                  </a:lnTo>
                  <a:lnTo>
                    <a:pt x="47520" y="39157"/>
                  </a:lnTo>
                  <a:close/>
                  <a:moveTo>
                    <a:pt x="83410" y="120853"/>
                  </a:moveTo>
                  <a:cubicBezTo>
                    <a:pt x="77791" y="126454"/>
                    <a:pt x="65884" y="126406"/>
                    <a:pt x="52121" y="126330"/>
                  </a:cubicBezTo>
                  <a:lnTo>
                    <a:pt x="47530" y="126311"/>
                  </a:lnTo>
                  <a:lnTo>
                    <a:pt x="42929" y="126330"/>
                  </a:lnTo>
                  <a:cubicBezTo>
                    <a:pt x="29137" y="126406"/>
                    <a:pt x="17231" y="126454"/>
                    <a:pt x="11601" y="120853"/>
                  </a:cubicBezTo>
                  <a:cubicBezTo>
                    <a:pt x="9401" y="118662"/>
                    <a:pt x="8087" y="115510"/>
                    <a:pt x="7620" y="111281"/>
                  </a:cubicBezTo>
                  <a:lnTo>
                    <a:pt x="87382" y="111281"/>
                  </a:lnTo>
                  <a:cubicBezTo>
                    <a:pt x="86935" y="115510"/>
                    <a:pt x="85620" y="118662"/>
                    <a:pt x="83410" y="120853"/>
                  </a:cubicBezTo>
                  <a:close/>
                  <a:moveTo>
                    <a:pt x="206064" y="223018"/>
                  </a:moveTo>
                  <a:lnTo>
                    <a:pt x="98765" y="223018"/>
                  </a:lnTo>
                  <a:cubicBezTo>
                    <a:pt x="100679" y="195091"/>
                    <a:pt x="124016" y="172964"/>
                    <a:pt x="152410" y="172964"/>
                  </a:cubicBezTo>
                  <a:cubicBezTo>
                    <a:pt x="166802" y="172964"/>
                    <a:pt x="180318" y="178546"/>
                    <a:pt x="190462" y="188690"/>
                  </a:cubicBezTo>
                  <a:cubicBezTo>
                    <a:pt x="199720" y="197958"/>
                    <a:pt x="205188" y="210036"/>
                    <a:pt x="206064" y="223018"/>
                  </a:cubicBezTo>
                  <a:close/>
                  <a:moveTo>
                    <a:pt x="152410" y="35938"/>
                  </a:moveTo>
                  <a:cubicBezTo>
                    <a:pt x="145009" y="35938"/>
                    <a:pt x="138903" y="30394"/>
                    <a:pt x="138208" y="23079"/>
                  </a:cubicBezTo>
                  <a:cubicBezTo>
                    <a:pt x="138170" y="22631"/>
                    <a:pt x="138132" y="22146"/>
                    <a:pt x="138132" y="21660"/>
                  </a:cubicBezTo>
                  <a:cubicBezTo>
                    <a:pt x="138132" y="13811"/>
                    <a:pt x="144532" y="7430"/>
                    <a:pt x="152410" y="7430"/>
                  </a:cubicBezTo>
                  <a:cubicBezTo>
                    <a:pt x="159810" y="7430"/>
                    <a:pt x="165916" y="12954"/>
                    <a:pt x="166611" y="20241"/>
                  </a:cubicBezTo>
                  <a:cubicBezTo>
                    <a:pt x="166649" y="20688"/>
                    <a:pt x="166688" y="21174"/>
                    <a:pt x="166688" y="21660"/>
                  </a:cubicBezTo>
                  <a:cubicBezTo>
                    <a:pt x="166688" y="29537"/>
                    <a:pt x="160287" y="35938"/>
                    <a:pt x="152410" y="35938"/>
                  </a:cubicBezTo>
                  <a:close/>
                  <a:moveTo>
                    <a:pt x="294646" y="83753"/>
                  </a:moveTo>
                  <a:lnTo>
                    <a:pt x="219961" y="83753"/>
                  </a:lnTo>
                  <a:lnTo>
                    <a:pt x="257299" y="19069"/>
                  </a:lnTo>
                  <a:lnTo>
                    <a:pt x="294646" y="83753"/>
                  </a:lnTo>
                  <a:close/>
                  <a:moveTo>
                    <a:pt x="261918" y="106251"/>
                  </a:moveTo>
                  <a:lnTo>
                    <a:pt x="257318" y="106232"/>
                  </a:lnTo>
                  <a:lnTo>
                    <a:pt x="252708" y="106251"/>
                  </a:lnTo>
                  <a:cubicBezTo>
                    <a:pt x="238916" y="106318"/>
                    <a:pt x="227019" y="106375"/>
                    <a:pt x="221390" y="100775"/>
                  </a:cubicBezTo>
                  <a:cubicBezTo>
                    <a:pt x="219189" y="98584"/>
                    <a:pt x="217875" y="95441"/>
                    <a:pt x="217408" y="91211"/>
                  </a:cubicBezTo>
                  <a:lnTo>
                    <a:pt x="297180" y="91211"/>
                  </a:lnTo>
                  <a:cubicBezTo>
                    <a:pt x="296713" y="95431"/>
                    <a:pt x="295399" y="98584"/>
                    <a:pt x="293199" y="100775"/>
                  </a:cubicBezTo>
                  <a:cubicBezTo>
                    <a:pt x="287579" y="106366"/>
                    <a:pt x="275673" y="106318"/>
                    <a:pt x="261918" y="106251"/>
                  </a:cubicBezTo>
                  <a:close/>
                </a:path>
              </a:pathLst>
            </a:custGeom>
            <a:solidFill>
              <a:srgbClr val="000000">
                <a:alpha val="100000"/>
              </a:srgbClr>
            </a:solidFill>
          </p:spPr>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8397" y="1064983"/>
            <a:ext cx="4545212" cy="4827615"/>
            <a:chOff x="108397" y="1064983"/>
            <a:chExt cx="4545212" cy="4827615"/>
          </a:xfrm>
        </p:grpSpPr>
        <p:sp>
          <p:nvSpPr>
            <p:cNvPr id="4" name="Freeform 4"/>
            <p:cNvSpPr/>
            <p:nvPr/>
          </p:nvSpPr>
          <p:spPr>
            <a:xfrm>
              <a:off x="108397" y="1064983"/>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62698" y="-995387"/>
            <a:ext cx="5759152" cy="7677249"/>
            <a:chOff x="962698" y="-995387"/>
            <a:chExt cx="5759152" cy="7677249"/>
          </a:xfrm>
        </p:grpSpPr>
        <p:sp>
          <p:nvSpPr>
            <p:cNvPr id="6" name="Freeform 6"/>
            <p:cNvSpPr/>
            <p:nvPr/>
          </p:nvSpPr>
          <p:spPr>
            <a:xfrm>
              <a:off x="962698"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0" y="1543720"/>
            <a:ext cx="7095722" cy="3914775"/>
            <a:chOff x="254000" y="1543720"/>
            <a:chExt cx="7095722" cy="3914775"/>
          </a:xfrm>
        </p:grpSpPr>
        <p:sp>
          <p:nvSpPr>
            <p:cNvPr id="8" name="Freeform 8"/>
            <p:cNvSpPr/>
            <p:nvPr/>
          </p:nvSpPr>
          <p:spPr>
            <a:xfrm>
              <a:off x="254000" y="1543720"/>
              <a:ext cx="7095722" cy="391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0" name="TextBox 10"/>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RECRUITMENT</a:t>
            </a:r>
            <a:r>
              <a:rPr lang="en-US" sz="900" b="1" i="1" spc="375">
                <a:solidFill>
                  <a:srgbClr val="3C6AFF">
                    <a:alpha val="100000"/>
                  </a:srgbClr>
                </a:solidFill>
                <a:latin typeface="Ubuntu"/>
              </a:rPr>
              <a:t> STRATEGY</a:t>
            </a:r>
          </a:p>
        </p:txBody>
      </p:sp>
      <p:cxnSp>
        <p:nvCxnSpPr>
          <p:cNvPr id="11" name="Straight Connector 11"/>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2" name="TextBox 12"/>
          <p:cNvSpPr txBox="1"/>
          <p:nvPr/>
        </p:nvSpPr>
        <p:spPr>
          <a:xfrm rot="21600000">
            <a:off x="361950" y="929440"/>
            <a:ext cx="6903300" cy="4572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The search committee must submit to HR a document outlining </a:t>
            </a:r>
            <a:r>
              <a:rPr lang="en-US" sz="1200" b="1" dirty="0"/>
              <a:t/>
            </a:r>
            <a:br>
              <a:rPr lang="en-US" sz="1200" b="1" dirty="0"/>
            </a:br>
            <a:r>
              <a:rPr lang="en-US" sz="1200" b="0" i="0" spc="0">
                <a:solidFill>
                  <a:srgbClr val="464646">
                    <a:alpha val="100000"/>
                  </a:srgbClr>
                </a:solidFill>
                <a:latin typeface="Ubuntu"/>
              </a:rPr>
              <a:t>where the position announcement will be posted.</a:t>
            </a:r>
          </a:p>
        </p:txBody>
      </p:sp>
      <p:grpSp>
        <p:nvGrpSpPr>
          <p:cNvPr id="14" name="Group 14"/>
          <p:cNvGrpSpPr/>
          <p:nvPr/>
        </p:nvGrpSpPr>
        <p:grpSpPr>
          <a:xfrm rot="21600000">
            <a:off x="3666946" y="166688"/>
            <a:ext cx="286139" cy="219075"/>
            <a:chOff x="3666946" y="166688"/>
            <a:chExt cx="286139" cy="219075"/>
          </a:xfrm>
        </p:grpSpPr>
        <p:sp>
          <p:nvSpPr>
            <p:cNvPr id="13" name="Freeform 13"/>
            <p:cNvSpPr/>
            <p:nvPr/>
          </p:nvSpPr>
          <p:spPr>
            <a:xfrm>
              <a:off x="3666946" y="166688"/>
              <a:ext cx="286139" cy="219075"/>
            </a:xfrm>
            <a:custGeom>
              <a:avLst/>
              <a:gdLst/>
              <a:ahLst/>
              <a:cxnLst/>
              <a:rect l="0" t="0" r="0" b="0"/>
              <a:pathLst>
                <a:path w="302914" h="233010">
                  <a:moveTo>
                    <a:pt x="267948" y="174746"/>
                  </a:moveTo>
                  <a:lnTo>
                    <a:pt x="267948" y="128140"/>
                  </a:lnTo>
                  <a:lnTo>
                    <a:pt x="163106" y="128140"/>
                  </a:lnTo>
                  <a:lnTo>
                    <a:pt x="163106" y="81544"/>
                  </a:lnTo>
                  <a:lnTo>
                    <a:pt x="189319" y="81544"/>
                  </a:lnTo>
                  <a:cubicBezTo>
                    <a:pt x="200625" y="81544"/>
                    <a:pt x="209712" y="72457"/>
                    <a:pt x="209712" y="61151"/>
                  </a:cubicBezTo>
                  <a:lnTo>
                    <a:pt x="209712" y="20393"/>
                  </a:lnTo>
                  <a:cubicBezTo>
                    <a:pt x="209712" y="9087"/>
                    <a:pt x="200625" y="0"/>
                    <a:pt x="189319" y="0"/>
                  </a:cubicBezTo>
                  <a:lnTo>
                    <a:pt x="113595" y="0"/>
                  </a:lnTo>
                  <a:cubicBezTo>
                    <a:pt x="102299" y="0"/>
                    <a:pt x="93212" y="9087"/>
                    <a:pt x="93212" y="20393"/>
                  </a:cubicBezTo>
                  <a:lnTo>
                    <a:pt x="93212" y="61160"/>
                  </a:lnTo>
                  <a:cubicBezTo>
                    <a:pt x="93212" y="72466"/>
                    <a:pt x="102299" y="81553"/>
                    <a:pt x="113595" y="81553"/>
                  </a:cubicBezTo>
                  <a:lnTo>
                    <a:pt x="139808" y="81553"/>
                  </a:lnTo>
                  <a:lnTo>
                    <a:pt x="139808" y="128149"/>
                  </a:lnTo>
                  <a:lnTo>
                    <a:pt x="34957" y="128149"/>
                  </a:lnTo>
                  <a:lnTo>
                    <a:pt x="34957" y="174755"/>
                  </a:lnTo>
                  <a:lnTo>
                    <a:pt x="20393" y="174755"/>
                  </a:lnTo>
                  <a:cubicBezTo>
                    <a:pt x="9087" y="174755"/>
                    <a:pt x="0" y="183842"/>
                    <a:pt x="0" y="195148"/>
                  </a:cubicBezTo>
                  <a:lnTo>
                    <a:pt x="0" y="212627"/>
                  </a:lnTo>
                  <a:cubicBezTo>
                    <a:pt x="0" y="223923"/>
                    <a:pt x="9087" y="233010"/>
                    <a:pt x="20393" y="233010"/>
                  </a:cubicBezTo>
                  <a:lnTo>
                    <a:pt x="61160" y="233010"/>
                  </a:lnTo>
                  <a:cubicBezTo>
                    <a:pt x="72466" y="233010"/>
                    <a:pt x="81553" y="223923"/>
                    <a:pt x="81553" y="212627"/>
                  </a:cubicBezTo>
                  <a:lnTo>
                    <a:pt x="81553" y="195148"/>
                  </a:lnTo>
                  <a:cubicBezTo>
                    <a:pt x="81553" y="183842"/>
                    <a:pt x="72466" y="174755"/>
                    <a:pt x="61160" y="174755"/>
                  </a:cubicBezTo>
                  <a:lnTo>
                    <a:pt x="46606" y="174755"/>
                  </a:lnTo>
                  <a:lnTo>
                    <a:pt x="46606" y="139808"/>
                  </a:lnTo>
                  <a:lnTo>
                    <a:pt x="139798" y="139808"/>
                  </a:lnTo>
                  <a:lnTo>
                    <a:pt x="139798" y="174755"/>
                  </a:lnTo>
                  <a:lnTo>
                    <a:pt x="125244" y="174755"/>
                  </a:lnTo>
                  <a:cubicBezTo>
                    <a:pt x="113938" y="174755"/>
                    <a:pt x="104851" y="183842"/>
                    <a:pt x="104851" y="195148"/>
                  </a:cubicBezTo>
                  <a:lnTo>
                    <a:pt x="104851" y="212627"/>
                  </a:lnTo>
                  <a:cubicBezTo>
                    <a:pt x="104851" y="223923"/>
                    <a:pt x="113938" y="233010"/>
                    <a:pt x="125244" y="233010"/>
                  </a:cubicBezTo>
                  <a:lnTo>
                    <a:pt x="177670" y="233010"/>
                  </a:lnTo>
                  <a:cubicBezTo>
                    <a:pt x="188966" y="233010"/>
                    <a:pt x="198063" y="223923"/>
                    <a:pt x="198063" y="212627"/>
                  </a:cubicBezTo>
                  <a:lnTo>
                    <a:pt x="198063" y="195148"/>
                  </a:lnTo>
                  <a:cubicBezTo>
                    <a:pt x="198063" y="183842"/>
                    <a:pt x="188966" y="174755"/>
                    <a:pt x="177670" y="174755"/>
                  </a:cubicBezTo>
                  <a:lnTo>
                    <a:pt x="163106" y="174755"/>
                  </a:lnTo>
                  <a:lnTo>
                    <a:pt x="163106" y="139808"/>
                  </a:lnTo>
                  <a:lnTo>
                    <a:pt x="256308" y="139808"/>
                  </a:lnTo>
                  <a:lnTo>
                    <a:pt x="256308" y="174755"/>
                  </a:lnTo>
                  <a:lnTo>
                    <a:pt x="241745" y="174755"/>
                  </a:lnTo>
                  <a:cubicBezTo>
                    <a:pt x="230448" y="174755"/>
                    <a:pt x="221361" y="183842"/>
                    <a:pt x="221361" y="195148"/>
                  </a:cubicBezTo>
                  <a:lnTo>
                    <a:pt x="221361" y="212627"/>
                  </a:lnTo>
                  <a:cubicBezTo>
                    <a:pt x="221361" y="223923"/>
                    <a:pt x="230448" y="233010"/>
                    <a:pt x="241745" y="233010"/>
                  </a:cubicBezTo>
                  <a:lnTo>
                    <a:pt x="282521" y="233010"/>
                  </a:lnTo>
                  <a:cubicBezTo>
                    <a:pt x="293818" y="233010"/>
                    <a:pt x="302914" y="223923"/>
                    <a:pt x="302914" y="212627"/>
                  </a:cubicBezTo>
                  <a:lnTo>
                    <a:pt x="302914" y="195148"/>
                  </a:lnTo>
                  <a:cubicBezTo>
                    <a:pt x="302914" y="183842"/>
                    <a:pt x="293818" y="174755"/>
                    <a:pt x="282521" y="174755"/>
                  </a:cubicBezTo>
                  <a:lnTo>
                    <a:pt x="267948" y="174755"/>
                  </a:lnTo>
                  <a:close/>
                </a:path>
              </a:pathLst>
            </a:custGeom>
            <a:solidFill>
              <a:srgbClr val="3C6AFF">
                <a:alpha val="100000"/>
              </a:srgbClr>
            </a:solidFill>
          </p:spPr>
        </p:sp>
      </p:grpSp>
      <p:sp>
        <p:nvSpPr>
          <p:cNvPr id="15" name="TextBox 15"/>
          <p:cNvSpPr txBox="1"/>
          <p:nvPr/>
        </p:nvSpPr>
        <p:spPr>
          <a:xfrm rot="21600000">
            <a:off x="604846" y="1762125"/>
            <a:ext cx="6531825" cy="180975"/>
          </a:xfrm>
          <a:prstGeom prst="rect">
            <a:avLst/>
          </a:prstGeom>
        </p:spPr>
        <p:txBody>
          <a:bodyPr lIns="0" tIns="14400" rIns="0" bIns="0" rtlCol="0" anchor="t"/>
          <a:lstStyle/>
          <a:p>
            <a:pPr algn="l">
              <a:lnSpc>
                <a:spcPts val="1470"/>
              </a:lnSpc>
            </a:pPr>
            <a:r>
              <a:rPr lang="en-US" sz="1050" b="1" i="0" spc="0">
                <a:solidFill>
                  <a:srgbClr val="3C6AFF">
                    <a:alpha val="100000"/>
                  </a:srgbClr>
                </a:solidFill>
                <a:latin typeface="Ubuntu"/>
              </a:rPr>
              <a:t>American Library Association (ALA) JobList and affiliated caucuses</a:t>
            </a:r>
          </a:p>
        </p:txBody>
      </p:sp>
      <p:sp>
        <p:nvSpPr>
          <p:cNvPr id="16" name="TextBox 16"/>
          <p:cNvSpPr txBox="1"/>
          <p:nvPr/>
        </p:nvSpPr>
        <p:spPr>
          <a:xfrm rot="21600000">
            <a:off x="857259" y="1943100"/>
            <a:ext cx="3912450" cy="1095375"/>
          </a:xfrm>
          <a:prstGeom prst="rect">
            <a:avLst/>
          </a:prstGeom>
        </p:spPr>
        <p:txBody>
          <a:bodyPr lIns="0" tIns="14400" rIns="0" bIns="0" rtlCol="0" anchor="t"/>
          <a:lstStyle/>
          <a:p>
            <a:pPr algn="l">
              <a:lnSpc>
                <a:spcPts val="1470"/>
              </a:lnSpc>
            </a:pPr>
            <a:r>
              <a:rPr lang="en-US" sz="1050" b="0" i="0" spc="0" dirty="0">
                <a:solidFill>
                  <a:srgbClr val="868686"/>
                </a:solidFill>
                <a:latin typeface="Ubuntu"/>
              </a:rPr>
              <a:t>Black Caucus of the American Library Association</a:t>
            </a:r>
          </a:p>
          <a:p>
            <a:pPr algn="l">
              <a:lnSpc>
                <a:spcPts val="1470"/>
              </a:lnSpc>
            </a:pPr>
            <a:r>
              <a:rPr lang="en-US" sz="1050" b="0" i="0" spc="0" dirty="0">
                <a:solidFill>
                  <a:srgbClr val="868686"/>
                </a:solidFill>
                <a:latin typeface="Ubuntu"/>
              </a:rPr>
              <a:t>Chinese American Library Association</a:t>
            </a:r>
          </a:p>
          <a:p>
            <a:pPr algn="l">
              <a:lnSpc>
                <a:spcPts val="1470"/>
              </a:lnSpc>
            </a:pPr>
            <a:r>
              <a:rPr lang="en-US" sz="1050" b="0" i="0" spc="0" dirty="0">
                <a:solidFill>
                  <a:srgbClr val="868686"/>
                </a:solidFill>
                <a:latin typeface="Ubuntu"/>
              </a:rPr>
              <a:t>Asian/Pacific American Library Association</a:t>
            </a:r>
          </a:p>
          <a:p>
            <a:pPr algn="l">
              <a:lnSpc>
                <a:spcPts val="1470"/>
              </a:lnSpc>
            </a:pPr>
            <a:r>
              <a:rPr lang="en-US" sz="1050" b="0" i="0" spc="0" dirty="0">
                <a:solidFill>
                  <a:srgbClr val="868686"/>
                </a:solidFill>
                <a:latin typeface="Ubuntu"/>
              </a:rPr>
              <a:t>American Indian Library Association</a:t>
            </a:r>
          </a:p>
          <a:p>
            <a:pPr algn="l">
              <a:lnSpc>
                <a:spcPts val="1470"/>
              </a:lnSpc>
            </a:pPr>
            <a:r>
              <a:rPr lang="en-US" sz="1050" b="0" i="0" spc="0" dirty="0">
                <a:solidFill>
                  <a:srgbClr val="868686"/>
                </a:solidFill>
                <a:latin typeface="Ubuntu"/>
              </a:rPr>
              <a:t>REFORMA</a:t>
            </a:r>
          </a:p>
          <a:p>
            <a:pPr algn="l">
              <a:lnSpc>
                <a:spcPts val="1470"/>
              </a:lnSpc>
            </a:pPr>
            <a:r>
              <a:rPr lang="en-US" sz="1050" b="0" i="0" spc="0" dirty="0">
                <a:solidFill>
                  <a:srgbClr val="868686"/>
                </a:solidFill>
                <a:latin typeface="Ubuntu"/>
              </a:rPr>
              <a:t>Middle East Librarians Association</a:t>
            </a:r>
          </a:p>
        </p:txBody>
      </p:sp>
      <p:sp>
        <p:nvSpPr>
          <p:cNvPr id="17" name="TextBox 17"/>
          <p:cNvSpPr txBox="1"/>
          <p:nvPr/>
        </p:nvSpPr>
        <p:spPr>
          <a:xfrm rot="21600000">
            <a:off x="604846" y="4284720"/>
            <a:ext cx="5731299" cy="361950"/>
          </a:xfrm>
          <a:prstGeom prst="rect">
            <a:avLst/>
          </a:prstGeom>
        </p:spPr>
        <p:txBody>
          <a:bodyPr lIns="0" tIns="14400" rIns="0" bIns="0" rtlCol="0" anchor="t"/>
          <a:lstStyle/>
          <a:p>
            <a:pPr algn="l">
              <a:lnSpc>
                <a:spcPts val="1470"/>
              </a:lnSpc>
            </a:pPr>
            <a:r>
              <a:rPr lang="en-US" sz="1050" b="1" i="0" spc="0" dirty="0">
                <a:solidFill>
                  <a:srgbClr val="3C6AFF">
                    <a:alpha val="100000"/>
                  </a:srgbClr>
                </a:solidFill>
                <a:latin typeface="Ubuntu"/>
              </a:rPr>
              <a:t>University of Illinois’ </a:t>
            </a:r>
            <a:r>
              <a:rPr lang="en-US" sz="1050" b="1" i="0" spc="0" dirty="0" err="1">
                <a:solidFill>
                  <a:srgbClr val="3C6AFF">
                    <a:alpha val="100000"/>
                  </a:srgbClr>
                </a:solidFill>
                <a:latin typeface="Ubuntu"/>
              </a:rPr>
              <a:t>iSchool</a:t>
            </a:r>
            <a:r>
              <a:rPr lang="en-US" sz="1050" b="1" i="0" spc="0" dirty="0">
                <a:solidFill>
                  <a:srgbClr val="3C6AFF">
                    <a:alpha val="100000"/>
                  </a:srgbClr>
                </a:solidFill>
                <a:latin typeface="Ubuntu"/>
              </a:rPr>
              <a:t>: School of Information </a:t>
            </a:r>
            <a:r>
              <a:rPr lang="en-US" sz="1050" b="1" i="0" spc="0" dirty="0" smtClean="0">
                <a:solidFill>
                  <a:srgbClr val="3C6AFF">
                    <a:alpha val="100000"/>
                  </a:srgbClr>
                </a:solidFill>
                <a:latin typeface="Ubuntu"/>
              </a:rPr>
              <a:t>Sciences</a:t>
            </a:r>
            <a:r>
              <a:rPr lang="en-US" sz="1050" dirty="0">
                <a:solidFill>
                  <a:srgbClr val="464646">
                    <a:alpha val="100000"/>
                  </a:srgbClr>
                </a:solidFill>
                <a:latin typeface="Ubuntu"/>
              </a:rPr>
              <a:t> </a:t>
            </a:r>
            <a:r>
              <a:rPr lang="en-US" sz="1050" b="0" i="0" spc="0" dirty="0" smtClean="0">
                <a:solidFill>
                  <a:srgbClr val="868686"/>
                </a:solidFill>
                <a:latin typeface="Ubuntu"/>
              </a:rPr>
              <a:t>(to</a:t>
            </a:r>
            <a:r>
              <a:rPr lang="en-US" sz="1050" b="0" i="0" spc="0" dirty="0">
                <a:solidFill>
                  <a:srgbClr val="868686"/>
                </a:solidFill>
                <a:latin typeface="Ubuntu"/>
              </a:rPr>
              <a:t> reach alumni from U of I)</a:t>
            </a:r>
          </a:p>
        </p:txBody>
      </p:sp>
      <p:sp>
        <p:nvSpPr>
          <p:cNvPr id="18" name="TextBox 18"/>
          <p:cNvSpPr txBox="1"/>
          <p:nvPr/>
        </p:nvSpPr>
        <p:spPr>
          <a:xfrm rot="21600000">
            <a:off x="604846" y="3843355"/>
            <a:ext cx="5140172" cy="361950"/>
          </a:xfrm>
          <a:prstGeom prst="rect">
            <a:avLst/>
          </a:prstGeom>
        </p:spPr>
        <p:txBody>
          <a:bodyPr lIns="0" tIns="14400" rIns="0" bIns="0" rtlCol="0" anchor="t"/>
          <a:lstStyle/>
          <a:p>
            <a:pPr algn="l">
              <a:lnSpc>
                <a:spcPts val="1470"/>
              </a:lnSpc>
            </a:pPr>
            <a:r>
              <a:rPr lang="en-US" sz="1050" b="1" i="0" spc="0" dirty="0">
                <a:solidFill>
                  <a:srgbClr val="3C6AFF">
                    <a:alpha val="100000"/>
                  </a:srgbClr>
                </a:solidFill>
                <a:latin typeface="Ubuntu"/>
              </a:rPr>
              <a:t>University of Missouri School of Information Science and Learning Technologies</a:t>
            </a:r>
            <a:r>
              <a:rPr lang="en-US" sz="1050" b="0" i="0" spc="0" dirty="0">
                <a:solidFill>
                  <a:srgbClr val="464646">
                    <a:alpha val="100000"/>
                  </a:srgbClr>
                </a:solidFill>
                <a:latin typeface="Ubuntu"/>
              </a:rPr>
              <a:t>  </a:t>
            </a:r>
            <a:r>
              <a:rPr lang="en-US" sz="1050" b="0" i="0" spc="0" dirty="0">
                <a:solidFill>
                  <a:srgbClr val="868686"/>
                </a:solidFill>
                <a:latin typeface="Ubuntu"/>
              </a:rPr>
              <a:t>(to reach alumni from SISLT)</a:t>
            </a:r>
          </a:p>
        </p:txBody>
      </p:sp>
      <p:sp>
        <p:nvSpPr>
          <p:cNvPr id="19" name="TextBox 19"/>
          <p:cNvSpPr txBox="1"/>
          <p:nvPr/>
        </p:nvSpPr>
        <p:spPr>
          <a:xfrm rot="21600000">
            <a:off x="604846" y="4755576"/>
            <a:ext cx="6531825" cy="180975"/>
          </a:xfrm>
          <a:prstGeom prst="rect">
            <a:avLst/>
          </a:prstGeom>
        </p:spPr>
        <p:txBody>
          <a:bodyPr lIns="0" tIns="14400" rIns="0" bIns="0" rtlCol="0" anchor="t"/>
          <a:lstStyle/>
          <a:p>
            <a:pPr algn="l">
              <a:lnSpc>
                <a:spcPts val="1470"/>
              </a:lnSpc>
            </a:pPr>
            <a:r>
              <a:rPr lang="en-US" sz="1050" b="1" i="0" spc="0" dirty="0">
                <a:solidFill>
                  <a:srgbClr val="3C6AFF">
                    <a:alpha val="100000"/>
                  </a:srgbClr>
                </a:solidFill>
                <a:latin typeface="Ubuntu"/>
              </a:rPr>
              <a:t>UMSL’s career postings</a:t>
            </a:r>
            <a:r>
              <a:rPr lang="en-US" sz="1050" b="0" i="0" spc="0" dirty="0">
                <a:solidFill>
                  <a:srgbClr val="464646">
                    <a:alpha val="100000"/>
                  </a:srgbClr>
                </a:solidFill>
                <a:latin typeface="Ubuntu"/>
              </a:rPr>
              <a:t> </a:t>
            </a:r>
            <a:r>
              <a:rPr lang="en-US" sz="1050" b="0" i="0" spc="0" dirty="0">
                <a:solidFill>
                  <a:srgbClr val="868686"/>
                </a:solidFill>
                <a:latin typeface="Ubuntu"/>
              </a:rPr>
              <a:t>site</a:t>
            </a:r>
          </a:p>
        </p:txBody>
      </p:sp>
      <p:sp>
        <p:nvSpPr>
          <p:cNvPr id="20" name="TextBox 20"/>
          <p:cNvSpPr txBox="1"/>
          <p:nvPr/>
        </p:nvSpPr>
        <p:spPr>
          <a:xfrm rot="21600000">
            <a:off x="604846" y="4522893"/>
            <a:ext cx="6531825" cy="180975"/>
          </a:xfrm>
          <a:prstGeom prst="rect">
            <a:avLst/>
          </a:prstGeom>
        </p:spPr>
        <p:txBody>
          <a:bodyPr lIns="0" tIns="14400" rIns="0" bIns="0" rtlCol="0" anchor="t"/>
          <a:lstStyle/>
          <a:p>
            <a:pPr>
              <a:lnSpc>
                <a:spcPts val="1470"/>
              </a:lnSpc>
            </a:pPr>
            <a:r>
              <a:rPr lang="en-US" sz="1050" b="1" i="0" spc="0" dirty="0">
                <a:solidFill>
                  <a:srgbClr val="3C6AFF">
                    <a:alpha val="100000"/>
                  </a:srgbClr>
                </a:solidFill>
                <a:latin typeface="Ubuntu"/>
              </a:rPr>
              <a:t>UMSL </a:t>
            </a:r>
            <a:r>
              <a:rPr lang="en-US" sz="1050" b="1" dirty="0" smtClean="0">
                <a:solidFill>
                  <a:srgbClr val="3C6AFF">
                    <a:alpha val="100000"/>
                  </a:srgbClr>
                </a:solidFill>
                <a:latin typeface="Ubuntu"/>
              </a:rPr>
              <a:t>Libraries’</a:t>
            </a:r>
            <a:r>
              <a:rPr lang="en-US" sz="1050" b="0" i="0" spc="0" dirty="0" smtClean="0">
                <a:solidFill>
                  <a:srgbClr val="464646">
                    <a:alpha val="100000"/>
                  </a:srgbClr>
                </a:solidFill>
                <a:latin typeface="Ubuntu"/>
              </a:rPr>
              <a:t> </a:t>
            </a:r>
            <a:r>
              <a:rPr lang="en-US" sz="1050" b="0" i="0" spc="0" dirty="0">
                <a:solidFill>
                  <a:srgbClr val="868686"/>
                </a:solidFill>
                <a:latin typeface="Ubuntu"/>
              </a:rPr>
              <a:t>home page</a:t>
            </a:r>
          </a:p>
        </p:txBody>
      </p:sp>
      <p:sp>
        <p:nvSpPr>
          <p:cNvPr id="21" name="TextBox 21"/>
          <p:cNvSpPr txBox="1"/>
          <p:nvPr/>
        </p:nvSpPr>
        <p:spPr>
          <a:xfrm rot="21600000">
            <a:off x="604846" y="3610673"/>
            <a:ext cx="6531825" cy="180975"/>
          </a:xfrm>
          <a:prstGeom prst="rect">
            <a:avLst/>
          </a:prstGeom>
        </p:spPr>
        <p:txBody>
          <a:bodyPr lIns="0" tIns="14400" rIns="0" bIns="0" rtlCol="0" anchor="t"/>
          <a:lstStyle/>
          <a:p>
            <a:pPr algn="l">
              <a:lnSpc>
                <a:spcPts val="1470"/>
              </a:lnSpc>
            </a:pPr>
            <a:r>
              <a:rPr lang="en-US" sz="1050" b="1" i="0" spc="0">
                <a:solidFill>
                  <a:srgbClr val="3C6AFF">
                    <a:alpha val="100000"/>
                  </a:srgbClr>
                </a:solidFill>
                <a:latin typeface="Ubuntu"/>
              </a:rPr>
              <a:t>St. Louis Regional Library Network (SLRLN)</a:t>
            </a:r>
          </a:p>
        </p:txBody>
      </p:sp>
      <p:sp>
        <p:nvSpPr>
          <p:cNvPr id="22" name="TextBox 22"/>
          <p:cNvSpPr txBox="1"/>
          <p:nvPr/>
        </p:nvSpPr>
        <p:spPr>
          <a:xfrm rot="21600000">
            <a:off x="604846" y="3377991"/>
            <a:ext cx="6531825" cy="180975"/>
          </a:xfrm>
          <a:prstGeom prst="rect">
            <a:avLst/>
          </a:prstGeom>
        </p:spPr>
        <p:txBody>
          <a:bodyPr lIns="0" tIns="14400" rIns="0" bIns="0" rtlCol="0" anchor="t"/>
          <a:lstStyle/>
          <a:p>
            <a:pPr algn="l">
              <a:lnSpc>
                <a:spcPts val="1470"/>
              </a:lnSpc>
            </a:pPr>
            <a:r>
              <a:rPr lang="en-US" sz="1050" b="1" i="0" spc="0">
                <a:solidFill>
                  <a:srgbClr val="3C6AFF">
                    <a:alpha val="100000"/>
                  </a:srgbClr>
                </a:solidFill>
                <a:latin typeface="Ubuntu"/>
              </a:rPr>
              <a:t>Missouri Library Association (MLA) </a:t>
            </a:r>
          </a:p>
        </p:txBody>
      </p:sp>
      <p:sp>
        <p:nvSpPr>
          <p:cNvPr id="23" name="TextBox 23"/>
          <p:cNvSpPr txBox="1"/>
          <p:nvPr/>
        </p:nvSpPr>
        <p:spPr>
          <a:xfrm rot="21600000">
            <a:off x="604846" y="3145309"/>
            <a:ext cx="6531825" cy="180975"/>
          </a:xfrm>
          <a:prstGeom prst="rect">
            <a:avLst/>
          </a:prstGeom>
        </p:spPr>
        <p:txBody>
          <a:bodyPr lIns="0" tIns="14400" rIns="0" bIns="0" rtlCol="0" anchor="t"/>
          <a:lstStyle/>
          <a:p>
            <a:pPr algn="l">
              <a:lnSpc>
                <a:spcPts val="1470"/>
              </a:lnSpc>
            </a:pPr>
            <a:r>
              <a:rPr lang="en-US" sz="1050" b="1" i="0" spc="0" dirty="0">
                <a:solidFill>
                  <a:srgbClr val="3C6AFF">
                    <a:alpha val="100000"/>
                  </a:srgbClr>
                </a:solidFill>
                <a:latin typeface="Ubuntu"/>
              </a:rPr>
              <a:t>LIBJOBS </a:t>
            </a:r>
            <a:r>
              <a:rPr lang="en-US" sz="1050" b="0" i="0" spc="0" dirty="0">
                <a:solidFill>
                  <a:srgbClr val="868686"/>
                </a:solidFill>
                <a:latin typeface="Ubuntu"/>
              </a:rPr>
              <a:t>(International Federation of Library Associations)</a:t>
            </a:r>
          </a:p>
        </p:txBody>
      </p:sp>
      <p:sp>
        <p:nvSpPr>
          <p:cNvPr id="24" name="TextBox 24"/>
          <p:cNvSpPr txBox="1"/>
          <p:nvPr/>
        </p:nvSpPr>
        <p:spPr>
          <a:xfrm rot="21600000">
            <a:off x="477846" y="1724025"/>
            <a:ext cx="143725" cy="266700"/>
          </a:xfrm>
          <a:prstGeom prst="rect">
            <a:avLst/>
          </a:prstGeom>
        </p:spPr>
        <p:txBody>
          <a:bodyPr lIns="0" tIns="21600" rIns="0" bIns="0" rtlCol="0" anchor="t"/>
          <a:lstStyle/>
          <a:p>
            <a:pPr algn="l">
              <a:lnSpc>
                <a:spcPts val="2100"/>
              </a:lnSpc>
            </a:pPr>
            <a:r>
              <a:rPr lang="en-US" sz="1500" b="0" i="0" spc="0">
                <a:solidFill>
                  <a:srgbClr val="464646">
                    <a:alpha val="100000"/>
                  </a:srgbClr>
                </a:solidFill>
                <a:latin typeface="Ubuntu"/>
              </a:rPr>
              <a:t>•</a:t>
            </a:r>
          </a:p>
        </p:txBody>
      </p:sp>
      <p:sp>
        <p:nvSpPr>
          <p:cNvPr id="25" name="TextBox 25"/>
          <p:cNvSpPr txBox="1"/>
          <p:nvPr/>
        </p:nvSpPr>
        <p:spPr>
          <a:xfrm rot="21600000">
            <a:off x="744546" y="1947862"/>
            <a:ext cx="143725" cy="1197446"/>
          </a:xfrm>
          <a:prstGeom prst="rect">
            <a:avLst/>
          </a:prstGeom>
        </p:spPr>
        <p:txBody>
          <a:bodyPr lIns="0" tIns="18000" rIns="0" bIns="0" rtlCol="0" anchor="t"/>
          <a:lstStyle/>
          <a:p>
            <a:pPr algn="l">
              <a:lnSpc>
                <a:spcPts val="1470"/>
              </a:lnSpc>
            </a:pPr>
            <a:r>
              <a:rPr lang="en-US" sz="1200" b="0" i="0" spc="0" dirty="0">
                <a:solidFill>
                  <a:srgbClr val="868686"/>
                </a:solidFill>
                <a:latin typeface="Ubuntu"/>
              </a:rPr>
              <a:t>•</a:t>
            </a:r>
          </a:p>
          <a:p>
            <a:pPr algn="l">
              <a:lnSpc>
                <a:spcPts val="1470"/>
              </a:lnSpc>
            </a:pPr>
            <a:r>
              <a:rPr lang="en-US" sz="1200" b="0" i="0" spc="0" dirty="0">
                <a:solidFill>
                  <a:srgbClr val="868686"/>
                </a:solidFill>
                <a:latin typeface="Ubuntu"/>
              </a:rPr>
              <a:t>•</a:t>
            </a:r>
          </a:p>
          <a:p>
            <a:pPr algn="l">
              <a:lnSpc>
                <a:spcPts val="1470"/>
              </a:lnSpc>
            </a:pPr>
            <a:r>
              <a:rPr lang="en-US" sz="1200" b="0" i="0" spc="0" dirty="0">
                <a:solidFill>
                  <a:srgbClr val="868686"/>
                </a:solidFill>
                <a:latin typeface="Ubuntu"/>
              </a:rPr>
              <a:t>•</a:t>
            </a:r>
          </a:p>
          <a:p>
            <a:pPr algn="l">
              <a:lnSpc>
                <a:spcPts val="1470"/>
              </a:lnSpc>
            </a:pPr>
            <a:r>
              <a:rPr lang="en-US" sz="1200" b="0" i="0" spc="0" dirty="0">
                <a:solidFill>
                  <a:srgbClr val="868686"/>
                </a:solidFill>
                <a:latin typeface="Ubuntu"/>
              </a:rPr>
              <a:t>•</a:t>
            </a:r>
          </a:p>
          <a:p>
            <a:pPr algn="l">
              <a:lnSpc>
                <a:spcPts val="1470"/>
              </a:lnSpc>
            </a:pPr>
            <a:r>
              <a:rPr lang="en-US" sz="1200" b="0" i="0" spc="0" dirty="0">
                <a:solidFill>
                  <a:srgbClr val="868686"/>
                </a:solidFill>
                <a:latin typeface="Ubuntu"/>
              </a:rPr>
              <a:t>•</a:t>
            </a:r>
          </a:p>
          <a:p>
            <a:pPr algn="l">
              <a:lnSpc>
                <a:spcPts val="1470"/>
              </a:lnSpc>
            </a:pPr>
            <a:r>
              <a:rPr lang="en-US" sz="1200" b="0" i="0" spc="0" dirty="0">
                <a:solidFill>
                  <a:srgbClr val="868686"/>
                </a:solidFill>
                <a:latin typeface="Ubuntu"/>
              </a:rPr>
              <a:t>•</a:t>
            </a:r>
          </a:p>
        </p:txBody>
      </p:sp>
      <p:sp>
        <p:nvSpPr>
          <p:cNvPr id="26" name="TextBox 26"/>
          <p:cNvSpPr txBox="1"/>
          <p:nvPr/>
        </p:nvSpPr>
        <p:spPr>
          <a:xfrm rot="21600000">
            <a:off x="477846" y="3103127"/>
            <a:ext cx="143725" cy="266700"/>
          </a:xfrm>
          <a:prstGeom prst="rect">
            <a:avLst/>
          </a:prstGeom>
        </p:spPr>
        <p:txBody>
          <a:bodyPr lIns="0" tIns="21600" rIns="0" bIns="0" rtlCol="0" anchor="t"/>
          <a:lstStyle/>
          <a:p>
            <a:pPr algn="l">
              <a:lnSpc>
                <a:spcPts val="2100"/>
              </a:lnSpc>
            </a:pPr>
            <a:r>
              <a:rPr lang="en-US" sz="1500" b="0" i="0" spc="0">
                <a:solidFill>
                  <a:srgbClr val="464646">
                    <a:alpha val="100000"/>
                  </a:srgbClr>
                </a:solidFill>
                <a:latin typeface="Ubuntu"/>
              </a:rPr>
              <a:t>•</a:t>
            </a:r>
          </a:p>
        </p:txBody>
      </p:sp>
      <p:sp>
        <p:nvSpPr>
          <p:cNvPr id="27" name="TextBox 27"/>
          <p:cNvSpPr txBox="1"/>
          <p:nvPr/>
        </p:nvSpPr>
        <p:spPr>
          <a:xfrm rot="21600000">
            <a:off x="477846" y="3334902"/>
            <a:ext cx="143725" cy="266700"/>
          </a:xfrm>
          <a:prstGeom prst="rect">
            <a:avLst/>
          </a:prstGeom>
        </p:spPr>
        <p:txBody>
          <a:bodyPr lIns="0" tIns="21600" rIns="0" bIns="0" rtlCol="0" anchor="t"/>
          <a:lstStyle/>
          <a:p>
            <a:pPr algn="l">
              <a:lnSpc>
                <a:spcPts val="2100"/>
              </a:lnSpc>
            </a:pPr>
            <a:r>
              <a:rPr lang="en-US" sz="1500" b="0" i="0" spc="0">
                <a:solidFill>
                  <a:srgbClr val="464646">
                    <a:alpha val="100000"/>
                  </a:srgbClr>
                </a:solidFill>
                <a:latin typeface="Ubuntu"/>
              </a:rPr>
              <a:t>•</a:t>
            </a:r>
          </a:p>
        </p:txBody>
      </p:sp>
      <p:sp>
        <p:nvSpPr>
          <p:cNvPr id="28" name="TextBox 28"/>
          <p:cNvSpPr txBox="1"/>
          <p:nvPr/>
        </p:nvSpPr>
        <p:spPr>
          <a:xfrm rot="21600000">
            <a:off x="477846" y="3566677"/>
            <a:ext cx="143725" cy="266700"/>
          </a:xfrm>
          <a:prstGeom prst="rect">
            <a:avLst/>
          </a:prstGeom>
        </p:spPr>
        <p:txBody>
          <a:bodyPr lIns="0" tIns="21600" rIns="0" bIns="0" rtlCol="0" anchor="t"/>
          <a:lstStyle/>
          <a:p>
            <a:pPr algn="l">
              <a:lnSpc>
                <a:spcPts val="2100"/>
              </a:lnSpc>
            </a:pPr>
            <a:r>
              <a:rPr lang="en-US" sz="1500" b="0" i="0" spc="0">
                <a:solidFill>
                  <a:srgbClr val="464646">
                    <a:alpha val="100000"/>
                  </a:srgbClr>
                </a:solidFill>
                <a:latin typeface="Ubuntu"/>
              </a:rPr>
              <a:t>•</a:t>
            </a:r>
          </a:p>
        </p:txBody>
      </p:sp>
      <p:sp>
        <p:nvSpPr>
          <p:cNvPr id="29" name="TextBox 29"/>
          <p:cNvSpPr txBox="1"/>
          <p:nvPr/>
        </p:nvSpPr>
        <p:spPr>
          <a:xfrm rot="21600000">
            <a:off x="477846" y="3804802"/>
            <a:ext cx="143725" cy="266700"/>
          </a:xfrm>
          <a:prstGeom prst="rect">
            <a:avLst/>
          </a:prstGeom>
        </p:spPr>
        <p:txBody>
          <a:bodyPr lIns="0" tIns="21600" rIns="0" bIns="0" rtlCol="0" anchor="t"/>
          <a:lstStyle/>
          <a:p>
            <a:pPr algn="l">
              <a:lnSpc>
                <a:spcPts val="2100"/>
              </a:lnSpc>
            </a:pPr>
            <a:r>
              <a:rPr lang="en-US" sz="1500" b="0" i="0" spc="0">
                <a:solidFill>
                  <a:srgbClr val="464646">
                    <a:alpha val="100000"/>
                  </a:srgbClr>
                </a:solidFill>
                <a:latin typeface="Ubuntu"/>
              </a:rPr>
              <a:t>•</a:t>
            </a:r>
          </a:p>
        </p:txBody>
      </p:sp>
      <p:sp>
        <p:nvSpPr>
          <p:cNvPr id="30" name="TextBox 30"/>
          <p:cNvSpPr txBox="1"/>
          <p:nvPr/>
        </p:nvSpPr>
        <p:spPr>
          <a:xfrm rot="21600000">
            <a:off x="477846" y="4242085"/>
            <a:ext cx="143725" cy="266700"/>
          </a:xfrm>
          <a:prstGeom prst="rect">
            <a:avLst/>
          </a:prstGeom>
        </p:spPr>
        <p:txBody>
          <a:bodyPr lIns="0" tIns="21600" rIns="0" bIns="0" rtlCol="0" anchor="t"/>
          <a:lstStyle/>
          <a:p>
            <a:pPr algn="l">
              <a:lnSpc>
                <a:spcPts val="2100"/>
              </a:lnSpc>
            </a:pPr>
            <a:r>
              <a:rPr lang="en-US" sz="1500" b="0" i="0" spc="0">
                <a:solidFill>
                  <a:srgbClr val="464646">
                    <a:alpha val="100000"/>
                  </a:srgbClr>
                </a:solidFill>
                <a:latin typeface="Ubuntu"/>
              </a:rPr>
              <a:t>•</a:t>
            </a:r>
          </a:p>
        </p:txBody>
      </p:sp>
      <p:sp>
        <p:nvSpPr>
          <p:cNvPr id="31" name="TextBox 31"/>
          <p:cNvSpPr txBox="1"/>
          <p:nvPr/>
        </p:nvSpPr>
        <p:spPr>
          <a:xfrm rot="21600000">
            <a:off x="477846" y="4479351"/>
            <a:ext cx="143725" cy="266700"/>
          </a:xfrm>
          <a:prstGeom prst="rect">
            <a:avLst/>
          </a:prstGeom>
        </p:spPr>
        <p:txBody>
          <a:bodyPr lIns="0" tIns="21600" rIns="0" bIns="0" rtlCol="0" anchor="t"/>
          <a:lstStyle/>
          <a:p>
            <a:pPr algn="l">
              <a:lnSpc>
                <a:spcPts val="2100"/>
              </a:lnSpc>
            </a:pPr>
            <a:r>
              <a:rPr lang="en-US" sz="1500" b="0" i="0" spc="0" dirty="0">
                <a:solidFill>
                  <a:srgbClr val="464646">
                    <a:alpha val="100000"/>
                  </a:srgbClr>
                </a:solidFill>
                <a:latin typeface="Ubuntu"/>
              </a:rPr>
              <a:t>•</a:t>
            </a:r>
          </a:p>
        </p:txBody>
      </p:sp>
      <p:sp>
        <p:nvSpPr>
          <p:cNvPr id="32" name="TextBox 32"/>
          <p:cNvSpPr txBox="1"/>
          <p:nvPr/>
        </p:nvSpPr>
        <p:spPr>
          <a:xfrm rot="21600000">
            <a:off x="477846" y="4718224"/>
            <a:ext cx="143725" cy="266700"/>
          </a:xfrm>
          <a:prstGeom prst="rect">
            <a:avLst/>
          </a:prstGeom>
        </p:spPr>
        <p:txBody>
          <a:bodyPr lIns="0" tIns="21600" rIns="0" bIns="0" rtlCol="0" anchor="t"/>
          <a:lstStyle/>
          <a:p>
            <a:pPr algn="l">
              <a:lnSpc>
                <a:spcPts val="2100"/>
              </a:lnSpc>
            </a:pPr>
            <a:r>
              <a:rPr lang="en-US" sz="1500" b="0" i="0" spc="0" dirty="0">
                <a:solidFill>
                  <a:srgbClr val="464646">
                    <a:alpha val="100000"/>
                  </a:srgbClr>
                </a:solidFill>
                <a:latin typeface="Ubuntu"/>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8397" y="1064983"/>
            <a:ext cx="4545212" cy="4827615"/>
            <a:chOff x="108397" y="1064983"/>
            <a:chExt cx="4545212" cy="4827615"/>
          </a:xfrm>
        </p:grpSpPr>
        <p:sp>
          <p:nvSpPr>
            <p:cNvPr id="4" name="Freeform 4"/>
            <p:cNvSpPr/>
            <p:nvPr/>
          </p:nvSpPr>
          <p:spPr>
            <a:xfrm>
              <a:off x="108397" y="1064983"/>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62698" y="-995387"/>
            <a:ext cx="5759152" cy="7677249"/>
            <a:chOff x="962698" y="-995387"/>
            <a:chExt cx="5759152" cy="7677249"/>
          </a:xfrm>
        </p:grpSpPr>
        <p:sp>
          <p:nvSpPr>
            <p:cNvPr id="6" name="Freeform 6"/>
            <p:cNvSpPr/>
            <p:nvPr/>
          </p:nvSpPr>
          <p:spPr>
            <a:xfrm>
              <a:off x="962698"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0" y="1543720"/>
            <a:ext cx="7095722" cy="3914775"/>
            <a:chOff x="254000" y="1543720"/>
            <a:chExt cx="7095722" cy="3914775"/>
          </a:xfrm>
        </p:grpSpPr>
        <p:sp>
          <p:nvSpPr>
            <p:cNvPr id="8" name="Freeform 8"/>
            <p:cNvSpPr/>
            <p:nvPr/>
          </p:nvSpPr>
          <p:spPr>
            <a:xfrm>
              <a:off x="254000" y="1543720"/>
              <a:ext cx="7095722" cy="391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0" name="TextBox 10"/>
          <p:cNvSpPr txBox="1"/>
          <p:nvPr/>
        </p:nvSpPr>
        <p:spPr>
          <a:xfrm rot="21600000">
            <a:off x="781065" y="481765"/>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JOB</a:t>
            </a:r>
            <a:r>
              <a:rPr lang="en-US" sz="900" b="1" i="1" spc="375">
                <a:solidFill>
                  <a:srgbClr val="3C6AFF">
                    <a:alpha val="100000"/>
                  </a:srgbClr>
                </a:solidFill>
                <a:latin typeface="Ubuntu"/>
              </a:rPr>
              <a:t> QUALIFICATIONS</a:t>
            </a:r>
          </a:p>
        </p:txBody>
      </p:sp>
      <p:cxnSp>
        <p:nvCxnSpPr>
          <p:cNvPr id="11" name="Straight Connector 11"/>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2" name="TextBox 12"/>
          <p:cNvSpPr txBox="1"/>
          <p:nvPr/>
        </p:nvSpPr>
        <p:spPr>
          <a:xfrm rot="21600000">
            <a:off x="361950" y="929440"/>
            <a:ext cx="6903300" cy="4572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The job ad lists all of the required and preferred candidate qualifications, </a:t>
            </a:r>
            <a:r>
              <a:rPr lang="en-US" sz="1200" b="1" dirty="0"/>
              <a:t/>
            </a:r>
            <a:br>
              <a:rPr lang="en-US" sz="1200" b="1" dirty="0"/>
            </a:br>
            <a:r>
              <a:rPr lang="en-US" sz="1200" b="0" i="0" spc="0">
                <a:solidFill>
                  <a:srgbClr val="464646">
                    <a:alpha val="100000"/>
                  </a:srgbClr>
                </a:solidFill>
                <a:latin typeface="Ubuntu"/>
              </a:rPr>
              <a:t>as well as the major responsibilities for the position being filled.</a:t>
            </a:r>
          </a:p>
        </p:txBody>
      </p:sp>
      <p:sp>
        <p:nvSpPr>
          <p:cNvPr id="15" name="TextBox 15"/>
          <p:cNvSpPr txBox="1"/>
          <p:nvPr/>
        </p:nvSpPr>
        <p:spPr>
          <a:xfrm rot="21600000">
            <a:off x="433396" y="1648981"/>
            <a:ext cx="6760425" cy="180975"/>
          </a:xfrm>
          <a:prstGeom prst="rect">
            <a:avLst/>
          </a:prstGeom>
        </p:spPr>
        <p:txBody>
          <a:bodyPr lIns="0" tIns="14400" rIns="0" bIns="0" rtlCol="0" anchor="t"/>
          <a:lstStyle/>
          <a:p>
            <a:pPr algn="l">
              <a:lnSpc>
                <a:spcPts val="1470"/>
              </a:lnSpc>
            </a:pPr>
            <a:r>
              <a:rPr lang="en-US" sz="1050" b="1" i="0" spc="0">
                <a:solidFill>
                  <a:srgbClr val="3C6AFF">
                    <a:alpha val="100000"/>
                  </a:srgbClr>
                </a:solidFill>
                <a:latin typeface="Ubuntu"/>
              </a:rPr>
              <a:t>Required qualifications:</a:t>
            </a:r>
          </a:p>
        </p:txBody>
      </p:sp>
      <p:sp>
        <p:nvSpPr>
          <p:cNvPr id="16" name="TextBox 16"/>
          <p:cNvSpPr txBox="1"/>
          <p:nvPr/>
        </p:nvSpPr>
        <p:spPr>
          <a:xfrm rot="21600000">
            <a:off x="433396" y="3020581"/>
            <a:ext cx="6760425" cy="180975"/>
          </a:xfrm>
          <a:prstGeom prst="rect">
            <a:avLst/>
          </a:prstGeom>
        </p:spPr>
        <p:txBody>
          <a:bodyPr lIns="0" tIns="14400" rIns="0" bIns="0" rtlCol="0" anchor="t"/>
          <a:lstStyle/>
          <a:p>
            <a:pPr algn="l">
              <a:lnSpc>
                <a:spcPts val="1470"/>
              </a:lnSpc>
            </a:pPr>
            <a:r>
              <a:rPr lang="en-US" sz="1050" b="1" i="0" spc="0">
                <a:solidFill>
                  <a:srgbClr val="3C6AFF">
                    <a:alpha val="100000"/>
                  </a:srgbClr>
                </a:solidFill>
                <a:latin typeface="Ubuntu"/>
              </a:rPr>
              <a:t>Preferred qualifications:</a:t>
            </a:r>
          </a:p>
        </p:txBody>
      </p:sp>
      <p:sp>
        <p:nvSpPr>
          <p:cNvPr id="17" name="TextBox 17"/>
          <p:cNvSpPr txBox="1"/>
          <p:nvPr/>
        </p:nvSpPr>
        <p:spPr>
          <a:xfrm rot="21600000">
            <a:off x="433396" y="3681085"/>
            <a:ext cx="6760425" cy="180975"/>
          </a:xfrm>
          <a:prstGeom prst="rect">
            <a:avLst/>
          </a:prstGeom>
        </p:spPr>
        <p:txBody>
          <a:bodyPr lIns="0" tIns="14400" rIns="0" bIns="0" rtlCol="0" anchor="t"/>
          <a:lstStyle/>
          <a:p>
            <a:pPr algn="l">
              <a:lnSpc>
                <a:spcPts val="1470"/>
              </a:lnSpc>
            </a:pPr>
            <a:r>
              <a:rPr lang="en-US" sz="1050" b="1" i="0" spc="0">
                <a:solidFill>
                  <a:srgbClr val="3C6AFF">
                    <a:alpha val="100000"/>
                  </a:srgbClr>
                </a:solidFill>
                <a:latin typeface="Ubuntu"/>
              </a:rPr>
              <a:t>Responsibilities:</a:t>
            </a:r>
          </a:p>
        </p:txBody>
      </p:sp>
      <p:sp>
        <p:nvSpPr>
          <p:cNvPr id="18" name="TextBox 18"/>
          <p:cNvSpPr txBox="1"/>
          <p:nvPr/>
        </p:nvSpPr>
        <p:spPr>
          <a:xfrm rot="21600000">
            <a:off x="661996" y="1858531"/>
            <a:ext cx="6531825" cy="1028700"/>
          </a:xfrm>
          <a:prstGeom prst="rect">
            <a:avLst/>
          </a:prstGeom>
        </p:spPr>
        <p:txBody>
          <a:bodyPr lIns="0" tIns="14400" rIns="0" bIns="0" rtlCol="0" anchor="t"/>
          <a:lstStyle/>
          <a:p>
            <a:pPr algn="l">
              <a:lnSpc>
                <a:spcPts val="1365"/>
              </a:lnSpc>
            </a:pPr>
            <a:r>
              <a:rPr lang="en-US" sz="1050" b="0" i="0" spc="0" dirty="0">
                <a:solidFill>
                  <a:srgbClr val="868686"/>
                </a:solidFill>
                <a:latin typeface="Ubuntu"/>
              </a:rPr>
              <a:t>Master of Library Science degree from an ALA-accredited institution at the time of appointment</a:t>
            </a:r>
          </a:p>
          <a:p>
            <a:pPr algn="l">
              <a:lnSpc>
                <a:spcPts val="1365"/>
              </a:lnSpc>
            </a:pPr>
            <a:r>
              <a:rPr lang="en-US" sz="1050" b="0" i="0" spc="0" dirty="0">
                <a:solidFill>
                  <a:srgbClr val="868686"/>
                </a:solidFill>
                <a:latin typeface="Ubuntu"/>
              </a:rPr>
              <a:t>Excellent oral and written communication skills</a:t>
            </a:r>
          </a:p>
          <a:p>
            <a:pPr algn="l">
              <a:lnSpc>
                <a:spcPts val="1365"/>
              </a:lnSpc>
            </a:pPr>
            <a:r>
              <a:rPr lang="en-US" sz="1050" b="0" i="0" spc="0" dirty="0">
                <a:solidFill>
                  <a:srgbClr val="868686"/>
                </a:solidFill>
                <a:latin typeface="Ubuntu"/>
              </a:rPr>
              <a:t>Knowledge of emerging trends in academic libraries</a:t>
            </a:r>
          </a:p>
          <a:p>
            <a:pPr algn="l">
              <a:lnSpc>
                <a:spcPts val="1365"/>
              </a:lnSpc>
            </a:pPr>
            <a:r>
              <a:rPr lang="en-US" sz="1050" b="0" i="0" spc="0" dirty="0">
                <a:solidFill>
                  <a:srgbClr val="868686"/>
                </a:solidFill>
                <a:latin typeface="Ubuntu"/>
              </a:rPr>
              <a:t>Ability to work well with diverse populations</a:t>
            </a:r>
          </a:p>
          <a:p>
            <a:pPr algn="l">
              <a:lnSpc>
                <a:spcPts val="1365"/>
              </a:lnSpc>
            </a:pPr>
            <a:r>
              <a:rPr lang="en-US" sz="1050" b="0" i="0" spc="0" dirty="0">
                <a:solidFill>
                  <a:srgbClr val="868686"/>
                </a:solidFill>
                <a:latin typeface="Ubuntu"/>
              </a:rPr>
              <a:t>Familiarity with academic research resources and tools</a:t>
            </a:r>
          </a:p>
          <a:p>
            <a:pPr algn="l">
              <a:lnSpc>
                <a:spcPts val="1365"/>
              </a:lnSpc>
            </a:pPr>
            <a:r>
              <a:rPr lang="en-US" sz="1050" b="0" i="0" spc="0" dirty="0">
                <a:solidFill>
                  <a:srgbClr val="868686"/>
                </a:solidFill>
                <a:latin typeface="Ubuntu"/>
              </a:rPr>
              <a:t>Ability to work independently and collaboratively</a:t>
            </a:r>
          </a:p>
        </p:txBody>
      </p:sp>
      <p:sp>
        <p:nvSpPr>
          <p:cNvPr id="19" name="TextBox 19"/>
          <p:cNvSpPr txBox="1"/>
          <p:nvPr/>
        </p:nvSpPr>
        <p:spPr>
          <a:xfrm rot="21600000">
            <a:off x="661996" y="3230131"/>
            <a:ext cx="6531825" cy="342900"/>
          </a:xfrm>
          <a:prstGeom prst="rect">
            <a:avLst/>
          </a:prstGeom>
        </p:spPr>
        <p:txBody>
          <a:bodyPr lIns="0" tIns="14400" rIns="0" bIns="0" rtlCol="0" anchor="t"/>
          <a:lstStyle/>
          <a:p>
            <a:pPr algn="l">
              <a:lnSpc>
                <a:spcPts val="1365"/>
              </a:lnSpc>
            </a:pPr>
            <a:r>
              <a:rPr lang="en-US" sz="1050" b="0" i="0" spc="0" dirty="0">
                <a:solidFill>
                  <a:srgbClr val="868686"/>
                </a:solidFill>
                <a:latin typeface="Ubuntu"/>
              </a:rPr>
              <a:t>Experience in an academic library</a:t>
            </a:r>
          </a:p>
          <a:p>
            <a:pPr algn="l">
              <a:lnSpc>
                <a:spcPts val="1365"/>
              </a:lnSpc>
            </a:pPr>
            <a:r>
              <a:rPr lang="en-US" sz="1050" b="0" i="0" spc="0" dirty="0">
                <a:solidFill>
                  <a:srgbClr val="868686"/>
                </a:solidFill>
                <a:latin typeface="Ubuntu"/>
              </a:rPr>
              <a:t>Coursework, research, or occupational experience in Education</a:t>
            </a:r>
          </a:p>
        </p:txBody>
      </p:sp>
      <p:sp>
        <p:nvSpPr>
          <p:cNvPr id="20" name="TextBox 20"/>
          <p:cNvSpPr txBox="1"/>
          <p:nvPr/>
        </p:nvSpPr>
        <p:spPr>
          <a:xfrm rot="21600000">
            <a:off x="661996" y="3890635"/>
            <a:ext cx="6541350" cy="1371600"/>
          </a:xfrm>
          <a:prstGeom prst="rect">
            <a:avLst/>
          </a:prstGeom>
        </p:spPr>
        <p:txBody>
          <a:bodyPr lIns="0" tIns="14400" rIns="0" bIns="0" rtlCol="0" anchor="t"/>
          <a:lstStyle/>
          <a:p>
            <a:pPr algn="l">
              <a:lnSpc>
                <a:spcPts val="1365"/>
              </a:lnSpc>
            </a:pPr>
            <a:r>
              <a:rPr lang="en-US" sz="1050" b="0" i="0" spc="0" dirty="0">
                <a:solidFill>
                  <a:srgbClr val="868686"/>
                </a:solidFill>
                <a:latin typeface="Ubuntu"/>
              </a:rPr>
              <a:t>Provide research assistance to students, faculty, and staff through research consultations, library instruction sessions, and other means</a:t>
            </a:r>
          </a:p>
          <a:p>
            <a:pPr algn="l">
              <a:lnSpc>
                <a:spcPts val="1365"/>
              </a:lnSpc>
            </a:pPr>
            <a:r>
              <a:rPr lang="en-US" sz="1050" b="0" i="0" spc="0" dirty="0">
                <a:solidFill>
                  <a:srgbClr val="868686"/>
                </a:solidFill>
                <a:latin typeface="Ubuntu"/>
              </a:rPr>
              <a:t>Complete assigned reference shifts in-person and/or online through chat</a:t>
            </a:r>
          </a:p>
          <a:p>
            <a:pPr algn="l">
              <a:lnSpc>
                <a:spcPts val="1365"/>
              </a:lnSpc>
            </a:pPr>
            <a:r>
              <a:rPr lang="en-US" sz="1050" b="0" i="0" spc="0" dirty="0">
                <a:solidFill>
                  <a:srgbClr val="868686"/>
                </a:solidFill>
                <a:latin typeface="Ubuntu"/>
              </a:rPr>
              <a:t>Select library resources, prepare research guides, and liaise with the College of Education and other academic departments in assigned subject areas</a:t>
            </a:r>
          </a:p>
          <a:p>
            <a:pPr algn="l">
              <a:lnSpc>
                <a:spcPts val="1365"/>
              </a:lnSpc>
            </a:pPr>
            <a:r>
              <a:rPr lang="en-US" sz="1050" b="0" i="0" spc="0" dirty="0">
                <a:solidFill>
                  <a:srgbClr val="868686"/>
                </a:solidFill>
                <a:latin typeface="Ubuntu"/>
              </a:rPr>
              <a:t>Participate in promoting the </a:t>
            </a:r>
            <a:r>
              <a:rPr lang="en-US" sz="1050" b="0" i="0" spc="0" dirty="0" smtClean="0">
                <a:solidFill>
                  <a:srgbClr val="868686"/>
                </a:solidFill>
                <a:latin typeface="Ubuntu"/>
              </a:rPr>
              <a:t>Library’s </a:t>
            </a:r>
            <a:r>
              <a:rPr lang="en-US" sz="1050" b="0" i="0" spc="0" dirty="0">
                <a:solidFill>
                  <a:srgbClr val="868686"/>
                </a:solidFill>
                <a:latin typeface="Ubuntu"/>
              </a:rPr>
              <a:t>services through campus outreach efforts</a:t>
            </a:r>
          </a:p>
          <a:p>
            <a:pPr algn="l">
              <a:lnSpc>
                <a:spcPts val="1365"/>
              </a:lnSpc>
            </a:pPr>
            <a:r>
              <a:rPr lang="en-US" sz="1050" b="0" i="0" spc="0" dirty="0">
                <a:solidFill>
                  <a:srgbClr val="868686"/>
                </a:solidFill>
                <a:latin typeface="Ubuntu"/>
              </a:rPr>
              <a:t>Assist in the Library’s record management activities and initiatives</a:t>
            </a:r>
          </a:p>
          <a:p>
            <a:pPr algn="l">
              <a:lnSpc>
                <a:spcPts val="1365"/>
              </a:lnSpc>
            </a:pPr>
            <a:r>
              <a:rPr lang="en-US" sz="1050" b="0" i="0" spc="0" dirty="0">
                <a:solidFill>
                  <a:srgbClr val="868686"/>
                </a:solidFill>
                <a:latin typeface="Ubuntu"/>
              </a:rPr>
              <a:t>Take part in other departmental activities and serve on internal and external committees</a:t>
            </a:r>
          </a:p>
        </p:txBody>
      </p:sp>
      <p:sp>
        <p:nvSpPr>
          <p:cNvPr id="21" name="TextBox 21"/>
          <p:cNvSpPr txBox="1"/>
          <p:nvPr/>
        </p:nvSpPr>
        <p:spPr>
          <a:xfrm rot="21600000">
            <a:off x="534996" y="1811699"/>
            <a:ext cx="143725" cy="266700"/>
          </a:xfrm>
          <a:prstGeom prst="rect">
            <a:avLst/>
          </a:prstGeom>
        </p:spPr>
        <p:txBody>
          <a:bodyPr lIns="0" tIns="21600" rIns="0" bIns="0" rtlCol="0" anchor="t"/>
          <a:lstStyle/>
          <a:p>
            <a:pPr algn="l">
              <a:lnSpc>
                <a:spcPts val="2100"/>
              </a:lnSpc>
            </a:pPr>
            <a:r>
              <a:rPr lang="en-US" sz="1500" b="0" i="0" spc="0">
                <a:solidFill>
                  <a:srgbClr val="868686"/>
                </a:solidFill>
                <a:latin typeface="Ubuntu"/>
              </a:rPr>
              <a:t>•</a:t>
            </a:r>
          </a:p>
        </p:txBody>
      </p:sp>
      <p:sp>
        <p:nvSpPr>
          <p:cNvPr id="22" name="TextBox 22"/>
          <p:cNvSpPr txBox="1"/>
          <p:nvPr/>
        </p:nvSpPr>
        <p:spPr>
          <a:xfrm rot="21600000">
            <a:off x="534996" y="1987243"/>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23" name="TextBox 23"/>
          <p:cNvSpPr txBox="1"/>
          <p:nvPr/>
        </p:nvSpPr>
        <p:spPr>
          <a:xfrm rot="21600000">
            <a:off x="534996" y="2162787"/>
            <a:ext cx="143725" cy="266700"/>
          </a:xfrm>
          <a:prstGeom prst="rect">
            <a:avLst/>
          </a:prstGeom>
        </p:spPr>
        <p:txBody>
          <a:bodyPr lIns="0" tIns="21600" rIns="0" bIns="0" rtlCol="0" anchor="t"/>
          <a:lstStyle/>
          <a:p>
            <a:pPr algn="l">
              <a:lnSpc>
                <a:spcPts val="2100"/>
              </a:lnSpc>
            </a:pPr>
            <a:r>
              <a:rPr lang="en-US" sz="1500" b="0" i="0" spc="0">
                <a:solidFill>
                  <a:srgbClr val="868686"/>
                </a:solidFill>
                <a:latin typeface="Ubuntu"/>
              </a:rPr>
              <a:t>•</a:t>
            </a:r>
          </a:p>
        </p:txBody>
      </p:sp>
      <p:sp>
        <p:nvSpPr>
          <p:cNvPr id="24" name="TextBox 24"/>
          <p:cNvSpPr txBox="1"/>
          <p:nvPr/>
        </p:nvSpPr>
        <p:spPr>
          <a:xfrm rot="21600000">
            <a:off x="534996" y="2338331"/>
            <a:ext cx="143725" cy="266700"/>
          </a:xfrm>
          <a:prstGeom prst="rect">
            <a:avLst/>
          </a:prstGeom>
        </p:spPr>
        <p:txBody>
          <a:bodyPr lIns="0" tIns="21600" rIns="0" bIns="0" rtlCol="0" anchor="t"/>
          <a:lstStyle/>
          <a:p>
            <a:pPr algn="l">
              <a:lnSpc>
                <a:spcPts val="2100"/>
              </a:lnSpc>
            </a:pPr>
            <a:r>
              <a:rPr lang="en-US" sz="1500" b="0" i="0" spc="0">
                <a:solidFill>
                  <a:srgbClr val="868686"/>
                </a:solidFill>
                <a:latin typeface="Ubuntu"/>
              </a:rPr>
              <a:t>•</a:t>
            </a:r>
          </a:p>
        </p:txBody>
      </p:sp>
      <p:sp>
        <p:nvSpPr>
          <p:cNvPr id="25" name="TextBox 25"/>
          <p:cNvSpPr txBox="1"/>
          <p:nvPr/>
        </p:nvSpPr>
        <p:spPr>
          <a:xfrm rot="21600000">
            <a:off x="534996" y="2513875"/>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26" name="TextBox 26"/>
          <p:cNvSpPr txBox="1"/>
          <p:nvPr/>
        </p:nvSpPr>
        <p:spPr>
          <a:xfrm rot="21600000">
            <a:off x="534996" y="2689421"/>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27" name="TextBox 27"/>
          <p:cNvSpPr txBox="1"/>
          <p:nvPr/>
        </p:nvSpPr>
        <p:spPr>
          <a:xfrm rot="21600000">
            <a:off x="534996" y="3185681"/>
            <a:ext cx="143725" cy="266700"/>
          </a:xfrm>
          <a:prstGeom prst="rect">
            <a:avLst/>
          </a:prstGeom>
        </p:spPr>
        <p:txBody>
          <a:bodyPr lIns="0" tIns="21600" rIns="0" bIns="0" rtlCol="0" anchor="t"/>
          <a:lstStyle/>
          <a:p>
            <a:pPr algn="l">
              <a:lnSpc>
                <a:spcPts val="2100"/>
              </a:lnSpc>
            </a:pPr>
            <a:r>
              <a:rPr lang="en-US" sz="1500" b="0" i="0" spc="0">
                <a:solidFill>
                  <a:srgbClr val="868686"/>
                </a:solidFill>
                <a:latin typeface="Ubuntu"/>
              </a:rPr>
              <a:t>•</a:t>
            </a:r>
          </a:p>
        </p:txBody>
      </p:sp>
      <p:sp>
        <p:nvSpPr>
          <p:cNvPr id="28" name="TextBox 28"/>
          <p:cNvSpPr txBox="1"/>
          <p:nvPr/>
        </p:nvSpPr>
        <p:spPr>
          <a:xfrm rot="21600000">
            <a:off x="534996" y="3357131"/>
            <a:ext cx="143725" cy="266700"/>
          </a:xfrm>
          <a:prstGeom prst="rect">
            <a:avLst/>
          </a:prstGeom>
        </p:spPr>
        <p:txBody>
          <a:bodyPr lIns="0" tIns="21600" rIns="0" bIns="0" rtlCol="0" anchor="t"/>
          <a:lstStyle/>
          <a:p>
            <a:pPr algn="l">
              <a:lnSpc>
                <a:spcPts val="2100"/>
              </a:lnSpc>
            </a:pPr>
            <a:r>
              <a:rPr lang="en-US" sz="1500" b="0" i="0" spc="0">
                <a:solidFill>
                  <a:srgbClr val="868686"/>
                </a:solidFill>
                <a:latin typeface="Ubuntu"/>
              </a:rPr>
              <a:t>•</a:t>
            </a:r>
          </a:p>
        </p:txBody>
      </p:sp>
      <p:sp>
        <p:nvSpPr>
          <p:cNvPr id="29" name="TextBox 29"/>
          <p:cNvSpPr txBox="1"/>
          <p:nvPr/>
        </p:nvSpPr>
        <p:spPr>
          <a:xfrm rot="21600000">
            <a:off x="534996" y="3843803"/>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30" name="TextBox 30"/>
          <p:cNvSpPr txBox="1"/>
          <p:nvPr/>
        </p:nvSpPr>
        <p:spPr>
          <a:xfrm rot="21600000">
            <a:off x="534996" y="4193527"/>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31" name="TextBox 31"/>
          <p:cNvSpPr txBox="1"/>
          <p:nvPr/>
        </p:nvSpPr>
        <p:spPr>
          <a:xfrm rot="21600000">
            <a:off x="534996" y="4374183"/>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32" name="TextBox 32"/>
          <p:cNvSpPr txBox="1"/>
          <p:nvPr/>
        </p:nvSpPr>
        <p:spPr>
          <a:xfrm rot="21600000">
            <a:off x="534996" y="4726288"/>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33" name="TextBox 33"/>
          <p:cNvSpPr txBox="1"/>
          <p:nvPr/>
        </p:nvSpPr>
        <p:spPr>
          <a:xfrm rot="21600000">
            <a:off x="534996" y="4902181"/>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sp>
        <p:nvSpPr>
          <p:cNvPr id="34" name="TextBox 34"/>
          <p:cNvSpPr txBox="1"/>
          <p:nvPr/>
        </p:nvSpPr>
        <p:spPr>
          <a:xfrm rot="21600000">
            <a:off x="534996" y="5087279"/>
            <a:ext cx="143725" cy="266700"/>
          </a:xfrm>
          <a:prstGeom prst="rect">
            <a:avLst/>
          </a:prstGeom>
        </p:spPr>
        <p:txBody>
          <a:bodyPr lIns="0" tIns="21600" rIns="0" bIns="0" rtlCol="0" anchor="t"/>
          <a:lstStyle/>
          <a:p>
            <a:pPr algn="l">
              <a:lnSpc>
                <a:spcPts val="2100"/>
              </a:lnSpc>
            </a:pPr>
            <a:r>
              <a:rPr lang="en-US" sz="1500" b="0" i="0" spc="0" dirty="0">
                <a:solidFill>
                  <a:srgbClr val="868686"/>
                </a:solidFill>
                <a:latin typeface="Ubuntu"/>
              </a:rPr>
              <a:t>•</a:t>
            </a:r>
          </a:p>
        </p:txBody>
      </p:sp>
      <p:grpSp>
        <p:nvGrpSpPr>
          <p:cNvPr id="36" name="Group 36"/>
          <p:cNvGrpSpPr/>
          <p:nvPr/>
        </p:nvGrpSpPr>
        <p:grpSpPr>
          <a:xfrm rot="21600000">
            <a:off x="3704757" y="171450"/>
            <a:ext cx="210517" cy="219075"/>
            <a:chOff x="3704757" y="171450"/>
            <a:chExt cx="210517" cy="219075"/>
          </a:xfrm>
        </p:grpSpPr>
        <p:sp>
          <p:nvSpPr>
            <p:cNvPr id="35" name="Freeform 35"/>
            <p:cNvSpPr/>
            <p:nvPr/>
          </p:nvSpPr>
          <p:spPr>
            <a:xfrm>
              <a:off x="3704757" y="171450"/>
              <a:ext cx="210517" cy="219075"/>
            </a:xfrm>
            <a:custGeom>
              <a:avLst/>
              <a:gdLst/>
              <a:ahLst/>
              <a:cxnLst/>
              <a:rect l="0" t="0" r="0" b="0"/>
              <a:pathLst>
                <a:path w="292932" h="304800">
                  <a:moveTo>
                    <a:pt x="237477" y="285702"/>
                  </a:moveTo>
                  <a:lnTo>
                    <a:pt x="19098" y="285702"/>
                  </a:lnTo>
                  <a:lnTo>
                    <a:pt x="19098" y="38395"/>
                  </a:lnTo>
                  <a:lnTo>
                    <a:pt x="44663" y="38395"/>
                  </a:lnTo>
                  <a:lnTo>
                    <a:pt x="44663" y="48701"/>
                  </a:lnTo>
                  <a:cubicBezTo>
                    <a:pt x="44663" y="53988"/>
                    <a:pt x="48939" y="58264"/>
                    <a:pt x="54207" y="58264"/>
                  </a:cubicBezTo>
                  <a:lnTo>
                    <a:pt x="56998" y="58264"/>
                  </a:lnTo>
                  <a:cubicBezTo>
                    <a:pt x="62265" y="58264"/>
                    <a:pt x="66542" y="53988"/>
                    <a:pt x="66542" y="48701"/>
                  </a:cubicBezTo>
                  <a:lnTo>
                    <a:pt x="66542" y="38395"/>
                  </a:lnTo>
                  <a:lnTo>
                    <a:pt x="93593" y="38395"/>
                  </a:lnTo>
                  <a:lnTo>
                    <a:pt x="93593" y="48216"/>
                  </a:lnTo>
                  <a:cubicBezTo>
                    <a:pt x="93593" y="53502"/>
                    <a:pt x="97869" y="57779"/>
                    <a:pt x="103137" y="57779"/>
                  </a:cubicBezTo>
                  <a:lnTo>
                    <a:pt x="105928" y="57779"/>
                  </a:lnTo>
                  <a:cubicBezTo>
                    <a:pt x="111195" y="57779"/>
                    <a:pt x="115472" y="53502"/>
                    <a:pt x="115472" y="48216"/>
                  </a:cubicBezTo>
                  <a:lnTo>
                    <a:pt x="115472" y="38395"/>
                  </a:lnTo>
                  <a:lnTo>
                    <a:pt x="142627" y="38395"/>
                  </a:lnTo>
                  <a:lnTo>
                    <a:pt x="142627" y="48216"/>
                  </a:lnTo>
                  <a:cubicBezTo>
                    <a:pt x="142627" y="53511"/>
                    <a:pt x="146904" y="57779"/>
                    <a:pt x="152171" y="57779"/>
                  </a:cubicBezTo>
                  <a:lnTo>
                    <a:pt x="154943" y="57779"/>
                  </a:lnTo>
                  <a:cubicBezTo>
                    <a:pt x="160230" y="57779"/>
                    <a:pt x="164506" y="53511"/>
                    <a:pt x="164506" y="48216"/>
                  </a:cubicBezTo>
                  <a:lnTo>
                    <a:pt x="164506" y="38395"/>
                  </a:lnTo>
                  <a:lnTo>
                    <a:pt x="191767" y="38395"/>
                  </a:lnTo>
                  <a:lnTo>
                    <a:pt x="191767" y="48254"/>
                  </a:lnTo>
                  <a:cubicBezTo>
                    <a:pt x="191767" y="53550"/>
                    <a:pt x="196034" y="57817"/>
                    <a:pt x="201311" y="57817"/>
                  </a:cubicBezTo>
                  <a:lnTo>
                    <a:pt x="204102" y="57817"/>
                  </a:lnTo>
                  <a:cubicBezTo>
                    <a:pt x="209398" y="57817"/>
                    <a:pt x="213655" y="53550"/>
                    <a:pt x="213655" y="48254"/>
                  </a:cubicBezTo>
                  <a:lnTo>
                    <a:pt x="213655" y="38395"/>
                  </a:lnTo>
                  <a:lnTo>
                    <a:pt x="219170" y="38395"/>
                  </a:lnTo>
                  <a:lnTo>
                    <a:pt x="237430" y="55693"/>
                  </a:lnTo>
                  <a:lnTo>
                    <a:pt x="237430" y="95488"/>
                  </a:lnTo>
                  <a:lnTo>
                    <a:pt x="256556" y="95488"/>
                  </a:lnTo>
                  <a:lnTo>
                    <a:pt x="256556" y="47482"/>
                  </a:lnTo>
                  <a:lnTo>
                    <a:pt x="226790" y="19298"/>
                  </a:lnTo>
                  <a:lnTo>
                    <a:pt x="213655" y="19298"/>
                  </a:lnTo>
                  <a:lnTo>
                    <a:pt x="213655" y="9601"/>
                  </a:lnTo>
                  <a:cubicBezTo>
                    <a:pt x="213655" y="4305"/>
                    <a:pt x="209398" y="38"/>
                    <a:pt x="204102" y="38"/>
                  </a:cubicBezTo>
                  <a:lnTo>
                    <a:pt x="201311" y="38"/>
                  </a:lnTo>
                  <a:cubicBezTo>
                    <a:pt x="196034" y="38"/>
                    <a:pt x="191767" y="4305"/>
                    <a:pt x="191767" y="9601"/>
                  </a:cubicBezTo>
                  <a:lnTo>
                    <a:pt x="191767" y="19307"/>
                  </a:lnTo>
                  <a:lnTo>
                    <a:pt x="164506" y="19307"/>
                  </a:lnTo>
                  <a:lnTo>
                    <a:pt x="164506" y="9563"/>
                  </a:lnTo>
                  <a:cubicBezTo>
                    <a:pt x="164525" y="4267"/>
                    <a:pt x="160230" y="0"/>
                    <a:pt x="154972" y="0"/>
                  </a:cubicBezTo>
                  <a:lnTo>
                    <a:pt x="152200" y="0"/>
                  </a:lnTo>
                  <a:cubicBezTo>
                    <a:pt x="146923" y="0"/>
                    <a:pt x="142656" y="4267"/>
                    <a:pt x="142656" y="9563"/>
                  </a:cubicBezTo>
                  <a:lnTo>
                    <a:pt x="142656" y="19298"/>
                  </a:lnTo>
                  <a:lnTo>
                    <a:pt x="115500" y="19298"/>
                  </a:lnTo>
                  <a:lnTo>
                    <a:pt x="115500" y="9544"/>
                  </a:lnTo>
                  <a:cubicBezTo>
                    <a:pt x="115500" y="4267"/>
                    <a:pt x="111214" y="0"/>
                    <a:pt x="105947" y="0"/>
                  </a:cubicBezTo>
                  <a:lnTo>
                    <a:pt x="103156" y="0"/>
                  </a:lnTo>
                  <a:cubicBezTo>
                    <a:pt x="97888" y="0"/>
                    <a:pt x="93612" y="4267"/>
                    <a:pt x="93612" y="9544"/>
                  </a:cubicBezTo>
                  <a:lnTo>
                    <a:pt x="93612" y="19298"/>
                  </a:lnTo>
                  <a:lnTo>
                    <a:pt x="66551" y="19298"/>
                  </a:lnTo>
                  <a:lnTo>
                    <a:pt x="66551" y="10020"/>
                  </a:lnTo>
                  <a:cubicBezTo>
                    <a:pt x="66551" y="4734"/>
                    <a:pt x="62274" y="457"/>
                    <a:pt x="57007" y="457"/>
                  </a:cubicBezTo>
                  <a:lnTo>
                    <a:pt x="54207" y="457"/>
                  </a:lnTo>
                  <a:cubicBezTo>
                    <a:pt x="48939" y="457"/>
                    <a:pt x="44663" y="4734"/>
                    <a:pt x="44663" y="10020"/>
                  </a:cubicBezTo>
                  <a:lnTo>
                    <a:pt x="44663" y="19288"/>
                  </a:lnTo>
                  <a:lnTo>
                    <a:pt x="0" y="19288"/>
                  </a:lnTo>
                  <a:lnTo>
                    <a:pt x="0" y="304800"/>
                  </a:lnTo>
                  <a:lnTo>
                    <a:pt x="256584" y="304800"/>
                  </a:lnTo>
                  <a:lnTo>
                    <a:pt x="256584" y="219856"/>
                  </a:lnTo>
                  <a:lnTo>
                    <a:pt x="237477" y="219856"/>
                  </a:lnTo>
                  <a:lnTo>
                    <a:pt x="237477" y="285702"/>
                  </a:lnTo>
                  <a:lnTo>
                    <a:pt x="237477" y="285702"/>
                  </a:lnTo>
                  <a:close/>
                  <a:moveTo>
                    <a:pt x="282864" y="84544"/>
                  </a:moveTo>
                  <a:lnTo>
                    <a:pt x="192205" y="204092"/>
                  </a:lnTo>
                  <a:lnTo>
                    <a:pt x="147542" y="168183"/>
                  </a:lnTo>
                  <a:lnTo>
                    <a:pt x="128283" y="183947"/>
                  </a:lnTo>
                  <a:lnTo>
                    <a:pt x="194396" y="257966"/>
                  </a:lnTo>
                  <a:lnTo>
                    <a:pt x="292932" y="94183"/>
                  </a:lnTo>
                  <a:lnTo>
                    <a:pt x="282864" y="84544"/>
                  </a:ln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8397" y="1064983"/>
            <a:ext cx="4545212" cy="4827615"/>
            <a:chOff x="108397" y="1064983"/>
            <a:chExt cx="4545212" cy="4827615"/>
          </a:xfrm>
        </p:grpSpPr>
        <p:sp>
          <p:nvSpPr>
            <p:cNvPr id="4" name="Freeform 4"/>
            <p:cNvSpPr/>
            <p:nvPr/>
          </p:nvSpPr>
          <p:spPr>
            <a:xfrm>
              <a:off x="108397" y="1064983"/>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62698" y="-995387"/>
            <a:ext cx="5759152" cy="7677249"/>
            <a:chOff x="962698" y="-995387"/>
            <a:chExt cx="5759152" cy="7677249"/>
          </a:xfrm>
        </p:grpSpPr>
        <p:sp>
          <p:nvSpPr>
            <p:cNvPr id="6" name="Freeform 6"/>
            <p:cNvSpPr/>
            <p:nvPr/>
          </p:nvSpPr>
          <p:spPr>
            <a:xfrm>
              <a:off x="962698"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0" y="1543720"/>
            <a:ext cx="7095722" cy="3914775"/>
            <a:chOff x="254000" y="1543720"/>
            <a:chExt cx="7095722" cy="3914775"/>
          </a:xfrm>
        </p:grpSpPr>
        <p:sp>
          <p:nvSpPr>
            <p:cNvPr id="8" name="Freeform 8"/>
            <p:cNvSpPr/>
            <p:nvPr/>
          </p:nvSpPr>
          <p:spPr>
            <a:xfrm>
              <a:off x="254000" y="1543720"/>
              <a:ext cx="7095722" cy="391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0" name="TextBox 10"/>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APPLICATION</a:t>
            </a:r>
            <a:r>
              <a:rPr lang="en-US" sz="900" b="1" i="1" spc="375">
                <a:solidFill>
                  <a:srgbClr val="3C6AFF">
                    <a:alpha val="100000"/>
                  </a:srgbClr>
                </a:solidFill>
                <a:latin typeface="Ubuntu"/>
              </a:rPr>
              <a:t> EVALUATION</a:t>
            </a:r>
          </a:p>
        </p:txBody>
      </p:sp>
      <p:cxnSp>
        <p:nvCxnSpPr>
          <p:cNvPr id="11" name="Straight Connector 11"/>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2" name="TextBox 12"/>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At UMSL, we use a grid to see which qualifications each applicant </a:t>
            </a:r>
            <a:r>
              <a:rPr lang="en-US" sz="1200" b="1" dirty="0"/>
              <a:t/>
            </a:r>
            <a:br>
              <a:rPr lang="en-US" sz="1200" b="1" dirty="0"/>
            </a:br>
            <a:r>
              <a:rPr lang="en-US" sz="1200" b="0" i="0" spc="0">
                <a:solidFill>
                  <a:srgbClr val="464646">
                    <a:alpha val="100000"/>
                  </a:srgbClr>
                </a:solidFill>
                <a:latin typeface="Ubuntu"/>
              </a:rPr>
              <a:t>possesses and to record our comments. </a:t>
            </a:r>
          </a:p>
        </p:txBody>
      </p:sp>
      <p:grpSp>
        <p:nvGrpSpPr>
          <p:cNvPr id="14" name="Group 14"/>
          <p:cNvGrpSpPr/>
          <p:nvPr/>
        </p:nvGrpSpPr>
        <p:grpSpPr>
          <a:xfrm rot="21600000">
            <a:off x="3702126" y="172202"/>
            <a:ext cx="215652" cy="219075"/>
            <a:chOff x="3702126" y="172202"/>
            <a:chExt cx="215652" cy="219075"/>
          </a:xfrm>
        </p:grpSpPr>
        <p:sp>
          <p:nvSpPr>
            <p:cNvPr id="13" name="Freeform 13"/>
            <p:cNvSpPr/>
            <p:nvPr/>
          </p:nvSpPr>
          <p:spPr>
            <a:xfrm>
              <a:off x="3702126" y="172202"/>
              <a:ext cx="215652" cy="219075"/>
            </a:xfrm>
            <a:custGeom>
              <a:avLst/>
              <a:gdLst/>
              <a:ahLst/>
              <a:cxnLst/>
              <a:rect l="0" t="0" r="0" b="0"/>
              <a:pathLst>
                <a:path w="298999" h="303705">
                  <a:moveTo>
                    <a:pt x="298942" y="293761"/>
                  </a:moveTo>
                  <a:lnTo>
                    <a:pt x="298942" y="147123"/>
                  </a:lnTo>
                  <a:cubicBezTo>
                    <a:pt x="298942" y="131397"/>
                    <a:pt x="286207" y="118643"/>
                    <a:pt x="270462" y="118643"/>
                  </a:cubicBezTo>
                  <a:cubicBezTo>
                    <a:pt x="254746" y="118643"/>
                    <a:pt x="242002" y="131397"/>
                    <a:pt x="242002" y="147123"/>
                  </a:cubicBezTo>
                  <a:lnTo>
                    <a:pt x="242002" y="284721"/>
                  </a:lnTo>
                  <a:lnTo>
                    <a:pt x="218303" y="284721"/>
                  </a:lnTo>
                  <a:lnTo>
                    <a:pt x="218303" y="28480"/>
                  </a:lnTo>
                  <a:cubicBezTo>
                    <a:pt x="218303" y="12744"/>
                    <a:pt x="205559" y="0"/>
                    <a:pt x="189814" y="0"/>
                  </a:cubicBezTo>
                  <a:cubicBezTo>
                    <a:pt x="174098" y="0"/>
                    <a:pt x="161334" y="12744"/>
                    <a:pt x="161334" y="28480"/>
                  </a:cubicBezTo>
                  <a:lnTo>
                    <a:pt x="161334" y="284721"/>
                  </a:lnTo>
                  <a:lnTo>
                    <a:pt x="137617" y="284721"/>
                  </a:lnTo>
                  <a:lnTo>
                    <a:pt x="137617" y="189833"/>
                  </a:lnTo>
                  <a:cubicBezTo>
                    <a:pt x="137617" y="174127"/>
                    <a:pt x="124854" y="161373"/>
                    <a:pt x="109109" y="161373"/>
                  </a:cubicBezTo>
                  <a:cubicBezTo>
                    <a:pt x="93393" y="161373"/>
                    <a:pt x="80658" y="174127"/>
                    <a:pt x="80658" y="189833"/>
                  </a:cubicBezTo>
                  <a:lnTo>
                    <a:pt x="80658" y="284721"/>
                  </a:lnTo>
                  <a:lnTo>
                    <a:pt x="56940" y="284721"/>
                  </a:lnTo>
                  <a:lnTo>
                    <a:pt x="56940" y="109166"/>
                  </a:lnTo>
                  <a:cubicBezTo>
                    <a:pt x="56940" y="93450"/>
                    <a:pt x="44215" y="80686"/>
                    <a:pt x="28489" y="80686"/>
                  </a:cubicBezTo>
                  <a:cubicBezTo>
                    <a:pt x="12744" y="80686"/>
                    <a:pt x="0" y="93440"/>
                    <a:pt x="0" y="109166"/>
                  </a:cubicBezTo>
                  <a:lnTo>
                    <a:pt x="0" y="294237"/>
                  </a:lnTo>
                  <a:lnTo>
                    <a:pt x="29" y="294237"/>
                  </a:lnTo>
                  <a:cubicBezTo>
                    <a:pt x="29" y="299447"/>
                    <a:pt x="4277" y="303705"/>
                    <a:pt x="9525" y="303705"/>
                  </a:cubicBezTo>
                  <a:lnTo>
                    <a:pt x="37976" y="303705"/>
                  </a:lnTo>
                  <a:lnTo>
                    <a:pt x="56940" y="303705"/>
                  </a:lnTo>
                  <a:lnTo>
                    <a:pt x="80658" y="303705"/>
                  </a:lnTo>
                  <a:lnTo>
                    <a:pt x="99622" y="303705"/>
                  </a:lnTo>
                  <a:lnTo>
                    <a:pt x="118615" y="303705"/>
                  </a:lnTo>
                  <a:lnTo>
                    <a:pt x="137617" y="303705"/>
                  </a:lnTo>
                  <a:lnTo>
                    <a:pt x="161334" y="303705"/>
                  </a:lnTo>
                  <a:lnTo>
                    <a:pt x="180337" y="303705"/>
                  </a:lnTo>
                  <a:lnTo>
                    <a:pt x="199301" y="303705"/>
                  </a:lnTo>
                  <a:lnTo>
                    <a:pt x="218303" y="303705"/>
                  </a:lnTo>
                  <a:lnTo>
                    <a:pt x="242002" y="303705"/>
                  </a:lnTo>
                  <a:lnTo>
                    <a:pt x="260994" y="303705"/>
                  </a:lnTo>
                  <a:lnTo>
                    <a:pt x="289512" y="303705"/>
                  </a:lnTo>
                  <a:cubicBezTo>
                    <a:pt x="294732" y="303705"/>
                    <a:pt x="298999" y="299447"/>
                    <a:pt x="298999" y="294237"/>
                  </a:cubicBezTo>
                  <a:cubicBezTo>
                    <a:pt x="298999" y="294075"/>
                    <a:pt x="298971" y="293922"/>
                    <a:pt x="298942" y="293761"/>
                  </a:cubicBezTo>
                  <a:moveTo>
                    <a:pt x="19002" y="284721"/>
                  </a:moveTo>
                  <a:lnTo>
                    <a:pt x="19002" y="109166"/>
                  </a:lnTo>
                  <a:cubicBezTo>
                    <a:pt x="19002" y="103927"/>
                    <a:pt x="23231" y="99670"/>
                    <a:pt x="28480" y="99670"/>
                  </a:cubicBezTo>
                  <a:cubicBezTo>
                    <a:pt x="33699" y="99670"/>
                    <a:pt x="37967" y="103927"/>
                    <a:pt x="37967" y="109166"/>
                  </a:cubicBezTo>
                  <a:lnTo>
                    <a:pt x="37967" y="284721"/>
                  </a:lnTo>
                  <a:lnTo>
                    <a:pt x="19002" y="284721"/>
                  </a:lnTo>
                  <a:close/>
                  <a:moveTo>
                    <a:pt x="99612" y="284721"/>
                  </a:moveTo>
                  <a:lnTo>
                    <a:pt x="99612" y="189833"/>
                  </a:lnTo>
                  <a:cubicBezTo>
                    <a:pt x="99612" y="184623"/>
                    <a:pt x="103870" y="180365"/>
                    <a:pt x="109099" y="180365"/>
                  </a:cubicBezTo>
                  <a:cubicBezTo>
                    <a:pt x="114348" y="180365"/>
                    <a:pt x="118605" y="184623"/>
                    <a:pt x="118605" y="189833"/>
                  </a:cubicBezTo>
                  <a:lnTo>
                    <a:pt x="118605" y="284721"/>
                  </a:lnTo>
                  <a:lnTo>
                    <a:pt x="99612" y="284721"/>
                  </a:lnTo>
                  <a:close/>
                  <a:moveTo>
                    <a:pt x="180327" y="284721"/>
                  </a:moveTo>
                  <a:lnTo>
                    <a:pt x="180327" y="28480"/>
                  </a:lnTo>
                  <a:cubicBezTo>
                    <a:pt x="180327" y="23231"/>
                    <a:pt x="184566" y="18993"/>
                    <a:pt x="189805" y="18993"/>
                  </a:cubicBezTo>
                  <a:cubicBezTo>
                    <a:pt x="195053" y="18993"/>
                    <a:pt x="199292" y="23231"/>
                    <a:pt x="199292" y="28480"/>
                  </a:cubicBezTo>
                  <a:lnTo>
                    <a:pt x="199292" y="284721"/>
                  </a:lnTo>
                  <a:lnTo>
                    <a:pt x="180327" y="284721"/>
                  </a:lnTo>
                  <a:close/>
                  <a:moveTo>
                    <a:pt x="260994" y="147123"/>
                  </a:moveTo>
                  <a:cubicBezTo>
                    <a:pt x="260994" y="141894"/>
                    <a:pt x="265233" y="137617"/>
                    <a:pt x="270462" y="137617"/>
                  </a:cubicBezTo>
                  <a:cubicBezTo>
                    <a:pt x="275720" y="137617"/>
                    <a:pt x="279949" y="141884"/>
                    <a:pt x="279949" y="147123"/>
                  </a:cubicBezTo>
                  <a:lnTo>
                    <a:pt x="279949" y="284721"/>
                  </a:lnTo>
                  <a:lnTo>
                    <a:pt x="260994" y="284721"/>
                  </a:lnTo>
                  <a:lnTo>
                    <a:pt x="260994" y="147123"/>
                  </a:lnTo>
                  <a:close/>
                </a:path>
              </a:pathLst>
            </a:custGeom>
            <a:solidFill>
              <a:srgbClr val="3C6AFF">
                <a:alpha val="100000"/>
              </a:srgbClr>
            </a:solidFill>
          </p:spPr>
        </p:sp>
      </p:grpSp>
      <p:pic>
        <p:nvPicPr>
          <p:cNvPr id="15" name="Picture 15"/>
          <p:cNvPicPr>
            <a:picLocks noChangeAspect="1"/>
          </p:cNvPicPr>
          <p:nvPr/>
        </p:nvPicPr>
        <p:blipFill>
          <a:blip r:embed="rId2">
            <a:alphaModFix/>
          </a:blip>
          <a:srcRect/>
          <a:stretch>
            <a:fillRect/>
          </a:stretch>
        </p:blipFill>
        <p:spPr>
          <a:xfrm rot="21600000">
            <a:off x="403157" y="1840201"/>
            <a:ext cx="6798705" cy="333143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pic>
        <p:nvPicPr>
          <p:cNvPr id="4" name="Picture 4"/>
          <p:cNvPicPr>
            <a:picLocks noChangeAspect="1"/>
          </p:cNvPicPr>
          <p:nvPr/>
        </p:nvPicPr>
        <p:blipFill>
          <a:blip r:embed="rId2">
            <a:alphaModFix amt="25000"/>
          </a:blip>
          <a:srcRect/>
          <a:stretch>
            <a:fillRect/>
          </a:stretch>
        </p:blipFill>
        <p:spPr>
          <a:xfrm>
            <a:off x="0" y="0"/>
            <a:ext cx="7620000" cy="5715000"/>
          </a:xfrm>
          <a:prstGeom prst="rect">
            <a:avLst/>
          </a:prstGeom>
        </p:spPr>
      </p:pic>
      <p:grpSp>
        <p:nvGrpSpPr>
          <p:cNvPr id="6" name="Group 6"/>
          <p:cNvGrpSpPr/>
          <p:nvPr/>
        </p:nvGrpSpPr>
        <p:grpSpPr>
          <a:xfrm rot="21600000">
            <a:off x="364441" y="-176435"/>
            <a:ext cx="6891117" cy="6793136"/>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3C6AFF">
                <a:alpha val="100000"/>
              </a:srgbClr>
            </a:solidFill>
          </p:spPr>
        </p:sp>
      </p:grpSp>
      <p:grpSp>
        <p:nvGrpSpPr>
          <p:cNvPr id="8" name="Group 8"/>
          <p:cNvGrpSpPr/>
          <p:nvPr/>
        </p:nvGrpSpPr>
        <p:grpSpPr>
          <a:xfrm rot="5400000">
            <a:off x="5205084" y="3314608"/>
            <a:ext cx="953196" cy="3915204"/>
            <a:chOff x="5205084" y="3314608"/>
            <a:chExt cx="953196" cy="3915204"/>
          </a:xfrm>
        </p:grpSpPr>
        <p:sp>
          <p:nvSpPr>
            <p:cNvPr id="7" name="Freeform 7"/>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10" name="Group 10"/>
          <p:cNvGrpSpPr/>
          <p:nvPr/>
        </p:nvGrpSpPr>
        <p:grpSpPr>
          <a:xfrm rot="16200000" flipH="1">
            <a:off x="3105224" y="1214336"/>
            <a:ext cx="1419143" cy="7648941"/>
            <a:chOff x="3105224" y="1214336"/>
            <a:chExt cx="1419143" cy="7648941"/>
          </a:xfrm>
        </p:grpSpPr>
        <p:sp>
          <p:nvSpPr>
            <p:cNvPr id="9" name="Freeform 9"/>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1" name="TextBox 11"/>
          <p:cNvSpPr txBox="1"/>
          <p:nvPr/>
        </p:nvSpPr>
        <p:spPr>
          <a:xfrm rot="21600000">
            <a:off x="399998" y="1866900"/>
            <a:ext cx="6827100" cy="990600"/>
          </a:xfrm>
          <a:prstGeom prst="rect">
            <a:avLst/>
          </a:prstGeom>
        </p:spPr>
        <p:txBody>
          <a:bodyPr lIns="0" tIns="50400" rIns="0" bIns="0" rtlCol="0" anchor="t"/>
          <a:lstStyle/>
          <a:p>
            <a:pPr algn="ctr">
              <a:lnSpc>
                <a:spcPts val="3960"/>
              </a:lnSpc>
            </a:pPr>
            <a:r>
              <a:rPr lang="en-US" sz="3600" b="1" i="0" spc="0">
                <a:solidFill>
                  <a:srgbClr val="FFFFFF">
                    <a:alpha val="100000"/>
                  </a:srgbClr>
                </a:solidFill>
                <a:latin typeface="Ubuntu"/>
              </a:rPr>
              <a:t>Strategies for application success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335001" y="1674658"/>
            <a:ext cx="2243418" cy="3905252"/>
            <a:chOff x="335001" y="1674658"/>
            <a:chExt cx="2243418" cy="3905252"/>
          </a:xfrm>
        </p:grpSpPr>
        <p:sp>
          <p:nvSpPr>
            <p:cNvPr id="8" name="Freeform 8"/>
            <p:cNvSpPr/>
            <p:nvPr/>
          </p:nvSpPr>
          <p:spPr>
            <a:xfrm>
              <a:off x="335001" y="1674658"/>
              <a:ext cx="2243418" cy="390525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1" name="Group 11"/>
          <p:cNvGrpSpPr/>
          <p:nvPr/>
        </p:nvGrpSpPr>
        <p:grpSpPr>
          <a:xfrm rot="21600000">
            <a:off x="2680393" y="1674653"/>
            <a:ext cx="2243418" cy="3905252"/>
            <a:chOff x="2680393" y="1674653"/>
            <a:chExt cx="2243418" cy="3905252"/>
          </a:xfrm>
        </p:grpSpPr>
        <p:sp>
          <p:nvSpPr>
            <p:cNvPr id="10" name="Freeform 10"/>
            <p:cNvSpPr/>
            <p:nvPr/>
          </p:nvSpPr>
          <p:spPr>
            <a:xfrm>
              <a:off x="2680393" y="1674653"/>
              <a:ext cx="2243418" cy="390525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3" name="Group 13"/>
          <p:cNvGrpSpPr/>
          <p:nvPr/>
        </p:nvGrpSpPr>
        <p:grpSpPr>
          <a:xfrm rot="21600000">
            <a:off x="5025784" y="1674653"/>
            <a:ext cx="2243418" cy="3905252"/>
            <a:chOff x="5025784" y="1674653"/>
            <a:chExt cx="2243418" cy="3905252"/>
          </a:xfrm>
        </p:grpSpPr>
        <p:sp>
          <p:nvSpPr>
            <p:cNvPr id="12" name="Freeform 12"/>
            <p:cNvSpPr/>
            <p:nvPr/>
          </p:nvSpPr>
          <p:spPr>
            <a:xfrm>
              <a:off x="5025784" y="1674653"/>
              <a:ext cx="2243418" cy="390525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4" name="TextBox 14"/>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GETTING </a:t>
            </a:r>
            <a:r>
              <a:rPr lang="en-US" sz="900" b="1" i="1" spc="375">
                <a:solidFill>
                  <a:srgbClr val="3C6AFF">
                    <a:alpha val="100000"/>
                  </a:srgbClr>
                </a:solidFill>
                <a:latin typeface="Ubuntu"/>
              </a:rPr>
              <a:t>THROUGH THE DOOR</a:t>
            </a:r>
          </a:p>
        </p:txBody>
      </p:sp>
      <p:grpSp>
        <p:nvGrpSpPr>
          <p:cNvPr id="16" name="Group 16"/>
          <p:cNvGrpSpPr/>
          <p:nvPr/>
        </p:nvGrpSpPr>
        <p:grpSpPr>
          <a:xfrm rot="5401337">
            <a:off x="3598964" y="1730464"/>
            <a:ext cx="410700" cy="7630032"/>
            <a:chOff x="3598964" y="1730464"/>
            <a:chExt cx="410700" cy="7630032"/>
          </a:xfrm>
        </p:grpSpPr>
        <p:sp>
          <p:nvSpPr>
            <p:cNvPr id="15" name="Freeform 15"/>
            <p:cNvSpPr/>
            <p:nvPr/>
          </p:nvSpPr>
          <p:spPr>
            <a:xfrm>
              <a:off x="3598964" y="1730464"/>
              <a:ext cx="410700" cy="7630032"/>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8" name="Group 18"/>
          <p:cNvGrpSpPr/>
          <p:nvPr/>
        </p:nvGrpSpPr>
        <p:grpSpPr>
          <a:xfrm rot="16201337" flipH="1">
            <a:off x="2872042" y="2209901"/>
            <a:ext cx="657621" cy="6423013"/>
            <a:chOff x="2872042" y="2209901"/>
            <a:chExt cx="657621" cy="6423013"/>
          </a:xfrm>
        </p:grpSpPr>
        <p:sp>
          <p:nvSpPr>
            <p:cNvPr id="17" name="Freeform 17"/>
            <p:cNvSpPr/>
            <p:nvPr/>
          </p:nvSpPr>
          <p:spPr>
            <a:xfrm>
              <a:off x="2872042" y="2209901"/>
              <a:ext cx="657621" cy="6423013"/>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cxnSp>
        <p:nvCxnSpPr>
          <p:cNvPr id="19" name="Straight Connector 1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20" name="TextBox 20"/>
          <p:cNvSpPr txBox="1"/>
          <p:nvPr/>
        </p:nvSpPr>
        <p:spPr>
          <a:xfrm rot="21600000">
            <a:off x="334937" y="929440"/>
            <a:ext cx="6903300" cy="4572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Our search committee noticed many things that applicants could have done better. </a:t>
            </a:r>
            <a:r>
              <a:rPr lang="en-US" sz="1200" b="1" dirty="0"/>
              <a:t/>
            </a:r>
            <a:br>
              <a:rPr lang="en-US" sz="1200" b="1" dirty="0"/>
            </a:br>
            <a:r>
              <a:rPr lang="en-US" sz="1200" b="0" i="0" spc="0">
                <a:solidFill>
                  <a:srgbClr val="464646">
                    <a:alpha val="100000"/>
                  </a:srgbClr>
                </a:solidFill>
                <a:latin typeface="Ubuntu"/>
              </a:rPr>
              <a:t>Here are some recommendations to help your application move to the Yes pile.</a:t>
            </a:r>
          </a:p>
        </p:txBody>
      </p:sp>
      <p:sp>
        <p:nvSpPr>
          <p:cNvPr id="21" name="TextBox 21"/>
          <p:cNvSpPr txBox="1"/>
          <p:nvPr/>
        </p:nvSpPr>
        <p:spPr>
          <a:xfrm rot="21600000">
            <a:off x="537548" y="2339572"/>
            <a:ext cx="1845525" cy="133350"/>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COVER LETTER</a:t>
            </a:r>
          </a:p>
        </p:txBody>
      </p:sp>
      <p:sp>
        <p:nvSpPr>
          <p:cNvPr id="22" name="TextBox 22"/>
          <p:cNvSpPr txBox="1"/>
          <p:nvPr/>
        </p:nvSpPr>
        <p:spPr>
          <a:xfrm rot="21600000">
            <a:off x="2882939" y="2339572"/>
            <a:ext cx="1845525" cy="133350"/>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RESUME OR CV</a:t>
            </a:r>
          </a:p>
        </p:txBody>
      </p:sp>
      <p:sp>
        <p:nvSpPr>
          <p:cNvPr id="23" name="TextBox 23"/>
          <p:cNvSpPr txBox="1"/>
          <p:nvPr/>
        </p:nvSpPr>
        <p:spPr>
          <a:xfrm rot="21600000">
            <a:off x="5452168" y="2339572"/>
            <a:ext cx="1397850" cy="133350"/>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SUBMISSION</a:t>
            </a:r>
          </a:p>
        </p:txBody>
      </p:sp>
      <p:sp>
        <p:nvSpPr>
          <p:cNvPr id="24" name="TextBox 24"/>
          <p:cNvSpPr txBox="1"/>
          <p:nvPr/>
        </p:nvSpPr>
        <p:spPr>
          <a:xfrm rot="21600000">
            <a:off x="537548" y="2839606"/>
            <a:ext cx="1845525" cy="180975"/>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Customize for each position.</a:t>
            </a:r>
          </a:p>
        </p:txBody>
      </p:sp>
      <p:sp>
        <p:nvSpPr>
          <p:cNvPr id="25" name="TextBox 25"/>
          <p:cNvSpPr txBox="1"/>
          <p:nvPr/>
        </p:nvSpPr>
        <p:spPr>
          <a:xfrm rot="21600000">
            <a:off x="2880698" y="2839606"/>
            <a:ext cx="18455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Which? Pay attention to ad.</a:t>
            </a:r>
          </a:p>
        </p:txBody>
      </p:sp>
      <p:sp>
        <p:nvSpPr>
          <p:cNvPr id="26" name="TextBox 26"/>
          <p:cNvSpPr txBox="1"/>
          <p:nvPr/>
        </p:nvSpPr>
        <p:spPr>
          <a:xfrm rot="21600000">
            <a:off x="5223848" y="2839606"/>
            <a:ext cx="1845525" cy="361950"/>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Send all requested documents.</a:t>
            </a:r>
          </a:p>
        </p:txBody>
      </p:sp>
      <p:sp>
        <p:nvSpPr>
          <p:cNvPr id="27" name="TextBox 27"/>
          <p:cNvSpPr txBox="1"/>
          <p:nvPr/>
        </p:nvSpPr>
        <p:spPr>
          <a:xfrm rot="21600000">
            <a:off x="537548" y="3090431"/>
            <a:ext cx="18455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Address each qualification.</a:t>
            </a:r>
          </a:p>
        </p:txBody>
      </p:sp>
      <p:sp>
        <p:nvSpPr>
          <p:cNvPr id="28" name="TextBox 28"/>
          <p:cNvSpPr txBox="1"/>
          <p:nvPr/>
        </p:nvSpPr>
        <p:spPr>
          <a:xfrm rot="21600000">
            <a:off x="2880698" y="3090431"/>
            <a:ext cx="18455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Tailor objective statement.</a:t>
            </a:r>
          </a:p>
        </p:txBody>
      </p:sp>
      <p:sp>
        <p:nvSpPr>
          <p:cNvPr id="29" name="TextBox 29"/>
          <p:cNvSpPr txBox="1"/>
          <p:nvPr/>
        </p:nvSpPr>
        <p:spPr>
          <a:xfrm rot="21600000">
            <a:off x="5223848" y="4223039"/>
            <a:ext cx="1845525" cy="180975"/>
          </a:xfrm>
          <a:prstGeom prst="rect">
            <a:avLst/>
          </a:prstGeom>
        </p:spPr>
        <p:txBody>
          <a:bodyPr lIns="0" tIns="14400" rIns="0" bIns="0" rtlCol="0" anchor="t"/>
          <a:lstStyle/>
          <a:p>
            <a:pPr algn="ctr">
              <a:lnSpc>
                <a:spcPts val="1470"/>
              </a:lnSpc>
            </a:pPr>
            <a:r>
              <a:rPr lang="en-US" sz="1050" b="0" i="0" spc="0" dirty="0" smtClean="0">
                <a:solidFill>
                  <a:srgbClr val="464646">
                    <a:alpha val="100000"/>
                  </a:srgbClr>
                </a:solidFill>
                <a:latin typeface="Ubuntu"/>
              </a:rPr>
              <a:t>Don’t </a:t>
            </a:r>
            <a:r>
              <a:rPr lang="en-US" sz="1050" b="0" i="0" spc="0" dirty="0">
                <a:solidFill>
                  <a:srgbClr val="464646">
                    <a:alpha val="100000"/>
                  </a:srgbClr>
                </a:solidFill>
                <a:latin typeface="Ubuntu"/>
              </a:rPr>
              <a:t>miss deadline.</a:t>
            </a:r>
          </a:p>
        </p:txBody>
      </p:sp>
      <p:sp>
        <p:nvSpPr>
          <p:cNvPr id="30" name="TextBox 30"/>
          <p:cNvSpPr txBox="1"/>
          <p:nvPr/>
        </p:nvSpPr>
        <p:spPr>
          <a:xfrm rot="21600000">
            <a:off x="537548" y="3331731"/>
            <a:ext cx="1845525" cy="361950"/>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Explain if </a:t>
            </a:r>
            <a:r>
              <a:rPr lang="en-US" sz="1050" b="0" i="0" spc="0" dirty="0" smtClean="0">
                <a:solidFill>
                  <a:srgbClr val="464646">
                    <a:alpha val="100000"/>
                  </a:srgbClr>
                </a:solidFill>
                <a:latin typeface="Ubuntu"/>
              </a:rPr>
              <a:t>“overqualified,” </a:t>
            </a:r>
            <a:r>
              <a:rPr lang="en-US" sz="1050" b="0" i="0" spc="0" dirty="0">
                <a:solidFill>
                  <a:srgbClr val="464646">
                    <a:alpha val="100000"/>
                  </a:srgbClr>
                </a:solidFill>
                <a:latin typeface="Ubuntu"/>
              </a:rPr>
              <a:t>but </a:t>
            </a:r>
            <a:r>
              <a:rPr lang="en-US" sz="1050" b="0" i="0" spc="0" dirty="0" smtClean="0">
                <a:solidFill>
                  <a:srgbClr val="464646">
                    <a:alpha val="100000"/>
                  </a:srgbClr>
                </a:solidFill>
                <a:latin typeface="Ubuntu"/>
              </a:rPr>
              <a:t>don’t </a:t>
            </a:r>
            <a:r>
              <a:rPr lang="en-US" sz="1050" b="0" i="0" spc="0" dirty="0">
                <a:solidFill>
                  <a:srgbClr val="464646">
                    <a:alpha val="100000"/>
                  </a:srgbClr>
                </a:solidFill>
                <a:latin typeface="Ubuntu"/>
              </a:rPr>
              <a:t>point out shortcomings.</a:t>
            </a:r>
          </a:p>
        </p:txBody>
      </p:sp>
      <p:sp>
        <p:nvSpPr>
          <p:cNvPr id="31" name="TextBox 31"/>
          <p:cNvSpPr txBox="1"/>
          <p:nvPr/>
        </p:nvSpPr>
        <p:spPr>
          <a:xfrm rot="21600000">
            <a:off x="2880698" y="3331731"/>
            <a:ext cx="1845525" cy="361950"/>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For entry level, </a:t>
            </a:r>
            <a:r>
              <a:rPr lang="en-US" sz="1050" b="0" i="0" spc="0" dirty="0" smtClean="0">
                <a:solidFill>
                  <a:srgbClr val="464646">
                    <a:alpha val="100000"/>
                  </a:srgbClr>
                </a:solidFill>
                <a:latin typeface="Ubuntu"/>
              </a:rPr>
              <a:t/>
            </a:r>
            <a:br>
              <a:rPr lang="en-US" sz="1050" b="0" i="0" spc="0" dirty="0" smtClean="0">
                <a:solidFill>
                  <a:srgbClr val="464646">
                    <a:alpha val="100000"/>
                  </a:srgbClr>
                </a:solidFill>
                <a:latin typeface="Ubuntu"/>
              </a:rPr>
            </a:br>
            <a:r>
              <a:rPr lang="en-US" sz="1050" b="0" i="0" spc="0" dirty="0" smtClean="0">
                <a:solidFill>
                  <a:srgbClr val="464646">
                    <a:alpha val="100000"/>
                  </a:srgbClr>
                </a:solidFill>
                <a:latin typeface="Ubuntu"/>
              </a:rPr>
              <a:t>education near </a:t>
            </a:r>
            <a:r>
              <a:rPr lang="en-US" sz="1050" b="0" i="0" spc="0" dirty="0">
                <a:solidFill>
                  <a:srgbClr val="464646">
                    <a:alpha val="100000"/>
                  </a:srgbClr>
                </a:solidFill>
                <a:latin typeface="Ubuntu"/>
              </a:rPr>
              <a:t>top.</a:t>
            </a:r>
          </a:p>
        </p:txBody>
      </p:sp>
      <p:sp>
        <p:nvSpPr>
          <p:cNvPr id="32" name="TextBox 32"/>
          <p:cNvSpPr txBox="1"/>
          <p:nvPr/>
        </p:nvSpPr>
        <p:spPr>
          <a:xfrm rot="21600000">
            <a:off x="5223848" y="3283528"/>
            <a:ext cx="1845525" cy="180975"/>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Descriptive filenames.</a:t>
            </a:r>
          </a:p>
        </p:txBody>
      </p:sp>
      <p:sp>
        <p:nvSpPr>
          <p:cNvPr id="34" name="TextBox 34"/>
          <p:cNvSpPr txBox="1"/>
          <p:nvPr/>
        </p:nvSpPr>
        <p:spPr>
          <a:xfrm rot="21600000">
            <a:off x="537548" y="3763531"/>
            <a:ext cx="1845525" cy="361950"/>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Showcase communication skills</a:t>
            </a:r>
            <a:r>
              <a:rPr lang="en-US" sz="1050" b="0" i="0" spc="0" dirty="0" smtClean="0">
                <a:solidFill>
                  <a:srgbClr val="464646">
                    <a:alpha val="100000"/>
                  </a:srgbClr>
                </a:solidFill>
                <a:latin typeface="Ubuntu"/>
              </a:rPr>
              <a:t>,</a:t>
            </a:r>
            <a:r>
              <a:rPr lang="en-US" sz="1050" b="0" i="0" spc="0" dirty="0">
                <a:solidFill>
                  <a:srgbClr val="464646">
                    <a:alpha val="100000"/>
                  </a:srgbClr>
                </a:solidFill>
                <a:latin typeface="Ubuntu"/>
              </a:rPr>
              <a:t> </a:t>
            </a:r>
            <a:r>
              <a:rPr lang="en-US" sz="1050" b="0" i="0" spc="0" dirty="0" smtClean="0">
                <a:solidFill>
                  <a:srgbClr val="464646">
                    <a:alpha val="100000"/>
                  </a:srgbClr>
                </a:solidFill>
                <a:latin typeface="Ubuntu"/>
              </a:rPr>
              <a:t>employer research.</a:t>
            </a:r>
            <a:endParaRPr lang="en-US" sz="1050" b="0" i="0" spc="0" dirty="0">
              <a:solidFill>
                <a:srgbClr val="464646">
                  <a:alpha val="100000"/>
                </a:srgbClr>
              </a:solidFill>
              <a:latin typeface="Ubuntu"/>
            </a:endParaRPr>
          </a:p>
        </p:txBody>
      </p:sp>
      <p:sp>
        <p:nvSpPr>
          <p:cNvPr id="35" name="TextBox 35"/>
          <p:cNvSpPr txBox="1"/>
          <p:nvPr/>
        </p:nvSpPr>
        <p:spPr>
          <a:xfrm rot="21600000">
            <a:off x="489923" y="4640120"/>
            <a:ext cx="1940775" cy="180975"/>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Proofread!</a:t>
            </a:r>
          </a:p>
        </p:txBody>
      </p:sp>
      <p:sp>
        <p:nvSpPr>
          <p:cNvPr id="36" name="TextBox 36"/>
          <p:cNvSpPr txBox="1"/>
          <p:nvPr/>
        </p:nvSpPr>
        <p:spPr>
          <a:xfrm rot="21600000">
            <a:off x="489923" y="4198506"/>
            <a:ext cx="1940775" cy="180975"/>
          </a:xfrm>
          <a:prstGeom prst="rect">
            <a:avLst/>
          </a:prstGeom>
        </p:spPr>
        <p:txBody>
          <a:bodyPr lIns="0" tIns="14400" rIns="0" bIns="0" rtlCol="0" anchor="t"/>
          <a:lstStyle/>
          <a:p>
            <a:pPr algn="ctr">
              <a:lnSpc>
                <a:spcPts val="1470"/>
              </a:lnSpc>
            </a:pPr>
            <a:r>
              <a:rPr lang="en-US" sz="1050" dirty="0">
                <a:solidFill>
                  <a:srgbClr val="464646">
                    <a:alpha val="100000"/>
                  </a:srgbClr>
                </a:solidFill>
                <a:latin typeface="Ubuntu"/>
              </a:rPr>
              <a:t>Don’t </a:t>
            </a:r>
            <a:r>
              <a:rPr lang="en-US" sz="1050" b="0" i="0" spc="0" dirty="0">
                <a:solidFill>
                  <a:srgbClr val="464646">
                    <a:alpha val="100000"/>
                  </a:srgbClr>
                </a:solidFill>
                <a:latin typeface="Ubuntu"/>
              </a:rPr>
              <a:t>use current job </a:t>
            </a:r>
            <a:r>
              <a:rPr lang="en-US" sz="1050" b="0" i="0" spc="0" dirty="0" smtClean="0">
                <a:solidFill>
                  <a:srgbClr val="464646">
                    <a:alpha val="100000"/>
                  </a:srgbClr>
                </a:solidFill>
                <a:latin typeface="Ubuntu"/>
              </a:rPr>
              <a:t/>
            </a:r>
            <a:br>
              <a:rPr lang="en-US" sz="1050" b="0" i="0" spc="0" dirty="0" smtClean="0">
                <a:solidFill>
                  <a:srgbClr val="464646">
                    <a:alpha val="100000"/>
                  </a:srgbClr>
                </a:solidFill>
                <a:latin typeface="Ubuntu"/>
              </a:rPr>
            </a:br>
            <a:r>
              <a:rPr lang="en-US" sz="1050" b="0" i="0" spc="0" dirty="0" smtClean="0">
                <a:solidFill>
                  <a:srgbClr val="464646">
                    <a:alpha val="100000"/>
                  </a:srgbClr>
                </a:solidFill>
                <a:latin typeface="Ubuntu"/>
              </a:rPr>
              <a:t>logo </a:t>
            </a:r>
            <a:r>
              <a:rPr lang="en-US" sz="1050" b="0" i="0" spc="0" dirty="0" smtClean="0">
                <a:solidFill>
                  <a:srgbClr val="464646">
                    <a:alpha val="100000"/>
                  </a:srgbClr>
                </a:solidFill>
                <a:latin typeface="Ubuntu"/>
              </a:rPr>
              <a:t>or stationery.</a:t>
            </a:r>
            <a:endParaRPr lang="en-US" sz="1050" b="0" i="0" spc="0" dirty="0">
              <a:solidFill>
                <a:srgbClr val="464646">
                  <a:alpha val="100000"/>
                </a:srgbClr>
              </a:solidFill>
              <a:latin typeface="Ubuntu"/>
            </a:endParaRPr>
          </a:p>
        </p:txBody>
      </p:sp>
      <p:sp>
        <p:nvSpPr>
          <p:cNvPr id="37" name="TextBox 37"/>
          <p:cNvSpPr txBox="1"/>
          <p:nvPr/>
        </p:nvSpPr>
        <p:spPr>
          <a:xfrm rot="21600000">
            <a:off x="2880698" y="4516006"/>
            <a:ext cx="18455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Proofread!</a:t>
            </a:r>
          </a:p>
        </p:txBody>
      </p:sp>
      <p:sp>
        <p:nvSpPr>
          <p:cNvPr id="38" name="TextBox 38"/>
          <p:cNvSpPr txBox="1"/>
          <p:nvPr/>
        </p:nvSpPr>
        <p:spPr>
          <a:xfrm rot="21600000">
            <a:off x="2880698" y="3763531"/>
            <a:ext cx="18455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Reverse chronological order.</a:t>
            </a:r>
          </a:p>
        </p:txBody>
      </p:sp>
      <p:sp>
        <p:nvSpPr>
          <p:cNvPr id="39" name="TextBox 39"/>
          <p:cNvSpPr txBox="1"/>
          <p:nvPr/>
        </p:nvSpPr>
        <p:spPr>
          <a:xfrm rot="21600000">
            <a:off x="2833073" y="4011181"/>
            <a:ext cx="194077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Relevant experience.</a:t>
            </a:r>
          </a:p>
        </p:txBody>
      </p:sp>
      <p:sp>
        <p:nvSpPr>
          <p:cNvPr id="40" name="TextBox 40"/>
          <p:cNvSpPr txBox="1"/>
          <p:nvPr/>
        </p:nvSpPr>
        <p:spPr>
          <a:xfrm rot="21600000">
            <a:off x="2880698" y="4268356"/>
            <a:ext cx="18455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Bullets are easier to digest.</a:t>
            </a:r>
          </a:p>
        </p:txBody>
      </p:sp>
      <p:sp>
        <p:nvSpPr>
          <p:cNvPr id="41" name="TextBox 41"/>
          <p:cNvSpPr txBox="1"/>
          <p:nvPr/>
        </p:nvSpPr>
        <p:spPr>
          <a:xfrm rot="21600000">
            <a:off x="5223848" y="3534353"/>
            <a:ext cx="1845525" cy="180975"/>
          </a:xfrm>
          <a:prstGeom prst="rect">
            <a:avLst/>
          </a:prstGeom>
        </p:spPr>
        <p:txBody>
          <a:bodyPr lIns="0" tIns="14400" rIns="0" bIns="0" rtlCol="0" anchor="t"/>
          <a:lstStyle/>
          <a:p>
            <a:pPr algn="ctr">
              <a:lnSpc>
                <a:spcPts val="1470"/>
              </a:lnSpc>
            </a:pPr>
            <a:r>
              <a:rPr lang="en-US" sz="1050" b="0" i="0" spc="0" dirty="0" smtClean="0">
                <a:solidFill>
                  <a:srgbClr val="464646">
                    <a:alpha val="100000"/>
                  </a:srgbClr>
                </a:solidFill>
                <a:latin typeface="Ubuntu"/>
              </a:rPr>
              <a:t>Transcript only if requested.</a:t>
            </a:r>
            <a:endParaRPr lang="en-US" sz="1050" b="0" i="0" spc="0" dirty="0">
              <a:solidFill>
                <a:srgbClr val="464646">
                  <a:alpha val="100000"/>
                </a:srgbClr>
              </a:solidFill>
              <a:latin typeface="Ubuntu"/>
            </a:endParaRPr>
          </a:p>
        </p:txBody>
      </p:sp>
      <p:sp>
        <p:nvSpPr>
          <p:cNvPr id="42" name="TextBox 42"/>
          <p:cNvSpPr txBox="1"/>
          <p:nvPr/>
        </p:nvSpPr>
        <p:spPr>
          <a:xfrm rot="21600000">
            <a:off x="5176223" y="3782003"/>
            <a:ext cx="1940775" cy="361950"/>
          </a:xfrm>
          <a:prstGeom prst="rect">
            <a:avLst/>
          </a:prstGeom>
        </p:spPr>
        <p:txBody>
          <a:bodyPr lIns="0" tIns="14400" rIns="0" bIns="0" rtlCol="0" anchor="t"/>
          <a:lstStyle/>
          <a:p>
            <a:pPr algn="ctr">
              <a:lnSpc>
                <a:spcPts val="1470"/>
              </a:lnSpc>
            </a:pPr>
            <a:r>
              <a:rPr lang="en-US" sz="1050" b="0" i="0" spc="0" dirty="0" smtClean="0">
                <a:solidFill>
                  <a:srgbClr val="464646">
                    <a:alpha val="100000"/>
                  </a:srgbClr>
                </a:solidFill>
                <a:latin typeface="Ubuntu"/>
              </a:rPr>
              <a:t>Proofread. And then </a:t>
            </a:r>
            <a:r>
              <a:rPr lang="en-US" sz="1050" b="1" dirty="0" smtClean="0"/>
              <a:t/>
            </a:r>
            <a:br>
              <a:rPr lang="en-US" sz="1050" b="1" dirty="0" smtClean="0"/>
            </a:br>
            <a:r>
              <a:rPr lang="en-US" sz="1050" b="0" i="0" spc="0" dirty="0" smtClean="0">
                <a:solidFill>
                  <a:srgbClr val="464646">
                    <a:alpha val="100000"/>
                  </a:srgbClr>
                </a:solidFill>
                <a:latin typeface="Ubuntu"/>
              </a:rPr>
              <a:t>proofread again!</a:t>
            </a:r>
            <a:endParaRPr lang="en-US" sz="1050" b="0" i="0" spc="0" dirty="0">
              <a:solidFill>
                <a:srgbClr val="464646">
                  <a:alpha val="100000"/>
                </a:srgbClr>
              </a:solidFill>
              <a:latin typeface="Ubuntu"/>
            </a:endParaRPr>
          </a:p>
        </p:txBody>
      </p:sp>
      <p:cxnSp>
        <p:nvCxnSpPr>
          <p:cNvPr id="44" name="Straight Connector 44"/>
          <p:cNvCxnSpPr>
            <a:cxnSpLocks/>
          </p:cNvCxnSpPr>
          <p:nvPr/>
        </p:nvCxnSpPr>
        <p:spPr>
          <a:xfrm rot="21600000">
            <a:off x="1309073" y="2659409"/>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5"/>
          <p:cNvCxnSpPr>
            <a:cxnSpLocks/>
          </p:cNvCxnSpPr>
          <p:nvPr/>
        </p:nvCxnSpPr>
        <p:spPr>
          <a:xfrm rot="21600000">
            <a:off x="3654464" y="2659409"/>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6"/>
          <p:cNvCxnSpPr>
            <a:cxnSpLocks/>
          </p:cNvCxnSpPr>
          <p:nvPr/>
        </p:nvCxnSpPr>
        <p:spPr>
          <a:xfrm rot="21600000">
            <a:off x="5999855" y="2659409"/>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grpSp>
        <p:nvGrpSpPr>
          <p:cNvPr id="48" name="Group 48"/>
          <p:cNvGrpSpPr/>
          <p:nvPr/>
        </p:nvGrpSpPr>
        <p:grpSpPr>
          <a:xfrm rot="21600000">
            <a:off x="1190625" y="1609725"/>
            <a:ext cx="533400" cy="533400"/>
            <a:chOff x="1190625" y="1609725"/>
            <a:chExt cx="533400" cy="533400"/>
          </a:xfrm>
        </p:grpSpPr>
        <p:sp>
          <p:nvSpPr>
            <p:cNvPr id="47" name="Freeform 47"/>
            <p:cNvSpPr/>
            <p:nvPr/>
          </p:nvSpPr>
          <p:spPr>
            <a:xfrm>
              <a:off x="1190625" y="1609725"/>
              <a:ext cx="533400" cy="53340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100000"/>
              </a:srgbClr>
            </a:solidFill>
          </p:spPr>
        </p:sp>
      </p:grpSp>
      <p:grpSp>
        <p:nvGrpSpPr>
          <p:cNvPr id="50" name="Group 50"/>
          <p:cNvGrpSpPr/>
          <p:nvPr/>
        </p:nvGrpSpPr>
        <p:grpSpPr>
          <a:xfrm rot="21600000">
            <a:off x="1310841" y="1728788"/>
            <a:ext cx="292968" cy="295275"/>
            <a:chOff x="1310841" y="1728788"/>
            <a:chExt cx="292968" cy="295275"/>
          </a:xfrm>
        </p:grpSpPr>
        <p:sp>
          <p:nvSpPr>
            <p:cNvPr id="49" name="Freeform 49"/>
            <p:cNvSpPr/>
            <p:nvPr/>
          </p:nvSpPr>
          <p:spPr>
            <a:xfrm>
              <a:off x="1310841" y="1728788"/>
              <a:ext cx="292968" cy="295275"/>
            </a:xfrm>
            <a:custGeom>
              <a:avLst/>
              <a:gdLst/>
              <a:ahLst/>
              <a:cxnLst/>
              <a:rect l="0" t="0" r="0" b="0"/>
              <a:pathLst>
                <a:path w="300371" h="302914">
                  <a:moveTo>
                    <a:pt x="270177" y="19"/>
                  </a:moveTo>
                  <a:cubicBezTo>
                    <a:pt x="270139" y="19"/>
                    <a:pt x="270119" y="0"/>
                    <a:pt x="270081" y="0"/>
                  </a:cubicBezTo>
                  <a:lnTo>
                    <a:pt x="87078" y="0"/>
                  </a:lnTo>
                  <a:cubicBezTo>
                    <a:pt x="67304" y="0"/>
                    <a:pt x="51816" y="16088"/>
                    <a:pt x="51816" y="36605"/>
                  </a:cubicBezTo>
                  <a:lnTo>
                    <a:pt x="51816" y="242316"/>
                  </a:lnTo>
                  <a:lnTo>
                    <a:pt x="30289" y="242316"/>
                  </a:lnTo>
                  <a:cubicBezTo>
                    <a:pt x="13583" y="242316"/>
                    <a:pt x="0" y="255908"/>
                    <a:pt x="0" y="272625"/>
                  </a:cubicBezTo>
                  <a:cubicBezTo>
                    <a:pt x="0" y="289312"/>
                    <a:pt x="13583" y="302914"/>
                    <a:pt x="30289" y="302914"/>
                  </a:cubicBezTo>
                  <a:lnTo>
                    <a:pt x="203263" y="302914"/>
                  </a:lnTo>
                  <a:lnTo>
                    <a:pt x="206978" y="302914"/>
                  </a:lnTo>
                  <a:lnTo>
                    <a:pt x="213284" y="302914"/>
                  </a:lnTo>
                  <a:cubicBezTo>
                    <a:pt x="233715" y="302914"/>
                    <a:pt x="253746" y="283540"/>
                    <a:pt x="253746" y="263785"/>
                  </a:cubicBezTo>
                  <a:lnTo>
                    <a:pt x="253746" y="30289"/>
                  </a:lnTo>
                  <a:cubicBezTo>
                    <a:pt x="253746" y="20536"/>
                    <a:pt x="258023" y="10125"/>
                    <a:pt x="270053" y="10106"/>
                  </a:cubicBezTo>
                  <a:cubicBezTo>
                    <a:pt x="270062" y="10106"/>
                    <a:pt x="270072" y="10106"/>
                    <a:pt x="270081" y="10106"/>
                  </a:cubicBezTo>
                  <a:cubicBezTo>
                    <a:pt x="281216" y="10106"/>
                    <a:pt x="290274" y="19155"/>
                    <a:pt x="290274" y="30299"/>
                  </a:cubicBezTo>
                  <a:cubicBezTo>
                    <a:pt x="290274" y="41424"/>
                    <a:pt x="281216" y="50492"/>
                    <a:pt x="270081" y="50492"/>
                  </a:cubicBezTo>
                  <a:cubicBezTo>
                    <a:pt x="267291" y="50492"/>
                    <a:pt x="265043" y="52749"/>
                    <a:pt x="265043" y="55540"/>
                  </a:cubicBezTo>
                  <a:cubicBezTo>
                    <a:pt x="265043" y="58331"/>
                    <a:pt x="267291" y="60589"/>
                    <a:pt x="270081" y="60589"/>
                  </a:cubicBezTo>
                  <a:cubicBezTo>
                    <a:pt x="286779" y="60589"/>
                    <a:pt x="300371" y="46996"/>
                    <a:pt x="300371" y="30309"/>
                  </a:cubicBezTo>
                  <a:cubicBezTo>
                    <a:pt x="300371" y="13630"/>
                    <a:pt x="286826" y="67"/>
                    <a:pt x="270177" y="19"/>
                  </a:cubicBezTo>
                  <a:close/>
                  <a:moveTo>
                    <a:pt x="184414" y="292808"/>
                  </a:moveTo>
                  <a:lnTo>
                    <a:pt x="30289" y="292808"/>
                  </a:lnTo>
                  <a:cubicBezTo>
                    <a:pt x="19155" y="292808"/>
                    <a:pt x="10096" y="283750"/>
                    <a:pt x="10096" y="272625"/>
                  </a:cubicBezTo>
                  <a:cubicBezTo>
                    <a:pt x="10096" y="261490"/>
                    <a:pt x="19155" y="252441"/>
                    <a:pt x="30289" y="252441"/>
                  </a:cubicBezTo>
                  <a:lnTo>
                    <a:pt x="184414" y="252441"/>
                  </a:lnTo>
                  <a:cubicBezTo>
                    <a:pt x="179613" y="257794"/>
                    <a:pt x="176679" y="264881"/>
                    <a:pt x="176679" y="272625"/>
                  </a:cubicBezTo>
                  <a:cubicBezTo>
                    <a:pt x="176679" y="280368"/>
                    <a:pt x="179613" y="287445"/>
                    <a:pt x="184414" y="292808"/>
                  </a:cubicBezTo>
                  <a:close/>
                  <a:moveTo>
                    <a:pt x="243640" y="30299"/>
                  </a:moveTo>
                  <a:lnTo>
                    <a:pt x="243640" y="263785"/>
                  </a:lnTo>
                  <a:cubicBezTo>
                    <a:pt x="243640" y="278159"/>
                    <a:pt x="228324" y="292808"/>
                    <a:pt x="213274" y="292808"/>
                  </a:cubicBezTo>
                  <a:lnTo>
                    <a:pt x="207064" y="292808"/>
                  </a:lnTo>
                  <a:cubicBezTo>
                    <a:pt x="207026" y="292808"/>
                    <a:pt x="207007" y="292789"/>
                    <a:pt x="206969" y="292789"/>
                  </a:cubicBezTo>
                  <a:cubicBezTo>
                    <a:pt x="195824" y="292789"/>
                    <a:pt x="186776" y="283731"/>
                    <a:pt x="186776" y="272605"/>
                  </a:cubicBezTo>
                  <a:cubicBezTo>
                    <a:pt x="186776" y="261471"/>
                    <a:pt x="195824" y="252422"/>
                    <a:pt x="206969" y="252422"/>
                  </a:cubicBezTo>
                  <a:cubicBezTo>
                    <a:pt x="209760" y="252422"/>
                    <a:pt x="212007" y="250155"/>
                    <a:pt x="212007" y="247364"/>
                  </a:cubicBezTo>
                  <a:cubicBezTo>
                    <a:pt x="212007" y="244573"/>
                    <a:pt x="209760" y="242326"/>
                    <a:pt x="206969" y="242326"/>
                  </a:cubicBezTo>
                  <a:lnTo>
                    <a:pt x="61912" y="242326"/>
                  </a:lnTo>
                  <a:lnTo>
                    <a:pt x="61912" y="36605"/>
                  </a:lnTo>
                  <a:cubicBezTo>
                    <a:pt x="61912" y="21498"/>
                    <a:pt x="72733" y="10106"/>
                    <a:pt x="87078" y="10106"/>
                  </a:cubicBezTo>
                  <a:lnTo>
                    <a:pt x="249545" y="10106"/>
                  </a:lnTo>
                  <a:cubicBezTo>
                    <a:pt x="245774" y="15269"/>
                    <a:pt x="243640" y="22184"/>
                    <a:pt x="243640" y="30299"/>
                  </a:cubicBezTo>
                  <a:close/>
                  <a:moveTo>
                    <a:pt x="92202" y="60589"/>
                  </a:moveTo>
                  <a:lnTo>
                    <a:pt x="142684" y="60589"/>
                  </a:lnTo>
                  <a:cubicBezTo>
                    <a:pt x="145475" y="60589"/>
                    <a:pt x="147733" y="58322"/>
                    <a:pt x="147733" y="55531"/>
                  </a:cubicBezTo>
                  <a:cubicBezTo>
                    <a:pt x="147733" y="52740"/>
                    <a:pt x="145475" y="50492"/>
                    <a:pt x="142684" y="50492"/>
                  </a:cubicBezTo>
                  <a:lnTo>
                    <a:pt x="92202" y="50492"/>
                  </a:lnTo>
                  <a:cubicBezTo>
                    <a:pt x="89411" y="50492"/>
                    <a:pt x="87154" y="52749"/>
                    <a:pt x="87154" y="55540"/>
                  </a:cubicBezTo>
                  <a:cubicBezTo>
                    <a:pt x="87154" y="58331"/>
                    <a:pt x="89411" y="60589"/>
                    <a:pt x="92202" y="60589"/>
                  </a:cubicBezTo>
                  <a:close/>
                  <a:moveTo>
                    <a:pt x="92202" y="90878"/>
                  </a:moveTo>
                  <a:lnTo>
                    <a:pt x="213370" y="90878"/>
                  </a:lnTo>
                  <a:cubicBezTo>
                    <a:pt x="216160" y="90878"/>
                    <a:pt x="218408" y="88630"/>
                    <a:pt x="218408" y="85839"/>
                  </a:cubicBezTo>
                  <a:cubicBezTo>
                    <a:pt x="218408" y="83048"/>
                    <a:pt x="216160" y="80791"/>
                    <a:pt x="213370" y="80791"/>
                  </a:cubicBezTo>
                  <a:lnTo>
                    <a:pt x="92202" y="80791"/>
                  </a:lnTo>
                  <a:cubicBezTo>
                    <a:pt x="89411" y="80791"/>
                    <a:pt x="87154" y="83048"/>
                    <a:pt x="87154" y="85839"/>
                  </a:cubicBezTo>
                  <a:cubicBezTo>
                    <a:pt x="87154" y="88630"/>
                    <a:pt x="89411" y="90878"/>
                    <a:pt x="92202" y="90878"/>
                  </a:cubicBezTo>
                  <a:close/>
                  <a:moveTo>
                    <a:pt x="92202" y="121168"/>
                  </a:moveTo>
                  <a:lnTo>
                    <a:pt x="213370" y="121168"/>
                  </a:lnTo>
                  <a:cubicBezTo>
                    <a:pt x="216160" y="121168"/>
                    <a:pt x="218408" y="118910"/>
                    <a:pt x="218408" y="116119"/>
                  </a:cubicBezTo>
                  <a:cubicBezTo>
                    <a:pt x="218408" y="113328"/>
                    <a:pt x="216160" y="111071"/>
                    <a:pt x="213370" y="111071"/>
                  </a:cubicBezTo>
                  <a:lnTo>
                    <a:pt x="92202" y="111071"/>
                  </a:lnTo>
                  <a:cubicBezTo>
                    <a:pt x="89411" y="111071"/>
                    <a:pt x="87154" y="113328"/>
                    <a:pt x="87154" y="116119"/>
                  </a:cubicBezTo>
                  <a:cubicBezTo>
                    <a:pt x="87154" y="118910"/>
                    <a:pt x="89411" y="121168"/>
                    <a:pt x="92202" y="121168"/>
                  </a:cubicBezTo>
                  <a:close/>
                  <a:moveTo>
                    <a:pt x="92202" y="151457"/>
                  </a:moveTo>
                  <a:lnTo>
                    <a:pt x="213370" y="151457"/>
                  </a:lnTo>
                  <a:cubicBezTo>
                    <a:pt x="216160" y="151457"/>
                    <a:pt x="218408" y="149200"/>
                    <a:pt x="218408" y="146409"/>
                  </a:cubicBezTo>
                  <a:cubicBezTo>
                    <a:pt x="218408" y="143618"/>
                    <a:pt x="216160" y="141370"/>
                    <a:pt x="213370" y="141370"/>
                  </a:cubicBezTo>
                  <a:lnTo>
                    <a:pt x="92202" y="141370"/>
                  </a:lnTo>
                  <a:cubicBezTo>
                    <a:pt x="89411" y="141370"/>
                    <a:pt x="87154" y="143618"/>
                    <a:pt x="87154" y="146409"/>
                  </a:cubicBezTo>
                  <a:cubicBezTo>
                    <a:pt x="87154" y="149200"/>
                    <a:pt x="89411" y="151457"/>
                    <a:pt x="92202" y="151457"/>
                  </a:cubicBezTo>
                  <a:close/>
                  <a:moveTo>
                    <a:pt x="92202" y="181747"/>
                  </a:moveTo>
                  <a:lnTo>
                    <a:pt x="213370" y="181747"/>
                  </a:lnTo>
                  <a:cubicBezTo>
                    <a:pt x="216160" y="181747"/>
                    <a:pt x="218408" y="179499"/>
                    <a:pt x="218408" y="176708"/>
                  </a:cubicBezTo>
                  <a:cubicBezTo>
                    <a:pt x="218408" y="173917"/>
                    <a:pt x="216160" y="171669"/>
                    <a:pt x="213370" y="171669"/>
                  </a:cubicBezTo>
                  <a:lnTo>
                    <a:pt x="92202" y="171669"/>
                  </a:lnTo>
                  <a:cubicBezTo>
                    <a:pt x="89411" y="171669"/>
                    <a:pt x="87154" y="173917"/>
                    <a:pt x="87154" y="176708"/>
                  </a:cubicBezTo>
                  <a:cubicBezTo>
                    <a:pt x="87154" y="179499"/>
                    <a:pt x="89411" y="181747"/>
                    <a:pt x="92202" y="181747"/>
                  </a:cubicBezTo>
                  <a:close/>
                  <a:moveTo>
                    <a:pt x="92202" y="212026"/>
                  </a:moveTo>
                  <a:lnTo>
                    <a:pt x="213370" y="212026"/>
                  </a:lnTo>
                  <a:cubicBezTo>
                    <a:pt x="216160" y="212026"/>
                    <a:pt x="218408" y="209779"/>
                    <a:pt x="218408" y="206988"/>
                  </a:cubicBezTo>
                  <a:cubicBezTo>
                    <a:pt x="218408" y="204197"/>
                    <a:pt x="216160" y="201940"/>
                    <a:pt x="213370" y="201940"/>
                  </a:cubicBezTo>
                  <a:lnTo>
                    <a:pt x="92202" y="201940"/>
                  </a:lnTo>
                  <a:cubicBezTo>
                    <a:pt x="89411" y="201940"/>
                    <a:pt x="87154" y="204197"/>
                    <a:pt x="87154" y="206988"/>
                  </a:cubicBezTo>
                  <a:cubicBezTo>
                    <a:pt x="87154" y="209779"/>
                    <a:pt x="89411" y="212026"/>
                    <a:pt x="92202" y="212026"/>
                  </a:cubicBezTo>
                  <a:close/>
                </a:path>
              </a:pathLst>
            </a:custGeom>
            <a:solidFill>
              <a:srgbClr val="FFFFFF">
                <a:alpha val="100000"/>
              </a:srgbClr>
            </a:solidFill>
          </p:spPr>
        </p:sp>
      </p:grpSp>
      <p:grpSp>
        <p:nvGrpSpPr>
          <p:cNvPr id="52" name="Group 52"/>
          <p:cNvGrpSpPr/>
          <p:nvPr/>
        </p:nvGrpSpPr>
        <p:grpSpPr>
          <a:xfrm rot="21600000">
            <a:off x="3533775" y="1609725"/>
            <a:ext cx="533400" cy="533400"/>
            <a:chOff x="3533775" y="1609725"/>
            <a:chExt cx="533400" cy="533400"/>
          </a:xfrm>
        </p:grpSpPr>
        <p:sp>
          <p:nvSpPr>
            <p:cNvPr id="51" name="Freeform 51"/>
            <p:cNvSpPr/>
            <p:nvPr/>
          </p:nvSpPr>
          <p:spPr>
            <a:xfrm>
              <a:off x="3533775" y="1609725"/>
              <a:ext cx="533400" cy="53340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100000"/>
              </a:srgbClr>
            </a:solidFill>
          </p:spPr>
        </p:sp>
      </p:grpSp>
      <p:grpSp>
        <p:nvGrpSpPr>
          <p:cNvPr id="54" name="Group 54"/>
          <p:cNvGrpSpPr/>
          <p:nvPr/>
        </p:nvGrpSpPr>
        <p:grpSpPr>
          <a:xfrm rot="21600000">
            <a:off x="3681673" y="1728788"/>
            <a:ext cx="237604" cy="295275"/>
            <a:chOff x="3681673" y="1728788"/>
            <a:chExt cx="237604" cy="295275"/>
          </a:xfrm>
        </p:grpSpPr>
        <p:sp>
          <p:nvSpPr>
            <p:cNvPr id="53" name="Freeform 53"/>
            <p:cNvSpPr/>
            <p:nvPr/>
          </p:nvSpPr>
          <p:spPr>
            <a:xfrm>
              <a:off x="3681673" y="1728788"/>
              <a:ext cx="237604" cy="295275"/>
            </a:xfrm>
            <a:custGeom>
              <a:avLst/>
              <a:gdLst/>
              <a:ahLst/>
              <a:cxnLst/>
              <a:rect l="0" t="0" r="0" b="0"/>
              <a:pathLst>
                <a:path w="245393" h="304800">
                  <a:moveTo>
                    <a:pt x="224447" y="0"/>
                  </a:moveTo>
                  <a:lnTo>
                    <a:pt x="64303" y="0"/>
                  </a:lnTo>
                  <a:cubicBezTo>
                    <a:pt x="52769" y="0"/>
                    <a:pt x="43377" y="9392"/>
                    <a:pt x="43377" y="20936"/>
                  </a:cubicBezTo>
                  <a:lnTo>
                    <a:pt x="43377" y="21688"/>
                  </a:lnTo>
                  <a:lnTo>
                    <a:pt x="42624" y="21688"/>
                  </a:lnTo>
                  <a:cubicBezTo>
                    <a:pt x="31080" y="21688"/>
                    <a:pt x="21688" y="31080"/>
                    <a:pt x="21688" y="42624"/>
                  </a:cubicBezTo>
                  <a:lnTo>
                    <a:pt x="21688" y="43377"/>
                  </a:lnTo>
                  <a:lnTo>
                    <a:pt x="20936" y="43377"/>
                  </a:lnTo>
                  <a:cubicBezTo>
                    <a:pt x="9392" y="43377"/>
                    <a:pt x="0" y="52768"/>
                    <a:pt x="0" y="64313"/>
                  </a:cubicBezTo>
                  <a:lnTo>
                    <a:pt x="0" y="239363"/>
                  </a:lnTo>
                  <a:cubicBezTo>
                    <a:pt x="0" y="239459"/>
                    <a:pt x="48" y="239535"/>
                    <a:pt x="48" y="239620"/>
                  </a:cubicBezTo>
                  <a:cubicBezTo>
                    <a:pt x="76" y="240001"/>
                    <a:pt x="143" y="240373"/>
                    <a:pt x="276" y="240735"/>
                  </a:cubicBezTo>
                  <a:cubicBezTo>
                    <a:pt x="324" y="240868"/>
                    <a:pt x="352" y="241002"/>
                    <a:pt x="410" y="241125"/>
                  </a:cubicBezTo>
                  <a:cubicBezTo>
                    <a:pt x="610" y="241564"/>
                    <a:pt x="867" y="241973"/>
                    <a:pt x="1219" y="242326"/>
                  </a:cubicBezTo>
                  <a:lnTo>
                    <a:pt x="62427" y="303581"/>
                  </a:lnTo>
                  <a:cubicBezTo>
                    <a:pt x="62455" y="303609"/>
                    <a:pt x="62503" y="303619"/>
                    <a:pt x="62541" y="303657"/>
                  </a:cubicBezTo>
                  <a:cubicBezTo>
                    <a:pt x="62903" y="304000"/>
                    <a:pt x="63322" y="304286"/>
                    <a:pt x="63789" y="304486"/>
                  </a:cubicBezTo>
                  <a:cubicBezTo>
                    <a:pt x="64303" y="304686"/>
                    <a:pt x="64846" y="304800"/>
                    <a:pt x="65399" y="304800"/>
                  </a:cubicBezTo>
                  <a:lnTo>
                    <a:pt x="181080" y="304800"/>
                  </a:lnTo>
                  <a:cubicBezTo>
                    <a:pt x="192624" y="304800"/>
                    <a:pt x="202016" y="295408"/>
                    <a:pt x="202016" y="283864"/>
                  </a:cubicBezTo>
                  <a:lnTo>
                    <a:pt x="202016" y="283112"/>
                  </a:lnTo>
                  <a:lnTo>
                    <a:pt x="202768" y="283112"/>
                  </a:lnTo>
                  <a:cubicBezTo>
                    <a:pt x="214313" y="283112"/>
                    <a:pt x="223704" y="273720"/>
                    <a:pt x="223704" y="262176"/>
                  </a:cubicBezTo>
                  <a:lnTo>
                    <a:pt x="223704" y="261423"/>
                  </a:lnTo>
                  <a:lnTo>
                    <a:pt x="224457" y="261423"/>
                  </a:lnTo>
                  <a:cubicBezTo>
                    <a:pt x="236001" y="261423"/>
                    <a:pt x="245393" y="252031"/>
                    <a:pt x="245393" y="240487"/>
                  </a:cubicBezTo>
                  <a:lnTo>
                    <a:pt x="245393" y="20936"/>
                  </a:lnTo>
                  <a:cubicBezTo>
                    <a:pt x="245383" y="9392"/>
                    <a:pt x="235991" y="0"/>
                    <a:pt x="224447" y="0"/>
                  </a:cubicBezTo>
                  <a:close/>
                  <a:moveTo>
                    <a:pt x="61208" y="290503"/>
                  </a:moveTo>
                  <a:lnTo>
                    <a:pt x="14288" y="243545"/>
                  </a:lnTo>
                  <a:lnTo>
                    <a:pt x="48644" y="243545"/>
                  </a:lnTo>
                  <a:cubicBezTo>
                    <a:pt x="55569" y="243545"/>
                    <a:pt x="61208" y="249184"/>
                    <a:pt x="61208" y="256108"/>
                  </a:cubicBezTo>
                  <a:lnTo>
                    <a:pt x="61208" y="290503"/>
                  </a:lnTo>
                  <a:close/>
                  <a:moveTo>
                    <a:pt x="193643" y="283864"/>
                  </a:moveTo>
                  <a:cubicBezTo>
                    <a:pt x="193643" y="290789"/>
                    <a:pt x="188004" y="296428"/>
                    <a:pt x="181080" y="296428"/>
                  </a:cubicBezTo>
                  <a:lnTo>
                    <a:pt x="69580" y="296428"/>
                  </a:lnTo>
                  <a:lnTo>
                    <a:pt x="69580" y="256108"/>
                  </a:lnTo>
                  <a:cubicBezTo>
                    <a:pt x="69580" y="244564"/>
                    <a:pt x="60188" y="235172"/>
                    <a:pt x="48644" y="235172"/>
                  </a:cubicBezTo>
                  <a:lnTo>
                    <a:pt x="8372" y="235172"/>
                  </a:lnTo>
                  <a:lnTo>
                    <a:pt x="8372" y="64313"/>
                  </a:lnTo>
                  <a:cubicBezTo>
                    <a:pt x="8372" y="57388"/>
                    <a:pt x="14011" y="51749"/>
                    <a:pt x="20936" y="51749"/>
                  </a:cubicBezTo>
                  <a:lnTo>
                    <a:pt x="25879" y="51749"/>
                  </a:lnTo>
                  <a:lnTo>
                    <a:pt x="181080" y="51749"/>
                  </a:lnTo>
                  <a:cubicBezTo>
                    <a:pt x="188004" y="51749"/>
                    <a:pt x="193643" y="57388"/>
                    <a:pt x="193643" y="64313"/>
                  </a:cubicBezTo>
                  <a:lnTo>
                    <a:pt x="193643" y="278930"/>
                  </a:lnTo>
                  <a:lnTo>
                    <a:pt x="193643" y="283864"/>
                  </a:lnTo>
                  <a:close/>
                  <a:moveTo>
                    <a:pt x="215322" y="262176"/>
                  </a:moveTo>
                  <a:cubicBezTo>
                    <a:pt x="215322" y="269100"/>
                    <a:pt x="209683" y="274739"/>
                    <a:pt x="202759" y="274739"/>
                  </a:cubicBezTo>
                  <a:lnTo>
                    <a:pt x="202006" y="274739"/>
                  </a:lnTo>
                  <a:lnTo>
                    <a:pt x="202006" y="64313"/>
                  </a:lnTo>
                  <a:cubicBezTo>
                    <a:pt x="202006" y="52769"/>
                    <a:pt x="192615" y="43377"/>
                    <a:pt x="181070" y="43377"/>
                  </a:cubicBezTo>
                  <a:lnTo>
                    <a:pt x="30061" y="43377"/>
                  </a:lnTo>
                  <a:lnTo>
                    <a:pt x="30061" y="42624"/>
                  </a:lnTo>
                  <a:cubicBezTo>
                    <a:pt x="30061" y="35700"/>
                    <a:pt x="35700" y="30061"/>
                    <a:pt x="42624" y="30061"/>
                  </a:cubicBezTo>
                  <a:lnTo>
                    <a:pt x="47568" y="30061"/>
                  </a:lnTo>
                  <a:lnTo>
                    <a:pt x="202778" y="30061"/>
                  </a:lnTo>
                  <a:cubicBezTo>
                    <a:pt x="209702" y="30061"/>
                    <a:pt x="215341" y="35700"/>
                    <a:pt x="215341" y="42624"/>
                  </a:cubicBezTo>
                  <a:lnTo>
                    <a:pt x="215341" y="257242"/>
                  </a:lnTo>
                  <a:lnTo>
                    <a:pt x="215341" y="262176"/>
                  </a:lnTo>
                  <a:close/>
                  <a:moveTo>
                    <a:pt x="237011" y="240487"/>
                  </a:moveTo>
                  <a:cubicBezTo>
                    <a:pt x="237011" y="247412"/>
                    <a:pt x="231372" y="253051"/>
                    <a:pt x="224447" y="253051"/>
                  </a:cubicBezTo>
                  <a:lnTo>
                    <a:pt x="223695" y="253051"/>
                  </a:lnTo>
                  <a:lnTo>
                    <a:pt x="223695" y="42624"/>
                  </a:lnTo>
                  <a:cubicBezTo>
                    <a:pt x="223695" y="31080"/>
                    <a:pt x="214303" y="21688"/>
                    <a:pt x="202759" y="21688"/>
                  </a:cubicBezTo>
                  <a:lnTo>
                    <a:pt x="51749" y="21688"/>
                  </a:lnTo>
                  <a:lnTo>
                    <a:pt x="51749" y="20936"/>
                  </a:lnTo>
                  <a:cubicBezTo>
                    <a:pt x="51749" y="14011"/>
                    <a:pt x="57388" y="8372"/>
                    <a:pt x="64313" y="8372"/>
                  </a:cubicBezTo>
                  <a:lnTo>
                    <a:pt x="224457" y="8372"/>
                  </a:lnTo>
                  <a:cubicBezTo>
                    <a:pt x="231381" y="8372"/>
                    <a:pt x="237020" y="14011"/>
                    <a:pt x="237020" y="20936"/>
                  </a:cubicBezTo>
                  <a:lnTo>
                    <a:pt x="237020" y="240487"/>
                  </a:lnTo>
                  <a:close/>
                </a:path>
              </a:pathLst>
            </a:custGeom>
            <a:solidFill>
              <a:srgbClr val="FFFFFF">
                <a:alpha val="100000"/>
              </a:srgbClr>
            </a:solidFill>
          </p:spPr>
        </p:sp>
      </p:grpSp>
      <p:grpSp>
        <p:nvGrpSpPr>
          <p:cNvPr id="56" name="Group 56"/>
          <p:cNvGrpSpPr/>
          <p:nvPr/>
        </p:nvGrpSpPr>
        <p:grpSpPr>
          <a:xfrm rot="21600000">
            <a:off x="5876925" y="1609725"/>
            <a:ext cx="533400" cy="533400"/>
            <a:chOff x="5876925" y="1609725"/>
            <a:chExt cx="533400" cy="533400"/>
          </a:xfrm>
        </p:grpSpPr>
        <p:sp>
          <p:nvSpPr>
            <p:cNvPr id="55" name="Freeform 55"/>
            <p:cNvSpPr/>
            <p:nvPr/>
          </p:nvSpPr>
          <p:spPr>
            <a:xfrm>
              <a:off x="5876925" y="1609725"/>
              <a:ext cx="533400" cy="53340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100000"/>
              </a:srgbClr>
            </a:solidFill>
          </p:spPr>
        </p:sp>
      </p:grpSp>
      <p:grpSp>
        <p:nvGrpSpPr>
          <p:cNvPr id="58" name="Group 58"/>
          <p:cNvGrpSpPr/>
          <p:nvPr/>
        </p:nvGrpSpPr>
        <p:grpSpPr>
          <a:xfrm rot="21600000">
            <a:off x="5995988" y="1709738"/>
            <a:ext cx="295275" cy="295275"/>
            <a:chOff x="5995988" y="1709738"/>
            <a:chExt cx="295275" cy="295275"/>
          </a:xfrm>
        </p:grpSpPr>
        <p:sp>
          <p:nvSpPr>
            <p:cNvPr id="57" name="Freeform 57"/>
            <p:cNvSpPr/>
            <p:nvPr/>
          </p:nvSpPr>
          <p:spPr>
            <a:xfrm>
              <a:off x="5995988" y="1709738"/>
              <a:ext cx="295275" cy="295275"/>
            </a:xfrm>
            <a:custGeom>
              <a:avLst/>
              <a:gdLst/>
              <a:ahLst/>
              <a:cxnLst/>
              <a:rect l="0" t="0" r="0" b="0"/>
              <a:pathLst>
                <a:path w="302869" h="301885">
                  <a:moveTo>
                    <a:pt x="300878" y="89297"/>
                  </a:moveTo>
                  <a:lnTo>
                    <a:pt x="207095" y="17907"/>
                  </a:lnTo>
                  <a:cubicBezTo>
                    <a:pt x="192217" y="6353"/>
                    <a:pt x="172386" y="0"/>
                    <a:pt x="151260" y="0"/>
                  </a:cubicBezTo>
                  <a:cubicBezTo>
                    <a:pt x="130143" y="0"/>
                    <a:pt x="110321" y="6353"/>
                    <a:pt x="95453" y="17897"/>
                  </a:cubicBezTo>
                  <a:lnTo>
                    <a:pt x="4555" y="88325"/>
                  </a:lnTo>
                  <a:cubicBezTo>
                    <a:pt x="3365" y="88430"/>
                    <a:pt x="2193" y="88916"/>
                    <a:pt x="1307" y="89878"/>
                  </a:cubicBezTo>
                  <a:cubicBezTo>
                    <a:pt x="-474" y="91802"/>
                    <a:pt x="-398" y="94698"/>
                    <a:pt x="1307" y="96593"/>
                  </a:cubicBezTo>
                  <a:lnTo>
                    <a:pt x="1307" y="269196"/>
                  </a:lnTo>
                  <a:cubicBezTo>
                    <a:pt x="1307" y="284978"/>
                    <a:pt x="12890" y="301885"/>
                    <a:pt x="30130" y="301885"/>
                  </a:cubicBezTo>
                  <a:lnTo>
                    <a:pt x="268865" y="301885"/>
                  </a:lnTo>
                  <a:cubicBezTo>
                    <a:pt x="285724" y="301885"/>
                    <a:pt x="302869" y="285398"/>
                    <a:pt x="302869" y="269196"/>
                  </a:cubicBezTo>
                  <a:lnTo>
                    <a:pt x="302869" y="93297"/>
                  </a:lnTo>
                  <a:cubicBezTo>
                    <a:pt x="302869" y="91726"/>
                    <a:pt x="302145" y="90249"/>
                    <a:pt x="300878" y="89297"/>
                  </a:cubicBezTo>
                  <a:close/>
                  <a:moveTo>
                    <a:pt x="101625" y="25841"/>
                  </a:moveTo>
                  <a:cubicBezTo>
                    <a:pt x="114731" y="15650"/>
                    <a:pt x="132371" y="10049"/>
                    <a:pt x="151269" y="10049"/>
                  </a:cubicBezTo>
                  <a:cubicBezTo>
                    <a:pt x="170176" y="10049"/>
                    <a:pt x="187807" y="15650"/>
                    <a:pt x="200971" y="25870"/>
                  </a:cubicBezTo>
                  <a:lnTo>
                    <a:pt x="287305" y="91583"/>
                  </a:lnTo>
                  <a:lnTo>
                    <a:pt x="232508" y="142751"/>
                  </a:lnTo>
                  <a:lnTo>
                    <a:pt x="232508" y="65646"/>
                  </a:lnTo>
                  <a:cubicBezTo>
                    <a:pt x="232508" y="62865"/>
                    <a:pt x="230260" y="60617"/>
                    <a:pt x="227488" y="60617"/>
                  </a:cubicBezTo>
                  <a:lnTo>
                    <a:pt x="76698" y="60617"/>
                  </a:lnTo>
                  <a:cubicBezTo>
                    <a:pt x="73917" y="60617"/>
                    <a:pt x="71669" y="62865"/>
                    <a:pt x="71669" y="65646"/>
                  </a:cubicBezTo>
                  <a:lnTo>
                    <a:pt x="71669" y="148057"/>
                  </a:lnTo>
                  <a:lnTo>
                    <a:pt x="13376" y="94193"/>
                  </a:lnTo>
                  <a:lnTo>
                    <a:pt x="101625" y="25841"/>
                  </a:lnTo>
                  <a:close/>
                  <a:moveTo>
                    <a:pt x="152688" y="170402"/>
                  </a:moveTo>
                  <a:cubicBezTo>
                    <a:pt x="150831" y="168878"/>
                    <a:pt x="148164" y="168878"/>
                    <a:pt x="146307" y="170412"/>
                  </a:cubicBezTo>
                  <a:lnTo>
                    <a:pt x="119598" y="192348"/>
                  </a:lnTo>
                  <a:lnTo>
                    <a:pt x="79403" y="155210"/>
                  </a:lnTo>
                  <a:cubicBezTo>
                    <a:pt x="80765" y="154315"/>
                    <a:pt x="81718" y="152848"/>
                    <a:pt x="81718" y="151095"/>
                  </a:cubicBezTo>
                  <a:lnTo>
                    <a:pt x="81718" y="70675"/>
                  </a:lnTo>
                  <a:lnTo>
                    <a:pt x="222449" y="70675"/>
                  </a:lnTo>
                  <a:lnTo>
                    <a:pt x="222449" y="151095"/>
                  </a:lnTo>
                  <a:cubicBezTo>
                    <a:pt x="222449" y="151409"/>
                    <a:pt x="222573" y="151686"/>
                    <a:pt x="222630" y="151981"/>
                  </a:cubicBezTo>
                  <a:lnTo>
                    <a:pt x="179415" y="192329"/>
                  </a:lnTo>
                  <a:lnTo>
                    <a:pt x="152688" y="170402"/>
                  </a:lnTo>
                  <a:close/>
                  <a:moveTo>
                    <a:pt x="13652" y="279359"/>
                  </a:moveTo>
                  <a:cubicBezTo>
                    <a:pt x="12223" y="276120"/>
                    <a:pt x="11356" y="272615"/>
                    <a:pt x="11356" y="269196"/>
                  </a:cubicBezTo>
                  <a:lnTo>
                    <a:pt x="11356" y="106004"/>
                  </a:lnTo>
                  <a:lnTo>
                    <a:pt x="111759" y="198777"/>
                  </a:lnTo>
                  <a:lnTo>
                    <a:pt x="13652" y="279359"/>
                  </a:lnTo>
                  <a:close/>
                  <a:moveTo>
                    <a:pt x="30130" y="291817"/>
                  </a:moveTo>
                  <a:cubicBezTo>
                    <a:pt x="26034" y="291817"/>
                    <a:pt x="22405" y="290170"/>
                    <a:pt x="19453" y="287579"/>
                  </a:cubicBezTo>
                  <a:lnTo>
                    <a:pt x="149478" y="180784"/>
                  </a:lnTo>
                  <a:lnTo>
                    <a:pt x="280314" y="288141"/>
                  </a:lnTo>
                  <a:cubicBezTo>
                    <a:pt x="276713" y="290370"/>
                    <a:pt x="272732" y="291817"/>
                    <a:pt x="268855" y="291817"/>
                  </a:cubicBezTo>
                  <a:lnTo>
                    <a:pt x="30130" y="291817"/>
                  </a:lnTo>
                  <a:close/>
                  <a:moveTo>
                    <a:pt x="287972" y="281397"/>
                  </a:moveTo>
                  <a:lnTo>
                    <a:pt x="187264" y="198768"/>
                  </a:lnTo>
                  <a:lnTo>
                    <a:pt x="292830" y="100193"/>
                  </a:lnTo>
                  <a:lnTo>
                    <a:pt x="292830" y="269196"/>
                  </a:lnTo>
                  <a:cubicBezTo>
                    <a:pt x="292830" y="273367"/>
                    <a:pt x="290925" y="277663"/>
                    <a:pt x="287972" y="281397"/>
                  </a:cubicBezTo>
                  <a:close/>
                  <a:moveTo>
                    <a:pt x="202361" y="100822"/>
                  </a:moveTo>
                  <a:lnTo>
                    <a:pt x="101825" y="100822"/>
                  </a:lnTo>
                  <a:cubicBezTo>
                    <a:pt x="99043" y="100822"/>
                    <a:pt x="96796" y="103070"/>
                    <a:pt x="96796" y="105851"/>
                  </a:cubicBezTo>
                  <a:cubicBezTo>
                    <a:pt x="96796" y="108633"/>
                    <a:pt x="99043" y="110881"/>
                    <a:pt x="101825" y="110881"/>
                  </a:cubicBezTo>
                  <a:lnTo>
                    <a:pt x="202361" y="110881"/>
                  </a:lnTo>
                  <a:cubicBezTo>
                    <a:pt x="205133" y="110881"/>
                    <a:pt x="207371" y="108633"/>
                    <a:pt x="207371" y="105851"/>
                  </a:cubicBezTo>
                  <a:cubicBezTo>
                    <a:pt x="207371" y="103070"/>
                    <a:pt x="205133" y="100822"/>
                    <a:pt x="202361" y="100822"/>
                  </a:cubicBezTo>
                  <a:close/>
                  <a:moveTo>
                    <a:pt x="202361" y="141046"/>
                  </a:moveTo>
                  <a:lnTo>
                    <a:pt x="101825" y="141046"/>
                  </a:lnTo>
                  <a:cubicBezTo>
                    <a:pt x="99043" y="141046"/>
                    <a:pt x="96796" y="143285"/>
                    <a:pt x="96796" y="146066"/>
                  </a:cubicBezTo>
                  <a:cubicBezTo>
                    <a:pt x="96796" y="148847"/>
                    <a:pt x="99043" y="151095"/>
                    <a:pt x="101825" y="151095"/>
                  </a:cubicBezTo>
                  <a:lnTo>
                    <a:pt x="202361" y="151095"/>
                  </a:lnTo>
                  <a:cubicBezTo>
                    <a:pt x="205133" y="151095"/>
                    <a:pt x="207371" y="148847"/>
                    <a:pt x="207371" y="146066"/>
                  </a:cubicBezTo>
                  <a:cubicBezTo>
                    <a:pt x="207371" y="143294"/>
                    <a:pt x="205133" y="141046"/>
                    <a:pt x="202361" y="141046"/>
                  </a:cubicBezTo>
                  <a:close/>
                </a:path>
              </a:pathLst>
            </a:custGeom>
            <a:solidFill>
              <a:srgbClr val="FFFFFF">
                <a:alpha val="100000"/>
              </a:srgbClr>
            </a:solidFill>
          </p:spPr>
        </p:sp>
      </p:grpSp>
      <p:grpSp>
        <p:nvGrpSpPr>
          <p:cNvPr id="60" name="Group 60"/>
          <p:cNvGrpSpPr/>
          <p:nvPr/>
        </p:nvGrpSpPr>
        <p:grpSpPr>
          <a:xfrm rot="21600000">
            <a:off x="3711848" y="161925"/>
            <a:ext cx="139154" cy="209550"/>
            <a:chOff x="3711848" y="161925"/>
            <a:chExt cx="139154" cy="209550"/>
          </a:xfrm>
        </p:grpSpPr>
        <p:sp>
          <p:nvSpPr>
            <p:cNvPr id="59" name="Freeform 59"/>
            <p:cNvSpPr/>
            <p:nvPr/>
          </p:nvSpPr>
          <p:spPr>
            <a:xfrm>
              <a:off x="3711848" y="161925"/>
              <a:ext cx="139154" cy="209550"/>
            </a:xfrm>
            <a:custGeom>
              <a:avLst/>
              <a:gdLst/>
              <a:ahLst/>
              <a:cxnLst/>
              <a:rect l="0" t="0" r="0" b="0"/>
              <a:pathLst>
                <a:path w="201911" h="302895">
                  <a:moveTo>
                    <a:pt x="196872" y="0"/>
                  </a:moveTo>
                  <a:lnTo>
                    <a:pt x="5039" y="0"/>
                  </a:lnTo>
                  <a:cubicBezTo>
                    <a:pt x="2257" y="0"/>
                    <a:pt x="-9" y="2257"/>
                    <a:pt x="0" y="5048"/>
                  </a:cubicBezTo>
                  <a:lnTo>
                    <a:pt x="0" y="297847"/>
                  </a:lnTo>
                  <a:cubicBezTo>
                    <a:pt x="0" y="300638"/>
                    <a:pt x="2257" y="302895"/>
                    <a:pt x="5039" y="302895"/>
                  </a:cubicBezTo>
                  <a:lnTo>
                    <a:pt x="196872" y="302895"/>
                  </a:lnTo>
                  <a:cubicBezTo>
                    <a:pt x="199663" y="302895"/>
                    <a:pt x="201911" y="300638"/>
                    <a:pt x="201911" y="297847"/>
                  </a:cubicBezTo>
                  <a:lnTo>
                    <a:pt x="201911" y="5048"/>
                  </a:lnTo>
                  <a:cubicBezTo>
                    <a:pt x="201921" y="2257"/>
                    <a:pt x="199663" y="0"/>
                    <a:pt x="196872" y="0"/>
                  </a:cubicBezTo>
                  <a:close/>
                  <a:moveTo>
                    <a:pt x="191824" y="292798"/>
                  </a:moveTo>
                  <a:lnTo>
                    <a:pt x="10087" y="292798"/>
                  </a:lnTo>
                  <a:lnTo>
                    <a:pt x="10087" y="10096"/>
                  </a:lnTo>
                  <a:lnTo>
                    <a:pt x="191824" y="10096"/>
                  </a:lnTo>
                  <a:lnTo>
                    <a:pt x="191824" y="292798"/>
                  </a:lnTo>
                  <a:close/>
                  <a:moveTo>
                    <a:pt x="35328" y="121158"/>
                  </a:moveTo>
                  <a:lnTo>
                    <a:pt x="166592" y="121158"/>
                  </a:lnTo>
                  <a:cubicBezTo>
                    <a:pt x="169383" y="121158"/>
                    <a:pt x="171631" y="118901"/>
                    <a:pt x="171631" y="116110"/>
                  </a:cubicBezTo>
                  <a:lnTo>
                    <a:pt x="171631" y="35338"/>
                  </a:lnTo>
                  <a:cubicBezTo>
                    <a:pt x="171631" y="32547"/>
                    <a:pt x="169383" y="30299"/>
                    <a:pt x="166592" y="30299"/>
                  </a:cubicBezTo>
                  <a:lnTo>
                    <a:pt x="35328" y="30299"/>
                  </a:lnTo>
                  <a:cubicBezTo>
                    <a:pt x="32537" y="30299"/>
                    <a:pt x="30280" y="32547"/>
                    <a:pt x="30280" y="35338"/>
                  </a:cubicBezTo>
                  <a:lnTo>
                    <a:pt x="30280" y="116110"/>
                  </a:lnTo>
                  <a:cubicBezTo>
                    <a:pt x="30280" y="118901"/>
                    <a:pt x="32537" y="121158"/>
                    <a:pt x="35328" y="121158"/>
                  </a:cubicBezTo>
                  <a:close/>
                  <a:moveTo>
                    <a:pt x="40386" y="40386"/>
                  </a:moveTo>
                  <a:lnTo>
                    <a:pt x="161544" y="40386"/>
                  </a:lnTo>
                  <a:lnTo>
                    <a:pt x="161544" y="111061"/>
                  </a:lnTo>
                  <a:lnTo>
                    <a:pt x="40386" y="111061"/>
                  </a:lnTo>
                  <a:lnTo>
                    <a:pt x="40386" y="40386"/>
                  </a:lnTo>
                  <a:close/>
                  <a:moveTo>
                    <a:pt x="48568" y="145151"/>
                  </a:moveTo>
                  <a:cubicBezTo>
                    <a:pt x="38833" y="145151"/>
                    <a:pt x="30909" y="153076"/>
                    <a:pt x="30909" y="162811"/>
                  </a:cubicBezTo>
                  <a:cubicBezTo>
                    <a:pt x="30909" y="172545"/>
                    <a:pt x="38833" y="180470"/>
                    <a:pt x="48568" y="180470"/>
                  </a:cubicBezTo>
                  <a:cubicBezTo>
                    <a:pt x="58312" y="180470"/>
                    <a:pt x="66237" y="172545"/>
                    <a:pt x="66237" y="162811"/>
                  </a:cubicBezTo>
                  <a:cubicBezTo>
                    <a:pt x="66237" y="153076"/>
                    <a:pt x="58312" y="145151"/>
                    <a:pt x="48568" y="145151"/>
                  </a:cubicBezTo>
                  <a:close/>
                  <a:moveTo>
                    <a:pt x="48568" y="170364"/>
                  </a:moveTo>
                  <a:cubicBezTo>
                    <a:pt x="44396" y="170364"/>
                    <a:pt x="40996" y="166983"/>
                    <a:pt x="40996" y="162792"/>
                  </a:cubicBezTo>
                  <a:cubicBezTo>
                    <a:pt x="40996" y="158620"/>
                    <a:pt x="44396" y="155229"/>
                    <a:pt x="48568" y="155229"/>
                  </a:cubicBezTo>
                  <a:cubicBezTo>
                    <a:pt x="52740" y="155229"/>
                    <a:pt x="56150" y="158620"/>
                    <a:pt x="56150" y="162792"/>
                  </a:cubicBezTo>
                  <a:cubicBezTo>
                    <a:pt x="56150" y="166983"/>
                    <a:pt x="52740" y="170364"/>
                    <a:pt x="48568" y="170364"/>
                  </a:cubicBez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1098" y="1921481"/>
            <a:ext cx="7105312" cy="3514725"/>
            <a:chOff x="251098" y="1921481"/>
            <a:chExt cx="7105312" cy="3514725"/>
          </a:xfrm>
        </p:grpSpPr>
        <p:sp>
          <p:nvSpPr>
            <p:cNvPr id="8" name="Freeform 8"/>
            <p:cNvSpPr/>
            <p:nvPr/>
          </p:nvSpPr>
          <p:spPr>
            <a:xfrm>
              <a:off x="251098" y="1921481"/>
              <a:ext cx="7105312"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1" name="Group 11"/>
          <p:cNvGrpSpPr/>
          <p:nvPr/>
        </p:nvGrpSpPr>
        <p:grpSpPr>
          <a:xfrm rot="21600000">
            <a:off x="249760" y="1530954"/>
            <a:ext cx="7105312" cy="352425"/>
            <a:chOff x="249760" y="1530954"/>
            <a:chExt cx="7105312" cy="352425"/>
          </a:xfrm>
        </p:grpSpPr>
        <p:sp>
          <p:nvSpPr>
            <p:cNvPr id="10" name="Freeform 10"/>
            <p:cNvSpPr/>
            <p:nvPr/>
          </p:nvSpPr>
          <p:spPr>
            <a:xfrm>
              <a:off x="249760" y="1530954"/>
              <a:ext cx="7105312" cy="3524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12" name="TextBox 12"/>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MY</a:t>
            </a:r>
            <a:r>
              <a:rPr lang="en-US" sz="900" b="1" i="1" spc="375">
                <a:solidFill>
                  <a:srgbClr val="3C6AFF">
                    <a:alpha val="100000"/>
                  </a:srgbClr>
                </a:solidFill>
                <a:latin typeface="Ubuntu"/>
              </a:rPr>
              <a:t> LETTER</a:t>
            </a:r>
          </a:p>
        </p:txBody>
      </p:sp>
      <p:cxnSp>
        <p:nvCxnSpPr>
          <p:cNvPr id="13" name="Straight Connector 13"/>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4" name="TextBox 14"/>
          <p:cNvSpPr txBox="1"/>
          <p:nvPr/>
        </p:nvSpPr>
        <p:spPr>
          <a:xfrm rot="21600000">
            <a:off x="361950" y="929440"/>
            <a:ext cx="6903300" cy="457200"/>
          </a:xfrm>
          <a:prstGeom prst="rect">
            <a:avLst/>
          </a:prstGeom>
        </p:spPr>
        <p:txBody>
          <a:bodyPr lIns="0" tIns="18000" rIns="0" bIns="0" rtlCol="0" anchor="t"/>
          <a:lstStyle/>
          <a:p>
            <a:pPr algn="ctr">
              <a:lnSpc>
                <a:spcPts val="1800"/>
              </a:lnSpc>
            </a:pPr>
            <a:r>
              <a:rPr lang="en-US" sz="1200" b="0" i="0" spc="0" dirty="0">
                <a:solidFill>
                  <a:srgbClr val="464646">
                    <a:alpha val="100000"/>
                  </a:srgbClr>
                </a:solidFill>
                <a:latin typeface="Ubuntu"/>
              </a:rPr>
              <a:t>Here’s how the cover letter </a:t>
            </a:r>
            <a:r>
              <a:rPr lang="en-US" sz="1200" b="0" i="0" spc="0" dirty="0" smtClean="0">
                <a:solidFill>
                  <a:srgbClr val="464646">
                    <a:alpha val="100000"/>
                  </a:srgbClr>
                </a:solidFill>
                <a:latin typeface="Ubuntu"/>
              </a:rPr>
              <a:t>for my </a:t>
            </a:r>
            <a:r>
              <a:rPr lang="en-US" sz="1200" b="0" i="0" spc="0" dirty="0">
                <a:solidFill>
                  <a:srgbClr val="464646">
                    <a:alpha val="100000"/>
                  </a:srgbClr>
                </a:solidFill>
                <a:latin typeface="Ubuntu"/>
              </a:rPr>
              <a:t>current position </a:t>
            </a:r>
            <a:r>
              <a:rPr lang="en-US" sz="1200" b="1" dirty="0"/>
              <a:t/>
            </a:r>
            <a:br>
              <a:rPr lang="en-US" sz="1200" b="1" dirty="0"/>
            </a:br>
            <a:r>
              <a:rPr lang="en-US" sz="1200" b="0" i="0" spc="0" dirty="0">
                <a:solidFill>
                  <a:srgbClr val="464646">
                    <a:alpha val="100000"/>
                  </a:srgbClr>
                </a:solidFill>
                <a:latin typeface="Ubuntu"/>
              </a:rPr>
              <a:t>mapped to the items on the job announcement.</a:t>
            </a:r>
          </a:p>
        </p:txBody>
      </p:sp>
      <p:sp>
        <p:nvSpPr>
          <p:cNvPr id="15" name="TextBox 15"/>
          <p:cNvSpPr txBox="1"/>
          <p:nvPr/>
        </p:nvSpPr>
        <p:spPr>
          <a:xfrm rot="21600000">
            <a:off x="406134" y="1635129"/>
            <a:ext cx="104542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MY LETTER</a:t>
            </a:r>
          </a:p>
        </p:txBody>
      </p:sp>
      <p:sp>
        <p:nvSpPr>
          <p:cNvPr id="16" name="TextBox 16"/>
          <p:cNvSpPr txBox="1"/>
          <p:nvPr/>
        </p:nvSpPr>
        <p:spPr>
          <a:xfrm rot="21600000">
            <a:off x="5262564" y="1635129"/>
            <a:ext cx="1812045" cy="133350"/>
          </a:xfrm>
          <a:prstGeom prst="rect">
            <a:avLst/>
          </a:prstGeom>
        </p:spPr>
        <p:txBody>
          <a:bodyPr lIns="0" tIns="14400" rIns="0" bIns="0" rtlCol="0" anchor="t"/>
          <a:lstStyle/>
          <a:p>
            <a:pPr algn="l">
              <a:lnSpc>
                <a:spcPts val="1080"/>
              </a:lnSpc>
            </a:pPr>
            <a:r>
              <a:rPr lang="en-US" sz="900" b="1" i="0" spc="0" dirty="0">
                <a:solidFill>
                  <a:srgbClr val="FFFFFF">
                    <a:alpha val="100000"/>
                  </a:srgbClr>
                </a:solidFill>
                <a:latin typeface="Ubuntu"/>
              </a:rPr>
              <a:t>PART OF JOB ANNOUNCEMENT</a:t>
            </a:r>
          </a:p>
        </p:txBody>
      </p:sp>
      <p:sp>
        <p:nvSpPr>
          <p:cNvPr id="17" name="TextBox 17"/>
          <p:cNvSpPr txBox="1"/>
          <p:nvPr/>
        </p:nvSpPr>
        <p:spPr>
          <a:xfrm rot="21600000">
            <a:off x="415071" y="2087022"/>
            <a:ext cx="4607775" cy="3152776"/>
          </a:xfrm>
          <a:prstGeom prst="rect">
            <a:avLst/>
          </a:prstGeom>
        </p:spPr>
        <p:txBody>
          <a:bodyPr lIns="0" tIns="14400" rIns="0" bIns="0" rtlCol="0" anchor="t"/>
          <a:lstStyle/>
          <a:p>
            <a:pPr algn="l">
              <a:lnSpc>
                <a:spcPts val="1775"/>
              </a:lnSpc>
            </a:pPr>
            <a:r>
              <a:rPr lang="en-US" sz="1050" b="0" i="0" spc="0" dirty="0">
                <a:solidFill>
                  <a:srgbClr val="464646">
                    <a:alpha val="100000"/>
                  </a:srgbClr>
                </a:solidFill>
                <a:latin typeface="Ubuntu"/>
              </a:rPr>
              <a:t>I am writing to express my strong interest in the position of Reference Librarian I at University of Missouri–St. Louis. As a recent MLIS graduate </a:t>
            </a:r>
            <a:r>
              <a:rPr lang="en-US" sz="1050" b="0" i="0" spc="0" dirty="0" smtClean="0">
                <a:solidFill>
                  <a:srgbClr val="464646">
                    <a:alpha val="100000"/>
                  </a:srgbClr>
                </a:solidFill>
                <a:latin typeface="Ubuntu"/>
              </a:rPr>
              <a:t/>
            </a:r>
            <a:br>
              <a:rPr lang="en-US" sz="1050" b="0" i="0" spc="0" dirty="0" smtClean="0">
                <a:solidFill>
                  <a:srgbClr val="464646">
                    <a:alpha val="100000"/>
                  </a:srgbClr>
                </a:solidFill>
                <a:latin typeface="Ubuntu"/>
              </a:rPr>
            </a:br>
            <a:r>
              <a:rPr lang="en-US" sz="1050" b="0" i="0" spc="0" dirty="0" smtClean="0">
                <a:solidFill>
                  <a:srgbClr val="464646">
                    <a:alpha val="100000"/>
                  </a:srgbClr>
                </a:solidFill>
                <a:latin typeface="Ubuntu"/>
              </a:rPr>
              <a:t>with </a:t>
            </a:r>
            <a:r>
              <a:rPr lang="en-US" sz="1050" b="0" i="0" spc="0" dirty="0">
                <a:solidFill>
                  <a:srgbClr val="464646">
                    <a:alpha val="100000"/>
                  </a:srgbClr>
                </a:solidFill>
                <a:latin typeface="Ubuntu"/>
              </a:rPr>
              <a:t>experience in an academic library setting and a background in the health sciences publishing industry, I am eager to share my skills with UMSL</a:t>
            </a:r>
            <a:r>
              <a:rPr lang="en-US" sz="1050" b="0" i="0" spc="0" dirty="0" smtClean="0">
                <a:solidFill>
                  <a:srgbClr val="464646">
                    <a:alpha val="100000"/>
                  </a:srgbClr>
                </a:solidFill>
                <a:latin typeface="Ubuntu"/>
              </a:rPr>
              <a:t>.</a:t>
            </a:r>
          </a:p>
          <a:p>
            <a:pPr algn="l">
              <a:lnSpc>
                <a:spcPts val="1775"/>
              </a:lnSpc>
            </a:pPr>
            <a:r>
              <a:rPr lang="en-US" sz="1050" b="0" i="0" spc="0" dirty="0" smtClean="0">
                <a:solidFill>
                  <a:srgbClr val="464646">
                    <a:alpha val="100000"/>
                  </a:srgbClr>
                </a:solidFill>
                <a:latin typeface="Ubuntu"/>
              </a:rPr>
              <a:t> </a:t>
            </a:r>
            <a:r>
              <a:rPr lang="en-US" sz="1050" b="1" dirty="0" smtClean="0"/>
              <a:t/>
            </a:r>
            <a:br>
              <a:rPr lang="en-US" sz="1050" b="1" dirty="0" smtClean="0"/>
            </a:br>
            <a:r>
              <a:rPr lang="en-US" sz="1050" b="0" i="0" spc="0" dirty="0" smtClean="0">
                <a:solidFill>
                  <a:srgbClr val="464646">
                    <a:alpha val="100000"/>
                  </a:srgbClr>
                </a:solidFill>
                <a:latin typeface="Ubuntu"/>
              </a:rPr>
              <a:t>I obtained my MLIS in December 2017 after completing a library internship at </a:t>
            </a:r>
            <a:r>
              <a:rPr lang="en-US" sz="1050" b="0" i="0" spc="0" dirty="0" err="1" smtClean="0">
                <a:solidFill>
                  <a:srgbClr val="464646">
                    <a:alpha val="100000"/>
                  </a:srgbClr>
                </a:solidFill>
                <a:latin typeface="Ubuntu"/>
              </a:rPr>
              <a:t>Fontbonne</a:t>
            </a:r>
            <a:r>
              <a:rPr lang="en-US" sz="1050" b="0" i="0" spc="0" dirty="0" smtClean="0">
                <a:solidFill>
                  <a:srgbClr val="464646">
                    <a:alpha val="100000"/>
                  </a:srgbClr>
                </a:solidFill>
                <a:latin typeface="Ubuntu"/>
              </a:rPr>
              <a:t> University. At </a:t>
            </a:r>
            <a:r>
              <a:rPr lang="en-US" sz="1050" b="0" i="0" spc="0" dirty="0" err="1" smtClean="0">
                <a:solidFill>
                  <a:srgbClr val="464646">
                    <a:alpha val="100000"/>
                  </a:srgbClr>
                </a:solidFill>
                <a:latin typeface="Ubuntu"/>
              </a:rPr>
              <a:t>Fontbonne</a:t>
            </a:r>
            <a:r>
              <a:rPr lang="en-US" sz="1050" b="0" i="0" spc="0" dirty="0" smtClean="0">
                <a:solidFill>
                  <a:srgbClr val="464646">
                    <a:alpha val="100000"/>
                  </a:srgbClr>
                </a:solidFill>
                <a:latin typeface="Ubuntu"/>
              </a:rPr>
              <a:t>, I interacted with the library’s diverse student population and helped them discern and fulfill their information and technology needs. I also gained familiarity with the library’s print and electronic research tools—including databases, LibGuides, and other resource materials—and collaborated with the reference librarians to provide instruction. Since obtaining my degree, I have attended multiple webinars and conference sessions related to public service, reference, and academic librarianship in an effort to learn about emerging trends.</a:t>
            </a:r>
            <a:endParaRPr lang="en-US" sz="1050" b="0" i="0" spc="0" dirty="0">
              <a:solidFill>
                <a:srgbClr val="464646">
                  <a:alpha val="100000"/>
                </a:srgbClr>
              </a:solidFill>
              <a:latin typeface="Ubuntu"/>
            </a:endParaRPr>
          </a:p>
        </p:txBody>
      </p:sp>
      <p:grpSp>
        <p:nvGrpSpPr>
          <p:cNvPr id="19" name="Group 19"/>
          <p:cNvGrpSpPr/>
          <p:nvPr/>
        </p:nvGrpSpPr>
        <p:grpSpPr>
          <a:xfrm rot="21600000">
            <a:off x="3686190" y="166687"/>
            <a:ext cx="247650" cy="247650"/>
            <a:chOff x="3686190" y="166687"/>
            <a:chExt cx="247650" cy="247650"/>
          </a:xfrm>
        </p:grpSpPr>
        <p:sp>
          <p:nvSpPr>
            <p:cNvPr id="18" name="Freeform 18"/>
            <p:cNvSpPr/>
            <p:nvPr/>
          </p:nvSpPr>
          <p:spPr>
            <a:xfrm>
              <a:off x="3686190" y="166687"/>
              <a:ext cx="247650" cy="247650"/>
            </a:xfrm>
            <a:custGeom>
              <a:avLst/>
              <a:gdLst/>
              <a:ahLst/>
              <a:cxnLst/>
              <a:rect l="0" t="0" r="0" b="0"/>
              <a:pathLst>
                <a:path w="302905" h="302895">
                  <a:moveTo>
                    <a:pt x="161534" y="90868"/>
                  </a:moveTo>
                  <a:lnTo>
                    <a:pt x="100965" y="90868"/>
                  </a:lnTo>
                  <a:cubicBezTo>
                    <a:pt x="98174" y="90868"/>
                    <a:pt x="95917" y="93126"/>
                    <a:pt x="95917" y="95917"/>
                  </a:cubicBezTo>
                  <a:cubicBezTo>
                    <a:pt x="95917" y="98708"/>
                    <a:pt x="98174" y="100965"/>
                    <a:pt x="100965" y="100965"/>
                  </a:cubicBezTo>
                  <a:lnTo>
                    <a:pt x="161544" y="100965"/>
                  </a:lnTo>
                  <a:cubicBezTo>
                    <a:pt x="164335" y="100965"/>
                    <a:pt x="166573" y="98708"/>
                    <a:pt x="166573" y="95917"/>
                  </a:cubicBezTo>
                  <a:cubicBezTo>
                    <a:pt x="166573" y="93126"/>
                    <a:pt x="164325" y="90868"/>
                    <a:pt x="161534" y="90868"/>
                  </a:cubicBezTo>
                  <a:close/>
                  <a:moveTo>
                    <a:pt x="161534" y="50482"/>
                  </a:moveTo>
                  <a:lnTo>
                    <a:pt x="100965" y="50482"/>
                  </a:lnTo>
                  <a:cubicBezTo>
                    <a:pt x="98174" y="50482"/>
                    <a:pt x="95917" y="52740"/>
                    <a:pt x="95917" y="55531"/>
                  </a:cubicBezTo>
                  <a:cubicBezTo>
                    <a:pt x="95917" y="58322"/>
                    <a:pt x="98174" y="60579"/>
                    <a:pt x="100965" y="60579"/>
                  </a:cubicBezTo>
                  <a:lnTo>
                    <a:pt x="161544" y="60579"/>
                  </a:lnTo>
                  <a:cubicBezTo>
                    <a:pt x="164335" y="60579"/>
                    <a:pt x="166573" y="58322"/>
                    <a:pt x="166573" y="55531"/>
                  </a:cubicBezTo>
                  <a:cubicBezTo>
                    <a:pt x="166573" y="52740"/>
                    <a:pt x="164325" y="50482"/>
                    <a:pt x="161534" y="50482"/>
                  </a:cubicBezTo>
                  <a:close/>
                  <a:moveTo>
                    <a:pt x="201930" y="60579"/>
                  </a:moveTo>
                  <a:lnTo>
                    <a:pt x="262509" y="60579"/>
                  </a:lnTo>
                  <a:cubicBezTo>
                    <a:pt x="265300" y="60579"/>
                    <a:pt x="267548" y="58322"/>
                    <a:pt x="267548" y="55531"/>
                  </a:cubicBezTo>
                  <a:cubicBezTo>
                    <a:pt x="267548" y="52740"/>
                    <a:pt x="265300" y="50482"/>
                    <a:pt x="262509" y="50482"/>
                  </a:cubicBezTo>
                  <a:lnTo>
                    <a:pt x="201930" y="50482"/>
                  </a:lnTo>
                  <a:cubicBezTo>
                    <a:pt x="199139" y="50482"/>
                    <a:pt x="196882" y="52740"/>
                    <a:pt x="196882" y="55531"/>
                  </a:cubicBezTo>
                  <a:cubicBezTo>
                    <a:pt x="196882" y="58322"/>
                    <a:pt x="199139" y="60579"/>
                    <a:pt x="201930" y="60579"/>
                  </a:cubicBezTo>
                  <a:close/>
                  <a:moveTo>
                    <a:pt x="161534" y="131254"/>
                  </a:moveTo>
                  <a:lnTo>
                    <a:pt x="100965" y="131254"/>
                  </a:lnTo>
                  <a:cubicBezTo>
                    <a:pt x="98174" y="131254"/>
                    <a:pt x="95917" y="133512"/>
                    <a:pt x="95917" y="136303"/>
                  </a:cubicBezTo>
                  <a:cubicBezTo>
                    <a:pt x="95917" y="139094"/>
                    <a:pt x="98174" y="141351"/>
                    <a:pt x="100965" y="141351"/>
                  </a:cubicBezTo>
                  <a:lnTo>
                    <a:pt x="161544" y="141351"/>
                  </a:lnTo>
                  <a:cubicBezTo>
                    <a:pt x="164335" y="141351"/>
                    <a:pt x="166573" y="139094"/>
                    <a:pt x="166573" y="136303"/>
                  </a:cubicBezTo>
                  <a:cubicBezTo>
                    <a:pt x="166573" y="133512"/>
                    <a:pt x="164325" y="131254"/>
                    <a:pt x="161534" y="131254"/>
                  </a:cubicBezTo>
                  <a:close/>
                  <a:moveTo>
                    <a:pt x="161534" y="171660"/>
                  </a:moveTo>
                  <a:lnTo>
                    <a:pt x="100965" y="171660"/>
                  </a:lnTo>
                  <a:cubicBezTo>
                    <a:pt x="98174" y="171660"/>
                    <a:pt x="95917" y="173898"/>
                    <a:pt x="95917" y="176689"/>
                  </a:cubicBezTo>
                  <a:cubicBezTo>
                    <a:pt x="95917" y="179480"/>
                    <a:pt x="98174" y="181727"/>
                    <a:pt x="100965" y="181727"/>
                  </a:cubicBezTo>
                  <a:lnTo>
                    <a:pt x="161544" y="181727"/>
                  </a:lnTo>
                  <a:cubicBezTo>
                    <a:pt x="164335" y="181727"/>
                    <a:pt x="166573" y="179480"/>
                    <a:pt x="166573" y="176689"/>
                  </a:cubicBezTo>
                  <a:cubicBezTo>
                    <a:pt x="166573" y="173898"/>
                    <a:pt x="164325" y="171660"/>
                    <a:pt x="161534" y="171660"/>
                  </a:cubicBezTo>
                  <a:close/>
                  <a:moveTo>
                    <a:pt x="267567" y="90878"/>
                  </a:moveTo>
                  <a:lnTo>
                    <a:pt x="196882" y="90878"/>
                  </a:lnTo>
                  <a:cubicBezTo>
                    <a:pt x="194110" y="90878"/>
                    <a:pt x="191853" y="93135"/>
                    <a:pt x="191853" y="95926"/>
                  </a:cubicBezTo>
                  <a:lnTo>
                    <a:pt x="191853" y="176689"/>
                  </a:lnTo>
                  <a:cubicBezTo>
                    <a:pt x="191853" y="179480"/>
                    <a:pt x="194110" y="181727"/>
                    <a:pt x="196882" y="181727"/>
                  </a:cubicBezTo>
                  <a:lnTo>
                    <a:pt x="267557" y="181727"/>
                  </a:lnTo>
                  <a:cubicBezTo>
                    <a:pt x="270348" y="181727"/>
                    <a:pt x="272615" y="179480"/>
                    <a:pt x="272615" y="176689"/>
                  </a:cubicBezTo>
                  <a:lnTo>
                    <a:pt x="272615" y="95926"/>
                  </a:lnTo>
                  <a:cubicBezTo>
                    <a:pt x="272615" y="93135"/>
                    <a:pt x="270358" y="90878"/>
                    <a:pt x="267567" y="90878"/>
                  </a:cubicBezTo>
                  <a:close/>
                  <a:moveTo>
                    <a:pt x="262509" y="171650"/>
                  </a:moveTo>
                  <a:lnTo>
                    <a:pt x="201930" y="171650"/>
                  </a:lnTo>
                  <a:lnTo>
                    <a:pt x="201930" y="100965"/>
                  </a:lnTo>
                  <a:lnTo>
                    <a:pt x="262509" y="100965"/>
                  </a:lnTo>
                  <a:lnTo>
                    <a:pt x="262509" y="171650"/>
                  </a:lnTo>
                  <a:close/>
                  <a:moveTo>
                    <a:pt x="161534" y="212036"/>
                  </a:moveTo>
                  <a:lnTo>
                    <a:pt x="100965" y="212036"/>
                  </a:lnTo>
                  <a:cubicBezTo>
                    <a:pt x="98174" y="212036"/>
                    <a:pt x="95917" y="214284"/>
                    <a:pt x="95917" y="217075"/>
                  </a:cubicBezTo>
                  <a:cubicBezTo>
                    <a:pt x="95917" y="219866"/>
                    <a:pt x="98174" y="222113"/>
                    <a:pt x="100965" y="222113"/>
                  </a:cubicBezTo>
                  <a:lnTo>
                    <a:pt x="161544" y="222113"/>
                  </a:lnTo>
                  <a:cubicBezTo>
                    <a:pt x="164335" y="222113"/>
                    <a:pt x="166573" y="219866"/>
                    <a:pt x="166573" y="217075"/>
                  </a:cubicBezTo>
                  <a:cubicBezTo>
                    <a:pt x="166573" y="214284"/>
                    <a:pt x="164325" y="212036"/>
                    <a:pt x="161534" y="212036"/>
                  </a:cubicBezTo>
                  <a:close/>
                  <a:moveTo>
                    <a:pt x="262509" y="212036"/>
                  </a:moveTo>
                  <a:lnTo>
                    <a:pt x="201930" y="212036"/>
                  </a:lnTo>
                  <a:cubicBezTo>
                    <a:pt x="199139" y="212036"/>
                    <a:pt x="196882" y="214284"/>
                    <a:pt x="196882" y="217075"/>
                  </a:cubicBezTo>
                  <a:cubicBezTo>
                    <a:pt x="196882" y="219866"/>
                    <a:pt x="199139" y="222113"/>
                    <a:pt x="201930" y="222113"/>
                  </a:cubicBezTo>
                  <a:lnTo>
                    <a:pt x="262509" y="222113"/>
                  </a:lnTo>
                  <a:cubicBezTo>
                    <a:pt x="265300" y="222113"/>
                    <a:pt x="267548" y="219866"/>
                    <a:pt x="267548" y="217075"/>
                  </a:cubicBezTo>
                  <a:cubicBezTo>
                    <a:pt x="267548" y="214284"/>
                    <a:pt x="265300" y="212036"/>
                    <a:pt x="262509" y="212036"/>
                  </a:cubicBezTo>
                  <a:close/>
                  <a:moveTo>
                    <a:pt x="161534" y="252412"/>
                  </a:moveTo>
                  <a:lnTo>
                    <a:pt x="100965" y="252412"/>
                  </a:lnTo>
                  <a:cubicBezTo>
                    <a:pt x="98174" y="252412"/>
                    <a:pt x="95917" y="254679"/>
                    <a:pt x="95917" y="257470"/>
                  </a:cubicBezTo>
                  <a:cubicBezTo>
                    <a:pt x="95917" y="260261"/>
                    <a:pt x="98174" y="262509"/>
                    <a:pt x="100965" y="262509"/>
                  </a:cubicBezTo>
                  <a:lnTo>
                    <a:pt x="161544" y="262509"/>
                  </a:lnTo>
                  <a:cubicBezTo>
                    <a:pt x="164335" y="262509"/>
                    <a:pt x="166573" y="260261"/>
                    <a:pt x="166573" y="257470"/>
                  </a:cubicBezTo>
                  <a:cubicBezTo>
                    <a:pt x="166573" y="254679"/>
                    <a:pt x="164325" y="252412"/>
                    <a:pt x="161534" y="252412"/>
                  </a:cubicBezTo>
                  <a:close/>
                  <a:moveTo>
                    <a:pt x="262509" y="252412"/>
                  </a:moveTo>
                  <a:lnTo>
                    <a:pt x="201930" y="252412"/>
                  </a:lnTo>
                  <a:cubicBezTo>
                    <a:pt x="199139" y="252412"/>
                    <a:pt x="196882" y="254679"/>
                    <a:pt x="196882" y="257470"/>
                  </a:cubicBezTo>
                  <a:cubicBezTo>
                    <a:pt x="196882" y="260261"/>
                    <a:pt x="199139" y="262509"/>
                    <a:pt x="201930" y="262509"/>
                  </a:cubicBezTo>
                  <a:lnTo>
                    <a:pt x="262509" y="262509"/>
                  </a:lnTo>
                  <a:cubicBezTo>
                    <a:pt x="265300" y="262509"/>
                    <a:pt x="267548" y="260261"/>
                    <a:pt x="267548" y="257470"/>
                  </a:cubicBezTo>
                  <a:cubicBezTo>
                    <a:pt x="267548" y="254679"/>
                    <a:pt x="265300" y="252412"/>
                    <a:pt x="262509" y="252412"/>
                  </a:cubicBezTo>
                  <a:close/>
                  <a:moveTo>
                    <a:pt x="270958" y="0"/>
                  </a:moveTo>
                  <a:lnTo>
                    <a:pt x="81648" y="0"/>
                  </a:lnTo>
                  <a:cubicBezTo>
                    <a:pt x="69247" y="0"/>
                    <a:pt x="60579" y="9858"/>
                    <a:pt x="60589" y="23984"/>
                  </a:cubicBezTo>
                  <a:lnTo>
                    <a:pt x="60589" y="40396"/>
                  </a:lnTo>
                  <a:lnTo>
                    <a:pt x="18545" y="40396"/>
                  </a:lnTo>
                  <a:cubicBezTo>
                    <a:pt x="0" y="40396"/>
                    <a:pt x="0" y="56540"/>
                    <a:pt x="0" y="61846"/>
                  </a:cubicBezTo>
                  <a:lnTo>
                    <a:pt x="0" y="263776"/>
                  </a:lnTo>
                  <a:cubicBezTo>
                    <a:pt x="0" y="284988"/>
                    <a:pt x="16183" y="302895"/>
                    <a:pt x="35338" y="302895"/>
                  </a:cubicBezTo>
                  <a:cubicBezTo>
                    <a:pt x="36433" y="302895"/>
                    <a:pt x="37471" y="302638"/>
                    <a:pt x="38538" y="302524"/>
                  </a:cubicBezTo>
                  <a:cubicBezTo>
                    <a:pt x="39119" y="302752"/>
                    <a:pt x="39729" y="302895"/>
                    <a:pt x="40386" y="302895"/>
                  </a:cubicBezTo>
                  <a:lnTo>
                    <a:pt x="270958" y="302895"/>
                  </a:lnTo>
                  <a:cubicBezTo>
                    <a:pt x="282997" y="302895"/>
                    <a:pt x="302905" y="290503"/>
                    <a:pt x="302905" y="276396"/>
                  </a:cubicBezTo>
                  <a:lnTo>
                    <a:pt x="302905" y="23984"/>
                  </a:lnTo>
                  <a:cubicBezTo>
                    <a:pt x="302895" y="10068"/>
                    <a:pt x="283826" y="0"/>
                    <a:pt x="270958" y="0"/>
                  </a:cubicBezTo>
                  <a:close/>
                  <a:moveTo>
                    <a:pt x="35328" y="292798"/>
                  </a:moveTo>
                  <a:cubicBezTo>
                    <a:pt x="20231" y="292798"/>
                    <a:pt x="10096" y="277806"/>
                    <a:pt x="10096" y="263776"/>
                  </a:cubicBezTo>
                  <a:lnTo>
                    <a:pt x="10096" y="61846"/>
                  </a:lnTo>
                  <a:cubicBezTo>
                    <a:pt x="10096" y="52121"/>
                    <a:pt x="12697" y="50482"/>
                    <a:pt x="18545" y="50482"/>
                  </a:cubicBezTo>
                  <a:lnTo>
                    <a:pt x="60569" y="50482"/>
                  </a:lnTo>
                  <a:lnTo>
                    <a:pt x="60569" y="263776"/>
                  </a:lnTo>
                  <a:cubicBezTo>
                    <a:pt x="60569" y="277806"/>
                    <a:pt x="50425" y="292798"/>
                    <a:pt x="35328" y="292798"/>
                  </a:cubicBezTo>
                  <a:close/>
                  <a:moveTo>
                    <a:pt x="292798" y="276387"/>
                  </a:moveTo>
                  <a:cubicBezTo>
                    <a:pt x="292798" y="283474"/>
                    <a:pt x="279073" y="292798"/>
                    <a:pt x="270958" y="292798"/>
                  </a:cubicBezTo>
                  <a:lnTo>
                    <a:pt x="58550" y="292798"/>
                  </a:lnTo>
                  <a:cubicBezTo>
                    <a:pt x="65884" y="285569"/>
                    <a:pt x="70675" y="275215"/>
                    <a:pt x="70666" y="263785"/>
                  </a:cubicBezTo>
                  <a:lnTo>
                    <a:pt x="70666" y="262557"/>
                  </a:lnTo>
                  <a:cubicBezTo>
                    <a:pt x="70666" y="262538"/>
                    <a:pt x="70675" y="262528"/>
                    <a:pt x="70675" y="262509"/>
                  </a:cubicBezTo>
                  <a:lnTo>
                    <a:pt x="70675" y="23974"/>
                  </a:lnTo>
                  <a:cubicBezTo>
                    <a:pt x="70675" y="17259"/>
                    <a:pt x="73552" y="10087"/>
                    <a:pt x="81648" y="10087"/>
                  </a:cubicBezTo>
                  <a:lnTo>
                    <a:pt x="270958" y="10087"/>
                  </a:lnTo>
                  <a:cubicBezTo>
                    <a:pt x="279797" y="10087"/>
                    <a:pt x="292798" y="17402"/>
                    <a:pt x="292798" y="23974"/>
                  </a:cubicBezTo>
                  <a:lnTo>
                    <a:pt x="292798" y="276387"/>
                  </a:lnTo>
                  <a:close/>
                </a:path>
              </a:pathLst>
            </a:custGeom>
            <a:solidFill>
              <a:srgbClr val="3C6AFF">
                <a:alpha val="100000"/>
              </a:srgbClr>
            </a:solidFill>
          </p:spPr>
        </p:sp>
      </p:grpSp>
      <p:grpSp>
        <p:nvGrpSpPr>
          <p:cNvPr id="21" name="Group 21"/>
          <p:cNvGrpSpPr/>
          <p:nvPr/>
        </p:nvGrpSpPr>
        <p:grpSpPr>
          <a:xfrm rot="21600000">
            <a:off x="3517900" y="2584450"/>
            <a:ext cx="1168400" cy="200025"/>
            <a:chOff x="3517900" y="2584450"/>
            <a:chExt cx="1168400" cy="200025"/>
          </a:xfrm>
        </p:grpSpPr>
        <p:sp>
          <p:nvSpPr>
            <p:cNvPr id="20" name="Freeform 20"/>
            <p:cNvSpPr/>
            <p:nvPr/>
          </p:nvSpPr>
          <p:spPr>
            <a:xfrm>
              <a:off x="3517900" y="2584450"/>
              <a:ext cx="11684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23" name="Group 23"/>
          <p:cNvGrpSpPr/>
          <p:nvPr/>
        </p:nvGrpSpPr>
        <p:grpSpPr>
          <a:xfrm rot="21600000">
            <a:off x="374650" y="2809875"/>
            <a:ext cx="2203450" cy="200025"/>
            <a:chOff x="374650" y="2809875"/>
            <a:chExt cx="2203450" cy="200025"/>
          </a:xfrm>
        </p:grpSpPr>
        <p:sp>
          <p:nvSpPr>
            <p:cNvPr id="22" name="Freeform 22"/>
            <p:cNvSpPr/>
            <p:nvPr/>
          </p:nvSpPr>
          <p:spPr>
            <a:xfrm>
              <a:off x="374650" y="2809875"/>
              <a:ext cx="22034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25" name="Group 25"/>
          <p:cNvGrpSpPr/>
          <p:nvPr/>
        </p:nvGrpSpPr>
        <p:grpSpPr>
          <a:xfrm rot="21600000">
            <a:off x="1225550" y="3263900"/>
            <a:ext cx="1492250" cy="200025"/>
            <a:chOff x="1225550" y="3251200"/>
            <a:chExt cx="1492250" cy="200025"/>
          </a:xfrm>
        </p:grpSpPr>
        <p:sp>
          <p:nvSpPr>
            <p:cNvPr id="24" name="Freeform 24"/>
            <p:cNvSpPr/>
            <p:nvPr/>
          </p:nvSpPr>
          <p:spPr>
            <a:xfrm>
              <a:off x="1225550" y="3251200"/>
              <a:ext cx="14922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27" name="Group 27"/>
          <p:cNvGrpSpPr/>
          <p:nvPr/>
        </p:nvGrpSpPr>
        <p:grpSpPr>
          <a:xfrm rot="21600000">
            <a:off x="673100" y="2584450"/>
            <a:ext cx="2540000" cy="200025"/>
            <a:chOff x="673100" y="2584450"/>
            <a:chExt cx="2540000" cy="200025"/>
          </a:xfrm>
        </p:grpSpPr>
        <p:sp>
          <p:nvSpPr>
            <p:cNvPr id="26" name="Freeform 26"/>
            <p:cNvSpPr/>
            <p:nvPr/>
          </p:nvSpPr>
          <p:spPr>
            <a:xfrm>
              <a:off x="673100" y="2584450"/>
              <a:ext cx="25400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29" name="Group 29"/>
          <p:cNvGrpSpPr/>
          <p:nvPr/>
        </p:nvGrpSpPr>
        <p:grpSpPr>
          <a:xfrm rot="21600000">
            <a:off x="2863850" y="3490517"/>
            <a:ext cx="1746250" cy="200025"/>
            <a:chOff x="2863850" y="3480991"/>
            <a:chExt cx="1746250" cy="200025"/>
          </a:xfrm>
        </p:grpSpPr>
        <p:sp>
          <p:nvSpPr>
            <p:cNvPr id="28" name="Freeform 28"/>
            <p:cNvSpPr/>
            <p:nvPr/>
          </p:nvSpPr>
          <p:spPr>
            <a:xfrm>
              <a:off x="2863850" y="3480991"/>
              <a:ext cx="17462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31" name="Group 31"/>
          <p:cNvGrpSpPr/>
          <p:nvPr/>
        </p:nvGrpSpPr>
        <p:grpSpPr>
          <a:xfrm rot="21600000">
            <a:off x="3829050" y="3263900"/>
            <a:ext cx="1111250" cy="200025"/>
            <a:chOff x="3829050" y="3251200"/>
            <a:chExt cx="1111250" cy="200025"/>
          </a:xfrm>
        </p:grpSpPr>
        <p:sp>
          <p:nvSpPr>
            <p:cNvPr id="30" name="Freeform 30"/>
            <p:cNvSpPr/>
            <p:nvPr/>
          </p:nvSpPr>
          <p:spPr>
            <a:xfrm>
              <a:off x="3829050" y="3251200"/>
              <a:ext cx="11112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33" name="Group 33"/>
          <p:cNvGrpSpPr/>
          <p:nvPr/>
        </p:nvGrpSpPr>
        <p:grpSpPr>
          <a:xfrm rot="21600000">
            <a:off x="374650" y="3490516"/>
            <a:ext cx="1536700" cy="200025"/>
            <a:chOff x="374650" y="3480991"/>
            <a:chExt cx="1536700" cy="200025"/>
          </a:xfrm>
        </p:grpSpPr>
        <p:sp>
          <p:nvSpPr>
            <p:cNvPr id="32" name="Freeform 32"/>
            <p:cNvSpPr/>
            <p:nvPr/>
          </p:nvSpPr>
          <p:spPr>
            <a:xfrm>
              <a:off x="374650" y="3480991"/>
              <a:ext cx="15367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35" name="Group 35"/>
          <p:cNvGrpSpPr/>
          <p:nvPr/>
        </p:nvGrpSpPr>
        <p:grpSpPr>
          <a:xfrm rot="21600000">
            <a:off x="374650" y="3717132"/>
            <a:ext cx="1720850" cy="200025"/>
            <a:chOff x="374650" y="3704431"/>
            <a:chExt cx="1720850" cy="200025"/>
          </a:xfrm>
        </p:grpSpPr>
        <p:sp>
          <p:nvSpPr>
            <p:cNvPr id="34" name="Freeform 34"/>
            <p:cNvSpPr/>
            <p:nvPr/>
          </p:nvSpPr>
          <p:spPr>
            <a:xfrm>
              <a:off x="374650" y="3704431"/>
              <a:ext cx="17208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37" name="Group 37"/>
          <p:cNvGrpSpPr/>
          <p:nvPr/>
        </p:nvGrpSpPr>
        <p:grpSpPr>
          <a:xfrm rot="21600000">
            <a:off x="2292350" y="3717132"/>
            <a:ext cx="2247900" cy="200025"/>
            <a:chOff x="2292350" y="3704431"/>
            <a:chExt cx="2247900" cy="200025"/>
          </a:xfrm>
        </p:grpSpPr>
        <p:sp>
          <p:nvSpPr>
            <p:cNvPr id="36" name="Freeform 36"/>
            <p:cNvSpPr/>
            <p:nvPr/>
          </p:nvSpPr>
          <p:spPr>
            <a:xfrm>
              <a:off x="2292350" y="3704431"/>
              <a:ext cx="22479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39" name="Group 39"/>
          <p:cNvGrpSpPr/>
          <p:nvPr/>
        </p:nvGrpSpPr>
        <p:grpSpPr>
          <a:xfrm rot="21600000">
            <a:off x="374650" y="3943748"/>
            <a:ext cx="793750" cy="200025"/>
            <a:chOff x="374650" y="3927872"/>
            <a:chExt cx="793750" cy="200025"/>
          </a:xfrm>
        </p:grpSpPr>
        <p:sp>
          <p:nvSpPr>
            <p:cNvPr id="38" name="Freeform 38"/>
            <p:cNvSpPr/>
            <p:nvPr/>
          </p:nvSpPr>
          <p:spPr>
            <a:xfrm>
              <a:off x="374650" y="3927872"/>
              <a:ext cx="7937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41" name="Group 41"/>
          <p:cNvGrpSpPr/>
          <p:nvPr/>
        </p:nvGrpSpPr>
        <p:grpSpPr>
          <a:xfrm rot="21600000">
            <a:off x="1390650" y="3943748"/>
            <a:ext cx="1136650" cy="200025"/>
            <a:chOff x="1390650" y="3927872"/>
            <a:chExt cx="1136650" cy="200025"/>
          </a:xfrm>
        </p:grpSpPr>
        <p:sp>
          <p:nvSpPr>
            <p:cNvPr id="40" name="Freeform 40"/>
            <p:cNvSpPr/>
            <p:nvPr/>
          </p:nvSpPr>
          <p:spPr>
            <a:xfrm>
              <a:off x="1390650" y="3927872"/>
              <a:ext cx="11366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43" name="Group 43"/>
          <p:cNvGrpSpPr/>
          <p:nvPr/>
        </p:nvGrpSpPr>
        <p:grpSpPr>
          <a:xfrm rot="21600000">
            <a:off x="3302000" y="3943748"/>
            <a:ext cx="1733550" cy="200025"/>
            <a:chOff x="3302000" y="3927872"/>
            <a:chExt cx="1733550" cy="200025"/>
          </a:xfrm>
        </p:grpSpPr>
        <p:sp>
          <p:nvSpPr>
            <p:cNvPr id="42" name="Freeform 42"/>
            <p:cNvSpPr/>
            <p:nvPr/>
          </p:nvSpPr>
          <p:spPr>
            <a:xfrm>
              <a:off x="3302000" y="3927872"/>
              <a:ext cx="17335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45" name="Group 45"/>
          <p:cNvGrpSpPr/>
          <p:nvPr/>
        </p:nvGrpSpPr>
        <p:grpSpPr>
          <a:xfrm rot="21600000">
            <a:off x="374650" y="4170364"/>
            <a:ext cx="3460750" cy="206375"/>
            <a:chOff x="374650" y="4151312"/>
            <a:chExt cx="3460750" cy="206375"/>
          </a:xfrm>
        </p:grpSpPr>
        <p:sp>
          <p:nvSpPr>
            <p:cNvPr id="44" name="Freeform 44"/>
            <p:cNvSpPr/>
            <p:nvPr/>
          </p:nvSpPr>
          <p:spPr>
            <a:xfrm>
              <a:off x="374650" y="4151312"/>
              <a:ext cx="3460750" cy="2063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47" name="Group 47"/>
          <p:cNvGrpSpPr/>
          <p:nvPr/>
        </p:nvGrpSpPr>
        <p:grpSpPr>
          <a:xfrm rot="21600000">
            <a:off x="374650" y="4403330"/>
            <a:ext cx="1568450" cy="200025"/>
            <a:chOff x="374650" y="4381103"/>
            <a:chExt cx="1568450" cy="200025"/>
          </a:xfrm>
        </p:grpSpPr>
        <p:sp>
          <p:nvSpPr>
            <p:cNvPr id="46" name="Freeform 46"/>
            <p:cNvSpPr/>
            <p:nvPr/>
          </p:nvSpPr>
          <p:spPr>
            <a:xfrm>
              <a:off x="374650" y="4381103"/>
              <a:ext cx="15684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49" name="Group 49"/>
          <p:cNvGrpSpPr/>
          <p:nvPr/>
        </p:nvGrpSpPr>
        <p:grpSpPr>
          <a:xfrm rot="21600000">
            <a:off x="2254250" y="4403330"/>
            <a:ext cx="2571423" cy="200025"/>
            <a:chOff x="2254250" y="4381103"/>
            <a:chExt cx="2597150" cy="200025"/>
          </a:xfrm>
        </p:grpSpPr>
        <p:sp>
          <p:nvSpPr>
            <p:cNvPr id="48" name="Freeform 48"/>
            <p:cNvSpPr/>
            <p:nvPr/>
          </p:nvSpPr>
          <p:spPr>
            <a:xfrm>
              <a:off x="2254250" y="4381103"/>
              <a:ext cx="25971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51" name="Group 51"/>
          <p:cNvGrpSpPr/>
          <p:nvPr/>
        </p:nvGrpSpPr>
        <p:grpSpPr>
          <a:xfrm rot="21600000">
            <a:off x="374650" y="4629946"/>
            <a:ext cx="1231900" cy="200025"/>
            <a:chOff x="374650" y="4604544"/>
            <a:chExt cx="1231900" cy="200025"/>
          </a:xfrm>
        </p:grpSpPr>
        <p:sp>
          <p:nvSpPr>
            <p:cNvPr id="50" name="Freeform 50"/>
            <p:cNvSpPr/>
            <p:nvPr/>
          </p:nvSpPr>
          <p:spPr>
            <a:xfrm>
              <a:off x="374650" y="4604544"/>
              <a:ext cx="12319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53" name="Group 53"/>
          <p:cNvGrpSpPr/>
          <p:nvPr/>
        </p:nvGrpSpPr>
        <p:grpSpPr>
          <a:xfrm rot="21600000">
            <a:off x="3632200" y="4629946"/>
            <a:ext cx="1168400" cy="200025"/>
            <a:chOff x="3632200" y="4604544"/>
            <a:chExt cx="1168400" cy="200025"/>
          </a:xfrm>
        </p:grpSpPr>
        <p:sp>
          <p:nvSpPr>
            <p:cNvPr id="52" name="Freeform 52"/>
            <p:cNvSpPr/>
            <p:nvPr/>
          </p:nvSpPr>
          <p:spPr>
            <a:xfrm>
              <a:off x="3632200" y="4604544"/>
              <a:ext cx="11684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55" name="Group 55"/>
          <p:cNvGrpSpPr/>
          <p:nvPr/>
        </p:nvGrpSpPr>
        <p:grpSpPr>
          <a:xfrm rot="21600000">
            <a:off x="374650" y="4856562"/>
            <a:ext cx="4546600" cy="206375"/>
            <a:chOff x="374650" y="4827984"/>
            <a:chExt cx="4546600" cy="206375"/>
          </a:xfrm>
        </p:grpSpPr>
        <p:sp>
          <p:nvSpPr>
            <p:cNvPr id="54" name="Freeform 54"/>
            <p:cNvSpPr/>
            <p:nvPr/>
          </p:nvSpPr>
          <p:spPr>
            <a:xfrm>
              <a:off x="374650" y="4827984"/>
              <a:ext cx="4546600" cy="2063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57" name="Group 57"/>
          <p:cNvGrpSpPr/>
          <p:nvPr/>
        </p:nvGrpSpPr>
        <p:grpSpPr>
          <a:xfrm rot="21600000">
            <a:off x="374650" y="5089525"/>
            <a:ext cx="4064000" cy="206375"/>
            <a:chOff x="374650" y="5057775"/>
            <a:chExt cx="4064000" cy="206375"/>
          </a:xfrm>
        </p:grpSpPr>
        <p:sp>
          <p:nvSpPr>
            <p:cNvPr id="56" name="Freeform 56"/>
            <p:cNvSpPr/>
            <p:nvPr/>
          </p:nvSpPr>
          <p:spPr>
            <a:xfrm>
              <a:off x="374650" y="5057775"/>
              <a:ext cx="4064000" cy="2063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59" name="Group 59"/>
          <p:cNvGrpSpPr/>
          <p:nvPr/>
        </p:nvGrpSpPr>
        <p:grpSpPr>
          <a:xfrm rot="21600000">
            <a:off x="3829050" y="4176715"/>
            <a:ext cx="971550" cy="200025"/>
            <a:chOff x="3829050" y="4151312"/>
            <a:chExt cx="971550" cy="200025"/>
          </a:xfrm>
        </p:grpSpPr>
        <p:sp>
          <p:nvSpPr>
            <p:cNvPr id="58" name="Freeform 58"/>
            <p:cNvSpPr/>
            <p:nvPr/>
          </p:nvSpPr>
          <p:spPr>
            <a:xfrm>
              <a:off x="3829050" y="4151312"/>
              <a:ext cx="9715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61" name="Group 61"/>
          <p:cNvGrpSpPr/>
          <p:nvPr/>
        </p:nvGrpSpPr>
        <p:grpSpPr>
          <a:xfrm rot="21600000">
            <a:off x="3399774" y="2486025"/>
            <a:ext cx="196850" cy="196850"/>
            <a:chOff x="3399774" y="2486025"/>
            <a:chExt cx="196850" cy="196850"/>
          </a:xfrm>
        </p:grpSpPr>
        <p:sp>
          <p:nvSpPr>
            <p:cNvPr id="60" name="Freeform 60"/>
            <p:cNvSpPr/>
            <p:nvPr/>
          </p:nvSpPr>
          <p:spPr>
            <a:xfrm>
              <a:off x="3399774" y="24860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63" name="Group 63"/>
          <p:cNvGrpSpPr/>
          <p:nvPr/>
        </p:nvGrpSpPr>
        <p:grpSpPr>
          <a:xfrm rot="21600000">
            <a:off x="3396599" y="2482850"/>
            <a:ext cx="203200" cy="203200"/>
            <a:chOff x="3396599" y="2482850"/>
            <a:chExt cx="203200" cy="203200"/>
          </a:xfrm>
        </p:grpSpPr>
        <p:sp>
          <p:nvSpPr>
            <p:cNvPr id="62" name="Freeform 62"/>
            <p:cNvSpPr/>
            <p:nvPr/>
          </p:nvSpPr>
          <p:spPr>
            <a:xfrm>
              <a:off x="3396599" y="24828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E55E1A">
                <a:alpha val="100000"/>
              </a:srgbClr>
            </a:solidFill>
          </p:spPr>
        </p:sp>
      </p:grpSp>
      <p:sp>
        <p:nvSpPr>
          <p:cNvPr id="64" name="TextBox 64"/>
          <p:cNvSpPr txBox="1"/>
          <p:nvPr/>
        </p:nvSpPr>
        <p:spPr>
          <a:xfrm rot="21600000">
            <a:off x="3406124" y="2503274"/>
            <a:ext cx="191350" cy="133350"/>
          </a:xfrm>
          <a:prstGeom prst="rect">
            <a:avLst/>
          </a:prstGeom>
        </p:spPr>
        <p:txBody>
          <a:bodyPr lIns="0" tIns="14400" rIns="0" bIns="0" rtlCol="0" anchor="t"/>
          <a:lstStyle/>
          <a:p>
            <a:pPr algn="ctr">
              <a:lnSpc>
                <a:spcPts val="1080"/>
              </a:lnSpc>
            </a:pPr>
            <a:r>
              <a:rPr lang="en-US" sz="900" b="1" i="0" spc="0" dirty="0">
                <a:solidFill>
                  <a:srgbClr val="E55E1A">
                    <a:alpha val="100000"/>
                  </a:srgbClr>
                </a:solidFill>
                <a:latin typeface="Ubuntu"/>
              </a:rPr>
              <a:t>1</a:t>
            </a:r>
          </a:p>
        </p:txBody>
      </p:sp>
      <p:grpSp>
        <p:nvGrpSpPr>
          <p:cNvPr id="66" name="Group 66"/>
          <p:cNvGrpSpPr/>
          <p:nvPr/>
        </p:nvGrpSpPr>
        <p:grpSpPr>
          <a:xfrm rot="21600000">
            <a:off x="548624" y="2486025"/>
            <a:ext cx="196850" cy="196850"/>
            <a:chOff x="548624" y="2486025"/>
            <a:chExt cx="196850" cy="196850"/>
          </a:xfrm>
        </p:grpSpPr>
        <p:sp>
          <p:nvSpPr>
            <p:cNvPr id="65" name="Freeform 65"/>
            <p:cNvSpPr/>
            <p:nvPr/>
          </p:nvSpPr>
          <p:spPr>
            <a:xfrm>
              <a:off x="548624" y="24860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68" name="Group 68"/>
          <p:cNvGrpSpPr/>
          <p:nvPr/>
        </p:nvGrpSpPr>
        <p:grpSpPr>
          <a:xfrm rot="21600000">
            <a:off x="545449" y="2482850"/>
            <a:ext cx="203200" cy="203200"/>
            <a:chOff x="545449" y="2482850"/>
            <a:chExt cx="203200" cy="203200"/>
          </a:xfrm>
        </p:grpSpPr>
        <p:sp>
          <p:nvSpPr>
            <p:cNvPr id="67" name="Freeform 67"/>
            <p:cNvSpPr/>
            <p:nvPr/>
          </p:nvSpPr>
          <p:spPr>
            <a:xfrm>
              <a:off x="545449" y="24828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E55E1A">
                <a:alpha val="100000"/>
              </a:srgbClr>
            </a:solidFill>
          </p:spPr>
        </p:sp>
      </p:grpSp>
      <p:sp>
        <p:nvSpPr>
          <p:cNvPr id="69" name="TextBox 69"/>
          <p:cNvSpPr txBox="1"/>
          <p:nvPr/>
        </p:nvSpPr>
        <p:spPr>
          <a:xfrm rot="21600000">
            <a:off x="554974" y="2503274"/>
            <a:ext cx="191350" cy="133350"/>
          </a:xfrm>
          <a:prstGeom prst="rect">
            <a:avLst/>
          </a:prstGeom>
        </p:spPr>
        <p:txBody>
          <a:bodyPr lIns="0" tIns="14400" rIns="0" bIns="0" rtlCol="0" anchor="t"/>
          <a:lstStyle/>
          <a:p>
            <a:pPr algn="ctr">
              <a:lnSpc>
                <a:spcPts val="1080"/>
              </a:lnSpc>
            </a:pPr>
            <a:r>
              <a:rPr lang="en-US" sz="900" b="1" i="0" spc="0" dirty="0">
                <a:solidFill>
                  <a:srgbClr val="E55E1A">
                    <a:alpha val="100000"/>
                  </a:srgbClr>
                </a:solidFill>
                <a:latin typeface="Ubuntu"/>
              </a:rPr>
              <a:t>2</a:t>
            </a:r>
          </a:p>
        </p:txBody>
      </p:sp>
      <p:grpSp>
        <p:nvGrpSpPr>
          <p:cNvPr id="71" name="Group 71"/>
          <p:cNvGrpSpPr/>
          <p:nvPr/>
        </p:nvGrpSpPr>
        <p:grpSpPr>
          <a:xfrm rot="21600000">
            <a:off x="3698224" y="3114675"/>
            <a:ext cx="196850" cy="196850"/>
            <a:chOff x="3698224" y="3114675"/>
            <a:chExt cx="196850" cy="196850"/>
          </a:xfrm>
        </p:grpSpPr>
        <p:sp>
          <p:nvSpPr>
            <p:cNvPr id="70" name="Freeform 70"/>
            <p:cNvSpPr/>
            <p:nvPr/>
          </p:nvSpPr>
          <p:spPr>
            <a:xfrm>
              <a:off x="3698224" y="31146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73" name="Group 73"/>
          <p:cNvGrpSpPr/>
          <p:nvPr/>
        </p:nvGrpSpPr>
        <p:grpSpPr>
          <a:xfrm rot="21600000">
            <a:off x="3695049" y="3111500"/>
            <a:ext cx="203200" cy="203200"/>
            <a:chOff x="3695049" y="3111500"/>
            <a:chExt cx="203200" cy="203200"/>
          </a:xfrm>
        </p:grpSpPr>
        <p:sp>
          <p:nvSpPr>
            <p:cNvPr id="72" name="Freeform 72"/>
            <p:cNvSpPr/>
            <p:nvPr/>
          </p:nvSpPr>
          <p:spPr>
            <a:xfrm>
              <a:off x="3695049" y="31115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E55E1A">
                <a:alpha val="100000"/>
              </a:srgbClr>
            </a:solidFill>
          </p:spPr>
        </p:sp>
      </p:grpSp>
      <p:sp>
        <p:nvSpPr>
          <p:cNvPr id="74" name="TextBox 74"/>
          <p:cNvSpPr txBox="1"/>
          <p:nvPr/>
        </p:nvSpPr>
        <p:spPr>
          <a:xfrm rot="21600000">
            <a:off x="3704574" y="3132778"/>
            <a:ext cx="191350" cy="133350"/>
          </a:xfrm>
          <a:prstGeom prst="rect">
            <a:avLst/>
          </a:prstGeom>
        </p:spPr>
        <p:txBody>
          <a:bodyPr lIns="0" tIns="14400" rIns="0" bIns="0" rtlCol="0" anchor="t"/>
          <a:lstStyle/>
          <a:p>
            <a:pPr algn="ctr">
              <a:lnSpc>
                <a:spcPts val="1080"/>
              </a:lnSpc>
            </a:pPr>
            <a:r>
              <a:rPr lang="en-US" sz="900" b="1" i="0" spc="0" dirty="0">
                <a:solidFill>
                  <a:srgbClr val="E55E1A">
                    <a:alpha val="100000"/>
                  </a:srgbClr>
                </a:solidFill>
                <a:latin typeface="Ubuntu"/>
              </a:rPr>
              <a:t>2</a:t>
            </a:r>
          </a:p>
        </p:txBody>
      </p:sp>
      <p:grpSp>
        <p:nvGrpSpPr>
          <p:cNvPr id="76" name="Group 76"/>
          <p:cNvGrpSpPr/>
          <p:nvPr/>
        </p:nvGrpSpPr>
        <p:grpSpPr>
          <a:xfrm rot="21600000">
            <a:off x="2158349" y="3641725"/>
            <a:ext cx="196850" cy="196850"/>
            <a:chOff x="2158349" y="3641725"/>
            <a:chExt cx="196850" cy="196850"/>
          </a:xfrm>
        </p:grpSpPr>
        <p:sp>
          <p:nvSpPr>
            <p:cNvPr id="75" name="Freeform 75"/>
            <p:cNvSpPr/>
            <p:nvPr/>
          </p:nvSpPr>
          <p:spPr>
            <a:xfrm>
              <a:off x="2158349" y="36417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78" name="Group 78"/>
          <p:cNvGrpSpPr/>
          <p:nvPr/>
        </p:nvGrpSpPr>
        <p:grpSpPr>
          <a:xfrm rot="21600000">
            <a:off x="2155174" y="3638550"/>
            <a:ext cx="203200" cy="203200"/>
            <a:chOff x="2155174" y="3638550"/>
            <a:chExt cx="203200" cy="203200"/>
          </a:xfrm>
        </p:grpSpPr>
        <p:sp>
          <p:nvSpPr>
            <p:cNvPr id="77" name="Freeform 77"/>
            <p:cNvSpPr/>
            <p:nvPr/>
          </p:nvSpPr>
          <p:spPr>
            <a:xfrm>
              <a:off x="2155174" y="36385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A53761">
                <a:alpha val="100000"/>
              </a:srgbClr>
            </a:solidFill>
          </p:spPr>
        </p:sp>
      </p:grpSp>
      <p:sp>
        <p:nvSpPr>
          <p:cNvPr id="79" name="TextBox 79"/>
          <p:cNvSpPr txBox="1"/>
          <p:nvPr/>
        </p:nvSpPr>
        <p:spPr>
          <a:xfrm rot="21600000">
            <a:off x="2164699" y="3659828"/>
            <a:ext cx="191350" cy="133350"/>
          </a:xfrm>
          <a:prstGeom prst="rect">
            <a:avLst/>
          </a:prstGeom>
        </p:spPr>
        <p:txBody>
          <a:bodyPr lIns="0" tIns="14400" rIns="0" bIns="0" rtlCol="0" anchor="t"/>
          <a:lstStyle/>
          <a:p>
            <a:pPr algn="ctr">
              <a:lnSpc>
                <a:spcPts val="1080"/>
              </a:lnSpc>
            </a:pPr>
            <a:r>
              <a:rPr lang="en-US" sz="900" b="1" i="0" spc="0" dirty="0">
                <a:solidFill>
                  <a:srgbClr val="A53761">
                    <a:alpha val="100000"/>
                  </a:srgbClr>
                </a:solidFill>
                <a:latin typeface="Ubuntu"/>
              </a:rPr>
              <a:t>1</a:t>
            </a:r>
          </a:p>
        </p:txBody>
      </p:sp>
      <p:grpSp>
        <p:nvGrpSpPr>
          <p:cNvPr id="81" name="Group 81"/>
          <p:cNvGrpSpPr/>
          <p:nvPr/>
        </p:nvGrpSpPr>
        <p:grpSpPr>
          <a:xfrm rot="21600000">
            <a:off x="1231249" y="3873500"/>
            <a:ext cx="196850" cy="196850"/>
            <a:chOff x="1231249" y="3873500"/>
            <a:chExt cx="196850" cy="196850"/>
          </a:xfrm>
        </p:grpSpPr>
        <p:sp>
          <p:nvSpPr>
            <p:cNvPr id="80" name="Freeform 80"/>
            <p:cNvSpPr/>
            <p:nvPr/>
          </p:nvSpPr>
          <p:spPr>
            <a:xfrm>
              <a:off x="1231249" y="3873500"/>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83" name="Group 83"/>
          <p:cNvGrpSpPr/>
          <p:nvPr/>
        </p:nvGrpSpPr>
        <p:grpSpPr>
          <a:xfrm rot="21600000">
            <a:off x="1228074" y="3870325"/>
            <a:ext cx="203200" cy="203200"/>
            <a:chOff x="1228074" y="3870325"/>
            <a:chExt cx="203200" cy="203200"/>
          </a:xfrm>
        </p:grpSpPr>
        <p:sp>
          <p:nvSpPr>
            <p:cNvPr id="82" name="Freeform 82"/>
            <p:cNvSpPr/>
            <p:nvPr/>
          </p:nvSpPr>
          <p:spPr>
            <a:xfrm>
              <a:off x="1228074" y="3870325"/>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A53761">
                <a:alpha val="100000"/>
              </a:srgbClr>
            </a:solidFill>
          </p:spPr>
        </p:sp>
      </p:grpSp>
      <p:sp>
        <p:nvSpPr>
          <p:cNvPr id="84" name="TextBox 84"/>
          <p:cNvSpPr txBox="1"/>
          <p:nvPr/>
        </p:nvSpPr>
        <p:spPr>
          <a:xfrm rot="21600000">
            <a:off x="1237599" y="3891603"/>
            <a:ext cx="191350" cy="133350"/>
          </a:xfrm>
          <a:prstGeom prst="rect">
            <a:avLst/>
          </a:prstGeom>
        </p:spPr>
        <p:txBody>
          <a:bodyPr lIns="0" tIns="14400" rIns="0" bIns="0" rtlCol="0" anchor="t"/>
          <a:lstStyle/>
          <a:p>
            <a:pPr algn="ctr">
              <a:lnSpc>
                <a:spcPts val="1080"/>
              </a:lnSpc>
            </a:pPr>
            <a:r>
              <a:rPr lang="en-US" sz="900" b="1" i="0" spc="0" dirty="0">
                <a:solidFill>
                  <a:srgbClr val="A53761">
                    <a:alpha val="100000"/>
                  </a:srgbClr>
                </a:solidFill>
                <a:latin typeface="Ubuntu"/>
              </a:rPr>
              <a:t>2</a:t>
            </a:r>
          </a:p>
        </p:txBody>
      </p:sp>
      <p:grpSp>
        <p:nvGrpSpPr>
          <p:cNvPr id="86" name="Group 86"/>
          <p:cNvGrpSpPr/>
          <p:nvPr/>
        </p:nvGrpSpPr>
        <p:grpSpPr>
          <a:xfrm rot="21600000">
            <a:off x="3701399" y="4092575"/>
            <a:ext cx="196850" cy="196850"/>
            <a:chOff x="3701399" y="4092575"/>
            <a:chExt cx="196850" cy="196850"/>
          </a:xfrm>
        </p:grpSpPr>
        <p:sp>
          <p:nvSpPr>
            <p:cNvPr id="85" name="Freeform 85"/>
            <p:cNvSpPr/>
            <p:nvPr/>
          </p:nvSpPr>
          <p:spPr>
            <a:xfrm>
              <a:off x="3701399" y="40925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88" name="Group 88"/>
          <p:cNvGrpSpPr/>
          <p:nvPr/>
        </p:nvGrpSpPr>
        <p:grpSpPr>
          <a:xfrm rot="21600000">
            <a:off x="3698224" y="4089400"/>
            <a:ext cx="203200" cy="203200"/>
            <a:chOff x="3698224" y="4089400"/>
            <a:chExt cx="203200" cy="203200"/>
          </a:xfrm>
        </p:grpSpPr>
        <p:sp>
          <p:nvSpPr>
            <p:cNvPr id="87" name="Freeform 87"/>
            <p:cNvSpPr/>
            <p:nvPr/>
          </p:nvSpPr>
          <p:spPr>
            <a:xfrm>
              <a:off x="3698224" y="40894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A53761">
                <a:alpha val="100000"/>
              </a:srgbClr>
            </a:solidFill>
          </p:spPr>
        </p:sp>
      </p:grpSp>
      <p:sp>
        <p:nvSpPr>
          <p:cNvPr id="89" name="TextBox 89"/>
          <p:cNvSpPr txBox="1"/>
          <p:nvPr/>
        </p:nvSpPr>
        <p:spPr>
          <a:xfrm rot="21600000">
            <a:off x="3707749" y="4110678"/>
            <a:ext cx="191350" cy="133350"/>
          </a:xfrm>
          <a:prstGeom prst="rect">
            <a:avLst/>
          </a:prstGeom>
        </p:spPr>
        <p:txBody>
          <a:bodyPr lIns="0" tIns="14400" rIns="0" bIns="0" rtlCol="0" anchor="t"/>
          <a:lstStyle/>
          <a:p>
            <a:pPr algn="ctr">
              <a:lnSpc>
                <a:spcPts val="1080"/>
              </a:lnSpc>
            </a:pPr>
            <a:r>
              <a:rPr lang="en-US" sz="900" b="1" i="0" spc="0" dirty="0">
                <a:solidFill>
                  <a:srgbClr val="A53761">
                    <a:alpha val="100000"/>
                  </a:srgbClr>
                </a:solidFill>
                <a:latin typeface="Ubuntu"/>
              </a:rPr>
              <a:t>3</a:t>
            </a:r>
          </a:p>
        </p:txBody>
      </p:sp>
      <p:grpSp>
        <p:nvGrpSpPr>
          <p:cNvPr id="91" name="Group 91"/>
          <p:cNvGrpSpPr/>
          <p:nvPr/>
        </p:nvGrpSpPr>
        <p:grpSpPr>
          <a:xfrm rot="21600000">
            <a:off x="202549" y="4594225"/>
            <a:ext cx="196850" cy="196850"/>
            <a:chOff x="202549" y="4594225"/>
            <a:chExt cx="196850" cy="196850"/>
          </a:xfrm>
        </p:grpSpPr>
        <p:sp>
          <p:nvSpPr>
            <p:cNvPr id="90" name="Freeform 90"/>
            <p:cNvSpPr/>
            <p:nvPr/>
          </p:nvSpPr>
          <p:spPr>
            <a:xfrm>
              <a:off x="202549" y="45942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93" name="Group 93"/>
          <p:cNvGrpSpPr/>
          <p:nvPr/>
        </p:nvGrpSpPr>
        <p:grpSpPr>
          <a:xfrm rot="21600000">
            <a:off x="199374" y="4591050"/>
            <a:ext cx="203200" cy="203200"/>
            <a:chOff x="199374" y="4591050"/>
            <a:chExt cx="203200" cy="203200"/>
          </a:xfrm>
        </p:grpSpPr>
        <p:sp>
          <p:nvSpPr>
            <p:cNvPr id="92" name="Freeform 92"/>
            <p:cNvSpPr/>
            <p:nvPr/>
          </p:nvSpPr>
          <p:spPr>
            <a:xfrm>
              <a:off x="199374" y="45910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A53761">
                <a:alpha val="100000"/>
              </a:srgbClr>
            </a:solidFill>
          </p:spPr>
        </p:sp>
      </p:grpSp>
      <p:sp>
        <p:nvSpPr>
          <p:cNvPr id="94" name="TextBox 94"/>
          <p:cNvSpPr txBox="1"/>
          <p:nvPr/>
        </p:nvSpPr>
        <p:spPr>
          <a:xfrm rot="21600000">
            <a:off x="208899" y="4612328"/>
            <a:ext cx="191350" cy="133350"/>
          </a:xfrm>
          <a:prstGeom prst="rect">
            <a:avLst/>
          </a:prstGeom>
        </p:spPr>
        <p:txBody>
          <a:bodyPr lIns="0" tIns="14400" rIns="0" bIns="0" rtlCol="0" anchor="t"/>
          <a:lstStyle/>
          <a:p>
            <a:pPr algn="ctr">
              <a:lnSpc>
                <a:spcPts val="1080"/>
              </a:lnSpc>
            </a:pPr>
            <a:r>
              <a:rPr lang="en-US" sz="900" b="1" i="0" spc="0" dirty="0">
                <a:solidFill>
                  <a:srgbClr val="A53761">
                    <a:alpha val="100000"/>
                  </a:srgbClr>
                </a:solidFill>
                <a:latin typeface="Ubuntu"/>
              </a:rPr>
              <a:t>1</a:t>
            </a:r>
          </a:p>
        </p:txBody>
      </p:sp>
      <p:grpSp>
        <p:nvGrpSpPr>
          <p:cNvPr id="96" name="Group 96"/>
          <p:cNvGrpSpPr/>
          <p:nvPr/>
        </p:nvGrpSpPr>
        <p:grpSpPr>
          <a:xfrm rot="21600000">
            <a:off x="1097899" y="3114675"/>
            <a:ext cx="196850" cy="196850"/>
            <a:chOff x="1097899" y="3114675"/>
            <a:chExt cx="196850" cy="196850"/>
          </a:xfrm>
        </p:grpSpPr>
        <p:sp>
          <p:nvSpPr>
            <p:cNvPr id="95" name="Freeform 95"/>
            <p:cNvSpPr/>
            <p:nvPr/>
          </p:nvSpPr>
          <p:spPr>
            <a:xfrm>
              <a:off x="1097899" y="31146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98" name="Group 98"/>
          <p:cNvGrpSpPr/>
          <p:nvPr/>
        </p:nvGrpSpPr>
        <p:grpSpPr>
          <a:xfrm rot="21600000">
            <a:off x="1094724" y="3111500"/>
            <a:ext cx="203200" cy="203200"/>
            <a:chOff x="1094724" y="3111500"/>
            <a:chExt cx="203200" cy="203200"/>
          </a:xfrm>
        </p:grpSpPr>
        <p:sp>
          <p:nvSpPr>
            <p:cNvPr id="97" name="Freeform 97"/>
            <p:cNvSpPr/>
            <p:nvPr/>
          </p:nvSpPr>
          <p:spPr>
            <a:xfrm>
              <a:off x="1094724" y="31115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99" name="TextBox 99"/>
          <p:cNvSpPr txBox="1"/>
          <p:nvPr/>
        </p:nvSpPr>
        <p:spPr>
          <a:xfrm rot="21600000">
            <a:off x="1104249" y="3132778"/>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1</a:t>
            </a:r>
          </a:p>
        </p:txBody>
      </p:sp>
      <p:grpSp>
        <p:nvGrpSpPr>
          <p:cNvPr id="101" name="Group 101"/>
          <p:cNvGrpSpPr/>
          <p:nvPr/>
        </p:nvGrpSpPr>
        <p:grpSpPr>
          <a:xfrm rot="21600000">
            <a:off x="2723499" y="3419475"/>
            <a:ext cx="196850" cy="196850"/>
            <a:chOff x="2723499" y="3419475"/>
            <a:chExt cx="196850" cy="196850"/>
          </a:xfrm>
        </p:grpSpPr>
        <p:sp>
          <p:nvSpPr>
            <p:cNvPr id="100" name="Freeform 100"/>
            <p:cNvSpPr/>
            <p:nvPr/>
          </p:nvSpPr>
          <p:spPr>
            <a:xfrm>
              <a:off x="2723499" y="34194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103" name="Group 103"/>
          <p:cNvGrpSpPr/>
          <p:nvPr/>
        </p:nvGrpSpPr>
        <p:grpSpPr>
          <a:xfrm rot="21600000">
            <a:off x="2720324" y="3416300"/>
            <a:ext cx="203200" cy="203200"/>
            <a:chOff x="2720324" y="3416300"/>
            <a:chExt cx="203200" cy="203200"/>
          </a:xfrm>
        </p:grpSpPr>
        <p:sp>
          <p:nvSpPr>
            <p:cNvPr id="102" name="Freeform 102"/>
            <p:cNvSpPr/>
            <p:nvPr/>
          </p:nvSpPr>
          <p:spPr>
            <a:xfrm>
              <a:off x="2720324" y="34163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104" name="TextBox 104"/>
          <p:cNvSpPr txBox="1"/>
          <p:nvPr/>
        </p:nvSpPr>
        <p:spPr>
          <a:xfrm rot="21600000">
            <a:off x="2729849" y="3437578"/>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4</a:t>
            </a:r>
          </a:p>
        </p:txBody>
      </p:sp>
      <p:grpSp>
        <p:nvGrpSpPr>
          <p:cNvPr id="106" name="Group 106"/>
          <p:cNvGrpSpPr/>
          <p:nvPr/>
        </p:nvGrpSpPr>
        <p:grpSpPr>
          <a:xfrm rot="21600000">
            <a:off x="3161649" y="3883025"/>
            <a:ext cx="196850" cy="196850"/>
            <a:chOff x="3161649" y="3883025"/>
            <a:chExt cx="196850" cy="196850"/>
          </a:xfrm>
        </p:grpSpPr>
        <p:sp>
          <p:nvSpPr>
            <p:cNvPr id="105" name="Freeform 105"/>
            <p:cNvSpPr/>
            <p:nvPr/>
          </p:nvSpPr>
          <p:spPr>
            <a:xfrm>
              <a:off x="3161649" y="38830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108" name="Group 108"/>
          <p:cNvGrpSpPr/>
          <p:nvPr/>
        </p:nvGrpSpPr>
        <p:grpSpPr>
          <a:xfrm rot="21600000">
            <a:off x="3158474" y="3879850"/>
            <a:ext cx="203200" cy="203200"/>
            <a:chOff x="3158474" y="3879850"/>
            <a:chExt cx="203200" cy="203200"/>
          </a:xfrm>
        </p:grpSpPr>
        <p:sp>
          <p:nvSpPr>
            <p:cNvPr id="107" name="Freeform 107"/>
            <p:cNvSpPr/>
            <p:nvPr/>
          </p:nvSpPr>
          <p:spPr>
            <a:xfrm>
              <a:off x="3158474" y="38798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109" name="TextBox 109"/>
          <p:cNvSpPr txBox="1"/>
          <p:nvPr/>
        </p:nvSpPr>
        <p:spPr>
          <a:xfrm rot="21600000">
            <a:off x="3167999" y="3901128"/>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5</a:t>
            </a:r>
          </a:p>
        </p:txBody>
      </p:sp>
      <p:grpSp>
        <p:nvGrpSpPr>
          <p:cNvPr id="111" name="Group 111"/>
          <p:cNvGrpSpPr/>
          <p:nvPr/>
        </p:nvGrpSpPr>
        <p:grpSpPr>
          <a:xfrm rot="21600000">
            <a:off x="2107549" y="4333875"/>
            <a:ext cx="196850" cy="196850"/>
            <a:chOff x="2107549" y="4333875"/>
            <a:chExt cx="196850" cy="196850"/>
          </a:xfrm>
        </p:grpSpPr>
        <p:sp>
          <p:nvSpPr>
            <p:cNvPr id="110" name="Freeform 110"/>
            <p:cNvSpPr/>
            <p:nvPr/>
          </p:nvSpPr>
          <p:spPr>
            <a:xfrm>
              <a:off x="2107549" y="43338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113" name="Group 113"/>
          <p:cNvGrpSpPr/>
          <p:nvPr/>
        </p:nvGrpSpPr>
        <p:grpSpPr>
          <a:xfrm rot="21600000">
            <a:off x="2104374" y="4330700"/>
            <a:ext cx="203200" cy="203200"/>
            <a:chOff x="2104374" y="4330700"/>
            <a:chExt cx="203200" cy="203200"/>
          </a:xfrm>
        </p:grpSpPr>
        <p:sp>
          <p:nvSpPr>
            <p:cNvPr id="112" name="Freeform 112"/>
            <p:cNvSpPr/>
            <p:nvPr/>
          </p:nvSpPr>
          <p:spPr>
            <a:xfrm>
              <a:off x="2104374" y="43307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114" name="TextBox 114"/>
          <p:cNvSpPr txBox="1"/>
          <p:nvPr/>
        </p:nvSpPr>
        <p:spPr>
          <a:xfrm rot="21600000">
            <a:off x="2113899" y="4351978"/>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6</a:t>
            </a:r>
          </a:p>
        </p:txBody>
      </p:sp>
      <p:grpSp>
        <p:nvGrpSpPr>
          <p:cNvPr id="116" name="Group 116"/>
          <p:cNvGrpSpPr/>
          <p:nvPr/>
        </p:nvGrpSpPr>
        <p:grpSpPr>
          <a:xfrm rot="21600000">
            <a:off x="3504549" y="4537075"/>
            <a:ext cx="196850" cy="196850"/>
            <a:chOff x="3504549" y="4537075"/>
            <a:chExt cx="196850" cy="196850"/>
          </a:xfrm>
        </p:grpSpPr>
        <p:sp>
          <p:nvSpPr>
            <p:cNvPr id="115" name="Freeform 115"/>
            <p:cNvSpPr/>
            <p:nvPr/>
          </p:nvSpPr>
          <p:spPr>
            <a:xfrm>
              <a:off x="3504549" y="45370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118" name="Group 118"/>
          <p:cNvGrpSpPr/>
          <p:nvPr/>
        </p:nvGrpSpPr>
        <p:grpSpPr>
          <a:xfrm rot="21600000">
            <a:off x="3501374" y="4539510"/>
            <a:ext cx="203200" cy="203200"/>
            <a:chOff x="3501374" y="4533900"/>
            <a:chExt cx="203200" cy="203200"/>
          </a:xfrm>
        </p:grpSpPr>
        <p:sp>
          <p:nvSpPr>
            <p:cNvPr id="117" name="Freeform 117"/>
            <p:cNvSpPr/>
            <p:nvPr/>
          </p:nvSpPr>
          <p:spPr>
            <a:xfrm>
              <a:off x="3501374" y="45339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119" name="TextBox 119"/>
          <p:cNvSpPr txBox="1"/>
          <p:nvPr/>
        </p:nvSpPr>
        <p:spPr>
          <a:xfrm rot="21600000">
            <a:off x="3510899" y="4555178"/>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3</a:t>
            </a:r>
          </a:p>
        </p:txBody>
      </p:sp>
      <p:grpSp>
        <p:nvGrpSpPr>
          <p:cNvPr id="143" name="Group 142"/>
          <p:cNvGrpSpPr/>
          <p:nvPr/>
        </p:nvGrpSpPr>
        <p:grpSpPr>
          <a:xfrm>
            <a:off x="5262564" y="2051138"/>
            <a:ext cx="1998496" cy="1155601"/>
            <a:chOff x="5262564" y="2146398"/>
            <a:chExt cx="1998496" cy="1155601"/>
          </a:xfrm>
        </p:grpSpPr>
        <p:grpSp>
          <p:nvGrpSpPr>
            <p:cNvPr id="121" name="Group 121"/>
            <p:cNvGrpSpPr/>
            <p:nvPr/>
          </p:nvGrpSpPr>
          <p:grpSpPr>
            <a:xfrm rot="21600000">
              <a:off x="5262564" y="2176561"/>
              <a:ext cx="106128" cy="106128"/>
              <a:chOff x="5262564" y="2176561"/>
              <a:chExt cx="106128" cy="106128"/>
            </a:xfrm>
          </p:grpSpPr>
          <p:sp>
            <p:nvSpPr>
              <p:cNvPr id="120" name="Freeform 120"/>
              <p:cNvSpPr/>
              <p:nvPr/>
            </p:nvSpPr>
            <p:spPr>
              <a:xfrm>
                <a:off x="5262564" y="217656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3C6AFF">
                  <a:alpha val="60000"/>
                </a:srgbClr>
              </a:solidFill>
            </p:spPr>
          </p:sp>
        </p:grpSp>
        <p:sp>
          <p:nvSpPr>
            <p:cNvPr id="126" name="TextBox 126"/>
            <p:cNvSpPr txBox="1"/>
            <p:nvPr/>
          </p:nvSpPr>
          <p:spPr>
            <a:xfrm rot="21600000">
              <a:off x="5417122" y="2146398"/>
              <a:ext cx="1743925" cy="133350"/>
            </a:xfrm>
            <a:prstGeom prst="rect">
              <a:avLst/>
            </a:prstGeom>
          </p:spPr>
          <p:txBody>
            <a:bodyPr lIns="0" tIns="14400" rIns="0" bIns="0" rtlCol="0" anchor="t"/>
            <a:lstStyle/>
            <a:p>
              <a:pPr algn="l">
                <a:lnSpc>
                  <a:spcPts val="1080"/>
                </a:lnSpc>
              </a:pPr>
              <a:r>
                <a:rPr lang="en-US" sz="900" b="0" i="0" spc="0" dirty="0">
                  <a:solidFill>
                    <a:srgbClr val="464646">
                      <a:alpha val="100000"/>
                    </a:srgbClr>
                  </a:solidFill>
                  <a:latin typeface="Ubuntu"/>
                </a:rPr>
                <a:t>Required qualifications</a:t>
              </a:r>
            </a:p>
          </p:txBody>
        </p:sp>
        <p:sp>
          <p:nvSpPr>
            <p:cNvPr id="129" name="TextBox 129"/>
            <p:cNvSpPr txBox="1"/>
            <p:nvPr/>
          </p:nvSpPr>
          <p:spPr>
            <a:xfrm rot="21600000">
              <a:off x="5583810" y="2308323"/>
              <a:ext cx="1677250" cy="990600"/>
            </a:xfrm>
            <a:prstGeom prst="rect">
              <a:avLst/>
            </a:prstGeom>
          </p:spPr>
          <p:txBody>
            <a:bodyPr lIns="0" tIns="14400" rIns="0" bIns="0" rtlCol="0" anchor="t"/>
            <a:lstStyle/>
            <a:p>
              <a:pPr algn="l">
                <a:lnSpc>
                  <a:spcPts val="1350"/>
                </a:lnSpc>
              </a:pPr>
              <a:r>
                <a:rPr lang="en-US" sz="900" b="0" i="0" spc="0" dirty="0">
                  <a:solidFill>
                    <a:srgbClr val="464646">
                      <a:alpha val="100000"/>
                    </a:srgbClr>
                  </a:solidFill>
                  <a:latin typeface="Ubuntu"/>
                </a:rPr>
                <a:t>Library degree</a:t>
              </a:r>
            </a:p>
            <a:p>
              <a:pPr algn="l">
                <a:lnSpc>
                  <a:spcPts val="1350"/>
                </a:lnSpc>
              </a:pPr>
              <a:r>
                <a:rPr lang="en-US" sz="900" b="0" i="0" spc="0" dirty="0">
                  <a:solidFill>
                    <a:srgbClr val="464646">
                      <a:alpha val="100000"/>
                    </a:srgbClr>
                  </a:solidFill>
                  <a:latin typeface="Ubuntu"/>
                </a:rPr>
                <a:t>Oral &amp; written communication </a:t>
              </a:r>
            </a:p>
            <a:p>
              <a:pPr algn="l">
                <a:lnSpc>
                  <a:spcPts val="1350"/>
                </a:lnSpc>
              </a:pPr>
              <a:r>
                <a:rPr lang="en-US" sz="900" b="0" i="0" spc="0" dirty="0">
                  <a:solidFill>
                    <a:srgbClr val="464646">
                      <a:alpha val="100000"/>
                    </a:srgbClr>
                  </a:solidFill>
                  <a:latin typeface="Ubuntu"/>
                </a:rPr>
                <a:t>Emerging trends</a:t>
              </a:r>
            </a:p>
            <a:p>
              <a:pPr algn="l">
                <a:lnSpc>
                  <a:spcPts val="1350"/>
                </a:lnSpc>
              </a:pPr>
              <a:r>
                <a:rPr lang="en-US" sz="900" b="0" i="0" spc="0" dirty="0">
                  <a:solidFill>
                    <a:srgbClr val="464646">
                      <a:alpha val="100000"/>
                    </a:srgbClr>
                  </a:solidFill>
                  <a:latin typeface="Ubuntu"/>
                </a:rPr>
                <a:t>Diverse populations</a:t>
              </a:r>
            </a:p>
            <a:p>
              <a:pPr algn="l">
                <a:lnSpc>
                  <a:spcPts val="1350"/>
                </a:lnSpc>
              </a:pPr>
              <a:r>
                <a:rPr lang="en-US" sz="900" b="0" i="0" spc="0" dirty="0">
                  <a:solidFill>
                    <a:srgbClr val="464646">
                      <a:alpha val="100000"/>
                    </a:srgbClr>
                  </a:solidFill>
                  <a:latin typeface="Ubuntu"/>
                </a:rPr>
                <a:t>Academic resources and tools</a:t>
              </a:r>
            </a:p>
            <a:p>
              <a:pPr algn="l">
                <a:lnSpc>
                  <a:spcPts val="1350"/>
                </a:lnSpc>
              </a:pPr>
              <a:r>
                <a:rPr lang="en-US" sz="900" b="0" i="0" spc="0" dirty="0">
                  <a:solidFill>
                    <a:srgbClr val="464646">
                      <a:alpha val="100000"/>
                    </a:srgbClr>
                  </a:solidFill>
                  <a:latin typeface="Ubuntu"/>
                </a:rPr>
                <a:t>Independent/collaborative</a:t>
              </a:r>
            </a:p>
          </p:txBody>
        </p:sp>
        <p:sp>
          <p:nvSpPr>
            <p:cNvPr id="135" name="TextBox 135"/>
            <p:cNvSpPr txBox="1"/>
            <p:nvPr/>
          </p:nvSpPr>
          <p:spPr>
            <a:xfrm rot="21600000">
              <a:off x="5414312" y="2311399"/>
              <a:ext cx="134200" cy="990600"/>
            </a:xfrm>
            <a:prstGeom prst="rect">
              <a:avLst/>
            </a:prstGeom>
          </p:spPr>
          <p:txBody>
            <a:bodyPr lIns="0" tIns="14400" rIns="0" bIns="0" rtlCol="0" anchor="t"/>
            <a:lstStyle/>
            <a:p>
              <a:pPr algn="ctr">
                <a:lnSpc>
                  <a:spcPts val="1350"/>
                </a:lnSpc>
              </a:pPr>
              <a:r>
                <a:rPr lang="en-US" sz="900" b="1" i="0" spc="0" dirty="0">
                  <a:solidFill>
                    <a:srgbClr val="3C6AFF">
                      <a:alpha val="100000"/>
                    </a:srgbClr>
                  </a:solidFill>
                  <a:latin typeface="Ubuntu"/>
                </a:rPr>
                <a:t>1</a:t>
              </a:r>
            </a:p>
            <a:p>
              <a:pPr algn="ctr">
                <a:lnSpc>
                  <a:spcPts val="1350"/>
                </a:lnSpc>
              </a:pPr>
              <a:r>
                <a:rPr lang="en-US" sz="900" b="1" i="0" spc="0" dirty="0">
                  <a:solidFill>
                    <a:srgbClr val="3C6AFF">
                      <a:alpha val="100000"/>
                    </a:srgbClr>
                  </a:solidFill>
                  <a:latin typeface="Ubuntu"/>
                </a:rPr>
                <a:t>2</a:t>
              </a:r>
            </a:p>
            <a:p>
              <a:pPr algn="ctr">
                <a:lnSpc>
                  <a:spcPts val="1350"/>
                </a:lnSpc>
              </a:pPr>
              <a:r>
                <a:rPr lang="en-US" sz="900" b="1" i="0" spc="0" dirty="0">
                  <a:solidFill>
                    <a:srgbClr val="3C6AFF">
                      <a:alpha val="100000"/>
                    </a:srgbClr>
                  </a:solidFill>
                  <a:latin typeface="Ubuntu"/>
                </a:rPr>
                <a:t>3</a:t>
              </a:r>
            </a:p>
            <a:p>
              <a:pPr algn="ctr">
                <a:lnSpc>
                  <a:spcPts val="1350"/>
                </a:lnSpc>
              </a:pPr>
              <a:r>
                <a:rPr lang="en-US" sz="900" b="1" i="0" spc="0" dirty="0">
                  <a:solidFill>
                    <a:srgbClr val="3C6AFF">
                      <a:alpha val="100000"/>
                    </a:srgbClr>
                  </a:solidFill>
                  <a:latin typeface="Ubuntu"/>
                </a:rPr>
                <a:t>4</a:t>
              </a:r>
            </a:p>
            <a:p>
              <a:pPr algn="ctr">
                <a:lnSpc>
                  <a:spcPts val="1350"/>
                </a:lnSpc>
              </a:pPr>
              <a:r>
                <a:rPr lang="en-US" sz="900" b="1" i="0" spc="0" dirty="0">
                  <a:solidFill>
                    <a:srgbClr val="3C6AFF">
                      <a:alpha val="100000"/>
                    </a:srgbClr>
                  </a:solidFill>
                  <a:latin typeface="Ubuntu"/>
                </a:rPr>
                <a:t>5</a:t>
              </a:r>
            </a:p>
            <a:p>
              <a:pPr algn="ctr">
                <a:lnSpc>
                  <a:spcPts val="1350"/>
                </a:lnSpc>
              </a:pPr>
              <a:r>
                <a:rPr lang="en-US" sz="900" b="1" i="0" spc="0" dirty="0">
                  <a:solidFill>
                    <a:srgbClr val="3C6AFF">
                      <a:alpha val="100000"/>
                    </a:srgbClr>
                  </a:solidFill>
                  <a:latin typeface="Ubuntu"/>
                </a:rPr>
                <a:t>6</a:t>
              </a:r>
            </a:p>
          </p:txBody>
        </p:sp>
      </p:grpSp>
      <p:grpSp>
        <p:nvGrpSpPr>
          <p:cNvPr id="142" name="Group 141"/>
          <p:cNvGrpSpPr/>
          <p:nvPr/>
        </p:nvGrpSpPr>
        <p:grpSpPr>
          <a:xfrm>
            <a:off x="5262564" y="3351308"/>
            <a:ext cx="1998496" cy="647312"/>
            <a:chOff x="5262564" y="3398938"/>
            <a:chExt cx="1998496" cy="647312"/>
          </a:xfrm>
        </p:grpSpPr>
        <p:grpSp>
          <p:nvGrpSpPr>
            <p:cNvPr id="123" name="Group 123"/>
            <p:cNvGrpSpPr/>
            <p:nvPr/>
          </p:nvGrpSpPr>
          <p:grpSpPr>
            <a:xfrm rot="21600000">
              <a:off x="5262564" y="3424338"/>
              <a:ext cx="106128" cy="106128"/>
              <a:chOff x="5262564" y="3400523"/>
              <a:chExt cx="106128" cy="106128"/>
            </a:xfrm>
          </p:grpSpPr>
          <p:sp>
            <p:nvSpPr>
              <p:cNvPr id="122" name="Freeform 122"/>
              <p:cNvSpPr/>
              <p:nvPr/>
            </p:nvSpPr>
            <p:spPr>
              <a:xfrm>
                <a:off x="5262564" y="3400523"/>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E55E1A">
                  <a:alpha val="60000"/>
                </a:srgbClr>
              </a:solidFill>
            </p:spPr>
          </p:sp>
        </p:grpSp>
        <p:sp>
          <p:nvSpPr>
            <p:cNvPr id="127" name="TextBox 127"/>
            <p:cNvSpPr txBox="1"/>
            <p:nvPr/>
          </p:nvSpPr>
          <p:spPr>
            <a:xfrm rot="21600000">
              <a:off x="5417122" y="3398938"/>
              <a:ext cx="1743925" cy="133350"/>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Preferred qualifications</a:t>
              </a:r>
            </a:p>
          </p:txBody>
        </p:sp>
        <p:sp>
          <p:nvSpPr>
            <p:cNvPr id="130" name="TextBox 130"/>
            <p:cNvSpPr txBox="1"/>
            <p:nvPr/>
          </p:nvSpPr>
          <p:spPr>
            <a:xfrm rot="21600000">
              <a:off x="5583810" y="3706913"/>
              <a:ext cx="1677250" cy="333375"/>
            </a:xfrm>
            <a:prstGeom prst="rect">
              <a:avLst/>
            </a:prstGeom>
          </p:spPr>
          <p:txBody>
            <a:bodyPr lIns="0" tIns="14400" rIns="0" bIns="0" rtlCol="0" anchor="t"/>
            <a:lstStyle/>
            <a:p>
              <a:pPr algn="l">
                <a:lnSpc>
                  <a:spcPts val="1350"/>
                </a:lnSpc>
              </a:pPr>
              <a:r>
                <a:rPr lang="en-US" sz="900" b="0" i="0" spc="0" dirty="0">
                  <a:solidFill>
                    <a:srgbClr val="464646">
                      <a:alpha val="100000"/>
                    </a:srgbClr>
                  </a:solidFill>
                  <a:latin typeface="Ubuntu"/>
                </a:rPr>
                <a:t> </a:t>
              </a:r>
            </a:p>
            <a:p>
              <a:pPr algn="l">
                <a:lnSpc>
                  <a:spcPts val="1350"/>
                </a:lnSpc>
              </a:pPr>
              <a:r>
                <a:rPr lang="en-US" sz="900" b="0" i="0" spc="0" dirty="0">
                  <a:solidFill>
                    <a:srgbClr val="464646">
                      <a:alpha val="100000"/>
                    </a:srgbClr>
                  </a:solidFill>
                  <a:latin typeface="Ubuntu"/>
                </a:rPr>
                <a:t>Academic library experience</a:t>
              </a:r>
            </a:p>
          </p:txBody>
        </p:sp>
        <p:sp>
          <p:nvSpPr>
            <p:cNvPr id="133" name="TextBox 133"/>
            <p:cNvSpPr txBox="1"/>
            <p:nvPr/>
          </p:nvSpPr>
          <p:spPr>
            <a:xfrm rot="21600000">
              <a:off x="5583810" y="3568801"/>
              <a:ext cx="1677250" cy="295275"/>
            </a:xfrm>
            <a:prstGeom prst="rect">
              <a:avLst/>
            </a:prstGeom>
          </p:spPr>
          <p:txBody>
            <a:bodyPr lIns="0" tIns="14400" rIns="0" bIns="0" rtlCol="0" anchor="t"/>
            <a:lstStyle/>
            <a:p>
              <a:pPr algn="l">
                <a:lnSpc>
                  <a:spcPts val="1170"/>
                </a:lnSpc>
              </a:pPr>
              <a:r>
                <a:rPr lang="en-US" sz="900" b="0" i="0" spc="0">
                  <a:solidFill>
                    <a:srgbClr val="464646">
                      <a:alpha val="100000"/>
                    </a:srgbClr>
                  </a:solidFill>
                  <a:latin typeface="Ubuntu"/>
                </a:rPr>
                <a:t>Background in health sciences or sciences</a:t>
              </a:r>
            </a:p>
          </p:txBody>
        </p:sp>
        <p:sp>
          <p:nvSpPr>
            <p:cNvPr id="136" name="TextBox 136"/>
            <p:cNvSpPr txBox="1"/>
            <p:nvPr/>
          </p:nvSpPr>
          <p:spPr>
            <a:xfrm>
              <a:off x="5414312" y="3549650"/>
              <a:ext cx="134200" cy="161925"/>
            </a:xfrm>
            <a:prstGeom prst="rect">
              <a:avLst/>
            </a:prstGeom>
          </p:spPr>
          <p:txBody>
            <a:bodyPr lIns="0" tIns="14400" rIns="0" bIns="0" rtlCol="0" anchor="t"/>
            <a:lstStyle/>
            <a:p>
              <a:pPr algn="ctr">
                <a:lnSpc>
                  <a:spcPts val="1350"/>
                </a:lnSpc>
              </a:pPr>
              <a:r>
                <a:rPr lang="en-US" sz="900" b="1" i="0" spc="0" dirty="0">
                  <a:solidFill>
                    <a:srgbClr val="E55E1A">
                      <a:alpha val="100000"/>
                    </a:srgbClr>
                  </a:solidFill>
                  <a:latin typeface="Ubuntu"/>
                </a:rPr>
                <a:t>1</a:t>
              </a:r>
            </a:p>
          </p:txBody>
        </p:sp>
        <p:sp>
          <p:nvSpPr>
            <p:cNvPr id="137" name="TextBox 137"/>
            <p:cNvSpPr txBox="1"/>
            <p:nvPr/>
          </p:nvSpPr>
          <p:spPr>
            <a:xfrm>
              <a:off x="5414312" y="3884325"/>
              <a:ext cx="134200" cy="161925"/>
            </a:xfrm>
            <a:prstGeom prst="rect">
              <a:avLst/>
            </a:prstGeom>
          </p:spPr>
          <p:txBody>
            <a:bodyPr lIns="0" tIns="14400" rIns="0" bIns="0" rtlCol="0" anchor="t"/>
            <a:lstStyle/>
            <a:p>
              <a:pPr algn="ctr">
                <a:lnSpc>
                  <a:spcPts val="1350"/>
                </a:lnSpc>
              </a:pPr>
              <a:r>
                <a:rPr lang="en-US" sz="900" b="1" i="0" spc="0" dirty="0">
                  <a:solidFill>
                    <a:srgbClr val="E55E1A">
                      <a:alpha val="100000"/>
                    </a:srgbClr>
                  </a:solidFill>
                  <a:latin typeface="Ubuntu"/>
                </a:rPr>
                <a:t>2</a:t>
              </a:r>
            </a:p>
          </p:txBody>
        </p:sp>
      </p:grpSp>
      <p:grpSp>
        <p:nvGrpSpPr>
          <p:cNvPr id="141" name="Group 140"/>
          <p:cNvGrpSpPr/>
          <p:nvPr/>
        </p:nvGrpSpPr>
        <p:grpSpPr>
          <a:xfrm>
            <a:off x="5262564" y="4087912"/>
            <a:ext cx="1998496" cy="1164650"/>
            <a:chOff x="5262564" y="4087912"/>
            <a:chExt cx="1998496" cy="1164650"/>
          </a:xfrm>
        </p:grpSpPr>
        <p:grpSp>
          <p:nvGrpSpPr>
            <p:cNvPr id="125" name="Group 125"/>
            <p:cNvGrpSpPr/>
            <p:nvPr/>
          </p:nvGrpSpPr>
          <p:grpSpPr>
            <a:xfrm rot="21600000">
              <a:off x="5262564" y="4113312"/>
              <a:ext cx="106128" cy="106128"/>
              <a:chOff x="5262564" y="4103786"/>
              <a:chExt cx="106128" cy="106128"/>
            </a:xfrm>
          </p:grpSpPr>
          <p:sp>
            <p:nvSpPr>
              <p:cNvPr id="124" name="Freeform 124"/>
              <p:cNvSpPr/>
              <p:nvPr/>
            </p:nvSpPr>
            <p:spPr>
              <a:xfrm>
                <a:off x="5262564" y="4103786"/>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A53761">
                  <a:alpha val="60000"/>
                </a:srgbClr>
              </a:solidFill>
            </p:spPr>
          </p:sp>
        </p:grpSp>
        <p:sp>
          <p:nvSpPr>
            <p:cNvPr id="128" name="TextBox 128"/>
            <p:cNvSpPr txBox="1"/>
            <p:nvPr/>
          </p:nvSpPr>
          <p:spPr>
            <a:xfrm rot="21600000">
              <a:off x="5417122" y="4087912"/>
              <a:ext cx="1743925" cy="133350"/>
            </a:xfrm>
            <a:prstGeom prst="rect">
              <a:avLst/>
            </a:prstGeom>
          </p:spPr>
          <p:txBody>
            <a:bodyPr lIns="0" tIns="14400" rIns="0" bIns="0" rtlCol="0" anchor="t"/>
            <a:lstStyle/>
            <a:p>
              <a:pPr algn="l">
                <a:lnSpc>
                  <a:spcPts val="1080"/>
                </a:lnSpc>
              </a:pPr>
              <a:r>
                <a:rPr lang="en-US" sz="900" b="0" i="0" spc="0" dirty="0">
                  <a:solidFill>
                    <a:srgbClr val="464646">
                      <a:alpha val="100000"/>
                    </a:srgbClr>
                  </a:solidFill>
                  <a:latin typeface="Ubuntu"/>
                </a:rPr>
                <a:t>Responsibilities</a:t>
              </a:r>
            </a:p>
          </p:txBody>
        </p:sp>
        <p:sp>
          <p:nvSpPr>
            <p:cNvPr id="131" name="TextBox 131"/>
            <p:cNvSpPr txBox="1"/>
            <p:nvPr/>
          </p:nvSpPr>
          <p:spPr>
            <a:xfrm rot="21600000">
              <a:off x="5583810" y="4249837"/>
              <a:ext cx="1677250" cy="333375"/>
            </a:xfrm>
            <a:prstGeom prst="rect">
              <a:avLst/>
            </a:prstGeom>
          </p:spPr>
          <p:txBody>
            <a:bodyPr lIns="0" tIns="14400" rIns="0" bIns="0" rtlCol="0" anchor="t"/>
            <a:lstStyle/>
            <a:p>
              <a:pPr algn="l">
                <a:lnSpc>
                  <a:spcPts val="1350"/>
                </a:lnSpc>
              </a:pPr>
              <a:r>
                <a:rPr lang="en-US" sz="900" b="0" i="0" spc="0" dirty="0">
                  <a:solidFill>
                    <a:srgbClr val="464646">
                      <a:alpha val="100000"/>
                    </a:srgbClr>
                  </a:solidFill>
                  <a:latin typeface="Ubuntu"/>
                </a:rPr>
                <a:t>Research assistance, instruction</a:t>
              </a:r>
            </a:p>
            <a:p>
              <a:pPr algn="l">
                <a:lnSpc>
                  <a:spcPts val="1350"/>
                </a:lnSpc>
              </a:pPr>
              <a:r>
                <a:rPr lang="en-US" sz="900" b="0" i="0" spc="0" dirty="0">
                  <a:solidFill>
                    <a:srgbClr val="464646">
                      <a:alpha val="100000"/>
                    </a:srgbClr>
                  </a:solidFill>
                  <a:latin typeface="Ubuntu"/>
                </a:rPr>
                <a:t>Shifts at Public Service Desk</a:t>
              </a:r>
            </a:p>
          </p:txBody>
        </p:sp>
        <p:sp>
          <p:nvSpPr>
            <p:cNvPr id="132" name="TextBox 132"/>
            <p:cNvSpPr txBox="1"/>
            <p:nvPr/>
          </p:nvSpPr>
          <p:spPr>
            <a:xfrm rot="21600000">
              <a:off x="5583810" y="4626079"/>
              <a:ext cx="1677250" cy="438150"/>
            </a:xfrm>
            <a:prstGeom prst="rect">
              <a:avLst/>
            </a:prstGeom>
          </p:spPr>
          <p:txBody>
            <a:bodyPr lIns="0" tIns="14400" rIns="0" bIns="0" rtlCol="0" anchor="t"/>
            <a:lstStyle/>
            <a:p>
              <a:pPr algn="l">
                <a:lnSpc>
                  <a:spcPts val="1170"/>
                </a:lnSpc>
              </a:pPr>
              <a:r>
                <a:rPr lang="en-US" sz="900" b="0" i="0" spc="0" dirty="0">
                  <a:solidFill>
                    <a:srgbClr val="464646">
                      <a:alpha val="100000"/>
                    </a:srgbClr>
                  </a:solidFill>
                  <a:latin typeface="Ubuntu"/>
                </a:rPr>
                <a:t>Select resources, prepare guides, liaise with academic departments</a:t>
              </a:r>
            </a:p>
          </p:txBody>
        </p:sp>
        <p:sp>
          <p:nvSpPr>
            <p:cNvPr id="134" name="TextBox 134"/>
            <p:cNvSpPr txBox="1"/>
            <p:nvPr/>
          </p:nvSpPr>
          <p:spPr>
            <a:xfrm rot="21600000">
              <a:off x="5583810" y="4916592"/>
              <a:ext cx="1677250" cy="333375"/>
            </a:xfrm>
            <a:prstGeom prst="rect">
              <a:avLst/>
            </a:prstGeom>
          </p:spPr>
          <p:txBody>
            <a:bodyPr lIns="0" tIns="14400" rIns="0" bIns="0" rtlCol="0" anchor="t"/>
            <a:lstStyle/>
            <a:p>
              <a:pPr algn="l">
                <a:lnSpc>
                  <a:spcPts val="1350"/>
                </a:lnSpc>
              </a:pPr>
              <a:endParaRPr dirty="0"/>
            </a:p>
            <a:p>
              <a:pPr algn="l">
                <a:lnSpc>
                  <a:spcPts val="1350"/>
                </a:lnSpc>
              </a:pPr>
              <a:r>
                <a:rPr lang="en-US" sz="900" b="0" i="0" spc="0" dirty="0">
                  <a:solidFill>
                    <a:srgbClr val="464646">
                      <a:alpha val="100000"/>
                    </a:srgbClr>
                  </a:solidFill>
                  <a:latin typeface="Ubuntu"/>
                </a:rPr>
                <a:t>Serve on committees</a:t>
              </a:r>
            </a:p>
          </p:txBody>
        </p:sp>
        <p:sp>
          <p:nvSpPr>
            <p:cNvPr id="138" name="TextBox 138"/>
            <p:cNvSpPr txBox="1"/>
            <p:nvPr/>
          </p:nvSpPr>
          <p:spPr>
            <a:xfrm>
              <a:off x="5414312" y="4246562"/>
              <a:ext cx="134200" cy="495300"/>
            </a:xfrm>
            <a:prstGeom prst="rect">
              <a:avLst/>
            </a:prstGeom>
          </p:spPr>
          <p:txBody>
            <a:bodyPr lIns="0" tIns="14400" rIns="0" bIns="0" rtlCol="0" anchor="t"/>
            <a:lstStyle/>
            <a:p>
              <a:pPr algn="ctr">
                <a:lnSpc>
                  <a:spcPts val="1350"/>
                </a:lnSpc>
              </a:pPr>
              <a:r>
                <a:rPr lang="en-US" sz="900" b="1" i="0" spc="0" dirty="0">
                  <a:solidFill>
                    <a:srgbClr val="A53761">
                      <a:alpha val="100000"/>
                    </a:srgbClr>
                  </a:solidFill>
                  <a:latin typeface="Ubuntu"/>
                </a:rPr>
                <a:t>1</a:t>
              </a:r>
            </a:p>
            <a:p>
              <a:pPr algn="ctr">
                <a:lnSpc>
                  <a:spcPts val="1350"/>
                </a:lnSpc>
              </a:pPr>
              <a:r>
                <a:rPr lang="en-US" sz="900" b="1" i="0" spc="0" dirty="0">
                  <a:solidFill>
                    <a:srgbClr val="A53761">
                      <a:alpha val="100000"/>
                    </a:srgbClr>
                  </a:solidFill>
                  <a:latin typeface="Ubuntu"/>
                </a:rPr>
                <a:t>2</a:t>
              </a:r>
            </a:p>
            <a:p>
              <a:pPr algn="ctr">
                <a:lnSpc>
                  <a:spcPts val="1350"/>
                </a:lnSpc>
              </a:pPr>
              <a:r>
                <a:rPr lang="en-US" sz="900" b="1" i="0" spc="0" dirty="0">
                  <a:solidFill>
                    <a:srgbClr val="A53761">
                      <a:alpha val="100000"/>
                    </a:srgbClr>
                  </a:solidFill>
                  <a:latin typeface="Ubuntu"/>
                </a:rPr>
                <a:t>3</a:t>
              </a:r>
            </a:p>
          </p:txBody>
        </p:sp>
        <p:sp>
          <p:nvSpPr>
            <p:cNvPr id="139" name="TextBox 139"/>
            <p:cNvSpPr txBox="1"/>
            <p:nvPr/>
          </p:nvSpPr>
          <p:spPr>
            <a:xfrm>
              <a:off x="5414312" y="5090637"/>
              <a:ext cx="134200" cy="161925"/>
            </a:xfrm>
            <a:prstGeom prst="rect">
              <a:avLst/>
            </a:prstGeom>
          </p:spPr>
          <p:txBody>
            <a:bodyPr lIns="0" tIns="14400" rIns="0" bIns="0" rtlCol="0" anchor="t"/>
            <a:lstStyle/>
            <a:p>
              <a:pPr algn="ctr">
                <a:lnSpc>
                  <a:spcPts val="1350"/>
                </a:lnSpc>
              </a:pPr>
              <a:r>
                <a:rPr lang="en-US" sz="900" b="1" i="0" spc="0" dirty="0">
                  <a:solidFill>
                    <a:srgbClr val="A53761">
                      <a:alpha val="100000"/>
                    </a:srgbClr>
                  </a:solidFill>
                  <a:latin typeface="Ubuntu"/>
                </a:rPr>
                <a:t>4</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1098" y="1921481"/>
            <a:ext cx="7105312" cy="3514725"/>
            <a:chOff x="251098" y="1921481"/>
            <a:chExt cx="7105312" cy="3514725"/>
          </a:xfrm>
        </p:grpSpPr>
        <p:sp>
          <p:nvSpPr>
            <p:cNvPr id="8" name="Freeform 8"/>
            <p:cNvSpPr/>
            <p:nvPr/>
          </p:nvSpPr>
          <p:spPr>
            <a:xfrm>
              <a:off x="251098" y="1921481"/>
              <a:ext cx="7105312"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1" name="Group 11"/>
          <p:cNvGrpSpPr/>
          <p:nvPr/>
        </p:nvGrpSpPr>
        <p:grpSpPr>
          <a:xfrm rot="21600000">
            <a:off x="249760" y="1530954"/>
            <a:ext cx="7105312" cy="352425"/>
            <a:chOff x="249760" y="1530954"/>
            <a:chExt cx="7105312" cy="352425"/>
          </a:xfrm>
        </p:grpSpPr>
        <p:sp>
          <p:nvSpPr>
            <p:cNvPr id="10" name="Freeform 10"/>
            <p:cNvSpPr/>
            <p:nvPr/>
          </p:nvSpPr>
          <p:spPr>
            <a:xfrm>
              <a:off x="249760" y="1530954"/>
              <a:ext cx="7105312" cy="3524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12" name="TextBox 12"/>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BUT WAIT,</a:t>
            </a:r>
            <a:r>
              <a:rPr lang="en-US" sz="900" b="1" i="1" spc="375">
                <a:solidFill>
                  <a:srgbClr val="3C6AFF">
                    <a:alpha val="100000"/>
                  </a:srgbClr>
                </a:solidFill>
                <a:latin typeface="Ubuntu"/>
              </a:rPr>
              <a:t> THERE'S MORE!</a:t>
            </a:r>
          </a:p>
        </p:txBody>
      </p:sp>
      <p:cxnSp>
        <p:nvCxnSpPr>
          <p:cNvPr id="13" name="Straight Connector 13"/>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4" name="TextBox 14"/>
          <p:cNvSpPr txBox="1"/>
          <p:nvPr/>
        </p:nvSpPr>
        <p:spPr>
          <a:xfrm rot="21600000">
            <a:off x="361950" y="929440"/>
            <a:ext cx="6903300" cy="2286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I threw in everything I could to make myself a more valuable candidate.</a:t>
            </a:r>
          </a:p>
        </p:txBody>
      </p:sp>
      <p:sp>
        <p:nvSpPr>
          <p:cNvPr id="15" name="TextBox 15"/>
          <p:cNvSpPr txBox="1"/>
          <p:nvPr/>
        </p:nvSpPr>
        <p:spPr>
          <a:xfrm rot="21600000">
            <a:off x="406134" y="1635129"/>
            <a:ext cx="1702650"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MY LETTER, continued</a:t>
            </a:r>
          </a:p>
        </p:txBody>
      </p:sp>
      <p:sp>
        <p:nvSpPr>
          <p:cNvPr id="17" name="TextBox 17"/>
          <p:cNvSpPr txBox="1"/>
          <p:nvPr/>
        </p:nvSpPr>
        <p:spPr>
          <a:xfrm rot="21600000">
            <a:off x="415071" y="2090815"/>
            <a:ext cx="4607775" cy="2476500"/>
          </a:xfrm>
          <a:prstGeom prst="rect">
            <a:avLst/>
          </a:prstGeom>
        </p:spPr>
        <p:txBody>
          <a:bodyPr lIns="0" tIns="14400" rIns="0" bIns="0" rtlCol="0" anchor="t"/>
          <a:lstStyle/>
          <a:p>
            <a:pPr algn="l">
              <a:lnSpc>
                <a:spcPts val="1775"/>
              </a:lnSpc>
            </a:pPr>
            <a:r>
              <a:rPr lang="en-US" sz="1050" b="0" i="0" spc="0" dirty="0">
                <a:solidFill>
                  <a:srgbClr val="464646">
                    <a:alpha val="100000"/>
                  </a:srgbClr>
                </a:solidFill>
                <a:latin typeface="Ubuntu"/>
              </a:rPr>
              <a:t>Before obtaining my MLIS, I worked in the publishing industry—first as an editorial assistant and later as a layout professional—composing health sciences textbooks for Elsevier and chemistry and biology textbooks for Cengage Learning. As a senior compositor at Graphic World, I instructed coworkers, both individually and in group sessions, in the use of advanced software features. More recently, my work as a self-employed graphic designer has strengthened my independent judgment, communication, and collaboration skills. Furthermore, my active participation in professional and social organizations has fostered a deep commitment to service, and this volunteer work—in addition to my past employment as a bookseller—has provided multiple opportunities to engage with diverse populations.</a:t>
            </a:r>
          </a:p>
        </p:txBody>
      </p:sp>
      <p:grpSp>
        <p:nvGrpSpPr>
          <p:cNvPr id="19" name="Group 19"/>
          <p:cNvGrpSpPr/>
          <p:nvPr/>
        </p:nvGrpSpPr>
        <p:grpSpPr>
          <a:xfrm rot="21600000">
            <a:off x="3686190" y="166687"/>
            <a:ext cx="247650" cy="247650"/>
            <a:chOff x="3686190" y="166687"/>
            <a:chExt cx="247650" cy="247650"/>
          </a:xfrm>
        </p:grpSpPr>
        <p:sp>
          <p:nvSpPr>
            <p:cNvPr id="18" name="Freeform 18"/>
            <p:cNvSpPr/>
            <p:nvPr/>
          </p:nvSpPr>
          <p:spPr>
            <a:xfrm>
              <a:off x="3686190" y="166687"/>
              <a:ext cx="247650" cy="247650"/>
            </a:xfrm>
            <a:custGeom>
              <a:avLst/>
              <a:gdLst/>
              <a:ahLst/>
              <a:cxnLst/>
              <a:rect l="0" t="0" r="0" b="0"/>
              <a:pathLst>
                <a:path w="302905" h="302895">
                  <a:moveTo>
                    <a:pt x="161534" y="90868"/>
                  </a:moveTo>
                  <a:lnTo>
                    <a:pt x="100965" y="90868"/>
                  </a:lnTo>
                  <a:cubicBezTo>
                    <a:pt x="98174" y="90868"/>
                    <a:pt x="95917" y="93126"/>
                    <a:pt x="95917" y="95917"/>
                  </a:cubicBezTo>
                  <a:cubicBezTo>
                    <a:pt x="95917" y="98708"/>
                    <a:pt x="98174" y="100965"/>
                    <a:pt x="100965" y="100965"/>
                  </a:cubicBezTo>
                  <a:lnTo>
                    <a:pt x="161544" y="100965"/>
                  </a:lnTo>
                  <a:cubicBezTo>
                    <a:pt x="164335" y="100965"/>
                    <a:pt x="166573" y="98708"/>
                    <a:pt x="166573" y="95917"/>
                  </a:cubicBezTo>
                  <a:cubicBezTo>
                    <a:pt x="166573" y="93126"/>
                    <a:pt x="164325" y="90868"/>
                    <a:pt x="161534" y="90868"/>
                  </a:cubicBezTo>
                  <a:close/>
                  <a:moveTo>
                    <a:pt x="161534" y="50482"/>
                  </a:moveTo>
                  <a:lnTo>
                    <a:pt x="100965" y="50482"/>
                  </a:lnTo>
                  <a:cubicBezTo>
                    <a:pt x="98174" y="50482"/>
                    <a:pt x="95917" y="52740"/>
                    <a:pt x="95917" y="55531"/>
                  </a:cubicBezTo>
                  <a:cubicBezTo>
                    <a:pt x="95917" y="58322"/>
                    <a:pt x="98174" y="60579"/>
                    <a:pt x="100965" y="60579"/>
                  </a:cubicBezTo>
                  <a:lnTo>
                    <a:pt x="161544" y="60579"/>
                  </a:lnTo>
                  <a:cubicBezTo>
                    <a:pt x="164335" y="60579"/>
                    <a:pt x="166573" y="58322"/>
                    <a:pt x="166573" y="55531"/>
                  </a:cubicBezTo>
                  <a:cubicBezTo>
                    <a:pt x="166573" y="52740"/>
                    <a:pt x="164325" y="50482"/>
                    <a:pt x="161534" y="50482"/>
                  </a:cubicBezTo>
                  <a:close/>
                  <a:moveTo>
                    <a:pt x="201930" y="60579"/>
                  </a:moveTo>
                  <a:lnTo>
                    <a:pt x="262509" y="60579"/>
                  </a:lnTo>
                  <a:cubicBezTo>
                    <a:pt x="265300" y="60579"/>
                    <a:pt x="267548" y="58322"/>
                    <a:pt x="267548" y="55531"/>
                  </a:cubicBezTo>
                  <a:cubicBezTo>
                    <a:pt x="267548" y="52740"/>
                    <a:pt x="265300" y="50482"/>
                    <a:pt x="262509" y="50482"/>
                  </a:cubicBezTo>
                  <a:lnTo>
                    <a:pt x="201930" y="50482"/>
                  </a:lnTo>
                  <a:cubicBezTo>
                    <a:pt x="199139" y="50482"/>
                    <a:pt x="196882" y="52740"/>
                    <a:pt x="196882" y="55531"/>
                  </a:cubicBezTo>
                  <a:cubicBezTo>
                    <a:pt x="196882" y="58322"/>
                    <a:pt x="199139" y="60579"/>
                    <a:pt x="201930" y="60579"/>
                  </a:cubicBezTo>
                  <a:close/>
                  <a:moveTo>
                    <a:pt x="161534" y="131254"/>
                  </a:moveTo>
                  <a:lnTo>
                    <a:pt x="100965" y="131254"/>
                  </a:lnTo>
                  <a:cubicBezTo>
                    <a:pt x="98174" y="131254"/>
                    <a:pt x="95917" y="133512"/>
                    <a:pt x="95917" y="136303"/>
                  </a:cubicBezTo>
                  <a:cubicBezTo>
                    <a:pt x="95917" y="139094"/>
                    <a:pt x="98174" y="141351"/>
                    <a:pt x="100965" y="141351"/>
                  </a:cubicBezTo>
                  <a:lnTo>
                    <a:pt x="161544" y="141351"/>
                  </a:lnTo>
                  <a:cubicBezTo>
                    <a:pt x="164335" y="141351"/>
                    <a:pt x="166573" y="139094"/>
                    <a:pt x="166573" y="136303"/>
                  </a:cubicBezTo>
                  <a:cubicBezTo>
                    <a:pt x="166573" y="133512"/>
                    <a:pt x="164325" y="131254"/>
                    <a:pt x="161534" y="131254"/>
                  </a:cubicBezTo>
                  <a:close/>
                  <a:moveTo>
                    <a:pt x="161534" y="171660"/>
                  </a:moveTo>
                  <a:lnTo>
                    <a:pt x="100965" y="171660"/>
                  </a:lnTo>
                  <a:cubicBezTo>
                    <a:pt x="98174" y="171660"/>
                    <a:pt x="95917" y="173898"/>
                    <a:pt x="95917" y="176689"/>
                  </a:cubicBezTo>
                  <a:cubicBezTo>
                    <a:pt x="95917" y="179480"/>
                    <a:pt x="98174" y="181727"/>
                    <a:pt x="100965" y="181727"/>
                  </a:cubicBezTo>
                  <a:lnTo>
                    <a:pt x="161544" y="181727"/>
                  </a:lnTo>
                  <a:cubicBezTo>
                    <a:pt x="164335" y="181727"/>
                    <a:pt x="166573" y="179480"/>
                    <a:pt x="166573" y="176689"/>
                  </a:cubicBezTo>
                  <a:cubicBezTo>
                    <a:pt x="166573" y="173898"/>
                    <a:pt x="164325" y="171660"/>
                    <a:pt x="161534" y="171660"/>
                  </a:cubicBezTo>
                  <a:close/>
                  <a:moveTo>
                    <a:pt x="267567" y="90878"/>
                  </a:moveTo>
                  <a:lnTo>
                    <a:pt x="196882" y="90878"/>
                  </a:lnTo>
                  <a:cubicBezTo>
                    <a:pt x="194110" y="90878"/>
                    <a:pt x="191853" y="93135"/>
                    <a:pt x="191853" y="95926"/>
                  </a:cubicBezTo>
                  <a:lnTo>
                    <a:pt x="191853" y="176689"/>
                  </a:lnTo>
                  <a:cubicBezTo>
                    <a:pt x="191853" y="179480"/>
                    <a:pt x="194110" y="181727"/>
                    <a:pt x="196882" y="181727"/>
                  </a:cubicBezTo>
                  <a:lnTo>
                    <a:pt x="267557" y="181727"/>
                  </a:lnTo>
                  <a:cubicBezTo>
                    <a:pt x="270348" y="181727"/>
                    <a:pt x="272615" y="179480"/>
                    <a:pt x="272615" y="176689"/>
                  </a:cubicBezTo>
                  <a:lnTo>
                    <a:pt x="272615" y="95926"/>
                  </a:lnTo>
                  <a:cubicBezTo>
                    <a:pt x="272615" y="93135"/>
                    <a:pt x="270358" y="90878"/>
                    <a:pt x="267567" y="90878"/>
                  </a:cubicBezTo>
                  <a:close/>
                  <a:moveTo>
                    <a:pt x="262509" y="171650"/>
                  </a:moveTo>
                  <a:lnTo>
                    <a:pt x="201930" y="171650"/>
                  </a:lnTo>
                  <a:lnTo>
                    <a:pt x="201930" y="100965"/>
                  </a:lnTo>
                  <a:lnTo>
                    <a:pt x="262509" y="100965"/>
                  </a:lnTo>
                  <a:lnTo>
                    <a:pt x="262509" y="171650"/>
                  </a:lnTo>
                  <a:close/>
                  <a:moveTo>
                    <a:pt x="161534" y="212036"/>
                  </a:moveTo>
                  <a:lnTo>
                    <a:pt x="100965" y="212036"/>
                  </a:lnTo>
                  <a:cubicBezTo>
                    <a:pt x="98174" y="212036"/>
                    <a:pt x="95917" y="214284"/>
                    <a:pt x="95917" y="217075"/>
                  </a:cubicBezTo>
                  <a:cubicBezTo>
                    <a:pt x="95917" y="219866"/>
                    <a:pt x="98174" y="222113"/>
                    <a:pt x="100965" y="222113"/>
                  </a:cubicBezTo>
                  <a:lnTo>
                    <a:pt x="161544" y="222113"/>
                  </a:lnTo>
                  <a:cubicBezTo>
                    <a:pt x="164335" y="222113"/>
                    <a:pt x="166573" y="219866"/>
                    <a:pt x="166573" y="217075"/>
                  </a:cubicBezTo>
                  <a:cubicBezTo>
                    <a:pt x="166573" y="214284"/>
                    <a:pt x="164325" y="212036"/>
                    <a:pt x="161534" y="212036"/>
                  </a:cubicBezTo>
                  <a:close/>
                  <a:moveTo>
                    <a:pt x="262509" y="212036"/>
                  </a:moveTo>
                  <a:lnTo>
                    <a:pt x="201930" y="212036"/>
                  </a:lnTo>
                  <a:cubicBezTo>
                    <a:pt x="199139" y="212036"/>
                    <a:pt x="196882" y="214284"/>
                    <a:pt x="196882" y="217075"/>
                  </a:cubicBezTo>
                  <a:cubicBezTo>
                    <a:pt x="196882" y="219866"/>
                    <a:pt x="199139" y="222113"/>
                    <a:pt x="201930" y="222113"/>
                  </a:cubicBezTo>
                  <a:lnTo>
                    <a:pt x="262509" y="222113"/>
                  </a:lnTo>
                  <a:cubicBezTo>
                    <a:pt x="265300" y="222113"/>
                    <a:pt x="267548" y="219866"/>
                    <a:pt x="267548" y="217075"/>
                  </a:cubicBezTo>
                  <a:cubicBezTo>
                    <a:pt x="267548" y="214284"/>
                    <a:pt x="265300" y="212036"/>
                    <a:pt x="262509" y="212036"/>
                  </a:cubicBezTo>
                  <a:close/>
                  <a:moveTo>
                    <a:pt x="161534" y="252412"/>
                  </a:moveTo>
                  <a:lnTo>
                    <a:pt x="100965" y="252412"/>
                  </a:lnTo>
                  <a:cubicBezTo>
                    <a:pt x="98174" y="252412"/>
                    <a:pt x="95917" y="254679"/>
                    <a:pt x="95917" y="257470"/>
                  </a:cubicBezTo>
                  <a:cubicBezTo>
                    <a:pt x="95917" y="260261"/>
                    <a:pt x="98174" y="262509"/>
                    <a:pt x="100965" y="262509"/>
                  </a:cubicBezTo>
                  <a:lnTo>
                    <a:pt x="161544" y="262509"/>
                  </a:lnTo>
                  <a:cubicBezTo>
                    <a:pt x="164335" y="262509"/>
                    <a:pt x="166573" y="260261"/>
                    <a:pt x="166573" y="257470"/>
                  </a:cubicBezTo>
                  <a:cubicBezTo>
                    <a:pt x="166573" y="254679"/>
                    <a:pt x="164325" y="252412"/>
                    <a:pt x="161534" y="252412"/>
                  </a:cubicBezTo>
                  <a:close/>
                  <a:moveTo>
                    <a:pt x="262509" y="252412"/>
                  </a:moveTo>
                  <a:lnTo>
                    <a:pt x="201930" y="252412"/>
                  </a:lnTo>
                  <a:cubicBezTo>
                    <a:pt x="199139" y="252412"/>
                    <a:pt x="196882" y="254679"/>
                    <a:pt x="196882" y="257470"/>
                  </a:cubicBezTo>
                  <a:cubicBezTo>
                    <a:pt x="196882" y="260261"/>
                    <a:pt x="199139" y="262509"/>
                    <a:pt x="201930" y="262509"/>
                  </a:cubicBezTo>
                  <a:lnTo>
                    <a:pt x="262509" y="262509"/>
                  </a:lnTo>
                  <a:cubicBezTo>
                    <a:pt x="265300" y="262509"/>
                    <a:pt x="267548" y="260261"/>
                    <a:pt x="267548" y="257470"/>
                  </a:cubicBezTo>
                  <a:cubicBezTo>
                    <a:pt x="267548" y="254679"/>
                    <a:pt x="265300" y="252412"/>
                    <a:pt x="262509" y="252412"/>
                  </a:cubicBezTo>
                  <a:close/>
                  <a:moveTo>
                    <a:pt x="270958" y="0"/>
                  </a:moveTo>
                  <a:lnTo>
                    <a:pt x="81648" y="0"/>
                  </a:lnTo>
                  <a:cubicBezTo>
                    <a:pt x="69247" y="0"/>
                    <a:pt x="60579" y="9858"/>
                    <a:pt x="60589" y="23984"/>
                  </a:cubicBezTo>
                  <a:lnTo>
                    <a:pt x="60589" y="40396"/>
                  </a:lnTo>
                  <a:lnTo>
                    <a:pt x="18545" y="40396"/>
                  </a:lnTo>
                  <a:cubicBezTo>
                    <a:pt x="0" y="40396"/>
                    <a:pt x="0" y="56540"/>
                    <a:pt x="0" y="61846"/>
                  </a:cubicBezTo>
                  <a:lnTo>
                    <a:pt x="0" y="263776"/>
                  </a:lnTo>
                  <a:cubicBezTo>
                    <a:pt x="0" y="284988"/>
                    <a:pt x="16183" y="302895"/>
                    <a:pt x="35338" y="302895"/>
                  </a:cubicBezTo>
                  <a:cubicBezTo>
                    <a:pt x="36433" y="302895"/>
                    <a:pt x="37471" y="302638"/>
                    <a:pt x="38538" y="302524"/>
                  </a:cubicBezTo>
                  <a:cubicBezTo>
                    <a:pt x="39119" y="302752"/>
                    <a:pt x="39729" y="302895"/>
                    <a:pt x="40386" y="302895"/>
                  </a:cubicBezTo>
                  <a:lnTo>
                    <a:pt x="270958" y="302895"/>
                  </a:lnTo>
                  <a:cubicBezTo>
                    <a:pt x="282997" y="302895"/>
                    <a:pt x="302905" y="290503"/>
                    <a:pt x="302905" y="276396"/>
                  </a:cubicBezTo>
                  <a:lnTo>
                    <a:pt x="302905" y="23984"/>
                  </a:lnTo>
                  <a:cubicBezTo>
                    <a:pt x="302895" y="10068"/>
                    <a:pt x="283826" y="0"/>
                    <a:pt x="270958" y="0"/>
                  </a:cubicBezTo>
                  <a:close/>
                  <a:moveTo>
                    <a:pt x="35328" y="292798"/>
                  </a:moveTo>
                  <a:cubicBezTo>
                    <a:pt x="20231" y="292798"/>
                    <a:pt x="10096" y="277806"/>
                    <a:pt x="10096" y="263776"/>
                  </a:cubicBezTo>
                  <a:lnTo>
                    <a:pt x="10096" y="61846"/>
                  </a:lnTo>
                  <a:cubicBezTo>
                    <a:pt x="10096" y="52121"/>
                    <a:pt x="12697" y="50482"/>
                    <a:pt x="18545" y="50482"/>
                  </a:cubicBezTo>
                  <a:lnTo>
                    <a:pt x="60569" y="50482"/>
                  </a:lnTo>
                  <a:lnTo>
                    <a:pt x="60569" y="263776"/>
                  </a:lnTo>
                  <a:cubicBezTo>
                    <a:pt x="60569" y="277806"/>
                    <a:pt x="50425" y="292798"/>
                    <a:pt x="35328" y="292798"/>
                  </a:cubicBezTo>
                  <a:close/>
                  <a:moveTo>
                    <a:pt x="292798" y="276387"/>
                  </a:moveTo>
                  <a:cubicBezTo>
                    <a:pt x="292798" y="283474"/>
                    <a:pt x="279073" y="292798"/>
                    <a:pt x="270958" y="292798"/>
                  </a:cubicBezTo>
                  <a:lnTo>
                    <a:pt x="58550" y="292798"/>
                  </a:lnTo>
                  <a:cubicBezTo>
                    <a:pt x="65884" y="285569"/>
                    <a:pt x="70675" y="275215"/>
                    <a:pt x="70666" y="263785"/>
                  </a:cubicBezTo>
                  <a:lnTo>
                    <a:pt x="70666" y="262557"/>
                  </a:lnTo>
                  <a:cubicBezTo>
                    <a:pt x="70666" y="262538"/>
                    <a:pt x="70675" y="262528"/>
                    <a:pt x="70675" y="262509"/>
                  </a:cubicBezTo>
                  <a:lnTo>
                    <a:pt x="70675" y="23974"/>
                  </a:lnTo>
                  <a:cubicBezTo>
                    <a:pt x="70675" y="17259"/>
                    <a:pt x="73552" y="10087"/>
                    <a:pt x="81648" y="10087"/>
                  </a:cubicBezTo>
                  <a:lnTo>
                    <a:pt x="270958" y="10087"/>
                  </a:lnTo>
                  <a:cubicBezTo>
                    <a:pt x="279797" y="10087"/>
                    <a:pt x="292798" y="17402"/>
                    <a:pt x="292798" y="23974"/>
                  </a:cubicBezTo>
                  <a:lnTo>
                    <a:pt x="292798" y="276387"/>
                  </a:lnTo>
                  <a:close/>
                </a:path>
              </a:pathLst>
            </a:custGeom>
            <a:solidFill>
              <a:srgbClr val="3C6AFF">
                <a:alpha val="100000"/>
              </a:srgbClr>
            </a:solidFill>
          </p:spPr>
        </p:sp>
      </p:grpSp>
      <p:grpSp>
        <p:nvGrpSpPr>
          <p:cNvPr id="21" name="Group 21"/>
          <p:cNvGrpSpPr/>
          <p:nvPr/>
        </p:nvGrpSpPr>
        <p:grpSpPr>
          <a:xfrm rot="21600000">
            <a:off x="411164" y="5142011"/>
            <a:ext cx="106128" cy="106128"/>
            <a:chOff x="411164" y="5065811"/>
            <a:chExt cx="106128" cy="106128"/>
          </a:xfrm>
        </p:grpSpPr>
        <p:sp>
          <p:nvSpPr>
            <p:cNvPr id="20" name="Freeform 20"/>
            <p:cNvSpPr/>
            <p:nvPr/>
          </p:nvSpPr>
          <p:spPr>
            <a:xfrm>
              <a:off x="411164" y="506581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464646">
                <a:alpha val="60000"/>
              </a:srgbClr>
            </a:solidFill>
          </p:spPr>
        </p:sp>
      </p:grpSp>
      <p:sp>
        <p:nvSpPr>
          <p:cNvPr id="22" name="TextBox 22"/>
          <p:cNvSpPr txBox="1"/>
          <p:nvPr/>
        </p:nvSpPr>
        <p:spPr>
          <a:xfrm rot="21600000">
            <a:off x="565722" y="5107087"/>
            <a:ext cx="3401275" cy="133350"/>
          </a:xfrm>
          <a:prstGeom prst="rect">
            <a:avLst/>
          </a:prstGeom>
        </p:spPr>
        <p:txBody>
          <a:bodyPr lIns="0" tIns="14400" rIns="0" bIns="0" rtlCol="0" anchor="t"/>
          <a:lstStyle/>
          <a:p>
            <a:pPr algn="l">
              <a:lnSpc>
                <a:spcPts val="1080"/>
              </a:lnSpc>
            </a:pPr>
            <a:r>
              <a:rPr lang="en-US" sz="900" b="0" i="0" spc="0" dirty="0">
                <a:solidFill>
                  <a:srgbClr val="464646">
                    <a:alpha val="100000"/>
                  </a:srgbClr>
                </a:solidFill>
                <a:latin typeface="Ubuntu"/>
              </a:rPr>
              <a:t>Included to improve marketability</a:t>
            </a:r>
          </a:p>
        </p:txBody>
      </p:sp>
      <p:grpSp>
        <p:nvGrpSpPr>
          <p:cNvPr id="24" name="Group 24"/>
          <p:cNvGrpSpPr/>
          <p:nvPr/>
        </p:nvGrpSpPr>
        <p:grpSpPr>
          <a:xfrm rot="21600000">
            <a:off x="368300" y="2354895"/>
            <a:ext cx="1152525" cy="200025"/>
            <a:chOff x="368300" y="2352675"/>
            <a:chExt cx="1152525" cy="200025"/>
          </a:xfrm>
        </p:grpSpPr>
        <p:sp>
          <p:nvSpPr>
            <p:cNvPr id="23" name="Freeform 23"/>
            <p:cNvSpPr/>
            <p:nvPr/>
          </p:nvSpPr>
          <p:spPr>
            <a:xfrm>
              <a:off x="368300" y="2352675"/>
              <a:ext cx="1152525"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26" name="Group 26"/>
          <p:cNvGrpSpPr/>
          <p:nvPr/>
        </p:nvGrpSpPr>
        <p:grpSpPr>
          <a:xfrm rot="21600000">
            <a:off x="368300" y="2810185"/>
            <a:ext cx="1174750" cy="200025"/>
            <a:chOff x="368300" y="2794000"/>
            <a:chExt cx="1174750" cy="200025"/>
          </a:xfrm>
        </p:grpSpPr>
        <p:sp>
          <p:nvSpPr>
            <p:cNvPr id="25" name="Freeform 25"/>
            <p:cNvSpPr/>
            <p:nvPr/>
          </p:nvSpPr>
          <p:spPr>
            <a:xfrm>
              <a:off x="368300" y="2794000"/>
              <a:ext cx="11747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28" name="Group 28"/>
          <p:cNvGrpSpPr/>
          <p:nvPr/>
        </p:nvGrpSpPr>
        <p:grpSpPr>
          <a:xfrm rot="21600000">
            <a:off x="2073275" y="2127250"/>
            <a:ext cx="2092325" cy="200025"/>
            <a:chOff x="2073275" y="2127250"/>
            <a:chExt cx="2092325" cy="200025"/>
          </a:xfrm>
        </p:grpSpPr>
        <p:sp>
          <p:nvSpPr>
            <p:cNvPr id="27" name="Freeform 27"/>
            <p:cNvSpPr/>
            <p:nvPr/>
          </p:nvSpPr>
          <p:spPr>
            <a:xfrm>
              <a:off x="2073275" y="2127250"/>
              <a:ext cx="2092325"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30000"/>
              </a:srgbClr>
            </a:solidFill>
          </p:spPr>
        </p:sp>
      </p:grpSp>
      <p:grpSp>
        <p:nvGrpSpPr>
          <p:cNvPr id="30" name="Group 30"/>
          <p:cNvGrpSpPr/>
          <p:nvPr/>
        </p:nvGrpSpPr>
        <p:grpSpPr>
          <a:xfrm rot="21600000">
            <a:off x="368300" y="2582540"/>
            <a:ext cx="4425950" cy="200025"/>
            <a:chOff x="368300" y="2573337"/>
            <a:chExt cx="4425950" cy="200025"/>
          </a:xfrm>
        </p:grpSpPr>
        <p:sp>
          <p:nvSpPr>
            <p:cNvPr id="29" name="Freeform 29"/>
            <p:cNvSpPr/>
            <p:nvPr/>
          </p:nvSpPr>
          <p:spPr>
            <a:xfrm>
              <a:off x="368300" y="2573337"/>
              <a:ext cx="44259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32" name="Group 32"/>
          <p:cNvGrpSpPr/>
          <p:nvPr/>
        </p:nvGrpSpPr>
        <p:grpSpPr>
          <a:xfrm rot="21600000">
            <a:off x="4076700" y="2810186"/>
            <a:ext cx="692150" cy="200025"/>
            <a:chOff x="4076700" y="2794000"/>
            <a:chExt cx="692150" cy="200025"/>
          </a:xfrm>
        </p:grpSpPr>
        <p:sp>
          <p:nvSpPr>
            <p:cNvPr id="31" name="Freeform 31"/>
            <p:cNvSpPr/>
            <p:nvPr/>
          </p:nvSpPr>
          <p:spPr>
            <a:xfrm>
              <a:off x="4076700" y="2794000"/>
              <a:ext cx="6921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34" name="Group 34"/>
          <p:cNvGrpSpPr/>
          <p:nvPr/>
        </p:nvGrpSpPr>
        <p:grpSpPr>
          <a:xfrm rot="21600000">
            <a:off x="368300" y="3037830"/>
            <a:ext cx="3098800" cy="200025"/>
            <a:chOff x="368300" y="3023791"/>
            <a:chExt cx="3098800" cy="200025"/>
          </a:xfrm>
        </p:grpSpPr>
        <p:sp>
          <p:nvSpPr>
            <p:cNvPr id="33" name="Freeform 33"/>
            <p:cNvSpPr/>
            <p:nvPr/>
          </p:nvSpPr>
          <p:spPr>
            <a:xfrm>
              <a:off x="368300" y="3023791"/>
              <a:ext cx="30988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36" name="Group 36"/>
          <p:cNvGrpSpPr/>
          <p:nvPr/>
        </p:nvGrpSpPr>
        <p:grpSpPr>
          <a:xfrm rot="21600000">
            <a:off x="3244850" y="3265475"/>
            <a:ext cx="1409700" cy="200025"/>
            <a:chOff x="3244850" y="3247231"/>
            <a:chExt cx="1409700" cy="200025"/>
          </a:xfrm>
        </p:grpSpPr>
        <p:sp>
          <p:nvSpPr>
            <p:cNvPr id="35" name="Freeform 35"/>
            <p:cNvSpPr/>
            <p:nvPr/>
          </p:nvSpPr>
          <p:spPr>
            <a:xfrm>
              <a:off x="3244850" y="3247231"/>
              <a:ext cx="14097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30000"/>
              </a:srgbClr>
            </a:solidFill>
          </p:spPr>
        </p:sp>
      </p:grpSp>
      <p:grpSp>
        <p:nvGrpSpPr>
          <p:cNvPr id="38" name="Group 38"/>
          <p:cNvGrpSpPr/>
          <p:nvPr/>
        </p:nvGrpSpPr>
        <p:grpSpPr>
          <a:xfrm rot="21600000">
            <a:off x="368300" y="3493120"/>
            <a:ext cx="615950" cy="200025"/>
            <a:chOff x="368300" y="3470672"/>
            <a:chExt cx="615950" cy="200025"/>
          </a:xfrm>
        </p:grpSpPr>
        <p:sp>
          <p:nvSpPr>
            <p:cNvPr id="37" name="Freeform 37"/>
            <p:cNvSpPr/>
            <p:nvPr/>
          </p:nvSpPr>
          <p:spPr>
            <a:xfrm>
              <a:off x="368300" y="3470672"/>
              <a:ext cx="6159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30000"/>
              </a:srgbClr>
            </a:solidFill>
          </p:spPr>
        </p:sp>
      </p:grpSp>
      <p:grpSp>
        <p:nvGrpSpPr>
          <p:cNvPr id="40" name="Group 40"/>
          <p:cNvGrpSpPr/>
          <p:nvPr/>
        </p:nvGrpSpPr>
        <p:grpSpPr>
          <a:xfrm rot="21600000">
            <a:off x="2228850" y="3493119"/>
            <a:ext cx="2501900" cy="200025"/>
            <a:chOff x="2228850" y="3470672"/>
            <a:chExt cx="2501900" cy="200025"/>
          </a:xfrm>
        </p:grpSpPr>
        <p:sp>
          <p:nvSpPr>
            <p:cNvPr id="39" name="Freeform 39"/>
            <p:cNvSpPr/>
            <p:nvPr/>
          </p:nvSpPr>
          <p:spPr>
            <a:xfrm>
              <a:off x="2228850" y="3470672"/>
              <a:ext cx="25019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42" name="Group 42"/>
          <p:cNvGrpSpPr/>
          <p:nvPr/>
        </p:nvGrpSpPr>
        <p:grpSpPr>
          <a:xfrm rot="21600000">
            <a:off x="635000" y="3720765"/>
            <a:ext cx="1206500" cy="206375"/>
            <a:chOff x="635000" y="3694112"/>
            <a:chExt cx="1206500" cy="206375"/>
          </a:xfrm>
        </p:grpSpPr>
        <p:sp>
          <p:nvSpPr>
            <p:cNvPr id="41" name="Freeform 41"/>
            <p:cNvSpPr/>
            <p:nvPr/>
          </p:nvSpPr>
          <p:spPr>
            <a:xfrm>
              <a:off x="635000" y="3694112"/>
              <a:ext cx="1206500" cy="2063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44" name="Group 44"/>
          <p:cNvGrpSpPr/>
          <p:nvPr/>
        </p:nvGrpSpPr>
        <p:grpSpPr>
          <a:xfrm rot="21600000">
            <a:off x="368300" y="3954760"/>
            <a:ext cx="1530350" cy="200025"/>
            <a:chOff x="368300" y="3923903"/>
            <a:chExt cx="1530350" cy="200025"/>
          </a:xfrm>
        </p:grpSpPr>
        <p:sp>
          <p:nvSpPr>
            <p:cNvPr id="43" name="Freeform 43"/>
            <p:cNvSpPr/>
            <p:nvPr/>
          </p:nvSpPr>
          <p:spPr>
            <a:xfrm>
              <a:off x="368300" y="3923903"/>
              <a:ext cx="15303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30000"/>
              </a:srgbClr>
            </a:solidFill>
          </p:spPr>
        </p:sp>
      </p:grpSp>
      <p:grpSp>
        <p:nvGrpSpPr>
          <p:cNvPr id="46" name="Group 46"/>
          <p:cNvGrpSpPr/>
          <p:nvPr/>
        </p:nvGrpSpPr>
        <p:grpSpPr>
          <a:xfrm rot="21600000">
            <a:off x="2717800" y="4182405"/>
            <a:ext cx="2082800" cy="200025"/>
            <a:chOff x="2717800" y="4147344"/>
            <a:chExt cx="2082800" cy="200025"/>
          </a:xfrm>
        </p:grpSpPr>
        <p:sp>
          <p:nvSpPr>
            <p:cNvPr id="45" name="Freeform 45"/>
            <p:cNvSpPr/>
            <p:nvPr/>
          </p:nvSpPr>
          <p:spPr>
            <a:xfrm>
              <a:off x="2717800" y="4147344"/>
              <a:ext cx="20828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30000"/>
              </a:srgbClr>
            </a:solidFill>
          </p:spPr>
        </p:sp>
      </p:grpSp>
      <p:grpSp>
        <p:nvGrpSpPr>
          <p:cNvPr id="48" name="Group 48"/>
          <p:cNvGrpSpPr/>
          <p:nvPr/>
        </p:nvGrpSpPr>
        <p:grpSpPr>
          <a:xfrm rot="21600000">
            <a:off x="2743200" y="4410054"/>
            <a:ext cx="2070100" cy="206375"/>
            <a:chOff x="2743200" y="4370784"/>
            <a:chExt cx="2070100" cy="206375"/>
          </a:xfrm>
        </p:grpSpPr>
        <p:sp>
          <p:nvSpPr>
            <p:cNvPr id="47" name="Freeform 47"/>
            <p:cNvSpPr/>
            <p:nvPr/>
          </p:nvSpPr>
          <p:spPr>
            <a:xfrm>
              <a:off x="2743200" y="4370784"/>
              <a:ext cx="2070100" cy="2063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30000"/>
              </a:srgbClr>
            </a:solidFill>
          </p:spPr>
        </p:sp>
      </p:grpSp>
      <p:grpSp>
        <p:nvGrpSpPr>
          <p:cNvPr id="50" name="Group 50"/>
          <p:cNvGrpSpPr/>
          <p:nvPr/>
        </p:nvGrpSpPr>
        <p:grpSpPr>
          <a:xfrm rot="21600000">
            <a:off x="2863850" y="3727116"/>
            <a:ext cx="2171700" cy="200025"/>
            <a:chOff x="2863850" y="3694112"/>
            <a:chExt cx="2171700" cy="200025"/>
          </a:xfrm>
        </p:grpSpPr>
        <p:sp>
          <p:nvSpPr>
            <p:cNvPr id="49" name="Freeform 49"/>
            <p:cNvSpPr/>
            <p:nvPr/>
          </p:nvSpPr>
          <p:spPr>
            <a:xfrm>
              <a:off x="2863850" y="3694112"/>
              <a:ext cx="217170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30000"/>
              </a:srgbClr>
            </a:solidFill>
          </p:spPr>
        </p:sp>
      </p:grpSp>
      <p:grpSp>
        <p:nvGrpSpPr>
          <p:cNvPr id="52" name="Group 52"/>
          <p:cNvGrpSpPr/>
          <p:nvPr/>
        </p:nvGrpSpPr>
        <p:grpSpPr>
          <a:xfrm rot="21600000">
            <a:off x="3904599" y="2720975"/>
            <a:ext cx="196850" cy="196850"/>
            <a:chOff x="3904599" y="2720975"/>
            <a:chExt cx="196850" cy="196850"/>
          </a:xfrm>
        </p:grpSpPr>
        <p:sp>
          <p:nvSpPr>
            <p:cNvPr id="51" name="Freeform 51"/>
            <p:cNvSpPr/>
            <p:nvPr/>
          </p:nvSpPr>
          <p:spPr>
            <a:xfrm>
              <a:off x="3904599" y="27209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54" name="Group 54"/>
          <p:cNvGrpSpPr/>
          <p:nvPr/>
        </p:nvGrpSpPr>
        <p:grpSpPr>
          <a:xfrm rot="21600000">
            <a:off x="3901424" y="2717800"/>
            <a:ext cx="203200" cy="203200"/>
            <a:chOff x="3901424" y="2717800"/>
            <a:chExt cx="203200" cy="203200"/>
          </a:xfrm>
        </p:grpSpPr>
        <p:sp>
          <p:nvSpPr>
            <p:cNvPr id="53" name="Freeform 53"/>
            <p:cNvSpPr/>
            <p:nvPr/>
          </p:nvSpPr>
          <p:spPr>
            <a:xfrm>
              <a:off x="3901424" y="27178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A53761">
                <a:alpha val="100000"/>
              </a:srgbClr>
            </a:solidFill>
          </p:spPr>
        </p:sp>
      </p:grpSp>
      <p:sp>
        <p:nvSpPr>
          <p:cNvPr id="55" name="TextBox 55"/>
          <p:cNvSpPr txBox="1"/>
          <p:nvPr/>
        </p:nvSpPr>
        <p:spPr>
          <a:xfrm rot="21600000">
            <a:off x="3910949" y="2735895"/>
            <a:ext cx="191350" cy="133350"/>
          </a:xfrm>
          <a:prstGeom prst="rect">
            <a:avLst/>
          </a:prstGeom>
        </p:spPr>
        <p:txBody>
          <a:bodyPr lIns="0" tIns="14400" rIns="0" bIns="0" rtlCol="0" anchor="t"/>
          <a:lstStyle/>
          <a:p>
            <a:pPr algn="ctr">
              <a:lnSpc>
                <a:spcPts val="1080"/>
              </a:lnSpc>
            </a:pPr>
            <a:r>
              <a:rPr lang="en-US" sz="900" b="1" i="0" spc="0" dirty="0">
                <a:solidFill>
                  <a:srgbClr val="A53761">
                    <a:alpha val="100000"/>
                  </a:srgbClr>
                </a:solidFill>
                <a:latin typeface="Ubuntu"/>
              </a:rPr>
              <a:t>1</a:t>
            </a:r>
          </a:p>
        </p:txBody>
      </p:sp>
      <p:grpSp>
        <p:nvGrpSpPr>
          <p:cNvPr id="57" name="Group 57"/>
          <p:cNvGrpSpPr/>
          <p:nvPr/>
        </p:nvGrpSpPr>
        <p:grpSpPr>
          <a:xfrm rot="21600000">
            <a:off x="2056749" y="3425825"/>
            <a:ext cx="196850" cy="196850"/>
            <a:chOff x="2056749" y="3425825"/>
            <a:chExt cx="196850" cy="196850"/>
          </a:xfrm>
        </p:grpSpPr>
        <p:sp>
          <p:nvSpPr>
            <p:cNvPr id="56" name="Freeform 56"/>
            <p:cNvSpPr/>
            <p:nvPr/>
          </p:nvSpPr>
          <p:spPr>
            <a:xfrm>
              <a:off x="2056749" y="34258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59" name="Group 59"/>
          <p:cNvGrpSpPr/>
          <p:nvPr/>
        </p:nvGrpSpPr>
        <p:grpSpPr>
          <a:xfrm rot="21600000">
            <a:off x="2053574" y="3422650"/>
            <a:ext cx="203200" cy="203200"/>
            <a:chOff x="2053574" y="3422650"/>
            <a:chExt cx="203200" cy="203200"/>
          </a:xfrm>
        </p:grpSpPr>
        <p:sp>
          <p:nvSpPr>
            <p:cNvPr id="58" name="Freeform 58"/>
            <p:cNvSpPr/>
            <p:nvPr/>
          </p:nvSpPr>
          <p:spPr>
            <a:xfrm>
              <a:off x="2053574" y="34226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60" name="TextBox 60"/>
          <p:cNvSpPr txBox="1"/>
          <p:nvPr/>
        </p:nvSpPr>
        <p:spPr>
          <a:xfrm rot="21600000">
            <a:off x="2063099" y="3440745"/>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6</a:t>
            </a:r>
          </a:p>
        </p:txBody>
      </p:sp>
      <p:grpSp>
        <p:nvGrpSpPr>
          <p:cNvPr id="62" name="Group 62"/>
          <p:cNvGrpSpPr/>
          <p:nvPr/>
        </p:nvGrpSpPr>
        <p:grpSpPr>
          <a:xfrm rot="21600000">
            <a:off x="3561699" y="3425825"/>
            <a:ext cx="196850" cy="196850"/>
            <a:chOff x="3561699" y="3425825"/>
            <a:chExt cx="196850" cy="196850"/>
          </a:xfrm>
        </p:grpSpPr>
        <p:sp>
          <p:nvSpPr>
            <p:cNvPr id="61" name="Freeform 61"/>
            <p:cNvSpPr/>
            <p:nvPr/>
          </p:nvSpPr>
          <p:spPr>
            <a:xfrm>
              <a:off x="3561699" y="34258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64" name="Group 64"/>
          <p:cNvGrpSpPr/>
          <p:nvPr/>
        </p:nvGrpSpPr>
        <p:grpSpPr>
          <a:xfrm rot="21600000">
            <a:off x="3558524" y="3422650"/>
            <a:ext cx="203200" cy="203200"/>
            <a:chOff x="3558524" y="3422650"/>
            <a:chExt cx="203200" cy="203200"/>
          </a:xfrm>
        </p:grpSpPr>
        <p:sp>
          <p:nvSpPr>
            <p:cNvPr id="63" name="Freeform 63"/>
            <p:cNvSpPr/>
            <p:nvPr/>
          </p:nvSpPr>
          <p:spPr>
            <a:xfrm>
              <a:off x="3558524" y="34226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65" name="TextBox 65"/>
          <p:cNvSpPr txBox="1"/>
          <p:nvPr/>
        </p:nvSpPr>
        <p:spPr>
          <a:xfrm rot="21600000">
            <a:off x="3568049" y="3440745"/>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2</a:t>
            </a:r>
          </a:p>
        </p:txBody>
      </p:sp>
      <p:grpSp>
        <p:nvGrpSpPr>
          <p:cNvPr id="67" name="Group 67"/>
          <p:cNvGrpSpPr/>
          <p:nvPr/>
        </p:nvGrpSpPr>
        <p:grpSpPr>
          <a:xfrm rot="21600000">
            <a:off x="208899" y="2282825"/>
            <a:ext cx="196850" cy="196850"/>
            <a:chOff x="208899" y="2282825"/>
            <a:chExt cx="196850" cy="196850"/>
          </a:xfrm>
        </p:grpSpPr>
        <p:sp>
          <p:nvSpPr>
            <p:cNvPr id="66" name="Freeform 66"/>
            <p:cNvSpPr/>
            <p:nvPr/>
          </p:nvSpPr>
          <p:spPr>
            <a:xfrm>
              <a:off x="208899" y="22828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69" name="Group 69"/>
          <p:cNvGrpSpPr/>
          <p:nvPr/>
        </p:nvGrpSpPr>
        <p:grpSpPr>
          <a:xfrm rot="21600000">
            <a:off x="205724" y="2279650"/>
            <a:ext cx="203200" cy="203200"/>
            <a:chOff x="205724" y="2279650"/>
            <a:chExt cx="203200" cy="203200"/>
          </a:xfrm>
        </p:grpSpPr>
        <p:sp>
          <p:nvSpPr>
            <p:cNvPr id="68" name="Freeform 68"/>
            <p:cNvSpPr/>
            <p:nvPr/>
          </p:nvSpPr>
          <p:spPr>
            <a:xfrm>
              <a:off x="205724" y="22796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70" name="TextBox 70"/>
          <p:cNvSpPr txBox="1"/>
          <p:nvPr/>
        </p:nvSpPr>
        <p:spPr>
          <a:xfrm rot="21600000">
            <a:off x="215249" y="2297745"/>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2</a:t>
            </a:r>
          </a:p>
        </p:txBody>
      </p:sp>
      <p:grpSp>
        <p:nvGrpSpPr>
          <p:cNvPr id="72" name="Group 72"/>
          <p:cNvGrpSpPr/>
          <p:nvPr/>
        </p:nvGrpSpPr>
        <p:grpSpPr>
          <a:xfrm rot="21600000">
            <a:off x="513699" y="3629025"/>
            <a:ext cx="196850" cy="196850"/>
            <a:chOff x="513699" y="3629025"/>
            <a:chExt cx="196850" cy="196850"/>
          </a:xfrm>
        </p:grpSpPr>
        <p:sp>
          <p:nvSpPr>
            <p:cNvPr id="71" name="Freeform 71"/>
            <p:cNvSpPr/>
            <p:nvPr/>
          </p:nvSpPr>
          <p:spPr>
            <a:xfrm>
              <a:off x="513699" y="36290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74" name="Group 74"/>
          <p:cNvGrpSpPr/>
          <p:nvPr/>
        </p:nvGrpSpPr>
        <p:grpSpPr>
          <a:xfrm rot="21600000">
            <a:off x="510524" y="3625850"/>
            <a:ext cx="203200" cy="203200"/>
            <a:chOff x="510524" y="3625850"/>
            <a:chExt cx="203200" cy="203200"/>
          </a:xfrm>
        </p:grpSpPr>
        <p:sp>
          <p:nvSpPr>
            <p:cNvPr id="73" name="Freeform 73"/>
            <p:cNvSpPr/>
            <p:nvPr/>
          </p:nvSpPr>
          <p:spPr>
            <a:xfrm>
              <a:off x="510524" y="36258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75" name="TextBox 75"/>
          <p:cNvSpPr txBox="1"/>
          <p:nvPr/>
        </p:nvSpPr>
        <p:spPr>
          <a:xfrm rot="21600000">
            <a:off x="520049" y="3643945"/>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6</a:t>
            </a:r>
          </a:p>
        </p:txBody>
      </p:sp>
      <p:grpSp>
        <p:nvGrpSpPr>
          <p:cNvPr id="77" name="Group 77"/>
          <p:cNvGrpSpPr/>
          <p:nvPr/>
        </p:nvGrpSpPr>
        <p:grpSpPr>
          <a:xfrm rot="21600000">
            <a:off x="2615549" y="4306255"/>
            <a:ext cx="196850" cy="196850"/>
            <a:chOff x="2615549" y="4289425"/>
            <a:chExt cx="196850" cy="196850"/>
          </a:xfrm>
        </p:grpSpPr>
        <p:sp>
          <p:nvSpPr>
            <p:cNvPr id="76" name="Freeform 76"/>
            <p:cNvSpPr/>
            <p:nvPr/>
          </p:nvSpPr>
          <p:spPr>
            <a:xfrm>
              <a:off x="2615549" y="42894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79" name="Group 79"/>
          <p:cNvGrpSpPr/>
          <p:nvPr/>
        </p:nvGrpSpPr>
        <p:grpSpPr>
          <a:xfrm rot="21600000">
            <a:off x="2612374" y="4303080"/>
            <a:ext cx="203200" cy="203200"/>
            <a:chOff x="2612374" y="4286250"/>
            <a:chExt cx="203200" cy="203200"/>
          </a:xfrm>
        </p:grpSpPr>
        <p:sp>
          <p:nvSpPr>
            <p:cNvPr id="78" name="Freeform 78"/>
            <p:cNvSpPr/>
            <p:nvPr/>
          </p:nvSpPr>
          <p:spPr>
            <a:xfrm>
              <a:off x="2612374" y="42862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3C6AFF">
                <a:alpha val="100000"/>
              </a:srgbClr>
            </a:solidFill>
          </p:spPr>
        </p:sp>
      </p:grpSp>
      <p:sp>
        <p:nvSpPr>
          <p:cNvPr id="80" name="TextBox 80"/>
          <p:cNvSpPr txBox="1"/>
          <p:nvPr/>
        </p:nvSpPr>
        <p:spPr>
          <a:xfrm rot="21600000">
            <a:off x="2621899" y="4321175"/>
            <a:ext cx="191350" cy="133350"/>
          </a:xfrm>
          <a:prstGeom prst="rect">
            <a:avLst/>
          </a:prstGeom>
        </p:spPr>
        <p:txBody>
          <a:bodyPr lIns="0" tIns="14400" rIns="0" bIns="0" rtlCol="0" anchor="t"/>
          <a:lstStyle/>
          <a:p>
            <a:pPr algn="ctr">
              <a:lnSpc>
                <a:spcPts val="1080"/>
              </a:lnSpc>
            </a:pPr>
            <a:r>
              <a:rPr lang="en-US" sz="900" b="1" i="0" spc="0" dirty="0">
                <a:solidFill>
                  <a:srgbClr val="3C6AFF">
                    <a:alpha val="100000"/>
                  </a:srgbClr>
                </a:solidFill>
                <a:latin typeface="Ubuntu"/>
              </a:rPr>
              <a:t>4</a:t>
            </a:r>
          </a:p>
        </p:txBody>
      </p:sp>
      <p:grpSp>
        <p:nvGrpSpPr>
          <p:cNvPr id="102" name="Group 102"/>
          <p:cNvGrpSpPr/>
          <p:nvPr/>
        </p:nvGrpSpPr>
        <p:grpSpPr>
          <a:xfrm rot="21600000">
            <a:off x="2641600" y="3954760"/>
            <a:ext cx="1911350" cy="200025"/>
            <a:chOff x="2641600" y="3923903"/>
            <a:chExt cx="1911350" cy="200025"/>
          </a:xfrm>
        </p:grpSpPr>
        <p:sp>
          <p:nvSpPr>
            <p:cNvPr id="101" name="Freeform 101"/>
            <p:cNvSpPr/>
            <p:nvPr/>
          </p:nvSpPr>
          <p:spPr>
            <a:xfrm>
              <a:off x="2641600" y="3923903"/>
              <a:ext cx="1911350"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alpha val="30000"/>
              </a:srgbClr>
            </a:solidFill>
          </p:spPr>
        </p:sp>
      </p:grpSp>
      <p:grpSp>
        <p:nvGrpSpPr>
          <p:cNvPr id="104" name="Group 104"/>
          <p:cNvGrpSpPr/>
          <p:nvPr/>
        </p:nvGrpSpPr>
        <p:grpSpPr>
          <a:xfrm rot="21600000">
            <a:off x="4292600" y="2354895"/>
            <a:ext cx="460375" cy="200025"/>
            <a:chOff x="4292600" y="2352675"/>
            <a:chExt cx="460375" cy="200025"/>
          </a:xfrm>
        </p:grpSpPr>
        <p:sp>
          <p:nvSpPr>
            <p:cNvPr id="103" name="Freeform 103"/>
            <p:cNvSpPr/>
            <p:nvPr/>
          </p:nvSpPr>
          <p:spPr>
            <a:xfrm>
              <a:off x="4292600" y="2352675"/>
              <a:ext cx="460375" cy="2000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55E1A">
                <a:alpha val="30000"/>
              </a:srgbClr>
            </a:solidFill>
          </p:spPr>
        </p:sp>
      </p:grpSp>
      <p:grpSp>
        <p:nvGrpSpPr>
          <p:cNvPr id="106" name="Group 106"/>
          <p:cNvGrpSpPr/>
          <p:nvPr/>
        </p:nvGrpSpPr>
        <p:grpSpPr>
          <a:xfrm rot="21600000">
            <a:off x="4155424" y="2282825"/>
            <a:ext cx="196850" cy="196850"/>
            <a:chOff x="4155424" y="2282825"/>
            <a:chExt cx="196850" cy="196850"/>
          </a:xfrm>
        </p:grpSpPr>
        <p:sp>
          <p:nvSpPr>
            <p:cNvPr id="105" name="Freeform 105"/>
            <p:cNvSpPr/>
            <p:nvPr/>
          </p:nvSpPr>
          <p:spPr>
            <a:xfrm>
              <a:off x="4155424" y="228282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108" name="Group 108"/>
          <p:cNvGrpSpPr/>
          <p:nvPr/>
        </p:nvGrpSpPr>
        <p:grpSpPr>
          <a:xfrm rot="21600000">
            <a:off x="4152249" y="2279650"/>
            <a:ext cx="203200" cy="203200"/>
            <a:chOff x="4152249" y="2279650"/>
            <a:chExt cx="203200" cy="203200"/>
          </a:xfrm>
        </p:grpSpPr>
        <p:sp>
          <p:nvSpPr>
            <p:cNvPr id="107" name="Freeform 107"/>
            <p:cNvSpPr/>
            <p:nvPr/>
          </p:nvSpPr>
          <p:spPr>
            <a:xfrm>
              <a:off x="4152249" y="227965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E55E1A">
                <a:alpha val="100000"/>
              </a:srgbClr>
            </a:solidFill>
          </p:spPr>
        </p:sp>
      </p:grpSp>
      <p:sp>
        <p:nvSpPr>
          <p:cNvPr id="109" name="TextBox 109"/>
          <p:cNvSpPr txBox="1"/>
          <p:nvPr/>
        </p:nvSpPr>
        <p:spPr>
          <a:xfrm rot="21600000">
            <a:off x="4161774" y="2297745"/>
            <a:ext cx="191350" cy="133350"/>
          </a:xfrm>
          <a:prstGeom prst="rect">
            <a:avLst/>
          </a:prstGeom>
        </p:spPr>
        <p:txBody>
          <a:bodyPr lIns="0" tIns="14400" rIns="0" bIns="0" rtlCol="0" anchor="t"/>
          <a:lstStyle/>
          <a:p>
            <a:pPr algn="ctr">
              <a:lnSpc>
                <a:spcPts val="1080"/>
              </a:lnSpc>
            </a:pPr>
            <a:r>
              <a:rPr lang="en-US" sz="900" b="1" i="0" spc="0" dirty="0">
                <a:solidFill>
                  <a:srgbClr val="E55E1A">
                    <a:alpha val="100000"/>
                  </a:srgbClr>
                </a:solidFill>
                <a:latin typeface="Ubuntu"/>
              </a:rPr>
              <a:t>1</a:t>
            </a:r>
          </a:p>
        </p:txBody>
      </p:sp>
      <p:grpSp>
        <p:nvGrpSpPr>
          <p:cNvPr id="111" name="Group 111"/>
          <p:cNvGrpSpPr/>
          <p:nvPr/>
        </p:nvGrpSpPr>
        <p:grpSpPr>
          <a:xfrm rot="21600000">
            <a:off x="2482199" y="3851275"/>
            <a:ext cx="196850" cy="196850"/>
            <a:chOff x="2482199" y="3851275"/>
            <a:chExt cx="196850" cy="196850"/>
          </a:xfrm>
        </p:grpSpPr>
        <p:sp>
          <p:nvSpPr>
            <p:cNvPr id="110" name="Freeform 110"/>
            <p:cNvSpPr/>
            <p:nvPr/>
          </p:nvSpPr>
          <p:spPr>
            <a:xfrm>
              <a:off x="2482199" y="3851275"/>
              <a:ext cx="196850" cy="19685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grpSp>
        <p:nvGrpSpPr>
          <p:cNvPr id="113" name="Group 113"/>
          <p:cNvGrpSpPr/>
          <p:nvPr/>
        </p:nvGrpSpPr>
        <p:grpSpPr>
          <a:xfrm rot="21600000">
            <a:off x="2479024" y="3848100"/>
            <a:ext cx="203200" cy="203200"/>
            <a:chOff x="2479024" y="3848100"/>
            <a:chExt cx="203200" cy="203200"/>
          </a:xfrm>
        </p:grpSpPr>
        <p:sp>
          <p:nvSpPr>
            <p:cNvPr id="112" name="Freeform 112"/>
            <p:cNvSpPr/>
            <p:nvPr/>
          </p:nvSpPr>
          <p:spPr>
            <a:xfrm>
              <a:off x="2479024" y="3848100"/>
              <a:ext cx="203200" cy="203200"/>
            </a:xfrm>
            <a:custGeom>
              <a:avLst/>
              <a:gdLst/>
              <a:ahLst/>
              <a:cxnLst/>
              <a:rect l="0" t="0" r="0" b="0"/>
              <a:pathLst>
                <a:path w="302895" h="302762">
                  <a:moveTo>
                    <a:pt x="238601" y="238535"/>
                  </a:moveTo>
                  <a:cubicBezTo>
                    <a:pt x="216179" y="260642"/>
                    <a:pt x="185452" y="274577"/>
                    <a:pt x="151447" y="274577"/>
                  </a:cubicBezTo>
                  <a:cubicBezTo>
                    <a:pt x="117367" y="274577"/>
                    <a:pt x="86620" y="260642"/>
                    <a:pt x="64284" y="238535"/>
                  </a:cubicBezTo>
                  <a:cubicBezTo>
                    <a:pt x="42177" y="216122"/>
                    <a:pt x="28165" y="185376"/>
                    <a:pt x="28165" y="151381"/>
                  </a:cubicBezTo>
                  <a:cubicBezTo>
                    <a:pt x="28165" y="117377"/>
                    <a:pt x="42177" y="86639"/>
                    <a:pt x="64284" y="64294"/>
                  </a:cubicBezTo>
                  <a:cubicBezTo>
                    <a:pt x="86630" y="42186"/>
                    <a:pt x="117367" y="28175"/>
                    <a:pt x="151447" y="28175"/>
                  </a:cubicBezTo>
                  <a:cubicBezTo>
                    <a:pt x="185452" y="28175"/>
                    <a:pt x="216179" y="42186"/>
                    <a:pt x="238601" y="64294"/>
                  </a:cubicBezTo>
                  <a:cubicBezTo>
                    <a:pt x="260718" y="86639"/>
                    <a:pt x="274434" y="117367"/>
                    <a:pt x="274653" y="151381"/>
                  </a:cubicBezTo>
                  <a:cubicBezTo>
                    <a:pt x="274434" y="185376"/>
                    <a:pt x="260728" y="216122"/>
                    <a:pt x="238601" y="238535"/>
                  </a:cubicBezTo>
                  <a:close/>
                  <a:moveTo>
                    <a:pt x="258432" y="44453"/>
                  </a:moveTo>
                  <a:cubicBezTo>
                    <a:pt x="230962" y="17040"/>
                    <a:pt x="193100" y="0"/>
                    <a:pt x="151447" y="0"/>
                  </a:cubicBezTo>
                  <a:cubicBezTo>
                    <a:pt x="109490" y="0"/>
                    <a:pt x="71628" y="17040"/>
                    <a:pt x="44444" y="44453"/>
                  </a:cubicBezTo>
                  <a:cubicBezTo>
                    <a:pt x="17040" y="71638"/>
                    <a:pt x="0" y="109509"/>
                    <a:pt x="0" y="151381"/>
                  </a:cubicBezTo>
                  <a:cubicBezTo>
                    <a:pt x="0" y="193024"/>
                    <a:pt x="17040" y="230896"/>
                    <a:pt x="44453" y="258308"/>
                  </a:cubicBezTo>
                  <a:cubicBezTo>
                    <a:pt x="71638" y="285798"/>
                    <a:pt x="109499" y="302762"/>
                    <a:pt x="151457" y="302762"/>
                  </a:cubicBezTo>
                  <a:cubicBezTo>
                    <a:pt x="193110" y="302762"/>
                    <a:pt x="230962" y="285798"/>
                    <a:pt x="258442" y="258308"/>
                  </a:cubicBezTo>
                  <a:cubicBezTo>
                    <a:pt x="285855" y="230896"/>
                    <a:pt x="302895" y="193024"/>
                    <a:pt x="302895" y="151381"/>
                  </a:cubicBezTo>
                  <a:cubicBezTo>
                    <a:pt x="302895" y="109509"/>
                    <a:pt x="285855" y="71638"/>
                    <a:pt x="258432" y="44453"/>
                  </a:cubicBezTo>
                  <a:close/>
                </a:path>
              </a:pathLst>
            </a:custGeom>
            <a:solidFill>
              <a:srgbClr val="A53761">
                <a:alpha val="100000"/>
              </a:srgbClr>
            </a:solidFill>
          </p:spPr>
        </p:sp>
      </p:grpSp>
      <p:sp>
        <p:nvSpPr>
          <p:cNvPr id="114" name="TextBox 114"/>
          <p:cNvSpPr txBox="1"/>
          <p:nvPr/>
        </p:nvSpPr>
        <p:spPr>
          <a:xfrm rot="21600000">
            <a:off x="2488549" y="3866195"/>
            <a:ext cx="191350" cy="133350"/>
          </a:xfrm>
          <a:prstGeom prst="rect">
            <a:avLst/>
          </a:prstGeom>
        </p:spPr>
        <p:txBody>
          <a:bodyPr lIns="0" tIns="14400" rIns="0" bIns="0" rtlCol="0" anchor="t"/>
          <a:lstStyle/>
          <a:p>
            <a:pPr algn="ctr">
              <a:lnSpc>
                <a:spcPts val="1080"/>
              </a:lnSpc>
            </a:pPr>
            <a:r>
              <a:rPr lang="en-US" sz="900" b="1" i="0" spc="0" dirty="0">
                <a:solidFill>
                  <a:srgbClr val="A53761">
                    <a:alpha val="100000"/>
                  </a:srgbClr>
                </a:solidFill>
                <a:latin typeface="Ubuntu"/>
              </a:rPr>
              <a:t>4</a:t>
            </a:r>
          </a:p>
        </p:txBody>
      </p:sp>
      <p:grpSp>
        <p:nvGrpSpPr>
          <p:cNvPr id="115" name="Group 114"/>
          <p:cNvGrpSpPr/>
          <p:nvPr/>
        </p:nvGrpSpPr>
        <p:grpSpPr>
          <a:xfrm>
            <a:off x="5262564" y="2051138"/>
            <a:ext cx="1998496" cy="1155601"/>
            <a:chOff x="5262564" y="2146398"/>
            <a:chExt cx="1998496" cy="1155601"/>
          </a:xfrm>
        </p:grpSpPr>
        <p:grpSp>
          <p:nvGrpSpPr>
            <p:cNvPr id="116" name="Group 121"/>
            <p:cNvGrpSpPr/>
            <p:nvPr/>
          </p:nvGrpSpPr>
          <p:grpSpPr>
            <a:xfrm rot="21600000">
              <a:off x="5262564" y="2176561"/>
              <a:ext cx="106128" cy="106128"/>
              <a:chOff x="5262564" y="2176561"/>
              <a:chExt cx="106128" cy="106128"/>
            </a:xfrm>
          </p:grpSpPr>
          <p:sp>
            <p:nvSpPr>
              <p:cNvPr id="120" name="Freeform 120"/>
              <p:cNvSpPr/>
              <p:nvPr/>
            </p:nvSpPr>
            <p:spPr>
              <a:xfrm>
                <a:off x="5262564" y="217656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3C6AFF">
                  <a:alpha val="60000"/>
                </a:srgbClr>
              </a:solidFill>
            </p:spPr>
          </p:sp>
        </p:grpSp>
        <p:sp>
          <p:nvSpPr>
            <p:cNvPr id="117" name="TextBox 126"/>
            <p:cNvSpPr txBox="1"/>
            <p:nvPr/>
          </p:nvSpPr>
          <p:spPr>
            <a:xfrm rot="21600000">
              <a:off x="5417122" y="2146398"/>
              <a:ext cx="1743925" cy="133350"/>
            </a:xfrm>
            <a:prstGeom prst="rect">
              <a:avLst/>
            </a:prstGeom>
          </p:spPr>
          <p:txBody>
            <a:bodyPr lIns="0" tIns="14400" rIns="0" bIns="0" rtlCol="0" anchor="t"/>
            <a:lstStyle/>
            <a:p>
              <a:pPr algn="l">
                <a:lnSpc>
                  <a:spcPts val="1080"/>
                </a:lnSpc>
              </a:pPr>
              <a:r>
                <a:rPr lang="en-US" sz="900" b="0" i="0" spc="0" dirty="0">
                  <a:solidFill>
                    <a:srgbClr val="464646">
                      <a:alpha val="100000"/>
                    </a:srgbClr>
                  </a:solidFill>
                  <a:latin typeface="Ubuntu"/>
                </a:rPr>
                <a:t>Required qualifications</a:t>
              </a:r>
            </a:p>
          </p:txBody>
        </p:sp>
        <p:sp>
          <p:nvSpPr>
            <p:cNvPr id="118" name="TextBox 129"/>
            <p:cNvSpPr txBox="1"/>
            <p:nvPr/>
          </p:nvSpPr>
          <p:spPr>
            <a:xfrm rot="21600000">
              <a:off x="5583810" y="2308323"/>
              <a:ext cx="1677250" cy="990600"/>
            </a:xfrm>
            <a:prstGeom prst="rect">
              <a:avLst/>
            </a:prstGeom>
          </p:spPr>
          <p:txBody>
            <a:bodyPr lIns="0" tIns="14400" rIns="0" bIns="0" rtlCol="0" anchor="t"/>
            <a:lstStyle/>
            <a:p>
              <a:pPr algn="l">
                <a:lnSpc>
                  <a:spcPts val="1350"/>
                </a:lnSpc>
              </a:pPr>
              <a:r>
                <a:rPr lang="en-US" sz="900" b="0" i="0" spc="0" dirty="0">
                  <a:solidFill>
                    <a:srgbClr val="464646">
                      <a:alpha val="100000"/>
                    </a:srgbClr>
                  </a:solidFill>
                  <a:latin typeface="Ubuntu"/>
                </a:rPr>
                <a:t>Library degree</a:t>
              </a:r>
            </a:p>
            <a:p>
              <a:pPr algn="l">
                <a:lnSpc>
                  <a:spcPts val="1350"/>
                </a:lnSpc>
              </a:pPr>
              <a:r>
                <a:rPr lang="en-US" sz="900" b="0" i="0" spc="0" dirty="0">
                  <a:solidFill>
                    <a:srgbClr val="464646">
                      <a:alpha val="100000"/>
                    </a:srgbClr>
                  </a:solidFill>
                  <a:latin typeface="Ubuntu"/>
                </a:rPr>
                <a:t>Oral &amp; written communication </a:t>
              </a:r>
            </a:p>
            <a:p>
              <a:pPr algn="l">
                <a:lnSpc>
                  <a:spcPts val="1350"/>
                </a:lnSpc>
              </a:pPr>
              <a:r>
                <a:rPr lang="en-US" sz="900" b="0" i="0" spc="0" dirty="0">
                  <a:solidFill>
                    <a:srgbClr val="464646">
                      <a:alpha val="100000"/>
                    </a:srgbClr>
                  </a:solidFill>
                  <a:latin typeface="Ubuntu"/>
                </a:rPr>
                <a:t>Emerging trends</a:t>
              </a:r>
            </a:p>
            <a:p>
              <a:pPr algn="l">
                <a:lnSpc>
                  <a:spcPts val="1350"/>
                </a:lnSpc>
              </a:pPr>
              <a:r>
                <a:rPr lang="en-US" sz="900" b="0" i="0" spc="0" dirty="0">
                  <a:solidFill>
                    <a:srgbClr val="464646">
                      <a:alpha val="100000"/>
                    </a:srgbClr>
                  </a:solidFill>
                  <a:latin typeface="Ubuntu"/>
                </a:rPr>
                <a:t>Diverse populations</a:t>
              </a:r>
            </a:p>
            <a:p>
              <a:pPr algn="l">
                <a:lnSpc>
                  <a:spcPts val="1350"/>
                </a:lnSpc>
              </a:pPr>
              <a:r>
                <a:rPr lang="en-US" sz="900" b="0" i="0" spc="0" dirty="0">
                  <a:solidFill>
                    <a:srgbClr val="464646">
                      <a:alpha val="100000"/>
                    </a:srgbClr>
                  </a:solidFill>
                  <a:latin typeface="Ubuntu"/>
                </a:rPr>
                <a:t>Academic resources and tools</a:t>
              </a:r>
            </a:p>
            <a:p>
              <a:pPr algn="l">
                <a:lnSpc>
                  <a:spcPts val="1350"/>
                </a:lnSpc>
              </a:pPr>
              <a:r>
                <a:rPr lang="en-US" sz="900" b="0" i="0" spc="0" dirty="0">
                  <a:solidFill>
                    <a:srgbClr val="464646">
                      <a:alpha val="100000"/>
                    </a:srgbClr>
                  </a:solidFill>
                  <a:latin typeface="Ubuntu"/>
                </a:rPr>
                <a:t>Independent/collaborative</a:t>
              </a:r>
            </a:p>
          </p:txBody>
        </p:sp>
        <p:sp>
          <p:nvSpPr>
            <p:cNvPr id="119" name="TextBox 135"/>
            <p:cNvSpPr txBox="1"/>
            <p:nvPr/>
          </p:nvSpPr>
          <p:spPr>
            <a:xfrm rot="21600000">
              <a:off x="5414312" y="2311399"/>
              <a:ext cx="134200" cy="990600"/>
            </a:xfrm>
            <a:prstGeom prst="rect">
              <a:avLst/>
            </a:prstGeom>
          </p:spPr>
          <p:txBody>
            <a:bodyPr lIns="0" tIns="14400" rIns="0" bIns="0" rtlCol="0" anchor="t"/>
            <a:lstStyle/>
            <a:p>
              <a:pPr algn="ctr">
                <a:lnSpc>
                  <a:spcPts val="1350"/>
                </a:lnSpc>
              </a:pPr>
              <a:r>
                <a:rPr lang="en-US" sz="900" b="1" i="0" spc="0" dirty="0">
                  <a:solidFill>
                    <a:srgbClr val="3C6AFF">
                      <a:alpha val="100000"/>
                    </a:srgbClr>
                  </a:solidFill>
                  <a:latin typeface="Ubuntu"/>
                </a:rPr>
                <a:t>1</a:t>
              </a:r>
            </a:p>
            <a:p>
              <a:pPr algn="ctr">
                <a:lnSpc>
                  <a:spcPts val="1350"/>
                </a:lnSpc>
              </a:pPr>
              <a:r>
                <a:rPr lang="en-US" sz="900" b="1" i="0" spc="0" dirty="0">
                  <a:solidFill>
                    <a:srgbClr val="3C6AFF">
                      <a:alpha val="100000"/>
                    </a:srgbClr>
                  </a:solidFill>
                  <a:latin typeface="Ubuntu"/>
                </a:rPr>
                <a:t>2</a:t>
              </a:r>
            </a:p>
            <a:p>
              <a:pPr algn="ctr">
                <a:lnSpc>
                  <a:spcPts val="1350"/>
                </a:lnSpc>
              </a:pPr>
              <a:r>
                <a:rPr lang="en-US" sz="900" b="1" i="0" spc="0" dirty="0">
                  <a:solidFill>
                    <a:srgbClr val="3C6AFF">
                      <a:alpha val="100000"/>
                    </a:srgbClr>
                  </a:solidFill>
                  <a:latin typeface="Ubuntu"/>
                </a:rPr>
                <a:t>3</a:t>
              </a:r>
            </a:p>
            <a:p>
              <a:pPr algn="ctr">
                <a:lnSpc>
                  <a:spcPts val="1350"/>
                </a:lnSpc>
              </a:pPr>
              <a:r>
                <a:rPr lang="en-US" sz="900" b="1" i="0" spc="0" dirty="0">
                  <a:solidFill>
                    <a:srgbClr val="3C6AFF">
                      <a:alpha val="100000"/>
                    </a:srgbClr>
                  </a:solidFill>
                  <a:latin typeface="Ubuntu"/>
                </a:rPr>
                <a:t>4</a:t>
              </a:r>
            </a:p>
            <a:p>
              <a:pPr algn="ctr">
                <a:lnSpc>
                  <a:spcPts val="1350"/>
                </a:lnSpc>
              </a:pPr>
              <a:r>
                <a:rPr lang="en-US" sz="900" b="1" i="0" spc="0" dirty="0">
                  <a:solidFill>
                    <a:srgbClr val="3C6AFF">
                      <a:alpha val="100000"/>
                    </a:srgbClr>
                  </a:solidFill>
                  <a:latin typeface="Ubuntu"/>
                </a:rPr>
                <a:t>5</a:t>
              </a:r>
            </a:p>
            <a:p>
              <a:pPr algn="ctr">
                <a:lnSpc>
                  <a:spcPts val="1350"/>
                </a:lnSpc>
              </a:pPr>
              <a:r>
                <a:rPr lang="en-US" sz="900" b="1" i="0" spc="0" dirty="0">
                  <a:solidFill>
                    <a:srgbClr val="3C6AFF">
                      <a:alpha val="100000"/>
                    </a:srgbClr>
                  </a:solidFill>
                  <a:latin typeface="Ubuntu"/>
                </a:rPr>
                <a:t>6</a:t>
              </a:r>
            </a:p>
          </p:txBody>
        </p:sp>
      </p:grpSp>
      <p:grpSp>
        <p:nvGrpSpPr>
          <p:cNvPr id="121" name="Group 120"/>
          <p:cNvGrpSpPr/>
          <p:nvPr/>
        </p:nvGrpSpPr>
        <p:grpSpPr>
          <a:xfrm>
            <a:off x="5262564" y="3351308"/>
            <a:ext cx="1998496" cy="641350"/>
            <a:chOff x="5262564" y="3398938"/>
            <a:chExt cx="1998496" cy="641350"/>
          </a:xfrm>
        </p:grpSpPr>
        <p:grpSp>
          <p:nvGrpSpPr>
            <p:cNvPr id="122" name="Group 123"/>
            <p:cNvGrpSpPr/>
            <p:nvPr/>
          </p:nvGrpSpPr>
          <p:grpSpPr>
            <a:xfrm rot="21600000">
              <a:off x="5262564" y="3424338"/>
              <a:ext cx="106128" cy="106128"/>
              <a:chOff x="5262564" y="3400523"/>
              <a:chExt cx="106128" cy="106128"/>
            </a:xfrm>
          </p:grpSpPr>
          <p:sp>
            <p:nvSpPr>
              <p:cNvPr id="128" name="Freeform 122"/>
              <p:cNvSpPr/>
              <p:nvPr/>
            </p:nvSpPr>
            <p:spPr>
              <a:xfrm>
                <a:off x="5262564" y="3400523"/>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E55E1A">
                  <a:alpha val="60000"/>
                </a:srgbClr>
              </a:solidFill>
            </p:spPr>
          </p:sp>
        </p:grpSp>
        <p:sp>
          <p:nvSpPr>
            <p:cNvPr id="123" name="TextBox 127"/>
            <p:cNvSpPr txBox="1"/>
            <p:nvPr/>
          </p:nvSpPr>
          <p:spPr>
            <a:xfrm rot="21600000">
              <a:off x="5417122" y="3398938"/>
              <a:ext cx="1743925" cy="133350"/>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Preferred qualifications</a:t>
              </a:r>
            </a:p>
          </p:txBody>
        </p:sp>
        <p:sp>
          <p:nvSpPr>
            <p:cNvPr id="124" name="TextBox 130"/>
            <p:cNvSpPr txBox="1"/>
            <p:nvPr/>
          </p:nvSpPr>
          <p:spPr>
            <a:xfrm rot="21600000">
              <a:off x="5583810" y="3706913"/>
              <a:ext cx="1677250" cy="333375"/>
            </a:xfrm>
            <a:prstGeom prst="rect">
              <a:avLst/>
            </a:prstGeom>
          </p:spPr>
          <p:txBody>
            <a:bodyPr lIns="0" tIns="14400" rIns="0" bIns="0" rtlCol="0" anchor="t"/>
            <a:lstStyle/>
            <a:p>
              <a:pPr algn="l">
                <a:lnSpc>
                  <a:spcPts val="1350"/>
                </a:lnSpc>
              </a:pPr>
              <a:r>
                <a:rPr lang="en-US" sz="900" b="0" i="0" spc="0" dirty="0">
                  <a:solidFill>
                    <a:srgbClr val="464646">
                      <a:alpha val="100000"/>
                    </a:srgbClr>
                  </a:solidFill>
                  <a:latin typeface="Ubuntu"/>
                </a:rPr>
                <a:t> </a:t>
              </a:r>
            </a:p>
            <a:p>
              <a:pPr algn="l">
                <a:lnSpc>
                  <a:spcPts val="1350"/>
                </a:lnSpc>
              </a:pPr>
              <a:r>
                <a:rPr lang="en-US" sz="900" b="0" i="0" spc="0" dirty="0">
                  <a:solidFill>
                    <a:srgbClr val="464646">
                      <a:alpha val="100000"/>
                    </a:srgbClr>
                  </a:solidFill>
                  <a:latin typeface="Ubuntu"/>
                </a:rPr>
                <a:t>Academic library experience</a:t>
              </a:r>
            </a:p>
          </p:txBody>
        </p:sp>
        <p:sp>
          <p:nvSpPr>
            <p:cNvPr id="125" name="TextBox 133"/>
            <p:cNvSpPr txBox="1"/>
            <p:nvPr/>
          </p:nvSpPr>
          <p:spPr>
            <a:xfrm rot="21600000">
              <a:off x="5583810" y="3568801"/>
              <a:ext cx="1677250" cy="295275"/>
            </a:xfrm>
            <a:prstGeom prst="rect">
              <a:avLst/>
            </a:prstGeom>
          </p:spPr>
          <p:txBody>
            <a:bodyPr lIns="0" tIns="14400" rIns="0" bIns="0" rtlCol="0" anchor="t"/>
            <a:lstStyle/>
            <a:p>
              <a:pPr algn="l">
                <a:lnSpc>
                  <a:spcPts val="1170"/>
                </a:lnSpc>
              </a:pPr>
              <a:r>
                <a:rPr lang="en-US" sz="900" b="0" i="0" spc="0">
                  <a:solidFill>
                    <a:srgbClr val="464646">
                      <a:alpha val="100000"/>
                    </a:srgbClr>
                  </a:solidFill>
                  <a:latin typeface="Ubuntu"/>
                </a:rPr>
                <a:t>Background in health sciences or sciences</a:t>
              </a:r>
            </a:p>
          </p:txBody>
        </p:sp>
        <p:sp>
          <p:nvSpPr>
            <p:cNvPr id="126" name="TextBox 136"/>
            <p:cNvSpPr txBox="1"/>
            <p:nvPr/>
          </p:nvSpPr>
          <p:spPr>
            <a:xfrm>
              <a:off x="5414312" y="3549650"/>
              <a:ext cx="134200" cy="161925"/>
            </a:xfrm>
            <a:prstGeom prst="rect">
              <a:avLst/>
            </a:prstGeom>
          </p:spPr>
          <p:txBody>
            <a:bodyPr lIns="0" tIns="14400" rIns="0" bIns="0" rtlCol="0" anchor="t"/>
            <a:lstStyle/>
            <a:p>
              <a:pPr algn="ctr">
                <a:lnSpc>
                  <a:spcPts val="1350"/>
                </a:lnSpc>
              </a:pPr>
              <a:r>
                <a:rPr lang="en-US" sz="900" b="1" i="0" spc="0" dirty="0">
                  <a:solidFill>
                    <a:srgbClr val="E55E1A">
                      <a:alpha val="100000"/>
                    </a:srgbClr>
                  </a:solidFill>
                  <a:latin typeface="Ubuntu"/>
                </a:rPr>
                <a:t>1</a:t>
              </a:r>
            </a:p>
          </p:txBody>
        </p:sp>
        <p:sp>
          <p:nvSpPr>
            <p:cNvPr id="127" name="TextBox 137"/>
            <p:cNvSpPr txBox="1"/>
            <p:nvPr/>
          </p:nvSpPr>
          <p:spPr>
            <a:xfrm>
              <a:off x="5414312" y="3875089"/>
              <a:ext cx="134200" cy="161925"/>
            </a:xfrm>
            <a:prstGeom prst="rect">
              <a:avLst/>
            </a:prstGeom>
          </p:spPr>
          <p:txBody>
            <a:bodyPr lIns="0" tIns="14400" rIns="0" bIns="0" rtlCol="0" anchor="t"/>
            <a:lstStyle/>
            <a:p>
              <a:pPr algn="ctr">
                <a:lnSpc>
                  <a:spcPts val="1350"/>
                </a:lnSpc>
              </a:pPr>
              <a:r>
                <a:rPr lang="en-US" sz="900" b="1" i="0" spc="0" dirty="0">
                  <a:solidFill>
                    <a:srgbClr val="E55E1A">
                      <a:alpha val="100000"/>
                    </a:srgbClr>
                  </a:solidFill>
                  <a:latin typeface="Ubuntu"/>
                </a:rPr>
                <a:t>2</a:t>
              </a:r>
            </a:p>
          </p:txBody>
        </p:sp>
      </p:grpSp>
      <p:grpSp>
        <p:nvGrpSpPr>
          <p:cNvPr id="129" name="Group 128"/>
          <p:cNvGrpSpPr/>
          <p:nvPr/>
        </p:nvGrpSpPr>
        <p:grpSpPr>
          <a:xfrm>
            <a:off x="5262564" y="4087912"/>
            <a:ext cx="1998496" cy="1164650"/>
            <a:chOff x="5262564" y="4087912"/>
            <a:chExt cx="1998496" cy="1164650"/>
          </a:xfrm>
        </p:grpSpPr>
        <p:grpSp>
          <p:nvGrpSpPr>
            <p:cNvPr id="130" name="Group 125"/>
            <p:cNvGrpSpPr/>
            <p:nvPr/>
          </p:nvGrpSpPr>
          <p:grpSpPr>
            <a:xfrm rot="21600000">
              <a:off x="5262564" y="4113312"/>
              <a:ext cx="106128" cy="106128"/>
              <a:chOff x="5262564" y="4103786"/>
              <a:chExt cx="106128" cy="106128"/>
            </a:xfrm>
          </p:grpSpPr>
          <p:sp>
            <p:nvSpPr>
              <p:cNvPr id="137" name="Freeform 124"/>
              <p:cNvSpPr/>
              <p:nvPr/>
            </p:nvSpPr>
            <p:spPr>
              <a:xfrm>
                <a:off x="5262564" y="4103786"/>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A53761">
                  <a:alpha val="60000"/>
                </a:srgbClr>
              </a:solidFill>
            </p:spPr>
          </p:sp>
        </p:grpSp>
        <p:sp>
          <p:nvSpPr>
            <p:cNvPr id="131" name="TextBox 128"/>
            <p:cNvSpPr txBox="1"/>
            <p:nvPr/>
          </p:nvSpPr>
          <p:spPr>
            <a:xfrm rot="21600000">
              <a:off x="5417122" y="4087912"/>
              <a:ext cx="1743925" cy="133350"/>
            </a:xfrm>
            <a:prstGeom prst="rect">
              <a:avLst/>
            </a:prstGeom>
          </p:spPr>
          <p:txBody>
            <a:bodyPr lIns="0" tIns="14400" rIns="0" bIns="0" rtlCol="0" anchor="t"/>
            <a:lstStyle/>
            <a:p>
              <a:pPr algn="l">
                <a:lnSpc>
                  <a:spcPts val="1080"/>
                </a:lnSpc>
              </a:pPr>
              <a:r>
                <a:rPr lang="en-US" sz="900" b="0" i="0" spc="0" dirty="0">
                  <a:solidFill>
                    <a:srgbClr val="464646">
                      <a:alpha val="100000"/>
                    </a:srgbClr>
                  </a:solidFill>
                  <a:latin typeface="Ubuntu"/>
                </a:rPr>
                <a:t>Responsibilities</a:t>
              </a:r>
            </a:p>
          </p:txBody>
        </p:sp>
        <p:sp>
          <p:nvSpPr>
            <p:cNvPr id="132" name="TextBox 131"/>
            <p:cNvSpPr txBox="1"/>
            <p:nvPr/>
          </p:nvSpPr>
          <p:spPr>
            <a:xfrm rot="21600000">
              <a:off x="5583810" y="4249837"/>
              <a:ext cx="1677250" cy="333375"/>
            </a:xfrm>
            <a:prstGeom prst="rect">
              <a:avLst/>
            </a:prstGeom>
          </p:spPr>
          <p:txBody>
            <a:bodyPr lIns="0" tIns="14400" rIns="0" bIns="0" rtlCol="0" anchor="t"/>
            <a:lstStyle/>
            <a:p>
              <a:pPr algn="l">
                <a:lnSpc>
                  <a:spcPts val="1350"/>
                </a:lnSpc>
              </a:pPr>
              <a:r>
                <a:rPr lang="en-US" sz="900" b="0" i="0" spc="0" dirty="0">
                  <a:solidFill>
                    <a:srgbClr val="464646">
                      <a:alpha val="100000"/>
                    </a:srgbClr>
                  </a:solidFill>
                  <a:latin typeface="Ubuntu"/>
                </a:rPr>
                <a:t>Research assistance, instruction</a:t>
              </a:r>
            </a:p>
            <a:p>
              <a:pPr algn="l">
                <a:lnSpc>
                  <a:spcPts val="1350"/>
                </a:lnSpc>
              </a:pPr>
              <a:r>
                <a:rPr lang="en-US" sz="900" b="0" i="0" spc="0" dirty="0">
                  <a:solidFill>
                    <a:srgbClr val="464646">
                      <a:alpha val="100000"/>
                    </a:srgbClr>
                  </a:solidFill>
                  <a:latin typeface="Ubuntu"/>
                </a:rPr>
                <a:t>Shifts at Public Service Desk</a:t>
              </a:r>
            </a:p>
          </p:txBody>
        </p:sp>
        <p:sp>
          <p:nvSpPr>
            <p:cNvPr id="133" name="TextBox 132"/>
            <p:cNvSpPr txBox="1"/>
            <p:nvPr/>
          </p:nvSpPr>
          <p:spPr>
            <a:xfrm rot="21600000">
              <a:off x="5583810" y="4626079"/>
              <a:ext cx="1677250" cy="438150"/>
            </a:xfrm>
            <a:prstGeom prst="rect">
              <a:avLst/>
            </a:prstGeom>
          </p:spPr>
          <p:txBody>
            <a:bodyPr lIns="0" tIns="14400" rIns="0" bIns="0" rtlCol="0" anchor="t"/>
            <a:lstStyle/>
            <a:p>
              <a:pPr algn="l">
                <a:lnSpc>
                  <a:spcPts val="1170"/>
                </a:lnSpc>
              </a:pPr>
              <a:r>
                <a:rPr lang="en-US" sz="900" b="0" i="0" spc="0" dirty="0">
                  <a:solidFill>
                    <a:srgbClr val="464646">
                      <a:alpha val="100000"/>
                    </a:srgbClr>
                  </a:solidFill>
                  <a:latin typeface="Ubuntu"/>
                </a:rPr>
                <a:t>Select resources, prepare guides, liaise with academic departments</a:t>
              </a:r>
            </a:p>
          </p:txBody>
        </p:sp>
        <p:sp>
          <p:nvSpPr>
            <p:cNvPr id="134" name="TextBox 134"/>
            <p:cNvSpPr txBox="1"/>
            <p:nvPr/>
          </p:nvSpPr>
          <p:spPr>
            <a:xfrm rot="21600000">
              <a:off x="5583810" y="4916592"/>
              <a:ext cx="1677250" cy="333375"/>
            </a:xfrm>
            <a:prstGeom prst="rect">
              <a:avLst/>
            </a:prstGeom>
          </p:spPr>
          <p:txBody>
            <a:bodyPr lIns="0" tIns="14400" rIns="0" bIns="0" rtlCol="0" anchor="t"/>
            <a:lstStyle/>
            <a:p>
              <a:pPr algn="l">
                <a:lnSpc>
                  <a:spcPts val="1350"/>
                </a:lnSpc>
              </a:pPr>
              <a:endParaRPr dirty="0"/>
            </a:p>
            <a:p>
              <a:pPr algn="l">
                <a:lnSpc>
                  <a:spcPts val="1350"/>
                </a:lnSpc>
              </a:pPr>
              <a:r>
                <a:rPr lang="en-US" sz="900" b="0" i="0" spc="0" dirty="0">
                  <a:solidFill>
                    <a:srgbClr val="464646">
                      <a:alpha val="100000"/>
                    </a:srgbClr>
                  </a:solidFill>
                  <a:latin typeface="Ubuntu"/>
                </a:rPr>
                <a:t>Serve on committees</a:t>
              </a:r>
            </a:p>
          </p:txBody>
        </p:sp>
        <p:sp>
          <p:nvSpPr>
            <p:cNvPr id="135" name="TextBox 138"/>
            <p:cNvSpPr txBox="1"/>
            <p:nvPr/>
          </p:nvSpPr>
          <p:spPr>
            <a:xfrm>
              <a:off x="5414312" y="4246562"/>
              <a:ext cx="134200" cy="495300"/>
            </a:xfrm>
            <a:prstGeom prst="rect">
              <a:avLst/>
            </a:prstGeom>
          </p:spPr>
          <p:txBody>
            <a:bodyPr lIns="0" tIns="14400" rIns="0" bIns="0" rtlCol="0" anchor="t"/>
            <a:lstStyle/>
            <a:p>
              <a:pPr algn="ctr">
                <a:lnSpc>
                  <a:spcPts val="1350"/>
                </a:lnSpc>
              </a:pPr>
              <a:r>
                <a:rPr lang="en-US" sz="900" b="1" i="0" spc="0" dirty="0">
                  <a:solidFill>
                    <a:srgbClr val="A53761">
                      <a:alpha val="100000"/>
                    </a:srgbClr>
                  </a:solidFill>
                  <a:latin typeface="Ubuntu"/>
                </a:rPr>
                <a:t>1</a:t>
              </a:r>
            </a:p>
            <a:p>
              <a:pPr algn="ctr">
                <a:lnSpc>
                  <a:spcPts val="1350"/>
                </a:lnSpc>
              </a:pPr>
              <a:r>
                <a:rPr lang="en-US" sz="900" b="1" i="0" spc="0" dirty="0">
                  <a:solidFill>
                    <a:srgbClr val="A53761">
                      <a:alpha val="100000"/>
                    </a:srgbClr>
                  </a:solidFill>
                  <a:latin typeface="Ubuntu"/>
                </a:rPr>
                <a:t>2</a:t>
              </a:r>
            </a:p>
            <a:p>
              <a:pPr algn="ctr">
                <a:lnSpc>
                  <a:spcPts val="1350"/>
                </a:lnSpc>
              </a:pPr>
              <a:r>
                <a:rPr lang="en-US" sz="900" b="1" i="0" spc="0" dirty="0">
                  <a:solidFill>
                    <a:srgbClr val="A53761">
                      <a:alpha val="100000"/>
                    </a:srgbClr>
                  </a:solidFill>
                  <a:latin typeface="Ubuntu"/>
                </a:rPr>
                <a:t>3</a:t>
              </a:r>
            </a:p>
          </p:txBody>
        </p:sp>
        <p:sp>
          <p:nvSpPr>
            <p:cNvPr id="136" name="TextBox 139"/>
            <p:cNvSpPr txBox="1"/>
            <p:nvPr/>
          </p:nvSpPr>
          <p:spPr>
            <a:xfrm>
              <a:off x="5414312" y="5090637"/>
              <a:ext cx="134200" cy="161925"/>
            </a:xfrm>
            <a:prstGeom prst="rect">
              <a:avLst/>
            </a:prstGeom>
          </p:spPr>
          <p:txBody>
            <a:bodyPr lIns="0" tIns="14400" rIns="0" bIns="0" rtlCol="0" anchor="t"/>
            <a:lstStyle/>
            <a:p>
              <a:pPr algn="ctr">
                <a:lnSpc>
                  <a:spcPts val="1350"/>
                </a:lnSpc>
              </a:pPr>
              <a:r>
                <a:rPr lang="en-US" sz="900" b="1" i="0" spc="0" dirty="0">
                  <a:solidFill>
                    <a:srgbClr val="A53761">
                      <a:alpha val="100000"/>
                    </a:srgbClr>
                  </a:solidFill>
                  <a:latin typeface="Ubuntu"/>
                </a:rPr>
                <a:t>4</a:t>
              </a:r>
            </a:p>
          </p:txBody>
        </p:sp>
      </p:grpSp>
      <p:sp>
        <p:nvSpPr>
          <p:cNvPr id="138" name="TextBox 16"/>
          <p:cNvSpPr txBox="1"/>
          <p:nvPr/>
        </p:nvSpPr>
        <p:spPr>
          <a:xfrm rot="21600000">
            <a:off x="5262564" y="1635129"/>
            <a:ext cx="1812045" cy="133350"/>
          </a:xfrm>
          <a:prstGeom prst="rect">
            <a:avLst/>
          </a:prstGeom>
        </p:spPr>
        <p:txBody>
          <a:bodyPr lIns="0" tIns="14400" rIns="0" bIns="0" rtlCol="0" anchor="t"/>
          <a:lstStyle/>
          <a:p>
            <a:pPr algn="l">
              <a:lnSpc>
                <a:spcPts val="1080"/>
              </a:lnSpc>
            </a:pPr>
            <a:r>
              <a:rPr lang="en-US" sz="900" b="1" i="0" spc="0" dirty="0">
                <a:solidFill>
                  <a:srgbClr val="FFFFFF">
                    <a:alpha val="100000"/>
                  </a:srgbClr>
                </a:solidFill>
                <a:latin typeface="Ubuntu"/>
              </a:rPr>
              <a:t>PART OF JOB ANNOUNCEMENT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94323" y="1064985"/>
            <a:ext cx="4545212" cy="4827615"/>
            <a:chOff x="94323" y="1064985"/>
            <a:chExt cx="4545212" cy="4827615"/>
          </a:xfrm>
        </p:grpSpPr>
        <p:sp>
          <p:nvSpPr>
            <p:cNvPr id="4" name="Freeform 4"/>
            <p:cNvSpPr/>
            <p:nvPr/>
          </p:nvSpPr>
          <p:spPr>
            <a:xfrm>
              <a:off x="94323" y="1064985"/>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48624" y="-995386"/>
            <a:ext cx="5759152" cy="7677249"/>
            <a:chOff x="948624" y="-995386"/>
            <a:chExt cx="5759152" cy="7677249"/>
          </a:xfrm>
        </p:grpSpPr>
        <p:sp>
          <p:nvSpPr>
            <p:cNvPr id="6" name="Freeform 6"/>
            <p:cNvSpPr/>
            <p:nvPr/>
          </p:nvSpPr>
          <p:spPr>
            <a:xfrm>
              <a:off x="948624" y="-995386"/>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dirty="0" smtClean="0">
                <a:solidFill>
                  <a:srgbClr val="464646">
                    <a:alpha val="100000"/>
                  </a:srgbClr>
                </a:solidFill>
                <a:latin typeface="Ubuntu"/>
              </a:rPr>
              <a:t>TODAY’S</a:t>
            </a:r>
            <a:r>
              <a:rPr lang="en-US" sz="900" b="1" i="1" spc="375" dirty="0" smtClean="0">
                <a:solidFill>
                  <a:srgbClr val="3C6AFF">
                    <a:alpha val="100000"/>
                  </a:srgbClr>
                </a:solidFill>
                <a:latin typeface="Ubuntu"/>
              </a:rPr>
              <a:t> AGENDA</a:t>
            </a:r>
            <a:endParaRPr lang="en-US" sz="900" b="1" i="1" spc="375" dirty="0">
              <a:solidFill>
                <a:srgbClr val="3C6AFF">
                  <a:alpha val="100000"/>
                </a:srgbClr>
              </a:solidFill>
              <a:latin typeface="Ubuntu"/>
            </a:endParaRP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grpSp>
        <p:nvGrpSpPr>
          <p:cNvPr id="11" name="Group 11"/>
          <p:cNvGrpSpPr/>
          <p:nvPr/>
        </p:nvGrpSpPr>
        <p:grpSpPr>
          <a:xfrm rot="21600000">
            <a:off x="254000" y="1162720"/>
            <a:ext cx="7102866" cy="4319588"/>
            <a:chOff x="254000" y="1162720"/>
            <a:chExt cx="7102866" cy="4319588"/>
          </a:xfrm>
        </p:grpSpPr>
        <p:sp>
          <p:nvSpPr>
            <p:cNvPr id="10" name="Freeform 10"/>
            <p:cNvSpPr/>
            <p:nvPr/>
          </p:nvSpPr>
          <p:spPr>
            <a:xfrm>
              <a:off x="254000" y="1162720"/>
              <a:ext cx="7102866" cy="4319588"/>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2" name="TextBox 12"/>
          <p:cNvSpPr txBox="1"/>
          <p:nvPr/>
        </p:nvSpPr>
        <p:spPr>
          <a:xfrm rot="21600000">
            <a:off x="2028825" y="1681915"/>
            <a:ext cx="5607900" cy="342900"/>
          </a:xfrm>
          <a:prstGeom prst="rect">
            <a:avLst/>
          </a:prstGeom>
        </p:spPr>
        <p:txBody>
          <a:bodyPr lIns="0" tIns="25200" rIns="0" bIns="0" rtlCol="0" anchor="t"/>
          <a:lstStyle/>
          <a:p>
            <a:pPr algn="l">
              <a:lnSpc>
                <a:spcPts val="2700"/>
              </a:lnSpc>
            </a:pPr>
            <a:r>
              <a:rPr lang="en-US" sz="1800" b="0" i="0" spc="0">
                <a:solidFill>
                  <a:srgbClr val="464646">
                    <a:alpha val="100000"/>
                  </a:srgbClr>
                </a:solidFill>
                <a:latin typeface="Ubuntu"/>
              </a:rPr>
              <a:t>About you (and me!)</a:t>
            </a:r>
          </a:p>
        </p:txBody>
      </p:sp>
      <p:sp>
        <p:nvSpPr>
          <p:cNvPr id="13" name="TextBox 13"/>
          <p:cNvSpPr txBox="1"/>
          <p:nvPr/>
        </p:nvSpPr>
        <p:spPr>
          <a:xfrm rot="21600000">
            <a:off x="2028825" y="2292706"/>
            <a:ext cx="5607900" cy="342900"/>
          </a:xfrm>
          <a:prstGeom prst="rect">
            <a:avLst/>
          </a:prstGeom>
        </p:spPr>
        <p:txBody>
          <a:bodyPr lIns="0" tIns="25200" rIns="0" bIns="0" rtlCol="0" anchor="t"/>
          <a:lstStyle/>
          <a:p>
            <a:pPr algn="l">
              <a:lnSpc>
                <a:spcPts val="2700"/>
              </a:lnSpc>
            </a:pPr>
            <a:r>
              <a:rPr lang="en-US" sz="1800" b="0" i="0" spc="0">
                <a:solidFill>
                  <a:srgbClr val="464646">
                    <a:alpha val="100000"/>
                  </a:srgbClr>
                </a:solidFill>
                <a:latin typeface="Ubuntu"/>
              </a:rPr>
              <a:t>UMSL’s most recent librarian search</a:t>
            </a:r>
          </a:p>
        </p:txBody>
      </p:sp>
      <p:sp>
        <p:nvSpPr>
          <p:cNvPr id="14" name="TextBox 14"/>
          <p:cNvSpPr txBox="1"/>
          <p:nvPr/>
        </p:nvSpPr>
        <p:spPr>
          <a:xfrm rot="21600000">
            <a:off x="2028825" y="2626081"/>
            <a:ext cx="5607900" cy="257175"/>
          </a:xfrm>
          <a:prstGeom prst="rect">
            <a:avLst/>
          </a:prstGeom>
        </p:spPr>
        <p:txBody>
          <a:bodyPr lIns="0" tIns="18000" rIns="0" bIns="0" rtlCol="0" anchor="t"/>
          <a:lstStyle/>
          <a:p>
            <a:pPr algn="l">
              <a:lnSpc>
                <a:spcPts val="2025"/>
              </a:lnSpc>
            </a:pPr>
            <a:r>
              <a:rPr lang="en-US" sz="1350" b="0" i="1" spc="0">
                <a:solidFill>
                  <a:srgbClr val="464646">
                    <a:alpha val="100000"/>
                  </a:srgbClr>
                </a:solidFill>
                <a:latin typeface="Ubuntu"/>
              </a:rPr>
              <a:t>by the numbers</a:t>
            </a:r>
          </a:p>
        </p:txBody>
      </p:sp>
      <p:sp>
        <p:nvSpPr>
          <p:cNvPr id="15" name="TextBox 15"/>
          <p:cNvSpPr txBox="1"/>
          <p:nvPr/>
        </p:nvSpPr>
        <p:spPr>
          <a:xfrm rot="21600000">
            <a:off x="2028825" y="3151146"/>
            <a:ext cx="5607900" cy="342900"/>
          </a:xfrm>
          <a:prstGeom prst="rect">
            <a:avLst/>
          </a:prstGeom>
        </p:spPr>
        <p:txBody>
          <a:bodyPr lIns="0" tIns="25200" rIns="0" bIns="0" rtlCol="0" anchor="t"/>
          <a:lstStyle/>
          <a:p>
            <a:pPr algn="l">
              <a:lnSpc>
                <a:spcPts val="2700"/>
              </a:lnSpc>
            </a:pPr>
            <a:r>
              <a:rPr lang="en-US" sz="1800" b="0" i="0" spc="0">
                <a:solidFill>
                  <a:srgbClr val="464646">
                    <a:alpha val="100000"/>
                  </a:srgbClr>
                </a:solidFill>
                <a:latin typeface="Ubuntu"/>
              </a:rPr>
              <a:t>A peek behind the curtain</a:t>
            </a:r>
          </a:p>
        </p:txBody>
      </p:sp>
      <p:sp>
        <p:nvSpPr>
          <p:cNvPr id="16" name="TextBox 16"/>
          <p:cNvSpPr txBox="1"/>
          <p:nvPr/>
        </p:nvSpPr>
        <p:spPr>
          <a:xfrm rot="21600000">
            <a:off x="2028825" y="3484521"/>
            <a:ext cx="5607900" cy="257175"/>
          </a:xfrm>
          <a:prstGeom prst="rect">
            <a:avLst/>
          </a:prstGeom>
        </p:spPr>
        <p:txBody>
          <a:bodyPr lIns="0" tIns="18000" rIns="0" bIns="0" rtlCol="0" anchor="t"/>
          <a:lstStyle/>
          <a:p>
            <a:pPr algn="l">
              <a:lnSpc>
                <a:spcPts val="2025"/>
              </a:lnSpc>
            </a:pPr>
            <a:r>
              <a:rPr lang="en-US" sz="1350" b="0" i="1" spc="0">
                <a:solidFill>
                  <a:srgbClr val="464646">
                    <a:alpha val="100000"/>
                  </a:srgbClr>
                </a:solidFill>
                <a:latin typeface="Ubuntu"/>
              </a:rPr>
              <a:t>UMSL’s application evaluation process</a:t>
            </a:r>
          </a:p>
        </p:txBody>
      </p:sp>
      <p:sp>
        <p:nvSpPr>
          <p:cNvPr id="17" name="TextBox 17"/>
          <p:cNvSpPr txBox="1"/>
          <p:nvPr/>
        </p:nvSpPr>
        <p:spPr>
          <a:xfrm rot="21600000">
            <a:off x="2028825" y="4009587"/>
            <a:ext cx="5607900" cy="342900"/>
          </a:xfrm>
          <a:prstGeom prst="rect">
            <a:avLst/>
          </a:prstGeom>
        </p:spPr>
        <p:txBody>
          <a:bodyPr lIns="0" tIns="25200" rIns="0" bIns="0" rtlCol="0" anchor="t"/>
          <a:lstStyle/>
          <a:p>
            <a:pPr algn="l">
              <a:lnSpc>
                <a:spcPts val="2700"/>
              </a:lnSpc>
            </a:pPr>
            <a:r>
              <a:rPr lang="en-US" sz="1800" b="0" i="0" spc="0">
                <a:solidFill>
                  <a:srgbClr val="464646">
                    <a:alpha val="100000"/>
                  </a:srgbClr>
                </a:solidFill>
                <a:latin typeface="Ubuntu"/>
              </a:rPr>
              <a:t>Strategies for application success</a:t>
            </a:r>
          </a:p>
        </p:txBody>
      </p:sp>
      <p:sp>
        <p:nvSpPr>
          <p:cNvPr id="18" name="TextBox 18"/>
          <p:cNvSpPr txBox="1"/>
          <p:nvPr/>
        </p:nvSpPr>
        <p:spPr>
          <a:xfrm rot="21600000">
            <a:off x="2028825" y="4620377"/>
            <a:ext cx="5607900" cy="342900"/>
          </a:xfrm>
          <a:prstGeom prst="rect">
            <a:avLst/>
          </a:prstGeom>
        </p:spPr>
        <p:txBody>
          <a:bodyPr lIns="0" tIns="25200" rIns="0" bIns="0" rtlCol="0" anchor="t"/>
          <a:lstStyle/>
          <a:p>
            <a:pPr algn="l">
              <a:lnSpc>
                <a:spcPts val="2700"/>
              </a:lnSpc>
            </a:pPr>
            <a:r>
              <a:rPr lang="en-US" sz="1800" b="0" i="0" spc="0">
                <a:solidFill>
                  <a:srgbClr val="464646">
                    <a:alpha val="100000"/>
                  </a:srgbClr>
                </a:solidFill>
                <a:latin typeface="Ubuntu"/>
              </a:rPr>
              <a:t>Examples</a:t>
            </a:r>
          </a:p>
        </p:txBody>
      </p:sp>
      <p:grpSp>
        <p:nvGrpSpPr>
          <p:cNvPr id="20" name="Group 20"/>
          <p:cNvGrpSpPr/>
          <p:nvPr/>
        </p:nvGrpSpPr>
        <p:grpSpPr>
          <a:xfrm rot="21600000">
            <a:off x="3712369" y="195263"/>
            <a:ext cx="195263" cy="195263"/>
            <a:chOff x="3712369" y="195263"/>
            <a:chExt cx="195263" cy="195263"/>
          </a:xfrm>
        </p:grpSpPr>
        <p:sp>
          <p:nvSpPr>
            <p:cNvPr id="19" name="Freeform 19"/>
            <p:cNvSpPr/>
            <p:nvPr/>
          </p:nvSpPr>
          <p:spPr>
            <a:xfrm>
              <a:off x="3712369" y="195263"/>
              <a:ext cx="195263" cy="195263"/>
            </a:xfrm>
            <a:custGeom>
              <a:avLst/>
              <a:gdLst/>
              <a:ahLst/>
              <a:cxnLst/>
              <a:rect l="0" t="0" r="0" b="0"/>
              <a:pathLst>
                <a:path w="304800" h="304781">
                  <a:moveTo>
                    <a:pt x="152410" y="0"/>
                  </a:moveTo>
                  <a:cubicBezTo>
                    <a:pt x="68256" y="0"/>
                    <a:pt x="0" y="68228"/>
                    <a:pt x="0" y="152390"/>
                  </a:cubicBezTo>
                  <a:cubicBezTo>
                    <a:pt x="0" y="236553"/>
                    <a:pt x="68256" y="304781"/>
                    <a:pt x="152410" y="304781"/>
                  </a:cubicBezTo>
                  <a:cubicBezTo>
                    <a:pt x="236553" y="304781"/>
                    <a:pt x="304800" y="236553"/>
                    <a:pt x="304800" y="152390"/>
                  </a:cubicBezTo>
                  <a:cubicBezTo>
                    <a:pt x="304800" y="68228"/>
                    <a:pt x="236553" y="0"/>
                    <a:pt x="152410" y="0"/>
                  </a:cubicBezTo>
                  <a:moveTo>
                    <a:pt x="152410" y="285721"/>
                  </a:moveTo>
                  <a:cubicBezTo>
                    <a:pt x="78886" y="285721"/>
                    <a:pt x="19060" y="225914"/>
                    <a:pt x="19060" y="152390"/>
                  </a:cubicBezTo>
                  <a:cubicBezTo>
                    <a:pt x="19060" y="78857"/>
                    <a:pt x="78886" y="19040"/>
                    <a:pt x="152410" y="19040"/>
                  </a:cubicBezTo>
                  <a:cubicBezTo>
                    <a:pt x="225952" y="19040"/>
                    <a:pt x="285750" y="78857"/>
                    <a:pt x="285750" y="152390"/>
                  </a:cubicBezTo>
                  <a:cubicBezTo>
                    <a:pt x="285750" y="225914"/>
                    <a:pt x="225952" y="285721"/>
                    <a:pt x="152410" y="285721"/>
                  </a:cubicBezTo>
                  <a:moveTo>
                    <a:pt x="152410" y="28575"/>
                  </a:moveTo>
                  <a:cubicBezTo>
                    <a:pt x="134007" y="28575"/>
                    <a:pt x="116500" y="32604"/>
                    <a:pt x="100775" y="39853"/>
                  </a:cubicBezTo>
                  <a:cubicBezTo>
                    <a:pt x="68856" y="54559"/>
                    <a:pt x="44225" y="82467"/>
                    <a:pt x="33880" y="116538"/>
                  </a:cubicBezTo>
                  <a:cubicBezTo>
                    <a:pt x="30442" y="127873"/>
                    <a:pt x="28594" y="139922"/>
                    <a:pt x="28594" y="152390"/>
                  </a:cubicBezTo>
                  <a:cubicBezTo>
                    <a:pt x="28594" y="220656"/>
                    <a:pt x="84144" y="276206"/>
                    <a:pt x="152410" y="276206"/>
                  </a:cubicBezTo>
                  <a:cubicBezTo>
                    <a:pt x="220685" y="276206"/>
                    <a:pt x="276235" y="220656"/>
                    <a:pt x="276235" y="152390"/>
                  </a:cubicBezTo>
                  <a:cubicBezTo>
                    <a:pt x="276235" y="84115"/>
                    <a:pt x="220685" y="28575"/>
                    <a:pt x="152410" y="28575"/>
                  </a:cubicBezTo>
                  <a:moveTo>
                    <a:pt x="152410" y="266681"/>
                  </a:moveTo>
                  <a:cubicBezTo>
                    <a:pt x="89392" y="266681"/>
                    <a:pt x="38110" y="215398"/>
                    <a:pt x="38110" y="152390"/>
                  </a:cubicBezTo>
                  <a:cubicBezTo>
                    <a:pt x="38110" y="141122"/>
                    <a:pt x="39748" y="129997"/>
                    <a:pt x="42996" y="119291"/>
                  </a:cubicBezTo>
                  <a:cubicBezTo>
                    <a:pt x="52473" y="88011"/>
                    <a:pt x="75009" y="62208"/>
                    <a:pt x="104775" y="48501"/>
                  </a:cubicBezTo>
                  <a:cubicBezTo>
                    <a:pt x="119767" y="41605"/>
                    <a:pt x="135769" y="38090"/>
                    <a:pt x="152410" y="38090"/>
                  </a:cubicBezTo>
                  <a:cubicBezTo>
                    <a:pt x="215417" y="38090"/>
                    <a:pt x="266710" y="89364"/>
                    <a:pt x="266710" y="152390"/>
                  </a:cubicBezTo>
                  <a:cubicBezTo>
                    <a:pt x="266710" y="215398"/>
                    <a:pt x="215417" y="266681"/>
                    <a:pt x="152410" y="266681"/>
                  </a:cubicBezTo>
                  <a:moveTo>
                    <a:pt x="161935" y="148438"/>
                  </a:moveTo>
                  <a:lnTo>
                    <a:pt x="161935" y="57140"/>
                  </a:lnTo>
                  <a:cubicBezTo>
                    <a:pt x="161935" y="51883"/>
                    <a:pt x="157677" y="47615"/>
                    <a:pt x="152410" y="47615"/>
                  </a:cubicBezTo>
                  <a:cubicBezTo>
                    <a:pt x="147152" y="47615"/>
                    <a:pt x="142894" y="51883"/>
                    <a:pt x="142894" y="57140"/>
                  </a:cubicBezTo>
                  <a:lnTo>
                    <a:pt x="142894" y="152390"/>
                  </a:lnTo>
                  <a:cubicBezTo>
                    <a:pt x="142894" y="154915"/>
                    <a:pt x="143885" y="157343"/>
                    <a:pt x="145675" y="159125"/>
                  </a:cubicBezTo>
                  <a:lnTo>
                    <a:pt x="198063" y="211512"/>
                  </a:lnTo>
                  <a:cubicBezTo>
                    <a:pt x="199911" y="213370"/>
                    <a:pt x="202359" y="214312"/>
                    <a:pt x="204807" y="214312"/>
                  </a:cubicBezTo>
                  <a:cubicBezTo>
                    <a:pt x="207226" y="214312"/>
                    <a:pt x="209674" y="213370"/>
                    <a:pt x="211512" y="211512"/>
                  </a:cubicBezTo>
                  <a:cubicBezTo>
                    <a:pt x="215246" y="207797"/>
                    <a:pt x="215246" y="201778"/>
                    <a:pt x="211512" y="198044"/>
                  </a:cubicBezTo>
                  <a:lnTo>
                    <a:pt x="161935" y="148438"/>
                  </a:lnTo>
                  <a:close/>
                </a:path>
              </a:pathLst>
            </a:custGeom>
            <a:solidFill>
              <a:srgbClr val="3C6AFF">
                <a:alpha val="100000"/>
              </a:srgbClr>
            </a:solidFill>
          </p:spPr>
        </p:sp>
      </p:grpSp>
      <p:cxnSp>
        <p:nvCxnSpPr>
          <p:cNvPr id="21" name="Straight Connector 21"/>
          <p:cNvCxnSpPr>
            <a:cxnSpLocks/>
          </p:cNvCxnSpPr>
          <p:nvPr/>
        </p:nvCxnSpPr>
        <p:spPr>
          <a:xfrm rot="5400000">
            <a:off x="1586523" y="2199599"/>
            <a:ext cx="464264" cy="0"/>
          </a:xfrm>
          <a:prstGeom prst="line">
            <a:avLst/>
          </a:prstGeom>
          <a:ln w="21590">
            <a:solidFill>
              <a:srgbClr val="3C6AFF">
                <a:alpha val="100000"/>
              </a:srgb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2"/>
          <p:cNvCxnSpPr>
            <a:cxnSpLocks/>
          </p:cNvCxnSpPr>
          <p:nvPr/>
        </p:nvCxnSpPr>
        <p:spPr>
          <a:xfrm rot="5400000">
            <a:off x="1469127" y="2933739"/>
            <a:ext cx="699055" cy="0"/>
          </a:xfrm>
          <a:prstGeom prst="line">
            <a:avLst/>
          </a:prstGeom>
          <a:ln w="21590">
            <a:solidFill>
              <a:srgbClr val="3C6AFF">
                <a:alpha val="85000"/>
              </a:srgb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3"/>
          <p:cNvCxnSpPr>
            <a:cxnSpLocks/>
          </p:cNvCxnSpPr>
          <p:nvPr/>
        </p:nvCxnSpPr>
        <p:spPr>
          <a:xfrm rot="5400000">
            <a:off x="1461190" y="3786544"/>
            <a:ext cx="714930" cy="0"/>
          </a:xfrm>
          <a:prstGeom prst="line">
            <a:avLst/>
          </a:prstGeom>
          <a:ln w="21590">
            <a:solidFill>
              <a:srgbClr val="3C6AFF">
                <a:alpha val="70000"/>
              </a:srgb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4"/>
          <p:cNvCxnSpPr>
            <a:cxnSpLocks/>
          </p:cNvCxnSpPr>
          <p:nvPr/>
        </p:nvCxnSpPr>
        <p:spPr>
          <a:xfrm rot="5400000">
            <a:off x="1587237" y="4518699"/>
            <a:ext cx="462835" cy="0"/>
          </a:xfrm>
          <a:prstGeom prst="line">
            <a:avLst/>
          </a:prstGeom>
          <a:ln w="21590">
            <a:solidFill>
              <a:srgbClr val="3C6AFF">
                <a:alpha val="55000"/>
              </a:srgbClr>
            </a:solidFill>
          </a:ln>
        </p:spPr>
        <p:style>
          <a:lnRef idx="1">
            <a:schemeClr val="accent1"/>
          </a:lnRef>
          <a:fillRef idx="0">
            <a:schemeClr val="accent1"/>
          </a:fillRef>
          <a:effectRef idx="0">
            <a:schemeClr val="accent1"/>
          </a:effectRef>
          <a:fontRef idx="minor">
            <a:schemeClr val="tx1"/>
          </a:fontRef>
        </p:style>
      </p:cxnSp>
      <p:grpSp>
        <p:nvGrpSpPr>
          <p:cNvPr id="26" name="Group 26"/>
          <p:cNvGrpSpPr/>
          <p:nvPr/>
        </p:nvGrpSpPr>
        <p:grpSpPr>
          <a:xfrm rot="21600000">
            <a:off x="1742737" y="1815414"/>
            <a:ext cx="151836" cy="151836"/>
            <a:chOff x="1742737" y="1778470"/>
            <a:chExt cx="151836" cy="151836"/>
          </a:xfrm>
        </p:grpSpPr>
        <p:sp>
          <p:nvSpPr>
            <p:cNvPr id="25" name="Freeform 25"/>
            <p:cNvSpPr/>
            <p:nvPr/>
          </p:nvSpPr>
          <p:spPr>
            <a:xfrm>
              <a:off x="1742737" y="1778470"/>
              <a:ext cx="151836" cy="151836"/>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100000"/>
              </a:srgbClr>
            </a:solidFill>
          </p:spPr>
        </p:sp>
      </p:grpSp>
      <p:grpSp>
        <p:nvGrpSpPr>
          <p:cNvPr id="28" name="Group 28"/>
          <p:cNvGrpSpPr/>
          <p:nvPr/>
        </p:nvGrpSpPr>
        <p:grpSpPr>
          <a:xfrm rot="21600000">
            <a:off x="1742737" y="4144276"/>
            <a:ext cx="151836" cy="151836"/>
            <a:chOff x="1742737" y="4107332"/>
            <a:chExt cx="151836" cy="151836"/>
          </a:xfrm>
        </p:grpSpPr>
        <p:sp>
          <p:nvSpPr>
            <p:cNvPr id="27" name="Freeform 27"/>
            <p:cNvSpPr/>
            <p:nvPr/>
          </p:nvSpPr>
          <p:spPr>
            <a:xfrm>
              <a:off x="1742737" y="4107332"/>
              <a:ext cx="151836" cy="151836"/>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70000"/>
              </a:srgbClr>
            </a:solidFill>
          </p:spPr>
        </p:sp>
      </p:grpSp>
      <p:grpSp>
        <p:nvGrpSpPr>
          <p:cNvPr id="30" name="Group 30"/>
          <p:cNvGrpSpPr/>
          <p:nvPr/>
        </p:nvGrpSpPr>
        <p:grpSpPr>
          <a:xfrm rot="21600000">
            <a:off x="1742737" y="3283851"/>
            <a:ext cx="151836" cy="151836"/>
            <a:chOff x="1742737" y="3246907"/>
            <a:chExt cx="151836" cy="151836"/>
          </a:xfrm>
        </p:grpSpPr>
        <p:sp>
          <p:nvSpPr>
            <p:cNvPr id="29" name="Freeform 29"/>
            <p:cNvSpPr/>
            <p:nvPr/>
          </p:nvSpPr>
          <p:spPr>
            <a:xfrm>
              <a:off x="1742737" y="3246907"/>
              <a:ext cx="151836" cy="151836"/>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80000"/>
              </a:srgbClr>
            </a:solidFill>
          </p:spPr>
        </p:sp>
      </p:grpSp>
      <p:grpSp>
        <p:nvGrpSpPr>
          <p:cNvPr id="32" name="Group 32"/>
          <p:cNvGrpSpPr/>
          <p:nvPr/>
        </p:nvGrpSpPr>
        <p:grpSpPr>
          <a:xfrm rot="21600000">
            <a:off x="1742737" y="4743053"/>
            <a:ext cx="151836" cy="151836"/>
            <a:chOff x="1742737" y="4715345"/>
            <a:chExt cx="151836" cy="151836"/>
          </a:xfrm>
        </p:grpSpPr>
        <p:sp>
          <p:nvSpPr>
            <p:cNvPr id="31" name="Freeform 31"/>
            <p:cNvSpPr/>
            <p:nvPr/>
          </p:nvSpPr>
          <p:spPr>
            <a:xfrm>
              <a:off x="1742737" y="4715345"/>
              <a:ext cx="151836" cy="151836"/>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60000"/>
              </a:srgbClr>
            </a:solidFill>
          </p:spPr>
        </p:sp>
      </p:grpSp>
      <p:grpSp>
        <p:nvGrpSpPr>
          <p:cNvPr id="34" name="Group 34"/>
          <p:cNvGrpSpPr/>
          <p:nvPr/>
        </p:nvGrpSpPr>
        <p:grpSpPr>
          <a:xfrm rot="21600000">
            <a:off x="1742737" y="2432951"/>
            <a:ext cx="151836" cy="151836"/>
            <a:chOff x="1742737" y="2396007"/>
            <a:chExt cx="151836" cy="151836"/>
          </a:xfrm>
        </p:grpSpPr>
        <p:sp>
          <p:nvSpPr>
            <p:cNvPr id="33" name="Freeform 33"/>
            <p:cNvSpPr/>
            <p:nvPr/>
          </p:nvSpPr>
          <p:spPr>
            <a:xfrm>
              <a:off x="1742737" y="2396007"/>
              <a:ext cx="151836" cy="151836"/>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90000"/>
              </a:srgbClr>
            </a:solidFill>
          </p:spPr>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8397" y="1064983"/>
            <a:ext cx="4545212" cy="4827615"/>
            <a:chOff x="108397" y="1064983"/>
            <a:chExt cx="4545212" cy="4827615"/>
          </a:xfrm>
        </p:grpSpPr>
        <p:sp>
          <p:nvSpPr>
            <p:cNvPr id="4" name="Freeform 4"/>
            <p:cNvSpPr/>
            <p:nvPr/>
          </p:nvSpPr>
          <p:spPr>
            <a:xfrm>
              <a:off x="108397" y="1064983"/>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62698" y="-995387"/>
            <a:ext cx="5759152" cy="7677249"/>
            <a:chOff x="962698" y="-995387"/>
            <a:chExt cx="5759152" cy="7677249"/>
          </a:xfrm>
        </p:grpSpPr>
        <p:sp>
          <p:nvSpPr>
            <p:cNvPr id="6" name="Freeform 6"/>
            <p:cNvSpPr/>
            <p:nvPr/>
          </p:nvSpPr>
          <p:spPr>
            <a:xfrm>
              <a:off x="962698"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0" y="1543720"/>
            <a:ext cx="3514322" cy="3914775"/>
            <a:chOff x="254000" y="1543720"/>
            <a:chExt cx="3514322" cy="3914775"/>
          </a:xfrm>
        </p:grpSpPr>
        <p:sp>
          <p:nvSpPr>
            <p:cNvPr id="8" name="Freeform 8"/>
            <p:cNvSpPr/>
            <p:nvPr/>
          </p:nvSpPr>
          <p:spPr>
            <a:xfrm>
              <a:off x="254000" y="1543720"/>
              <a:ext cx="3514322" cy="391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0" name="TextBox 10"/>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ACING THE</a:t>
            </a:r>
            <a:r>
              <a:rPr lang="en-US" sz="900" b="1" i="1" spc="375">
                <a:solidFill>
                  <a:srgbClr val="3C6AFF">
                    <a:alpha val="100000"/>
                  </a:srgbClr>
                </a:solidFill>
                <a:latin typeface="Ubuntu"/>
              </a:rPr>
              <a:t> INTERVIEWS</a:t>
            </a:r>
          </a:p>
        </p:txBody>
      </p:sp>
      <p:cxnSp>
        <p:nvCxnSpPr>
          <p:cNvPr id="11" name="Straight Connector 11"/>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2" name="TextBox 12"/>
          <p:cNvSpPr txBox="1"/>
          <p:nvPr/>
        </p:nvSpPr>
        <p:spPr>
          <a:xfrm rot="21600000">
            <a:off x="361950" y="929440"/>
            <a:ext cx="6903300" cy="4572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Once you’ve wowed the committee on paper, </a:t>
            </a:r>
            <a:r>
              <a:rPr lang="en-US" sz="1200" b="1" dirty="0"/>
              <a:t/>
            </a:r>
            <a:br>
              <a:rPr lang="en-US" sz="1200" b="1" dirty="0"/>
            </a:br>
            <a:r>
              <a:rPr lang="en-US" sz="1200" b="0" i="0" spc="0">
                <a:solidFill>
                  <a:srgbClr val="464646">
                    <a:alpha val="100000"/>
                  </a:srgbClr>
                </a:solidFill>
                <a:latin typeface="Ubuntu"/>
              </a:rPr>
              <a:t>it’s time to look ahead to the interviews.</a:t>
            </a:r>
          </a:p>
        </p:txBody>
      </p:sp>
      <p:grpSp>
        <p:nvGrpSpPr>
          <p:cNvPr id="14" name="Group 14"/>
          <p:cNvGrpSpPr/>
          <p:nvPr/>
        </p:nvGrpSpPr>
        <p:grpSpPr>
          <a:xfrm rot="21600000">
            <a:off x="3835400" y="1543720"/>
            <a:ext cx="3514322" cy="3914775"/>
            <a:chOff x="3835400" y="1543720"/>
            <a:chExt cx="3514322" cy="3914775"/>
          </a:xfrm>
        </p:grpSpPr>
        <p:sp>
          <p:nvSpPr>
            <p:cNvPr id="13" name="Freeform 13"/>
            <p:cNvSpPr/>
            <p:nvPr/>
          </p:nvSpPr>
          <p:spPr>
            <a:xfrm>
              <a:off x="3835400" y="1543720"/>
              <a:ext cx="3514322" cy="391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5" name="TextBox 15"/>
          <p:cNvSpPr txBox="1"/>
          <p:nvPr/>
        </p:nvSpPr>
        <p:spPr>
          <a:xfrm rot="21600000">
            <a:off x="1091999" y="2444347"/>
            <a:ext cx="1845525" cy="133350"/>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PHONE INTERVIEW</a:t>
            </a:r>
          </a:p>
        </p:txBody>
      </p:sp>
      <p:sp>
        <p:nvSpPr>
          <p:cNvPr id="16" name="TextBox 16"/>
          <p:cNvSpPr txBox="1"/>
          <p:nvPr/>
        </p:nvSpPr>
        <p:spPr>
          <a:xfrm rot="21600000">
            <a:off x="4025699" y="2444347"/>
            <a:ext cx="3140925" cy="133350"/>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CAMPUS VISIT</a:t>
            </a:r>
          </a:p>
        </p:txBody>
      </p:sp>
      <p:sp>
        <p:nvSpPr>
          <p:cNvPr id="17" name="TextBox 17"/>
          <p:cNvSpPr txBox="1"/>
          <p:nvPr/>
        </p:nvSpPr>
        <p:spPr>
          <a:xfrm rot="21600000">
            <a:off x="444299" y="2944381"/>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Take the call in a quiet, comfortable spot.</a:t>
            </a:r>
          </a:p>
        </p:txBody>
      </p:sp>
      <p:sp>
        <p:nvSpPr>
          <p:cNvPr id="18" name="TextBox 18"/>
          <p:cNvSpPr txBox="1"/>
          <p:nvPr/>
        </p:nvSpPr>
        <p:spPr>
          <a:xfrm rot="21600000">
            <a:off x="444299" y="3187269"/>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People really can hear a smile.</a:t>
            </a:r>
          </a:p>
        </p:txBody>
      </p:sp>
      <p:sp>
        <p:nvSpPr>
          <p:cNvPr id="19" name="TextBox 19"/>
          <p:cNvSpPr txBox="1"/>
          <p:nvPr/>
        </p:nvSpPr>
        <p:spPr>
          <a:xfrm rot="21600000">
            <a:off x="444299" y="3944217"/>
            <a:ext cx="3140925" cy="361950"/>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Be prepared to answer questions about </a:t>
            </a:r>
            <a:r>
              <a:rPr lang="en-US" sz="1050" b="1" dirty="0"/>
              <a:t/>
            </a:r>
            <a:br>
              <a:rPr lang="en-US" sz="1050" b="1" dirty="0"/>
            </a:br>
            <a:r>
              <a:rPr lang="en-US" sz="1050" b="0" i="0" spc="0">
                <a:solidFill>
                  <a:srgbClr val="464646">
                    <a:alpha val="100000"/>
                  </a:srgbClr>
                </a:solidFill>
                <a:latin typeface="Ubuntu"/>
              </a:rPr>
              <a:t>required and preferred qualifications.</a:t>
            </a:r>
          </a:p>
        </p:txBody>
      </p:sp>
      <p:sp>
        <p:nvSpPr>
          <p:cNvPr id="20" name="TextBox 20"/>
          <p:cNvSpPr txBox="1"/>
          <p:nvPr/>
        </p:nvSpPr>
        <p:spPr>
          <a:xfrm rot="21600000">
            <a:off x="444299" y="3696567"/>
            <a:ext cx="3140925" cy="180975"/>
          </a:xfrm>
          <a:prstGeom prst="rect">
            <a:avLst/>
          </a:prstGeom>
        </p:spPr>
        <p:txBody>
          <a:bodyPr lIns="0" tIns="14400" rIns="0" bIns="0" rtlCol="0" anchor="t"/>
          <a:lstStyle/>
          <a:p>
            <a:pPr algn="ctr">
              <a:lnSpc>
                <a:spcPts val="1470"/>
              </a:lnSpc>
            </a:pPr>
            <a:r>
              <a:rPr lang="en-US" sz="1050" b="0" i="0" spc="0" dirty="0" smtClean="0">
                <a:solidFill>
                  <a:srgbClr val="464646">
                    <a:alpha val="100000"/>
                  </a:srgbClr>
                </a:solidFill>
                <a:latin typeface="Ubuntu"/>
              </a:rPr>
              <a:t>Consider working </a:t>
            </a:r>
            <a:r>
              <a:rPr lang="en-US" sz="1050" b="0" i="0" spc="0" dirty="0">
                <a:solidFill>
                  <a:srgbClr val="464646">
                    <a:alpha val="100000"/>
                  </a:srgbClr>
                </a:solidFill>
                <a:latin typeface="Ubuntu"/>
              </a:rPr>
              <a:t>up an elevator pitch.</a:t>
            </a:r>
          </a:p>
        </p:txBody>
      </p:sp>
      <p:sp>
        <p:nvSpPr>
          <p:cNvPr id="21" name="TextBox 21"/>
          <p:cNvSpPr txBox="1"/>
          <p:nvPr/>
        </p:nvSpPr>
        <p:spPr>
          <a:xfrm rot="21600000">
            <a:off x="444299" y="4382078"/>
            <a:ext cx="3140925" cy="361950"/>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If necessary, take a moment to </a:t>
            </a:r>
            <a:r>
              <a:rPr lang="en-US" sz="1050" b="1" dirty="0"/>
              <a:t/>
            </a:r>
            <a:br>
              <a:rPr lang="en-US" sz="1050" b="1" dirty="0"/>
            </a:br>
            <a:r>
              <a:rPr lang="en-US" sz="1050" b="0" i="0" spc="0">
                <a:solidFill>
                  <a:srgbClr val="464646">
                    <a:alpha val="100000"/>
                  </a:srgbClr>
                </a:solidFill>
                <a:latin typeface="Ubuntu"/>
              </a:rPr>
              <a:t>collect your thoughts.</a:t>
            </a:r>
          </a:p>
        </p:txBody>
      </p:sp>
      <p:sp>
        <p:nvSpPr>
          <p:cNvPr id="22" name="TextBox 22"/>
          <p:cNvSpPr txBox="1"/>
          <p:nvPr/>
        </p:nvSpPr>
        <p:spPr>
          <a:xfrm rot="21600000">
            <a:off x="444299" y="3444155"/>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Nerves are expected.</a:t>
            </a:r>
          </a:p>
        </p:txBody>
      </p:sp>
      <p:sp>
        <p:nvSpPr>
          <p:cNvPr id="23" name="TextBox 23"/>
          <p:cNvSpPr txBox="1"/>
          <p:nvPr/>
        </p:nvSpPr>
        <p:spPr>
          <a:xfrm rot="21600000">
            <a:off x="444299" y="4819939"/>
            <a:ext cx="3140925" cy="180975"/>
          </a:xfrm>
          <a:prstGeom prst="rect">
            <a:avLst/>
          </a:prstGeom>
        </p:spPr>
        <p:txBody>
          <a:bodyPr lIns="0" tIns="14400" rIns="0" bIns="0" rtlCol="0" anchor="t"/>
          <a:lstStyle/>
          <a:p>
            <a:pPr algn="ctr">
              <a:lnSpc>
                <a:spcPts val="1470"/>
              </a:lnSpc>
            </a:pPr>
            <a:r>
              <a:rPr lang="en-US" sz="1050" b="0" i="0" spc="0" dirty="0">
                <a:solidFill>
                  <a:srgbClr val="464646">
                    <a:alpha val="100000"/>
                  </a:srgbClr>
                </a:solidFill>
                <a:latin typeface="Ubuntu"/>
              </a:rPr>
              <a:t>Come up with a few questions for the committee.</a:t>
            </a:r>
          </a:p>
        </p:txBody>
      </p:sp>
      <p:sp>
        <p:nvSpPr>
          <p:cNvPr id="24" name="TextBox 24"/>
          <p:cNvSpPr txBox="1"/>
          <p:nvPr/>
        </p:nvSpPr>
        <p:spPr>
          <a:xfrm rot="21600000">
            <a:off x="444299" y="5067589"/>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Send thank-you note(s).</a:t>
            </a:r>
          </a:p>
        </p:txBody>
      </p:sp>
      <p:sp>
        <p:nvSpPr>
          <p:cNvPr id="25" name="TextBox 25"/>
          <p:cNvSpPr txBox="1"/>
          <p:nvPr/>
        </p:nvSpPr>
        <p:spPr>
          <a:xfrm rot="21600000">
            <a:off x="4025699" y="2944381"/>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Be prepared for a long day!</a:t>
            </a:r>
          </a:p>
        </p:txBody>
      </p:sp>
      <p:sp>
        <p:nvSpPr>
          <p:cNvPr id="26" name="TextBox 26"/>
          <p:cNvSpPr txBox="1"/>
          <p:nvPr/>
        </p:nvSpPr>
        <p:spPr>
          <a:xfrm rot="21600000">
            <a:off x="4025699" y="3192031"/>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Perfect your handshake, remember to smile.</a:t>
            </a:r>
          </a:p>
        </p:txBody>
      </p:sp>
      <p:sp>
        <p:nvSpPr>
          <p:cNvPr id="27" name="TextBox 27"/>
          <p:cNvSpPr txBox="1"/>
          <p:nvPr/>
        </p:nvSpPr>
        <p:spPr>
          <a:xfrm rot="21600000">
            <a:off x="4025699" y="3439681"/>
            <a:ext cx="3140925" cy="361950"/>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Review the job description and your </a:t>
            </a:r>
            <a:r>
              <a:rPr lang="en-US" sz="1050" b="1" dirty="0"/>
              <a:t/>
            </a:r>
            <a:br>
              <a:rPr lang="en-US" sz="1050" b="1" dirty="0"/>
            </a:br>
            <a:r>
              <a:rPr lang="en-US" sz="1050" b="0" i="0" spc="0">
                <a:solidFill>
                  <a:srgbClr val="464646">
                    <a:alpha val="100000"/>
                  </a:srgbClr>
                </a:solidFill>
                <a:latin typeface="Ubuntu"/>
              </a:rPr>
              <a:t>application beforehand.</a:t>
            </a:r>
          </a:p>
        </p:txBody>
      </p:sp>
      <p:sp>
        <p:nvSpPr>
          <p:cNvPr id="28" name="TextBox 28"/>
          <p:cNvSpPr txBox="1"/>
          <p:nvPr/>
        </p:nvSpPr>
        <p:spPr>
          <a:xfrm rot="21600000">
            <a:off x="4025699" y="3868306"/>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Take notes.</a:t>
            </a:r>
          </a:p>
        </p:txBody>
      </p:sp>
      <p:sp>
        <p:nvSpPr>
          <p:cNvPr id="29" name="TextBox 29"/>
          <p:cNvSpPr txBox="1"/>
          <p:nvPr/>
        </p:nvSpPr>
        <p:spPr>
          <a:xfrm rot="21600000">
            <a:off x="4025699" y="4115956"/>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Rehearse your presentation; anticipate questions.</a:t>
            </a:r>
          </a:p>
        </p:txBody>
      </p:sp>
      <p:sp>
        <p:nvSpPr>
          <p:cNvPr id="30" name="TextBox 30"/>
          <p:cNvSpPr txBox="1"/>
          <p:nvPr/>
        </p:nvSpPr>
        <p:spPr>
          <a:xfrm rot="21600000">
            <a:off x="4016174" y="4363606"/>
            <a:ext cx="3140925" cy="180975"/>
          </a:xfrm>
          <a:prstGeom prst="rect">
            <a:avLst/>
          </a:prstGeom>
        </p:spPr>
        <p:txBody>
          <a:bodyPr lIns="0" tIns="14400" rIns="0" bIns="0" rtlCol="0" anchor="t"/>
          <a:lstStyle/>
          <a:p>
            <a:pPr algn="ctr">
              <a:lnSpc>
                <a:spcPts val="1470"/>
              </a:lnSpc>
            </a:pPr>
            <a:r>
              <a:rPr lang="en-US" sz="1050" dirty="0" smtClean="0">
                <a:solidFill>
                  <a:srgbClr val="464646">
                    <a:alpha val="100000"/>
                  </a:srgbClr>
                </a:solidFill>
                <a:latin typeface="Ubuntu"/>
              </a:rPr>
              <a:t>Try </a:t>
            </a:r>
            <a:r>
              <a:rPr lang="en-US" sz="1050" dirty="0">
                <a:solidFill>
                  <a:srgbClr val="464646">
                    <a:alpha val="100000"/>
                  </a:srgbClr>
                </a:solidFill>
                <a:latin typeface="Ubuntu"/>
              </a:rPr>
              <a:t>to appear confident, even if you’re not</a:t>
            </a:r>
            <a:r>
              <a:rPr lang="en-US" sz="1050" dirty="0" smtClean="0">
                <a:solidFill>
                  <a:srgbClr val="464646">
                    <a:alpha val="100000"/>
                  </a:srgbClr>
                </a:solidFill>
                <a:latin typeface="Ubuntu"/>
              </a:rPr>
              <a:t>.</a:t>
            </a:r>
            <a:endParaRPr lang="en-US" sz="1050" dirty="0">
              <a:solidFill>
                <a:srgbClr val="464646">
                  <a:alpha val="100000"/>
                </a:srgbClr>
              </a:solidFill>
              <a:latin typeface="Ubuntu"/>
            </a:endParaRPr>
          </a:p>
        </p:txBody>
      </p:sp>
      <p:sp>
        <p:nvSpPr>
          <p:cNvPr id="31" name="TextBox 31"/>
          <p:cNvSpPr txBox="1"/>
          <p:nvPr/>
        </p:nvSpPr>
        <p:spPr>
          <a:xfrm rot="21600000">
            <a:off x="4025699" y="4611256"/>
            <a:ext cx="3140925" cy="180975"/>
          </a:xfrm>
          <a:prstGeom prst="rect">
            <a:avLst/>
          </a:prstGeom>
        </p:spPr>
        <p:txBody>
          <a:bodyPr lIns="0" tIns="14400" rIns="0" bIns="0" rtlCol="0" anchor="t"/>
          <a:lstStyle/>
          <a:p>
            <a:pPr algn="ctr">
              <a:lnSpc>
                <a:spcPts val="1470"/>
              </a:lnSpc>
            </a:pPr>
            <a:r>
              <a:rPr lang="en-US" sz="1050" dirty="0">
                <a:solidFill>
                  <a:srgbClr val="464646">
                    <a:alpha val="100000"/>
                  </a:srgbClr>
                </a:solidFill>
                <a:latin typeface="Ubuntu"/>
              </a:rPr>
              <a:t>Project your voice, modulate your tone/pitch.</a:t>
            </a:r>
            <a:endParaRPr lang="en-US" sz="1050" b="0" i="0" spc="0" dirty="0">
              <a:solidFill>
                <a:srgbClr val="464646">
                  <a:alpha val="100000"/>
                </a:srgbClr>
              </a:solidFill>
              <a:latin typeface="Ubuntu"/>
            </a:endParaRPr>
          </a:p>
        </p:txBody>
      </p:sp>
      <p:sp>
        <p:nvSpPr>
          <p:cNvPr id="32" name="TextBox 32"/>
          <p:cNvSpPr txBox="1"/>
          <p:nvPr/>
        </p:nvSpPr>
        <p:spPr>
          <a:xfrm rot="21600000">
            <a:off x="4025699" y="4858906"/>
            <a:ext cx="3140925" cy="180975"/>
          </a:xfrm>
          <a:prstGeom prst="rect">
            <a:avLst/>
          </a:prstGeom>
        </p:spPr>
        <p:txBody>
          <a:bodyPr lIns="0" tIns="14400" rIns="0" bIns="0" rtlCol="0" anchor="t"/>
          <a:lstStyle/>
          <a:p>
            <a:pPr algn="ctr">
              <a:lnSpc>
                <a:spcPts val="1470"/>
              </a:lnSpc>
            </a:pPr>
            <a:r>
              <a:rPr lang="en-US" sz="1050" b="0" i="0" spc="0" dirty="0" smtClean="0">
                <a:solidFill>
                  <a:srgbClr val="464646">
                    <a:alpha val="100000"/>
                  </a:srgbClr>
                </a:solidFill>
                <a:latin typeface="Ubuntu"/>
              </a:rPr>
              <a:t>Reach out to references before committee does.</a:t>
            </a:r>
            <a:endParaRPr lang="en-US" sz="1050" b="0" i="0" spc="0" dirty="0">
              <a:solidFill>
                <a:srgbClr val="464646">
                  <a:alpha val="100000"/>
                </a:srgbClr>
              </a:solidFill>
              <a:latin typeface="Ubuntu"/>
            </a:endParaRPr>
          </a:p>
        </p:txBody>
      </p:sp>
      <p:sp>
        <p:nvSpPr>
          <p:cNvPr id="33" name="TextBox 33"/>
          <p:cNvSpPr txBox="1"/>
          <p:nvPr/>
        </p:nvSpPr>
        <p:spPr>
          <a:xfrm rot="21600000">
            <a:off x="4025699" y="5106556"/>
            <a:ext cx="3140925" cy="180975"/>
          </a:xfrm>
          <a:prstGeom prst="rect">
            <a:avLst/>
          </a:prstGeom>
        </p:spPr>
        <p:txBody>
          <a:bodyPr lIns="0" tIns="14400" rIns="0" bIns="0" rtlCol="0" anchor="t"/>
          <a:lstStyle/>
          <a:p>
            <a:pPr algn="ctr">
              <a:lnSpc>
                <a:spcPts val="1470"/>
              </a:lnSpc>
            </a:pPr>
            <a:r>
              <a:rPr lang="en-US" sz="1050" b="0" i="0" spc="0">
                <a:solidFill>
                  <a:srgbClr val="464646">
                    <a:alpha val="100000"/>
                  </a:srgbClr>
                </a:solidFill>
                <a:latin typeface="Ubuntu"/>
              </a:rPr>
              <a:t>Send thank-you note(s).</a:t>
            </a:r>
          </a:p>
        </p:txBody>
      </p:sp>
      <p:cxnSp>
        <p:nvCxnSpPr>
          <p:cNvPr id="34" name="Straight Connector 34"/>
          <p:cNvCxnSpPr>
            <a:cxnSpLocks/>
          </p:cNvCxnSpPr>
          <p:nvPr/>
        </p:nvCxnSpPr>
        <p:spPr>
          <a:xfrm rot="21600000">
            <a:off x="1863524" y="2764184"/>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5"/>
          <p:cNvCxnSpPr>
            <a:cxnSpLocks/>
          </p:cNvCxnSpPr>
          <p:nvPr/>
        </p:nvCxnSpPr>
        <p:spPr>
          <a:xfrm rot="21600000">
            <a:off x="5444924" y="2764184"/>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grpSp>
        <p:nvGrpSpPr>
          <p:cNvPr id="37" name="Group 37"/>
          <p:cNvGrpSpPr/>
          <p:nvPr/>
        </p:nvGrpSpPr>
        <p:grpSpPr>
          <a:xfrm rot="21600000">
            <a:off x="1744461" y="1714500"/>
            <a:ext cx="533400" cy="533400"/>
            <a:chOff x="1744461" y="1714500"/>
            <a:chExt cx="533400" cy="533400"/>
          </a:xfrm>
        </p:grpSpPr>
        <p:sp>
          <p:nvSpPr>
            <p:cNvPr id="36" name="Freeform 36"/>
            <p:cNvSpPr/>
            <p:nvPr/>
          </p:nvSpPr>
          <p:spPr>
            <a:xfrm>
              <a:off x="1744461" y="1714500"/>
              <a:ext cx="533400" cy="53340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100000"/>
              </a:srgbClr>
            </a:solidFill>
          </p:spPr>
        </p:sp>
      </p:grpSp>
      <p:grpSp>
        <p:nvGrpSpPr>
          <p:cNvPr id="39" name="Group 39"/>
          <p:cNvGrpSpPr/>
          <p:nvPr/>
        </p:nvGrpSpPr>
        <p:grpSpPr>
          <a:xfrm rot="21600000">
            <a:off x="5325861" y="1714500"/>
            <a:ext cx="533400" cy="533400"/>
            <a:chOff x="5325861" y="1714500"/>
            <a:chExt cx="533400" cy="533400"/>
          </a:xfrm>
        </p:grpSpPr>
        <p:sp>
          <p:nvSpPr>
            <p:cNvPr id="38" name="Freeform 38"/>
            <p:cNvSpPr/>
            <p:nvPr/>
          </p:nvSpPr>
          <p:spPr>
            <a:xfrm>
              <a:off x="5325861" y="1714500"/>
              <a:ext cx="533400" cy="533400"/>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3C6AFF">
                <a:alpha val="100000"/>
              </a:srgbClr>
            </a:solidFill>
          </p:spPr>
        </p:sp>
      </p:grpSp>
      <p:grpSp>
        <p:nvGrpSpPr>
          <p:cNvPr id="41" name="Group 41"/>
          <p:cNvGrpSpPr/>
          <p:nvPr/>
        </p:nvGrpSpPr>
        <p:grpSpPr>
          <a:xfrm rot="21600000">
            <a:off x="3657615" y="133350"/>
            <a:ext cx="304800" cy="238125"/>
            <a:chOff x="3657615" y="133350"/>
            <a:chExt cx="304800" cy="238125"/>
          </a:xfrm>
        </p:grpSpPr>
        <p:sp>
          <p:nvSpPr>
            <p:cNvPr id="40" name="Freeform 40"/>
            <p:cNvSpPr/>
            <p:nvPr/>
          </p:nvSpPr>
          <p:spPr>
            <a:xfrm>
              <a:off x="3657615" y="133350"/>
              <a:ext cx="304800" cy="238125"/>
            </a:xfrm>
            <a:custGeom>
              <a:avLst/>
              <a:gdLst/>
              <a:ahLst/>
              <a:cxnLst/>
              <a:rect l="0" t="0" r="0" b="0"/>
              <a:pathLst>
                <a:path w="304800" h="238763">
                  <a:moveTo>
                    <a:pt x="148466" y="23012"/>
                  </a:moveTo>
                  <a:lnTo>
                    <a:pt x="148466" y="3600"/>
                  </a:lnTo>
                  <a:cubicBezTo>
                    <a:pt x="148466" y="1610"/>
                    <a:pt x="150076" y="0"/>
                    <a:pt x="152067" y="0"/>
                  </a:cubicBezTo>
                  <a:cubicBezTo>
                    <a:pt x="154057" y="0"/>
                    <a:pt x="155667" y="1610"/>
                    <a:pt x="155667" y="3600"/>
                  </a:cubicBezTo>
                  <a:lnTo>
                    <a:pt x="155667" y="23012"/>
                  </a:lnTo>
                  <a:cubicBezTo>
                    <a:pt x="155667" y="25003"/>
                    <a:pt x="154057" y="26613"/>
                    <a:pt x="152067" y="26613"/>
                  </a:cubicBezTo>
                  <a:cubicBezTo>
                    <a:pt x="150076" y="26613"/>
                    <a:pt x="148466" y="25003"/>
                    <a:pt x="148466" y="23012"/>
                  </a:cubicBezTo>
                  <a:close/>
                  <a:moveTo>
                    <a:pt x="280435" y="134036"/>
                  </a:moveTo>
                  <a:cubicBezTo>
                    <a:pt x="290312" y="137598"/>
                    <a:pt x="297437" y="146971"/>
                    <a:pt x="297437" y="158067"/>
                  </a:cubicBezTo>
                  <a:lnTo>
                    <a:pt x="297437" y="182004"/>
                  </a:lnTo>
                  <a:lnTo>
                    <a:pt x="297437" y="202644"/>
                  </a:lnTo>
                  <a:lnTo>
                    <a:pt x="297437" y="207978"/>
                  </a:lnTo>
                  <a:lnTo>
                    <a:pt x="297437" y="238763"/>
                  </a:lnTo>
                  <a:lnTo>
                    <a:pt x="216427" y="238763"/>
                  </a:lnTo>
                  <a:lnTo>
                    <a:pt x="165278" y="238763"/>
                  </a:lnTo>
                  <a:lnTo>
                    <a:pt x="148809" y="238763"/>
                  </a:lnTo>
                  <a:lnTo>
                    <a:pt x="138875" y="238763"/>
                  </a:lnTo>
                  <a:lnTo>
                    <a:pt x="88392" y="238763"/>
                  </a:lnTo>
                  <a:lnTo>
                    <a:pt x="7363" y="238763"/>
                  </a:lnTo>
                  <a:lnTo>
                    <a:pt x="7363" y="207978"/>
                  </a:lnTo>
                  <a:lnTo>
                    <a:pt x="7363" y="202644"/>
                  </a:lnTo>
                  <a:lnTo>
                    <a:pt x="7363" y="182004"/>
                  </a:lnTo>
                  <a:lnTo>
                    <a:pt x="7363" y="158067"/>
                  </a:lnTo>
                  <a:cubicBezTo>
                    <a:pt x="7363" y="146971"/>
                    <a:pt x="14488" y="137598"/>
                    <a:pt x="24365" y="134036"/>
                  </a:cubicBezTo>
                  <a:cubicBezTo>
                    <a:pt x="18440" y="130312"/>
                    <a:pt x="13687" y="124939"/>
                    <a:pt x="10735" y="118539"/>
                  </a:cubicBezTo>
                  <a:cubicBezTo>
                    <a:pt x="4115" y="111823"/>
                    <a:pt x="0" y="102613"/>
                    <a:pt x="0" y="92450"/>
                  </a:cubicBezTo>
                  <a:lnTo>
                    <a:pt x="0" y="85954"/>
                  </a:lnTo>
                  <a:cubicBezTo>
                    <a:pt x="0" y="67923"/>
                    <a:pt x="13173" y="52407"/>
                    <a:pt x="30861" y="49339"/>
                  </a:cubicBezTo>
                  <a:cubicBezTo>
                    <a:pt x="34823" y="45415"/>
                    <a:pt x="40186" y="43186"/>
                    <a:pt x="45777" y="43186"/>
                  </a:cubicBezTo>
                  <a:cubicBezTo>
                    <a:pt x="54045" y="43186"/>
                    <a:pt x="61551" y="48044"/>
                    <a:pt x="64999" y="55464"/>
                  </a:cubicBezTo>
                  <a:cubicBezTo>
                    <a:pt x="68028" y="56512"/>
                    <a:pt x="70761" y="58198"/>
                    <a:pt x="72971" y="60408"/>
                  </a:cubicBezTo>
                  <a:lnTo>
                    <a:pt x="72971" y="60408"/>
                  </a:lnTo>
                  <a:cubicBezTo>
                    <a:pt x="79096" y="66532"/>
                    <a:pt x="80639" y="75381"/>
                    <a:pt x="77686" y="82982"/>
                  </a:cubicBezTo>
                  <a:cubicBezTo>
                    <a:pt x="78829" y="86497"/>
                    <a:pt x="79610" y="90183"/>
                    <a:pt x="79610" y="94069"/>
                  </a:cubicBezTo>
                  <a:lnTo>
                    <a:pt x="79610" y="103508"/>
                  </a:lnTo>
                  <a:cubicBezTo>
                    <a:pt x="79610" y="116395"/>
                    <a:pt x="72781" y="127635"/>
                    <a:pt x="62608" y="134036"/>
                  </a:cubicBezTo>
                  <a:cubicBezTo>
                    <a:pt x="72485" y="137598"/>
                    <a:pt x="79610" y="146971"/>
                    <a:pt x="79610" y="158067"/>
                  </a:cubicBezTo>
                  <a:lnTo>
                    <a:pt x="79610" y="182004"/>
                  </a:lnTo>
                  <a:lnTo>
                    <a:pt x="89183" y="182004"/>
                  </a:lnTo>
                  <a:lnTo>
                    <a:pt x="89183" y="165335"/>
                  </a:lnTo>
                  <a:cubicBezTo>
                    <a:pt x="89183" y="140446"/>
                    <a:pt x="107642" y="119967"/>
                    <a:pt x="131550" y="116386"/>
                  </a:cubicBezTo>
                  <a:cubicBezTo>
                    <a:pt x="123368" y="110700"/>
                    <a:pt x="117767" y="101708"/>
                    <a:pt x="116424" y="91373"/>
                  </a:cubicBezTo>
                  <a:cubicBezTo>
                    <a:pt x="115700" y="90430"/>
                    <a:pt x="115300" y="89040"/>
                    <a:pt x="115300" y="87125"/>
                  </a:cubicBezTo>
                  <a:lnTo>
                    <a:pt x="115300" y="77495"/>
                  </a:lnTo>
                  <a:cubicBezTo>
                    <a:pt x="115300" y="75543"/>
                    <a:pt x="115462" y="73590"/>
                    <a:pt x="115767" y="71647"/>
                  </a:cubicBezTo>
                  <a:cubicBezTo>
                    <a:pt x="112319" y="66342"/>
                    <a:pt x="111833" y="59712"/>
                    <a:pt x="114557" y="53959"/>
                  </a:cubicBezTo>
                  <a:cubicBezTo>
                    <a:pt x="115405" y="52168"/>
                    <a:pt x="117567" y="51406"/>
                    <a:pt x="119348" y="52245"/>
                  </a:cubicBezTo>
                  <a:lnTo>
                    <a:pt x="123615" y="54273"/>
                  </a:lnTo>
                  <a:cubicBezTo>
                    <a:pt x="130597" y="45730"/>
                    <a:pt x="141018" y="40719"/>
                    <a:pt x="152067" y="40719"/>
                  </a:cubicBezTo>
                  <a:cubicBezTo>
                    <a:pt x="172345" y="40719"/>
                    <a:pt x="188843" y="57217"/>
                    <a:pt x="188843" y="77495"/>
                  </a:cubicBezTo>
                  <a:lnTo>
                    <a:pt x="188843" y="87125"/>
                  </a:lnTo>
                  <a:cubicBezTo>
                    <a:pt x="188843" y="89125"/>
                    <a:pt x="188376" y="90421"/>
                    <a:pt x="187728" y="91288"/>
                  </a:cubicBezTo>
                  <a:cubicBezTo>
                    <a:pt x="186404" y="101660"/>
                    <a:pt x="180804" y="110690"/>
                    <a:pt x="172593" y="116386"/>
                  </a:cubicBezTo>
                  <a:cubicBezTo>
                    <a:pt x="196501" y="119958"/>
                    <a:pt x="214960" y="140446"/>
                    <a:pt x="214960" y="165335"/>
                  </a:cubicBezTo>
                  <a:lnTo>
                    <a:pt x="214960" y="182004"/>
                  </a:lnTo>
                  <a:lnTo>
                    <a:pt x="225200" y="182004"/>
                  </a:lnTo>
                  <a:lnTo>
                    <a:pt x="225200" y="158067"/>
                  </a:lnTo>
                  <a:cubicBezTo>
                    <a:pt x="225200" y="146971"/>
                    <a:pt x="232324" y="137598"/>
                    <a:pt x="242202" y="134036"/>
                  </a:cubicBezTo>
                  <a:cubicBezTo>
                    <a:pt x="232029" y="127635"/>
                    <a:pt x="225200" y="116395"/>
                    <a:pt x="225200" y="103508"/>
                  </a:cubicBezTo>
                  <a:lnTo>
                    <a:pt x="225200" y="94069"/>
                  </a:lnTo>
                  <a:cubicBezTo>
                    <a:pt x="225200" y="90173"/>
                    <a:pt x="225981" y="86497"/>
                    <a:pt x="227124" y="82982"/>
                  </a:cubicBezTo>
                  <a:cubicBezTo>
                    <a:pt x="224171" y="75390"/>
                    <a:pt x="225714" y="66542"/>
                    <a:pt x="231839" y="60408"/>
                  </a:cubicBezTo>
                  <a:cubicBezTo>
                    <a:pt x="234048" y="58198"/>
                    <a:pt x="236782" y="56512"/>
                    <a:pt x="239811" y="55455"/>
                  </a:cubicBezTo>
                  <a:cubicBezTo>
                    <a:pt x="243249" y="48044"/>
                    <a:pt x="250755" y="43186"/>
                    <a:pt x="259023" y="43186"/>
                  </a:cubicBezTo>
                  <a:cubicBezTo>
                    <a:pt x="264538" y="43186"/>
                    <a:pt x="269853" y="45368"/>
                    <a:pt x="273806" y="49216"/>
                  </a:cubicBezTo>
                  <a:cubicBezTo>
                    <a:pt x="292398" y="51759"/>
                    <a:pt x="304800" y="65075"/>
                    <a:pt x="304800" y="82696"/>
                  </a:cubicBezTo>
                  <a:lnTo>
                    <a:pt x="304800" y="92450"/>
                  </a:lnTo>
                  <a:cubicBezTo>
                    <a:pt x="304800" y="102613"/>
                    <a:pt x="300685" y="111814"/>
                    <a:pt x="294065" y="118529"/>
                  </a:cubicBezTo>
                  <a:cubicBezTo>
                    <a:pt x="291113" y="124949"/>
                    <a:pt x="286360" y="130312"/>
                    <a:pt x="280435" y="134036"/>
                  </a:cubicBezTo>
                  <a:close/>
                  <a:moveTo>
                    <a:pt x="261318" y="139636"/>
                  </a:moveTo>
                  <a:lnTo>
                    <a:pt x="250831" y="139636"/>
                  </a:lnTo>
                  <a:cubicBezTo>
                    <a:pt x="240668" y="139636"/>
                    <a:pt x="232400" y="147904"/>
                    <a:pt x="232400" y="158067"/>
                  </a:cubicBezTo>
                  <a:lnTo>
                    <a:pt x="232400" y="182004"/>
                  </a:lnTo>
                  <a:lnTo>
                    <a:pt x="232400" y="185604"/>
                  </a:lnTo>
                  <a:lnTo>
                    <a:pt x="232400" y="189205"/>
                  </a:lnTo>
                  <a:lnTo>
                    <a:pt x="232400" y="189862"/>
                  </a:lnTo>
                  <a:lnTo>
                    <a:pt x="216427" y="189862"/>
                  </a:lnTo>
                  <a:cubicBezTo>
                    <a:pt x="215894" y="189862"/>
                    <a:pt x="215389" y="189976"/>
                    <a:pt x="214865" y="190024"/>
                  </a:cubicBezTo>
                  <a:cubicBezTo>
                    <a:pt x="213598" y="190138"/>
                    <a:pt x="212369" y="190367"/>
                    <a:pt x="211198" y="190729"/>
                  </a:cubicBezTo>
                  <a:cubicBezTo>
                    <a:pt x="209874" y="191129"/>
                    <a:pt x="208617" y="191672"/>
                    <a:pt x="207435" y="192348"/>
                  </a:cubicBezTo>
                  <a:cubicBezTo>
                    <a:pt x="202006" y="195482"/>
                    <a:pt x="198301" y="201282"/>
                    <a:pt x="198301" y="207988"/>
                  </a:cubicBezTo>
                  <a:lnTo>
                    <a:pt x="198301" y="213455"/>
                  </a:lnTo>
                  <a:cubicBezTo>
                    <a:pt x="198301" y="214074"/>
                    <a:pt x="198425" y="214665"/>
                    <a:pt x="198482" y="215265"/>
                  </a:cubicBezTo>
                  <a:cubicBezTo>
                    <a:pt x="198634" y="216789"/>
                    <a:pt x="198949" y="218265"/>
                    <a:pt x="199463" y="219656"/>
                  </a:cubicBezTo>
                  <a:cubicBezTo>
                    <a:pt x="199920" y="220913"/>
                    <a:pt x="200492" y="222113"/>
                    <a:pt x="201206" y="223218"/>
                  </a:cubicBezTo>
                  <a:cubicBezTo>
                    <a:pt x="204435" y="228229"/>
                    <a:pt x="210036" y="231572"/>
                    <a:pt x="216427" y="231572"/>
                  </a:cubicBezTo>
                  <a:lnTo>
                    <a:pt x="290246" y="231572"/>
                  </a:lnTo>
                  <a:lnTo>
                    <a:pt x="290246" y="207988"/>
                  </a:lnTo>
                  <a:cubicBezTo>
                    <a:pt x="290246" y="207293"/>
                    <a:pt x="290198" y="206616"/>
                    <a:pt x="290122" y="205940"/>
                  </a:cubicBezTo>
                  <a:cubicBezTo>
                    <a:pt x="290189" y="204378"/>
                    <a:pt x="290246" y="203530"/>
                    <a:pt x="290246" y="202654"/>
                  </a:cubicBezTo>
                  <a:lnTo>
                    <a:pt x="290246" y="189205"/>
                  </a:lnTo>
                  <a:lnTo>
                    <a:pt x="290246" y="185604"/>
                  </a:lnTo>
                  <a:lnTo>
                    <a:pt x="290246" y="182004"/>
                  </a:lnTo>
                  <a:lnTo>
                    <a:pt x="290246" y="158067"/>
                  </a:lnTo>
                  <a:cubicBezTo>
                    <a:pt x="290246" y="147904"/>
                    <a:pt x="281978" y="139636"/>
                    <a:pt x="271815" y="139636"/>
                  </a:cubicBezTo>
                  <a:lnTo>
                    <a:pt x="261318" y="139636"/>
                  </a:lnTo>
                  <a:close/>
                  <a:moveTo>
                    <a:pt x="198796" y="231572"/>
                  </a:moveTo>
                  <a:cubicBezTo>
                    <a:pt x="197682" y="230486"/>
                    <a:pt x="196672" y="229286"/>
                    <a:pt x="195767" y="228009"/>
                  </a:cubicBezTo>
                  <a:cubicBezTo>
                    <a:pt x="195062" y="227009"/>
                    <a:pt x="194481" y="225933"/>
                    <a:pt x="193929" y="224847"/>
                  </a:cubicBezTo>
                  <a:cubicBezTo>
                    <a:pt x="193367" y="223742"/>
                    <a:pt x="192900" y="222609"/>
                    <a:pt x="192500" y="221418"/>
                  </a:cubicBezTo>
                  <a:cubicBezTo>
                    <a:pt x="191653" y="218894"/>
                    <a:pt x="191091" y="216246"/>
                    <a:pt x="191091" y="213446"/>
                  </a:cubicBezTo>
                  <a:lnTo>
                    <a:pt x="191091" y="207978"/>
                  </a:lnTo>
                  <a:cubicBezTo>
                    <a:pt x="191091" y="200501"/>
                    <a:pt x="194415" y="193843"/>
                    <a:pt x="199587" y="189205"/>
                  </a:cubicBezTo>
                  <a:lnTo>
                    <a:pt x="162306" y="189205"/>
                  </a:lnTo>
                  <a:lnTo>
                    <a:pt x="155991" y="189205"/>
                  </a:lnTo>
                  <a:lnTo>
                    <a:pt x="155991" y="189862"/>
                  </a:lnTo>
                  <a:lnTo>
                    <a:pt x="155991" y="231572"/>
                  </a:lnTo>
                  <a:lnTo>
                    <a:pt x="165259" y="231572"/>
                  </a:lnTo>
                  <a:lnTo>
                    <a:pt x="183051" y="231572"/>
                  </a:lnTo>
                  <a:lnTo>
                    <a:pt x="190633" y="231572"/>
                  </a:lnTo>
                  <a:lnTo>
                    <a:pt x="198796" y="231572"/>
                  </a:lnTo>
                  <a:close/>
                  <a:moveTo>
                    <a:pt x="138865" y="231572"/>
                  </a:moveTo>
                  <a:lnTo>
                    <a:pt x="148800" y="231572"/>
                  </a:lnTo>
                  <a:lnTo>
                    <a:pt x="148800" y="189862"/>
                  </a:lnTo>
                  <a:lnTo>
                    <a:pt x="148800" y="189205"/>
                  </a:lnTo>
                  <a:lnTo>
                    <a:pt x="141856" y="189205"/>
                  </a:lnTo>
                  <a:lnTo>
                    <a:pt x="105213" y="189205"/>
                  </a:lnTo>
                  <a:cubicBezTo>
                    <a:pt x="110385" y="193843"/>
                    <a:pt x="113709" y="200501"/>
                    <a:pt x="113709" y="207978"/>
                  </a:cubicBezTo>
                  <a:lnTo>
                    <a:pt x="113709" y="213446"/>
                  </a:lnTo>
                  <a:cubicBezTo>
                    <a:pt x="113709" y="216408"/>
                    <a:pt x="113100" y="219208"/>
                    <a:pt x="112166" y="221856"/>
                  </a:cubicBezTo>
                  <a:cubicBezTo>
                    <a:pt x="111747" y="223028"/>
                    <a:pt x="111242" y="224142"/>
                    <a:pt x="110671" y="225228"/>
                  </a:cubicBezTo>
                  <a:cubicBezTo>
                    <a:pt x="110099" y="226304"/>
                    <a:pt x="109490" y="227362"/>
                    <a:pt x="108766" y="228343"/>
                  </a:cubicBezTo>
                  <a:cubicBezTo>
                    <a:pt x="107928" y="229486"/>
                    <a:pt x="107023" y="230581"/>
                    <a:pt x="106013" y="231572"/>
                  </a:cubicBezTo>
                  <a:lnTo>
                    <a:pt x="113500" y="231572"/>
                  </a:lnTo>
                  <a:lnTo>
                    <a:pt x="121082" y="231572"/>
                  </a:lnTo>
                  <a:lnTo>
                    <a:pt x="138865" y="231572"/>
                  </a:lnTo>
                  <a:close/>
                  <a:moveTo>
                    <a:pt x="14564" y="231572"/>
                  </a:moveTo>
                  <a:lnTo>
                    <a:pt x="88382" y="231572"/>
                  </a:lnTo>
                  <a:cubicBezTo>
                    <a:pt x="94583" y="231572"/>
                    <a:pt x="100051" y="228438"/>
                    <a:pt x="103318" y="223685"/>
                  </a:cubicBezTo>
                  <a:cubicBezTo>
                    <a:pt x="104051" y="222618"/>
                    <a:pt x="104661" y="221456"/>
                    <a:pt x="105156" y="220237"/>
                  </a:cubicBezTo>
                  <a:cubicBezTo>
                    <a:pt x="105699" y="218894"/>
                    <a:pt x="106032" y="217456"/>
                    <a:pt x="106242" y="215979"/>
                  </a:cubicBezTo>
                  <a:cubicBezTo>
                    <a:pt x="106356" y="215141"/>
                    <a:pt x="106499" y="214312"/>
                    <a:pt x="106499" y="213446"/>
                  </a:cubicBezTo>
                  <a:lnTo>
                    <a:pt x="106499" y="207978"/>
                  </a:lnTo>
                  <a:cubicBezTo>
                    <a:pt x="106499" y="200987"/>
                    <a:pt x="102479" y="194977"/>
                    <a:pt x="96669" y="191957"/>
                  </a:cubicBezTo>
                  <a:cubicBezTo>
                    <a:pt x="95488" y="191338"/>
                    <a:pt x="94240" y="190843"/>
                    <a:pt x="92926" y="190500"/>
                  </a:cubicBezTo>
                  <a:cubicBezTo>
                    <a:pt x="91745" y="190195"/>
                    <a:pt x="90526" y="190005"/>
                    <a:pt x="89268" y="189938"/>
                  </a:cubicBezTo>
                  <a:cubicBezTo>
                    <a:pt x="88963" y="189919"/>
                    <a:pt x="88687" y="189852"/>
                    <a:pt x="88382" y="189852"/>
                  </a:cubicBezTo>
                  <a:lnTo>
                    <a:pt x="72409" y="189852"/>
                  </a:lnTo>
                  <a:lnTo>
                    <a:pt x="72409" y="189205"/>
                  </a:lnTo>
                  <a:lnTo>
                    <a:pt x="72409" y="185604"/>
                  </a:lnTo>
                  <a:lnTo>
                    <a:pt x="72409" y="182004"/>
                  </a:lnTo>
                  <a:lnTo>
                    <a:pt x="72409" y="158067"/>
                  </a:lnTo>
                  <a:cubicBezTo>
                    <a:pt x="72409" y="147904"/>
                    <a:pt x="64141" y="139636"/>
                    <a:pt x="53978" y="139636"/>
                  </a:cubicBezTo>
                  <a:lnTo>
                    <a:pt x="43482" y="139636"/>
                  </a:lnTo>
                  <a:lnTo>
                    <a:pt x="32995" y="139636"/>
                  </a:lnTo>
                  <a:cubicBezTo>
                    <a:pt x="22831" y="139636"/>
                    <a:pt x="14564" y="147904"/>
                    <a:pt x="14564" y="158067"/>
                  </a:cubicBezTo>
                  <a:lnTo>
                    <a:pt x="14564" y="182004"/>
                  </a:lnTo>
                  <a:lnTo>
                    <a:pt x="14564" y="185604"/>
                  </a:lnTo>
                  <a:lnTo>
                    <a:pt x="14564" y="189205"/>
                  </a:lnTo>
                  <a:lnTo>
                    <a:pt x="14564" y="202644"/>
                  </a:lnTo>
                  <a:cubicBezTo>
                    <a:pt x="14564" y="203530"/>
                    <a:pt x="14621" y="204368"/>
                    <a:pt x="14697" y="205226"/>
                  </a:cubicBezTo>
                  <a:cubicBezTo>
                    <a:pt x="14611" y="206616"/>
                    <a:pt x="14564" y="207293"/>
                    <a:pt x="14564" y="207978"/>
                  </a:cubicBezTo>
                  <a:lnTo>
                    <a:pt x="14564" y="231572"/>
                  </a:lnTo>
                  <a:close/>
                  <a:moveTo>
                    <a:pt x="7363" y="94078"/>
                  </a:moveTo>
                  <a:cubicBezTo>
                    <a:pt x="7630" y="98936"/>
                    <a:pt x="9049" y="103461"/>
                    <a:pt x="11363" y="107432"/>
                  </a:cubicBezTo>
                  <a:cubicBezTo>
                    <a:pt x="12821" y="109938"/>
                    <a:pt x="14573" y="112233"/>
                    <a:pt x="16669" y="114205"/>
                  </a:cubicBezTo>
                  <a:cubicBezTo>
                    <a:pt x="22041" y="119272"/>
                    <a:pt x="29232" y="122444"/>
                    <a:pt x="37195" y="122444"/>
                  </a:cubicBezTo>
                  <a:cubicBezTo>
                    <a:pt x="53731" y="122444"/>
                    <a:pt x="67189" y="108995"/>
                    <a:pt x="67189" y="92450"/>
                  </a:cubicBezTo>
                  <a:lnTo>
                    <a:pt x="67189" y="85992"/>
                  </a:lnTo>
                  <a:lnTo>
                    <a:pt x="68161" y="84953"/>
                  </a:lnTo>
                  <a:cubicBezTo>
                    <a:pt x="68913" y="84153"/>
                    <a:pt x="69313" y="83182"/>
                    <a:pt x="69847" y="82277"/>
                  </a:cubicBezTo>
                  <a:cubicBezTo>
                    <a:pt x="70666" y="80867"/>
                    <a:pt x="71218" y="79419"/>
                    <a:pt x="71504" y="77867"/>
                  </a:cubicBezTo>
                  <a:cubicBezTo>
                    <a:pt x="71923" y="75600"/>
                    <a:pt x="71857" y="73314"/>
                    <a:pt x="71152" y="71114"/>
                  </a:cubicBezTo>
                  <a:cubicBezTo>
                    <a:pt x="70495" y="69075"/>
                    <a:pt x="69513" y="67123"/>
                    <a:pt x="67894" y="65494"/>
                  </a:cubicBezTo>
                  <a:cubicBezTo>
                    <a:pt x="66142" y="63751"/>
                    <a:pt x="63979" y="62541"/>
                    <a:pt x="61446" y="61893"/>
                  </a:cubicBezTo>
                  <a:lnTo>
                    <a:pt x="59588" y="61436"/>
                  </a:lnTo>
                  <a:lnTo>
                    <a:pt x="58941" y="59636"/>
                  </a:lnTo>
                  <a:cubicBezTo>
                    <a:pt x="56940" y="54102"/>
                    <a:pt x="51645" y="50387"/>
                    <a:pt x="45777" y="50387"/>
                  </a:cubicBezTo>
                  <a:cubicBezTo>
                    <a:pt x="41796" y="50387"/>
                    <a:pt x="37976" y="52111"/>
                    <a:pt x="35319" y="55102"/>
                  </a:cubicBezTo>
                  <a:lnTo>
                    <a:pt x="34433" y="56093"/>
                  </a:lnTo>
                  <a:lnTo>
                    <a:pt x="33118" y="56274"/>
                  </a:lnTo>
                  <a:cubicBezTo>
                    <a:pt x="18345" y="58312"/>
                    <a:pt x="7201" y="71066"/>
                    <a:pt x="7201" y="85954"/>
                  </a:cubicBezTo>
                  <a:lnTo>
                    <a:pt x="7201" y="92459"/>
                  </a:lnTo>
                  <a:cubicBezTo>
                    <a:pt x="7201" y="93012"/>
                    <a:pt x="7334" y="93526"/>
                    <a:pt x="7363" y="94078"/>
                  </a:cubicBezTo>
                  <a:close/>
                  <a:moveTo>
                    <a:pt x="29937" y="128911"/>
                  </a:moveTo>
                  <a:cubicBezTo>
                    <a:pt x="33995" y="131093"/>
                    <a:pt x="38567" y="132436"/>
                    <a:pt x="43482" y="132436"/>
                  </a:cubicBezTo>
                  <a:cubicBezTo>
                    <a:pt x="59255" y="132436"/>
                    <a:pt x="72076" y="119729"/>
                    <a:pt x="72352" y="104013"/>
                  </a:cubicBezTo>
                  <a:cubicBezTo>
                    <a:pt x="67456" y="118843"/>
                    <a:pt x="53635" y="129645"/>
                    <a:pt x="37186" y="129645"/>
                  </a:cubicBezTo>
                  <a:cubicBezTo>
                    <a:pt x="34709" y="129645"/>
                    <a:pt x="32290" y="129378"/>
                    <a:pt x="29937" y="128911"/>
                  </a:cubicBezTo>
                  <a:close/>
                  <a:moveTo>
                    <a:pt x="96383" y="182004"/>
                  </a:moveTo>
                  <a:lnTo>
                    <a:pt x="139075" y="182004"/>
                  </a:lnTo>
                  <a:lnTo>
                    <a:pt x="142799" y="132236"/>
                  </a:lnTo>
                  <a:cubicBezTo>
                    <a:pt x="142704" y="132026"/>
                    <a:pt x="142551" y="131836"/>
                    <a:pt x="142484" y="131607"/>
                  </a:cubicBezTo>
                  <a:lnTo>
                    <a:pt x="139741" y="122844"/>
                  </a:lnTo>
                  <a:lnTo>
                    <a:pt x="138865" y="122844"/>
                  </a:lnTo>
                  <a:cubicBezTo>
                    <a:pt x="115443" y="122844"/>
                    <a:pt x="96383" y="141903"/>
                    <a:pt x="96383" y="165335"/>
                  </a:cubicBezTo>
                  <a:lnTo>
                    <a:pt x="96383" y="182004"/>
                  </a:lnTo>
                  <a:close/>
                  <a:moveTo>
                    <a:pt x="120091" y="60846"/>
                  </a:moveTo>
                  <a:cubicBezTo>
                    <a:pt x="119929" y="62884"/>
                    <a:pt x="120491" y="64875"/>
                    <a:pt x="121463" y="66732"/>
                  </a:cubicBezTo>
                  <a:cubicBezTo>
                    <a:pt x="121787" y="67342"/>
                    <a:pt x="121968" y="68008"/>
                    <a:pt x="122406" y="68561"/>
                  </a:cubicBezTo>
                  <a:cubicBezTo>
                    <a:pt x="122768" y="69028"/>
                    <a:pt x="123015" y="69580"/>
                    <a:pt x="123120" y="70152"/>
                  </a:cubicBezTo>
                  <a:cubicBezTo>
                    <a:pt x="123463" y="70009"/>
                    <a:pt x="123825" y="70028"/>
                    <a:pt x="124187" y="69999"/>
                  </a:cubicBezTo>
                  <a:cubicBezTo>
                    <a:pt x="124968" y="69942"/>
                    <a:pt x="125759" y="70047"/>
                    <a:pt x="126435" y="70485"/>
                  </a:cubicBezTo>
                  <a:cubicBezTo>
                    <a:pt x="127016" y="70866"/>
                    <a:pt x="127349" y="71104"/>
                    <a:pt x="127740" y="71285"/>
                  </a:cubicBezTo>
                  <a:cubicBezTo>
                    <a:pt x="133169" y="73857"/>
                    <a:pt x="138198" y="72085"/>
                    <a:pt x="140894" y="66656"/>
                  </a:cubicBezTo>
                  <a:cubicBezTo>
                    <a:pt x="141503" y="65437"/>
                    <a:pt x="142751" y="64656"/>
                    <a:pt x="144123" y="64656"/>
                  </a:cubicBezTo>
                  <a:lnTo>
                    <a:pt x="173612" y="64656"/>
                  </a:lnTo>
                  <a:cubicBezTo>
                    <a:pt x="175079" y="64656"/>
                    <a:pt x="176403" y="65551"/>
                    <a:pt x="176946" y="66913"/>
                  </a:cubicBezTo>
                  <a:cubicBezTo>
                    <a:pt x="178146" y="69904"/>
                    <a:pt x="179508" y="73038"/>
                    <a:pt x="180842" y="75962"/>
                  </a:cubicBezTo>
                  <a:cubicBezTo>
                    <a:pt x="181108" y="76543"/>
                    <a:pt x="181375" y="77162"/>
                    <a:pt x="181632" y="77714"/>
                  </a:cubicBezTo>
                  <a:lnTo>
                    <a:pt x="181632" y="77486"/>
                  </a:lnTo>
                  <a:cubicBezTo>
                    <a:pt x="181632" y="61179"/>
                    <a:pt x="168364" y="47911"/>
                    <a:pt x="152057" y="47911"/>
                  </a:cubicBezTo>
                  <a:cubicBezTo>
                    <a:pt x="142351" y="47911"/>
                    <a:pt x="133245" y="52730"/>
                    <a:pt x="127683" y="60817"/>
                  </a:cubicBezTo>
                  <a:cubicBezTo>
                    <a:pt x="126740" y="62170"/>
                    <a:pt x="125035" y="62608"/>
                    <a:pt x="123511" y="62065"/>
                  </a:cubicBezTo>
                  <a:cubicBezTo>
                    <a:pt x="123396" y="62027"/>
                    <a:pt x="123282" y="62084"/>
                    <a:pt x="123168" y="62036"/>
                  </a:cubicBezTo>
                  <a:lnTo>
                    <a:pt x="120205" y="60627"/>
                  </a:lnTo>
                  <a:lnTo>
                    <a:pt x="120053" y="60560"/>
                  </a:lnTo>
                  <a:cubicBezTo>
                    <a:pt x="120053" y="60655"/>
                    <a:pt x="120091" y="60750"/>
                    <a:pt x="120091" y="60846"/>
                  </a:cubicBezTo>
                  <a:close/>
                  <a:moveTo>
                    <a:pt x="123434" y="89630"/>
                  </a:moveTo>
                  <a:cubicBezTo>
                    <a:pt x="124920" y="104194"/>
                    <a:pt x="137112" y="115643"/>
                    <a:pt x="152067" y="115643"/>
                  </a:cubicBezTo>
                  <a:cubicBezTo>
                    <a:pt x="166697" y="115643"/>
                    <a:pt x="178708" y="104680"/>
                    <a:pt x="180604" y="90554"/>
                  </a:cubicBezTo>
                  <a:cubicBezTo>
                    <a:pt x="178518" y="87973"/>
                    <a:pt x="175651" y="82715"/>
                    <a:pt x="171202" y="71866"/>
                  </a:cubicBezTo>
                  <a:lnTo>
                    <a:pt x="146218" y="71866"/>
                  </a:lnTo>
                  <a:cubicBezTo>
                    <a:pt x="141913" y="78534"/>
                    <a:pt x="134493" y="81182"/>
                    <a:pt x="127035" y="78743"/>
                  </a:cubicBezTo>
                  <a:cubicBezTo>
                    <a:pt x="125768" y="84230"/>
                    <a:pt x="124558" y="87582"/>
                    <a:pt x="123434" y="89630"/>
                  </a:cubicBezTo>
                  <a:close/>
                  <a:moveTo>
                    <a:pt x="157877" y="182004"/>
                  </a:moveTo>
                  <a:lnTo>
                    <a:pt x="154400" y="135341"/>
                  </a:lnTo>
                  <a:lnTo>
                    <a:pt x="149790" y="135341"/>
                  </a:lnTo>
                  <a:lnTo>
                    <a:pt x="146294" y="182004"/>
                  </a:lnTo>
                  <a:lnTo>
                    <a:pt x="148809" y="182004"/>
                  </a:lnTo>
                  <a:lnTo>
                    <a:pt x="157877" y="182004"/>
                  </a:lnTo>
                  <a:close/>
                  <a:moveTo>
                    <a:pt x="147285" y="122844"/>
                  </a:moveTo>
                  <a:lnTo>
                    <a:pt x="147952" y="124987"/>
                  </a:lnTo>
                  <a:lnTo>
                    <a:pt x="148933" y="128140"/>
                  </a:lnTo>
                  <a:lnTo>
                    <a:pt x="155219" y="128140"/>
                  </a:lnTo>
                  <a:lnTo>
                    <a:pt x="156200" y="124987"/>
                  </a:lnTo>
                  <a:lnTo>
                    <a:pt x="156867" y="122844"/>
                  </a:lnTo>
                  <a:lnTo>
                    <a:pt x="152057" y="122844"/>
                  </a:lnTo>
                  <a:lnTo>
                    <a:pt x="147285" y="122844"/>
                  </a:lnTo>
                  <a:close/>
                  <a:moveTo>
                    <a:pt x="207759" y="165335"/>
                  </a:moveTo>
                  <a:cubicBezTo>
                    <a:pt x="207759" y="141903"/>
                    <a:pt x="188700" y="122844"/>
                    <a:pt x="165278" y="122844"/>
                  </a:cubicBezTo>
                  <a:lnTo>
                    <a:pt x="164421" y="122844"/>
                  </a:lnTo>
                  <a:lnTo>
                    <a:pt x="161687" y="131616"/>
                  </a:lnTo>
                  <a:cubicBezTo>
                    <a:pt x="161620" y="131826"/>
                    <a:pt x="161487" y="131997"/>
                    <a:pt x="161392" y="132197"/>
                  </a:cubicBezTo>
                  <a:lnTo>
                    <a:pt x="165106" y="181994"/>
                  </a:lnTo>
                  <a:lnTo>
                    <a:pt x="207759" y="181994"/>
                  </a:lnTo>
                  <a:lnTo>
                    <a:pt x="207759" y="165335"/>
                  </a:lnTo>
                  <a:close/>
                  <a:moveTo>
                    <a:pt x="274863" y="128911"/>
                  </a:moveTo>
                  <a:cubicBezTo>
                    <a:pt x="272510" y="129378"/>
                    <a:pt x="270091" y="129645"/>
                    <a:pt x="267614" y="129645"/>
                  </a:cubicBezTo>
                  <a:cubicBezTo>
                    <a:pt x="251165" y="129645"/>
                    <a:pt x="237344" y="118843"/>
                    <a:pt x="232448" y="104013"/>
                  </a:cubicBezTo>
                  <a:cubicBezTo>
                    <a:pt x="232724" y="119729"/>
                    <a:pt x="245545" y="132436"/>
                    <a:pt x="261318" y="132436"/>
                  </a:cubicBezTo>
                  <a:cubicBezTo>
                    <a:pt x="266233" y="132436"/>
                    <a:pt x="270805" y="131093"/>
                    <a:pt x="274863" y="128911"/>
                  </a:cubicBezTo>
                  <a:close/>
                  <a:moveTo>
                    <a:pt x="245212" y="61436"/>
                  </a:moveTo>
                  <a:lnTo>
                    <a:pt x="243364" y="61903"/>
                  </a:lnTo>
                  <a:cubicBezTo>
                    <a:pt x="240830" y="62551"/>
                    <a:pt x="238668" y="63760"/>
                    <a:pt x="236915" y="65503"/>
                  </a:cubicBezTo>
                  <a:cubicBezTo>
                    <a:pt x="235296" y="67123"/>
                    <a:pt x="234315" y="69075"/>
                    <a:pt x="233658" y="71114"/>
                  </a:cubicBezTo>
                  <a:cubicBezTo>
                    <a:pt x="232943" y="73323"/>
                    <a:pt x="232877" y="75600"/>
                    <a:pt x="233296" y="77876"/>
                  </a:cubicBezTo>
                  <a:cubicBezTo>
                    <a:pt x="233582" y="79429"/>
                    <a:pt x="234134" y="80877"/>
                    <a:pt x="234953" y="82286"/>
                  </a:cubicBezTo>
                  <a:cubicBezTo>
                    <a:pt x="235487" y="83201"/>
                    <a:pt x="235887" y="84163"/>
                    <a:pt x="236639" y="84963"/>
                  </a:cubicBezTo>
                  <a:lnTo>
                    <a:pt x="237611" y="86001"/>
                  </a:lnTo>
                  <a:lnTo>
                    <a:pt x="237611" y="92459"/>
                  </a:lnTo>
                  <a:cubicBezTo>
                    <a:pt x="237611" y="108995"/>
                    <a:pt x="251060" y="122453"/>
                    <a:pt x="267605" y="122453"/>
                  </a:cubicBezTo>
                  <a:cubicBezTo>
                    <a:pt x="275558" y="122453"/>
                    <a:pt x="282750" y="119291"/>
                    <a:pt x="288131" y="114214"/>
                  </a:cubicBezTo>
                  <a:cubicBezTo>
                    <a:pt x="290227" y="112233"/>
                    <a:pt x="291979" y="109947"/>
                    <a:pt x="293437" y="107442"/>
                  </a:cubicBezTo>
                  <a:cubicBezTo>
                    <a:pt x="295751" y="103461"/>
                    <a:pt x="297170" y="98946"/>
                    <a:pt x="297437" y="94088"/>
                  </a:cubicBezTo>
                  <a:cubicBezTo>
                    <a:pt x="297466" y="93535"/>
                    <a:pt x="297599" y="93021"/>
                    <a:pt x="297599" y="92469"/>
                  </a:cubicBezTo>
                  <a:lnTo>
                    <a:pt x="297599" y="82715"/>
                  </a:lnTo>
                  <a:cubicBezTo>
                    <a:pt x="297599" y="68542"/>
                    <a:pt x="287198" y="57893"/>
                    <a:pt x="271710" y="56226"/>
                  </a:cubicBezTo>
                  <a:lnTo>
                    <a:pt x="270339" y="56074"/>
                  </a:lnTo>
                  <a:lnTo>
                    <a:pt x="269415" y="55054"/>
                  </a:lnTo>
                  <a:cubicBezTo>
                    <a:pt x="266748" y="52092"/>
                    <a:pt x="262957" y="50397"/>
                    <a:pt x="259013" y="50397"/>
                  </a:cubicBezTo>
                  <a:cubicBezTo>
                    <a:pt x="253146" y="50397"/>
                    <a:pt x="247850" y="54112"/>
                    <a:pt x="245850" y="59646"/>
                  </a:cubicBezTo>
                  <a:lnTo>
                    <a:pt x="245212" y="61436"/>
                  </a:lnTo>
                  <a:close/>
                  <a:moveTo>
                    <a:pt x="182975" y="39500"/>
                  </a:moveTo>
                  <a:cubicBezTo>
                    <a:pt x="183890" y="39500"/>
                    <a:pt x="184814" y="39148"/>
                    <a:pt x="185518" y="38443"/>
                  </a:cubicBezTo>
                  <a:lnTo>
                    <a:pt x="199244" y="24727"/>
                  </a:lnTo>
                  <a:cubicBezTo>
                    <a:pt x="200654" y="23317"/>
                    <a:pt x="200654" y="21041"/>
                    <a:pt x="199244" y="19641"/>
                  </a:cubicBezTo>
                  <a:cubicBezTo>
                    <a:pt x="197844" y="18240"/>
                    <a:pt x="195567" y="18231"/>
                    <a:pt x="194158" y="19641"/>
                  </a:cubicBezTo>
                  <a:lnTo>
                    <a:pt x="180432" y="33357"/>
                  </a:lnTo>
                  <a:cubicBezTo>
                    <a:pt x="179022" y="34766"/>
                    <a:pt x="179022" y="37043"/>
                    <a:pt x="180432" y="38443"/>
                  </a:cubicBezTo>
                  <a:cubicBezTo>
                    <a:pt x="181127" y="39157"/>
                    <a:pt x="182051" y="39500"/>
                    <a:pt x="182975" y="39500"/>
                  </a:cubicBezTo>
                  <a:close/>
                  <a:moveTo>
                    <a:pt x="118615" y="38452"/>
                  </a:moveTo>
                  <a:cubicBezTo>
                    <a:pt x="119320" y="39157"/>
                    <a:pt x="120234" y="39510"/>
                    <a:pt x="121158" y="39510"/>
                  </a:cubicBezTo>
                  <a:cubicBezTo>
                    <a:pt x="122082" y="39510"/>
                    <a:pt x="122996" y="39157"/>
                    <a:pt x="123701" y="38452"/>
                  </a:cubicBezTo>
                  <a:cubicBezTo>
                    <a:pt x="125111" y="37043"/>
                    <a:pt x="125111" y="34766"/>
                    <a:pt x="123701" y="33366"/>
                  </a:cubicBezTo>
                  <a:lnTo>
                    <a:pt x="109976" y="19650"/>
                  </a:lnTo>
                  <a:cubicBezTo>
                    <a:pt x="108566" y="18240"/>
                    <a:pt x="106289" y="18240"/>
                    <a:pt x="104889" y="19650"/>
                  </a:cubicBezTo>
                  <a:cubicBezTo>
                    <a:pt x="103480" y="21060"/>
                    <a:pt x="103480" y="23336"/>
                    <a:pt x="104889" y="24736"/>
                  </a:cubicBezTo>
                  <a:lnTo>
                    <a:pt x="118615" y="38452"/>
                  </a:lnTo>
                  <a:close/>
                </a:path>
              </a:pathLst>
            </a:custGeom>
            <a:solidFill>
              <a:srgbClr val="3C6AFF">
                <a:alpha val="100000"/>
              </a:srgbClr>
            </a:solidFill>
          </p:spPr>
        </p:sp>
      </p:grpSp>
      <p:grpSp>
        <p:nvGrpSpPr>
          <p:cNvPr id="43" name="Group 43"/>
          <p:cNvGrpSpPr/>
          <p:nvPr/>
        </p:nvGrpSpPr>
        <p:grpSpPr>
          <a:xfrm rot="21600000">
            <a:off x="1854212" y="1800225"/>
            <a:ext cx="311125" cy="352425"/>
            <a:chOff x="1854212" y="1800225"/>
            <a:chExt cx="311125" cy="352425"/>
          </a:xfrm>
        </p:grpSpPr>
        <p:sp>
          <p:nvSpPr>
            <p:cNvPr id="42" name="Freeform 42"/>
            <p:cNvSpPr/>
            <p:nvPr/>
          </p:nvSpPr>
          <p:spPr>
            <a:xfrm>
              <a:off x="1854212" y="1800225"/>
              <a:ext cx="311125" cy="352425"/>
            </a:xfrm>
            <a:custGeom>
              <a:avLst/>
              <a:gdLst/>
              <a:ahLst/>
              <a:cxnLst/>
              <a:rect l="0" t="0" r="0" b="0"/>
              <a:pathLst>
                <a:path w="268948" h="304800">
                  <a:moveTo>
                    <a:pt x="241059" y="71714"/>
                  </a:moveTo>
                  <a:lnTo>
                    <a:pt x="174317" y="71714"/>
                  </a:lnTo>
                  <a:cubicBezTo>
                    <a:pt x="158677" y="71714"/>
                    <a:pt x="146428" y="83963"/>
                    <a:pt x="146428" y="99603"/>
                  </a:cubicBezTo>
                  <a:cubicBezTo>
                    <a:pt x="146428" y="115243"/>
                    <a:pt x="158667" y="127492"/>
                    <a:pt x="174317" y="127492"/>
                  </a:cubicBezTo>
                  <a:lnTo>
                    <a:pt x="226114" y="127492"/>
                  </a:lnTo>
                  <a:cubicBezTo>
                    <a:pt x="228867" y="127492"/>
                    <a:pt x="231096" y="125263"/>
                    <a:pt x="231096" y="122511"/>
                  </a:cubicBezTo>
                  <a:cubicBezTo>
                    <a:pt x="231096" y="119758"/>
                    <a:pt x="228867" y="117529"/>
                    <a:pt x="226114" y="117529"/>
                  </a:cubicBezTo>
                  <a:lnTo>
                    <a:pt x="174317" y="117529"/>
                  </a:lnTo>
                  <a:cubicBezTo>
                    <a:pt x="164097" y="117529"/>
                    <a:pt x="156391" y="109823"/>
                    <a:pt x="156391" y="99603"/>
                  </a:cubicBezTo>
                  <a:cubicBezTo>
                    <a:pt x="156391" y="89383"/>
                    <a:pt x="164087" y="81677"/>
                    <a:pt x="174317" y="81677"/>
                  </a:cubicBezTo>
                  <a:lnTo>
                    <a:pt x="241059" y="81677"/>
                  </a:lnTo>
                  <a:cubicBezTo>
                    <a:pt x="251279" y="81677"/>
                    <a:pt x="258985" y="89383"/>
                    <a:pt x="258985" y="99603"/>
                  </a:cubicBezTo>
                  <a:lnTo>
                    <a:pt x="258985" y="214151"/>
                  </a:lnTo>
                  <a:cubicBezTo>
                    <a:pt x="258985" y="232267"/>
                    <a:pt x="244240" y="247021"/>
                    <a:pt x="226114" y="247021"/>
                  </a:cubicBezTo>
                  <a:lnTo>
                    <a:pt x="212169" y="247021"/>
                  </a:lnTo>
                  <a:lnTo>
                    <a:pt x="212169" y="146428"/>
                  </a:lnTo>
                  <a:cubicBezTo>
                    <a:pt x="212169" y="143675"/>
                    <a:pt x="209941" y="141446"/>
                    <a:pt x="207188" y="141446"/>
                  </a:cubicBezTo>
                  <a:cubicBezTo>
                    <a:pt x="204435" y="141446"/>
                    <a:pt x="202206" y="143675"/>
                    <a:pt x="202206" y="146428"/>
                  </a:cubicBezTo>
                  <a:lnTo>
                    <a:pt x="202206" y="274920"/>
                  </a:lnTo>
                  <a:cubicBezTo>
                    <a:pt x="202206" y="286083"/>
                    <a:pt x="193453" y="294846"/>
                    <a:pt x="182280" y="294846"/>
                  </a:cubicBezTo>
                  <a:lnTo>
                    <a:pt x="60760" y="294846"/>
                  </a:lnTo>
                  <a:cubicBezTo>
                    <a:pt x="49597" y="294846"/>
                    <a:pt x="40834" y="286093"/>
                    <a:pt x="40834" y="274920"/>
                  </a:cubicBezTo>
                  <a:lnTo>
                    <a:pt x="40834" y="264519"/>
                  </a:lnTo>
                  <a:cubicBezTo>
                    <a:pt x="40834" y="261766"/>
                    <a:pt x="38605" y="259537"/>
                    <a:pt x="35852" y="259537"/>
                  </a:cubicBezTo>
                  <a:cubicBezTo>
                    <a:pt x="33099" y="259537"/>
                    <a:pt x="30871" y="261766"/>
                    <a:pt x="30871" y="264519"/>
                  </a:cubicBezTo>
                  <a:lnTo>
                    <a:pt x="30871" y="274920"/>
                  </a:lnTo>
                  <a:cubicBezTo>
                    <a:pt x="30871" y="291684"/>
                    <a:pt x="43986" y="304800"/>
                    <a:pt x="60750" y="304800"/>
                  </a:cubicBezTo>
                  <a:lnTo>
                    <a:pt x="182289" y="304800"/>
                  </a:lnTo>
                  <a:cubicBezTo>
                    <a:pt x="199053" y="304800"/>
                    <a:pt x="212169" y="291684"/>
                    <a:pt x="212169" y="274920"/>
                  </a:cubicBezTo>
                  <a:lnTo>
                    <a:pt x="212169" y="256985"/>
                  </a:lnTo>
                  <a:lnTo>
                    <a:pt x="226114" y="256985"/>
                  </a:lnTo>
                  <a:cubicBezTo>
                    <a:pt x="249726" y="256985"/>
                    <a:pt x="268948" y="237773"/>
                    <a:pt x="268948" y="214151"/>
                  </a:cubicBezTo>
                  <a:lnTo>
                    <a:pt x="268948" y="99612"/>
                  </a:lnTo>
                  <a:cubicBezTo>
                    <a:pt x="268948" y="83972"/>
                    <a:pt x="256689" y="71714"/>
                    <a:pt x="241059" y="71714"/>
                  </a:cubicBezTo>
                  <a:close/>
                  <a:moveTo>
                    <a:pt x="48816" y="251593"/>
                  </a:moveTo>
                  <a:cubicBezTo>
                    <a:pt x="62446" y="251593"/>
                    <a:pt x="72723" y="241316"/>
                    <a:pt x="72723" y="227686"/>
                  </a:cubicBezTo>
                  <a:cubicBezTo>
                    <a:pt x="72723" y="222323"/>
                    <a:pt x="70885" y="217418"/>
                    <a:pt x="67894" y="213436"/>
                  </a:cubicBezTo>
                  <a:cubicBezTo>
                    <a:pt x="79581" y="211884"/>
                    <a:pt x="88659" y="201949"/>
                    <a:pt x="88659" y="189852"/>
                  </a:cubicBezTo>
                  <a:cubicBezTo>
                    <a:pt x="88659" y="182118"/>
                    <a:pt x="84906" y="175298"/>
                    <a:pt x="79181" y="170926"/>
                  </a:cubicBezTo>
                  <a:cubicBezTo>
                    <a:pt x="84896" y="166554"/>
                    <a:pt x="88659" y="159734"/>
                    <a:pt x="88659" y="152000"/>
                  </a:cubicBezTo>
                  <a:cubicBezTo>
                    <a:pt x="88659" y="139732"/>
                    <a:pt x="79315" y="129702"/>
                    <a:pt x="67399" y="128359"/>
                  </a:cubicBezTo>
                  <a:cubicBezTo>
                    <a:pt x="70704" y="124273"/>
                    <a:pt x="72723" y="119063"/>
                    <a:pt x="72723" y="113147"/>
                  </a:cubicBezTo>
                  <a:cubicBezTo>
                    <a:pt x="72723" y="99955"/>
                    <a:pt x="61998" y="89240"/>
                    <a:pt x="48816" y="89240"/>
                  </a:cubicBezTo>
                  <a:lnTo>
                    <a:pt x="23908" y="89240"/>
                  </a:lnTo>
                  <a:cubicBezTo>
                    <a:pt x="10725" y="89240"/>
                    <a:pt x="0" y="99965"/>
                    <a:pt x="0" y="113147"/>
                  </a:cubicBezTo>
                  <a:cubicBezTo>
                    <a:pt x="0" y="122368"/>
                    <a:pt x="5305" y="130302"/>
                    <a:pt x="12983" y="134283"/>
                  </a:cubicBezTo>
                  <a:cubicBezTo>
                    <a:pt x="8115" y="138655"/>
                    <a:pt x="4982" y="144932"/>
                    <a:pt x="4982" y="151981"/>
                  </a:cubicBezTo>
                  <a:cubicBezTo>
                    <a:pt x="4982" y="161725"/>
                    <a:pt x="10858" y="170088"/>
                    <a:pt x="19231" y="173812"/>
                  </a:cubicBezTo>
                  <a:cubicBezTo>
                    <a:pt x="15364" y="178051"/>
                    <a:pt x="12944" y="183642"/>
                    <a:pt x="12944" y="189833"/>
                  </a:cubicBezTo>
                  <a:cubicBezTo>
                    <a:pt x="12944" y="199015"/>
                    <a:pt x="18202" y="206912"/>
                    <a:pt x="25822" y="210922"/>
                  </a:cubicBezTo>
                  <a:cubicBezTo>
                    <a:pt x="21565" y="215236"/>
                    <a:pt x="18917" y="221151"/>
                    <a:pt x="18917" y="227686"/>
                  </a:cubicBezTo>
                  <a:cubicBezTo>
                    <a:pt x="18917" y="240868"/>
                    <a:pt x="29642" y="251593"/>
                    <a:pt x="42824" y="251593"/>
                  </a:cubicBezTo>
                  <a:lnTo>
                    <a:pt x="48816" y="251593"/>
                  </a:lnTo>
                  <a:close/>
                  <a:moveTo>
                    <a:pt x="23908" y="99193"/>
                  </a:moveTo>
                  <a:lnTo>
                    <a:pt x="48806" y="99193"/>
                  </a:lnTo>
                  <a:cubicBezTo>
                    <a:pt x="57426" y="99193"/>
                    <a:pt x="62751" y="106432"/>
                    <a:pt x="62751" y="113138"/>
                  </a:cubicBezTo>
                  <a:cubicBezTo>
                    <a:pt x="62751" y="121349"/>
                    <a:pt x="57017" y="127083"/>
                    <a:pt x="48806" y="127083"/>
                  </a:cubicBezTo>
                  <a:lnTo>
                    <a:pt x="23908" y="127083"/>
                  </a:lnTo>
                  <a:cubicBezTo>
                    <a:pt x="15288" y="127083"/>
                    <a:pt x="9963" y="119844"/>
                    <a:pt x="9963" y="113138"/>
                  </a:cubicBezTo>
                  <a:cubicBezTo>
                    <a:pt x="9963" y="104518"/>
                    <a:pt x="17193" y="99193"/>
                    <a:pt x="23908" y="99193"/>
                  </a:cubicBezTo>
                  <a:close/>
                  <a:moveTo>
                    <a:pt x="14945" y="151981"/>
                  </a:moveTo>
                  <a:cubicBezTo>
                    <a:pt x="14945" y="143361"/>
                    <a:pt x="22184" y="138036"/>
                    <a:pt x="28889" y="138036"/>
                  </a:cubicBezTo>
                  <a:lnTo>
                    <a:pt x="64751" y="138036"/>
                  </a:lnTo>
                  <a:cubicBezTo>
                    <a:pt x="73371" y="138036"/>
                    <a:pt x="78696" y="145275"/>
                    <a:pt x="78696" y="151981"/>
                  </a:cubicBezTo>
                  <a:cubicBezTo>
                    <a:pt x="78696" y="158687"/>
                    <a:pt x="73371" y="165925"/>
                    <a:pt x="64751" y="165925"/>
                  </a:cubicBezTo>
                  <a:lnTo>
                    <a:pt x="36862" y="165925"/>
                  </a:lnTo>
                  <a:lnTo>
                    <a:pt x="28889" y="165925"/>
                  </a:lnTo>
                  <a:cubicBezTo>
                    <a:pt x="20269" y="165926"/>
                    <a:pt x="14945" y="158687"/>
                    <a:pt x="14945" y="151981"/>
                  </a:cubicBezTo>
                  <a:close/>
                  <a:moveTo>
                    <a:pt x="36862" y="175889"/>
                  </a:moveTo>
                  <a:lnTo>
                    <a:pt x="64751" y="175889"/>
                  </a:lnTo>
                  <a:cubicBezTo>
                    <a:pt x="73371" y="175889"/>
                    <a:pt x="78696" y="183128"/>
                    <a:pt x="78696" y="189824"/>
                  </a:cubicBezTo>
                  <a:cubicBezTo>
                    <a:pt x="78696" y="196539"/>
                    <a:pt x="73371" y="203768"/>
                    <a:pt x="64751" y="203768"/>
                  </a:cubicBezTo>
                  <a:lnTo>
                    <a:pt x="48816" y="203768"/>
                  </a:lnTo>
                  <a:lnTo>
                    <a:pt x="42834" y="203768"/>
                  </a:lnTo>
                  <a:lnTo>
                    <a:pt x="36862" y="203768"/>
                  </a:lnTo>
                  <a:cubicBezTo>
                    <a:pt x="28251" y="203768"/>
                    <a:pt x="22927" y="196529"/>
                    <a:pt x="22927" y="189824"/>
                  </a:cubicBezTo>
                  <a:cubicBezTo>
                    <a:pt x="22917" y="181223"/>
                    <a:pt x="30156" y="175889"/>
                    <a:pt x="36862" y="175889"/>
                  </a:cubicBezTo>
                  <a:close/>
                  <a:moveTo>
                    <a:pt x="28889" y="227686"/>
                  </a:moveTo>
                  <a:cubicBezTo>
                    <a:pt x="28889" y="219075"/>
                    <a:pt x="36128" y="213751"/>
                    <a:pt x="42834" y="213751"/>
                  </a:cubicBezTo>
                  <a:lnTo>
                    <a:pt x="48806" y="213751"/>
                  </a:lnTo>
                  <a:cubicBezTo>
                    <a:pt x="57426" y="213751"/>
                    <a:pt x="62751" y="220990"/>
                    <a:pt x="62751" y="227686"/>
                  </a:cubicBezTo>
                  <a:cubicBezTo>
                    <a:pt x="62751" y="235896"/>
                    <a:pt x="57017" y="241630"/>
                    <a:pt x="48806" y="241630"/>
                  </a:cubicBezTo>
                  <a:lnTo>
                    <a:pt x="42834" y="241630"/>
                  </a:lnTo>
                  <a:cubicBezTo>
                    <a:pt x="34223" y="241630"/>
                    <a:pt x="28889" y="234391"/>
                    <a:pt x="28889" y="227686"/>
                  </a:cubicBezTo>
                  <a:close/>
                  <a:moveTo>
                    <a:pt x="36862" y="85658"/>
                  </a:moveTo>
                  <a:cubicBezTo>
                    <a:pt x="39614" y="85658"/>
                    <a:pt x="41843" y="83429"/>
                    <a:pt x="41843" y="80677"/>
                  </a:cubicBezTo>
                  <a:lnTo>
                    <a:pt x="41843" y="29880"/>
                  </a:lnTo>
                  <a:cubicBezTo>
                    <a:pt x="41843" y="18707"/>
                    <a:pt x="50597" y="9954"/>
                    <a:pt x="61770" y="9954"/>
                  </a:cubicBezTo>
                  <a:lnTo>
                    <a:pt x="183290" y="9954"/>
                  </a:lnTo>
                  <a:cubicBezTo>
                    <a:pt x="194453" y="9954"/>
                    <a:pt x="203216" y="18698"/>
                    <a:pt x="203216" y="29880"/>
                  </a:cubicBezTo>
                  <a:lnTo>
                    <a:pt x="203216" y="54778"/>
                  </a:lnTo>
                  <a:cubicBezTo>
                    <a:pt x="203216" y="57531"/>
                    <a:pt x="205445" y="59760"/>
                    <a:pt x="208197" y="59760"/>
                  </a:cubicBezTo>
                  <a:cubicBezTo>
                    <a:pt x="210950" y="59760"/>
                    <a:pt x="213179" y="57531"/>
                    <a:pt x="213179" y="54778"/>
                  </a:cubicBezTo>
                  <a:lnTo>
                    <a:pt x="213179" y="29880"/>
                  </a:lnTo>
                  <a:cubicBezTo>
                    <a:pt x="213160" y="13125"/>
                    <a:pt x="200044" y="0"/>
                    <a:pt x="183280" y="0"/>
                  </a:cubicBezTo>
                  <a:lnTo>
                    <a:pt x="61760" y="0"/>
                  </a:lnTo>
                  <a:cubicBezTo>
                    <a:pt x="44996" y="0"/>
                    <a:pt x="31880" y="13125"/>
                    <a:pt x="31880" y="29880"/>
                  </a:cubicBezTo>
                  <a:lnTo>
                    <a:pt x="31880" y="80677"/>
                  </a:lnTo>
                  <a:cubicBezTo>
                    <a:pt x="31880" y="83429"/>
                    <a:pt x="34099" y="85658"/>
                    <a:pt x="36862" y="85658"/>
                  </a:cubicBezTo>
                  <a:close/>
                  <a:moveTo>
                    <a:pt x="99612" y="22908"/>
                  </a:moveTo>
                  <a:cubicBezTo>
                    <a:pt x="96850" y="22908"/>
                    <a:pt x="94631" y="25136"/>
                    <a:pt x="94631" y="27889"/>
                  </a:cubicBezTo>
                  <a:cubicBezTo>
                    <a:pt x="94631" y="30642"/>
                    <a:pt x="96850" y="32871"/>
                    <a:pt x="99612" y="32871"/>
                  </a:cubicBezTo>
                  <a:lnTo>
                    <a:pt x="145428" y="32871"/>
                  </a:lnTo>
                  <a:cubicBezTo>
                    <a:pt x="148180" y="32871"/>
                    <a:pt x="150409" y="30642"/>
                    <a:pt x="150409" y="27889"/>
                  </a:cubicBezTo>
                  <a:cubicBezTo>
                    <a:pt x="150409" y="25136"/>
                    <a:pt x="148190" y="22908"/>
                    <a:pt x="145428" y="22908"/>
                  </a:cubicBezTo>
                  <a:lnTo>
                    <a:pt x="99612" y="22908"/>
                  </a:lnTo>
                  <a:close/>
                </a:path>
              </a:pathLst>
            </a:custGeom>
            <a:solidFill>
              <a:srgbClr val="FFFFFF">
                <a:alpha val="100000"/>
              </a:srgbClr>
            </a:solidFill>
          </p:spPr>
        </p:sp>
      </p:grpSp>
      <p:grpSp>
        <p:nvGrpSpPr>
          <p:cNvPr id="45" name="Group 45"/>
          <p:cNvGrpSpPr/>
          <p:nvPr/>
        </p:nvGrpSpPr>
        <p:grpSpPr>
          <a:xfrm rot="21600000">
            <a:off x="6366080" y="1885950"/>
            <a:ext cx="393290" cy="190500"/>
            <a:chOff x="6366080" y="1885950"/>
            <a:chExt cx="393290" cy="190500"/>
          </a:xfrm>
        </p:grpSpPr>
        <p:sp>
          <p:nvSpPr>
            <p:cNvPr id="44" name="Freeform 44"/>
            <p:cNvSpPr/>
            <p:nvPr/>
          </p:nvSpPr>
          <p:spPr>
            <a:xfrm>
              <a:off x="6366080" y="1885950"/>
              <a:ext cx="393290" cy="190500"/>
            </a:xfrm>
            <a:custGeom>
              <a:avLst/>
              <a:gdLst/>
              <a:ahLst/>
              <a:cxnLst/>
              <a:rect l="0" t="0" r="0" b="0"/>
              <a:pathLst>
                <a:path w="304800" h="146599">
                  <a:moveTo>
                    <a:pt x="152410" y="146599"/>
                  </a:moveTo>
                  <a:cubicBezTo>
                    <a:pt x="85182" y="146599"/>
                    <a:pt x="27661" y="104137"/>
                    <a:pt x="6058" y="85877"/>
                  </a:cubicBezTo>
                  <a:cubicBezTo>
                    <a:pt x="2210" y="82639"/>
                    <a:pt x="0" y="78038"/>
                    <a:pt x="0" y="73285"/>
                  </a:cubicBezTo>
                  <a:cubicBezTo>
                    <a:pt x="10" y="68523"/>
                    <a:pt x="2210" y="63941"/>
                    <a:pt x="6048" y="60712"/>
                  </a:cubicBezTo>
                  <a:cubicBezTo>
                    <a:pt x="27651" y="42453"/>
                    <a:pt x="85163" y="0"/>
                    <a:pt x="152400" y="0"/>
                  </a:cubicBezTo>
                  <a:cubicBezTo>
                    <a:pt x="219637" y="0"/>
                    <a:pt x="277158" y="42462"/>
                    <a:pt x="298752" y="60712"/>
                  </a:cubicBezTo>
                  <a:cubicBezTo>
                    <a:pt x="302590" y="63951"/>
                    <a:pt x="304800" y="68532"/>
                    <a:pt x="304800" y="73285"/>
                  </a:cubicBezTo>
                  <a:cubicBezTo>
                    <a:pt x="304800" y="78048"/>
                    <a:pt x="302600" y="82629"/>
                    <a:pt x="298771" y="85877"/>
                  </a:cubicBezTo>
                  <a:cubicBezTo>
                    <a:pt x="277149" y="104137"/>
                    <a:pt x="219627" y="146599"/>
                    <a:pt x="152410" y="146599"/>
                  </a:cubicBezTo>
                  <a:close/>
                  <a:moveTo>
                    <a:pt x="152410" y="8058"/>
                  </a:moveTo>
                  <a:cubicBezTo>
                    <a:pt x="87840" y="8058"/>
                    <a:pt x="32185" y="49187"/>
                    <a:pt x="11259" y="66875"/>
                  </a:cubicBezTo>
                  <a:cubicBezTo>
                    <a:pt x="9211" y="68599"/>
                    <a:pt x="8087" y="70876"/>
                    <a:pt x="8087" y="73276"/>
                  </a:cubicBezTo>
                  <a:cubicBezTo>
                    <a:pt x="8077" y="75686"/>
                    <a:pt x="9211" y="77962"/>
                    <a:pt x="11259" y="79705"/>
                  </a:cubicBezTo>
                  <a:cubicBezTo>
                    <a:pt x="32195" y="97393"/>
                    <a:pt x="87859" y="138513"/>
                    <a:pt x="152410" y="138513"/>
                  </a:cubicBezTo>
                  <a:cubicBezTo>
                    <a:pt x="216960" y="138513"/>
                    <a:pt x="272625" y="97393"/>
                    <a:pt x="293561" y="79705"/>
                  </a:cubicBezTo>
                  <a:cubicBezTo>
                    <a:pt x="295599" y="77972"/>
                    <a:pt x="296732" y="75695"/>
                    <a:pt x="296732" y="73276"/>
                  </a:cubicBezTo>
                  <a:cubicBezTo>
                    <a:pt x="296732" y="70876"/>
                    <a:pt x="295599" y="68599"/>
                    <a:pt x="293561" y="66875"/>
                  </a:cubicBezTo>
                  <a:lnTo>
                    <a:pt x="293561" y="66875"/>
                  </a:lnTo>
                  <a:cubicBezTo>
                    <a:pt x="272625" y="49197"/>
                    <a:pt x="216980" y="8058"/>
                    <a:pt x="152410" y="8058"/>
                  </a:cubicBezTo>
                  <a:close/>
                  <a:moveTo>
                    <a:pt x="152410" y="131502"/>
                  </a:moveTo>
                  <a:cubicBezTo>
                    <a:pt x="120310" y="131502"/>
                    <a:pt x="94202" y="105385"/>
                    <a:pt x="94202" y="73295"/>
                  </a:cubicBezTo>
                  <a:cubicBezTo>
                    <a:pt x="94202" y="41205"/>
                    <a:pt x="120320" y="15088"/>
                    <a:pt x="152410" y="15088"/>
                  </a:cubicBezTo>
                  <a:cubicBezTo>
                    <a:pt x="184499" y="15088"/>
                    <a:pt x="210617" y="41196"/>
                    <a:pt x="210617" y="73295"/>
                  </a:cubicBezTo>
                  <a:cubicBezTo>
                    <a:pt x="210617" y="105394"/>
                    <a:pt x="184499" y="131502"/>
                    <a:pt x="152410" y="131502"/>
                  </a:cubicBezTo>
                  <a:close/>
                  <a:moveTo>
                    <a:pt x="152410" y="23155"/>
                  </a:moveTo>
                  <a:cubicBezTo>
                    <a:pt x="124768" y="23155"/>
                    <a:pt x="102279" y="45644"/>
                    <a:pt x="102279" y="73295"/>
                  </a:cubicBezTo>
                  <a:cubicBezTo>
                    <a:pt x="102279" y="100936"/>
                    <a:pt x="124768" y="123425"/>
                    <a:pt x="152410" y="123425"/>
                  </a:cubicBezTo>
                  <a:cubicBezTo>
                    <a:pt x="180051" y="123425"/>
                    <a:pt x="202540" y="100936"/>
                    <a:pt x="202540" y="73295"/>
                  </a:cubicBezTo>
                  <a:cubicBezTo>
                    <a:pt x="202530" y="45644"/>
                    <a:pt x="180042" y="23155"/>
                    <a:pt x="152410" y="23155"/>
                  </a:cubicBezTo>
                  <a:close/>
                  <a:moveTo>
                    <a:pt x="152410" y="110423"/>
                  </a:moveTo>
                  <a:cubicBezTo>
                    <a:pt x="131940" y="110423"/>
                    <a:pt x="115281" y="93764"/>
                    <a:pt x="115281" y="73295"/>
                  </a:cubicBezTo>
                  <a:cubicBezTo>
                    <a:pt x="115281" y="52826"/>
                    <a:pt x="131940" y="36166"/>
                    <a:pt x="152410" y="36166"/>
                  </a:cubicBezTo>
                  <a:cubicBezTo>
                    <a:pt x="172879" y="36166"/>
                    <a:pt x="189538" y="52816"/>
                    <a:pt x="189538" y="73295"/>
                  </a:cubicBezTo>
                  <a:cubicBezTo>
                    <a:pt x="189538" y="93764"/>
                    <a:pt x="172869" y="110423"/>
                    <a:pt x="152410" y="110423"/>
                  </a:cubicBezTo>
                  <a:close/>
                  <a:moveTo>
                    <a:pt x="152410" y="44234"/>
                  </a:moveTo>
                  <a:cubicBezTo>
                    <a:pt x="136388" y="44234"/>
                    <a:pt x="123358" y="57264"/>
                    <a:pt x="123358" y="73285"/>
                  </a:cubicBezTo>
                  <a:cubicBezTo>
                    <a:pt x="123358" y="89306"/>
                    <a:pt x="136388" y="102337"/>
                    <a:pt x="152410" y="102337"/>
                  </a:cubicBezTo>
                  <a:cubicBezTo>
                    <a:pt x="168431" y="102337"/>
                    <a:pt x="181461" y="89306"/>
                    <a:pt x="181461" y="73285"/>
                  </a:cubicBezTo>
                  <a:cubicBezTo>
                    <a:pt x="181461" y="57264"/>
                    <a:pt x="168431" y="44234"/>
                    <a:pt x="152410" y="44234"/>
                  </a:cubicBezTo>
                  <a:close/>
                  <a:moveTo>
                    <a:pt x="167183" y="65427"/>
                  </a:moveTo>
                  <a:cubicBezTo>
                    <a:pt x="163363" y="65427"/>
                    <a:pt x="160277" y="62332"/>
                    <a:pt x="160277" y="58522"/>
                  </a:cubicBezTo>
                  <a:cubicBezTo>
                    <a:pt x="160277" y="56759"/>
                    <a:pt x="160992" y="55197"/>
                    <a:pt x="162068" y="53978"/>
                  </a:cubicBezTo>
                  <a:cubicBezTo>
                    <a:pt x="159144" y="52511"/>
                    <a:pt x="155896" y="51616"/>
                    <a:pt x="152410" y="51616"/>
                  </a:cubicBezTo>
                  <a:cubicBezTo>
                    <a:pt x="140437" y="51616"/>
                    <a:pt x="130731" y="61322"/>
                    <a:pt x="130731" y="73295"/>
                  </a:cubicBezTo>
                  <a:cubicBezTo>
                    <a:pt x="130731" y="85268"/>
                    <a:pt x="140437" y="94974"/>
                    <a:pt x="152410" y="94974"/>
                  </a:cubicBezTo>
                  <a:cubicBezTo>
                    <a:pt x="164382" y="94974"/>
                    <a:pt x="174088" y="85268"/>
                    <a:pt x="174088" y="73295"/>
                  </a:cubicBezTo>
                  <a:cubicBezTo>
                    <a:pt x="174088" y="69809"/>
                    <a:pt x="173184" y="66561"/>
                    <a:pt x="171726" y="63637"/>
                  </a:cubicBezTo>
                  <a:cubicBezTo>
                    <a:pt x="170498" y="64713"/>
                    <a:pt x="168935" y="65427"/>
                    <a:pt x="167183" y="65427"/>
                  </a:cubicBezTo>
                  <a:close/>
                </a:path>
              </a:pathLst>
            </a:custGeom>
            <a:solidFill>
              <a:srgbClr val="FFFFFF">
                <a:alpha val="100000"/>
              </a:srgbClr>
            </a:solidFill>
          </p:spPr>
        </p:sp>
      </p:grpSp>
      <p:grpSp>
        <p:nvGrpSpPr>
          <p:cNvPr id="47" name="Group 47"/>
          <p:cNvGrpSpPr/>
          <p:nvPr/>
        </p:nvGrpSpPr>
        <p:grpSpPr>
          <a:xfrm rot="21600000">
            <a:off x="5420469" y="1771650"/>
            <a:ext cx="341412" cy="352425"/>
            <a:chOff x="5420469" y="1771650"/>
            <a:chExt cx="341412" cy="352425"/>
          </a:xfrm>
        </p:grpSpPr>
        <p:sp>
          <p:nvSpPr>
            <p:cNvPr id="46" name="Freeform 46"/>
            <p:cNvSpPr/>
            <p:nvPr/>
          </p:nvSpPr>
          <p:spPr>
            <a:xfrm>
              <a:off x="5420469" y="1771650"/>
              <a:ext cx="341412" cy="352425"/>
            </a:xfrm>
            <a:custGeom>
              <a:avLst/>
              <a:gdLst/>
              <a:ahLst/>
              <a:cxnLst/>
              <a:rect l="0" t="0" r="0" b="0"/>
              <a:pathLst>
                <a:path w="293713" h="302897">
                  <a:moveTo>
                    <a:pt x="5048" y="111073"/>
                  </a:moveTo>
                  <a:lnTo>
                    <a:pt x="283245" y="111073"/>
                  </a:lnTo>
                  <a:lnTo>
                    <a:pt x="283445" y="111073"/>
                  </a:lnTo>
                  <a:cubicBezTo>
                    <a:pt x="286226" y="111073"/>
                    <a:pt x="288483" y="108806"/>
                    <a:pt x="288474" y="106016"/>
                  </a:cubicBezTo>
                  <a:cubicBezTo>
                    <a:pt x="288474" y="103939"/>
                    <a:pt x="287236" y="102168"/>
                    <a:pt x="285445" y="101386"/>
                  </a:cubicBezTo>
                  <a:lnTo>
                    <a:pt x="147104" y="964"/>
                  </a:lnTo>
                  <a:cubicBezTo>
                    <a:pt x="145332" y="-321"/>
                    <a:pt x="142941" y="-321"/>
                    <a:pt x="141170" y="964"/>
                  </a:cubicBezTo>
                  <a:lnTo>
                    <a:pt x="2076" y="101929"/>
                  </a:lnTo>
                  <a:cubicBezTo>
                    <a:pt x="314" y="103215"/>
                    <a:pt x="-429" y="105501"/>
                    <a:pt x="247" y="107578"/>
                  </a:cubicBezTo>
                  <a:cubicBezTo>
                    <a:pt x="924" y="109664"/>
                    <a:pt x="2867" y="111073"/>
                    <a:pt x="5048" y="111073"/>
                  </a:cubicBezTo>
                  <a:close/>
                  <a:moveTo>
                    <a:pt x="144151" y="11290"/>
                  </a:moveTo>
                  <a:lnTo>
                    <a:pt x="267690" y="100977"/>
                  </a:lnTo>
                  <a:lnTo>
                    <a:pt x="20602" y="100977"/>
                  </a:lnTo>
                  <a:lnTo>
                    <a:pt x="144151" y="11290"/>
                  </a:lnTo>
                  <a:close/>
                  <a:moveTo>
                    <a:pt x="288674" y="262521"/>
                  </a:moveTo>
                  <a:lnTo>
                    <a:pt x="5962" y="262521"/>
                  </a:lnTo>
                  <a:cubicBezTo>
                    <a:pt x="3172" y="262521"/>
                    <a:pt x="914" y="264759"/>
                    <a:pt x="914" y="267550"/>
                  </a:cubicBezTo>
                  <a:lnTo>
                    <a:pt x="914" y="297859"/>
                  </a:lnTo>
                  <a:cubicBezTo>
                    <a:pt x="914" y="300649"/>
                    <a:pt x="3172" y="302897"/>
                    <a:pt x="5962" y="302897"/>
                  </a:cubicBezTo>
                  <a:lnTo>
                    <a:pt x="288674" y="302897"/>
                  </a:lnTo>
                  <a:cubicBezTo>
                    <a:pt x="291465" y="302897"/>
                    <a:pt x="293713" y="300649"/>
                    <a:pt x="293713" y="297859"/>
                  </a:cubicBezTo>
                  <a:lnTo>
                    <a:pt x="293713" y="267550"/>
                  </a:lnTo>
                  <a:cubicBezTo>
                    <a:pt x="293713" y="264759"/>
                    <a:pt x="291465" y="262521"/>
                    <a:pt x="288674" y="262521"/>
                  </a:cubicBezTo>
                  <a:close/>
                  <a:moveTo>
                    <a:pt x="283607" y="292810"/>
                  </a:moveTo>
                  <a:lnTo>
                    <a:pt x="11011" y="292810"/>
                  </a:lnTo>
                  <a:lnTo>
                    <a:pt x="11011" y="272617"/>
                  </a:lnTo>
                  <a:lnTo>
                    <a:pt x="283616" y="272617"/>
                  </a:lnTo>
                  <a:lnTo>
                    <a:pt x="283616" y="292810"/>
                  </a:lnTo>
                  <a:close/>
                  <a:moveTo>
                    <a:pt x="16059" y="131266"/>
                  </a:moveTo>
                  <a:cubicBezTo>
                    <a:pt x="13268" y="131266"/>
                    <a:pt x="11011" y="133524"/>
                    <a:pt x="11011" y="136315"/>
                  </a:cubicBezTo>
                  <a:lnTo>
                    <a:pt x="11011" y="247386"/>
                  </a:lnTo>
                  <a:cubicBezTo>
                    <a:pt x="11011" y="250177"/>
                    <a:pt x="13268" y="252424"/>
                    <a:pt x="16059" y="252424"/>
                  </a:cubicBezTo>
                  <a:lnTo>
                    <a:pt x="56445" y="252424"/>
                  </a:lnTo>
                  <a:cubicBezTo>
                    <a:pt x="59236" y="252424"/>
                    <a:pt x="61493" y="250167"/>
                    <a:pt x="61493" y="247386"/>
                  </a:cubicBezTo>
                  <a:lnTo>
                    <a:pt x="61493" y="136315"/>
                  </a:lnTo>
                  <a:cubicBezTo>
                    <a:pt x="61493" y="133524"/>
                    <a:pt x="59236" y="131266"/>
                    <a:pt x="56445" y="131266"/>
                  </a:cubicBezTo>
                  <a:lnTo>
                    <a:pt x="16059" y="131266"/>
                  </a:lnTo>
                  <a:close/>
                  <a:moveTo>
                    <a:pt x="51397" y="242328"/>
                  </a:moveTo>
                  <a:lnTo>
                    <a:pt x="21107" y="242328"/>
                  </a:lnTo>
                  <a:lnTo>
                    <a:pt x="21107" y="141353"/>
                  </a:lnTo>
                  <a:lnTo>
                    <a:pt x="51397" y="141353"/>
                  </a:lnTo>
                  <a:lnTo>
                    <a:pt x="51397" y="242328"/>
                  </a:lnTo>
                  <a:close/>
                  <a:moveTo>
                    <a:pt x="278558" y="131266"/>
                  </a:moveTo>
                  <a:lnTo>
                    <a:pt x="238182" y="131266"/>
                  </a:lnTo>
                  <a:cubicBezTo>
                    <a:pt x="235391" y="131266"/>
                    <a:pt x="233143" y="133524"/>
                    <a:pt x="233143" y="136315"/>
                  </a:cubicBezTo>
                  <a:lnTo>
                    <a:pt x="233143" y="247386"/>
                  </a:lnTo>
                  <a:cubicBezTo>
                    <a:pt x="233143" y="250177"/>
                    <a:pt x="235391" y="252424"/>
                    <a:pt x="238182" y="252424"/>
                  </a:cubicBezTo>
                  <a:lnTo>
                    <a:pt x="278558" y="252424"/>
                  </a:lnTo>
                  <a:cubicBezTo>
                    <a:pt x="281349" y="252424"/>
                    <a:pt x="283607" y="250167"/>
                    <a:pt x="283607" y="247386"/>
                  </a:cubicBezTo>
                  <a:lnTo>
                    <a:pt x="283607" y="136315"/>
                  </a:lnTo>
                  <a:cubicBezTo>
                    <a:pt x="283607" y="133524"/>
                    <a:pt x="281349" y="131266"/>
                    <a:pt x="278558" y="131266"/>
                  </a:cubicBezTo>
                  <a:close/>
                  <a:moveTo>
                    <a:pt x="273520" y="242328"/>
                  </a:moveTo>
                  <a:lnTo>
                    <a:pt x="243221" y="242328"/>
                  </a:lnTo>
                  <a:lnTo>
                    <a:pt x="243221" y="141353"/>
                  </a:lnTo>
                  <a:lnTo>
                    <a:pt x="273520" y="141353"/>
                  </a:lnTo>
                  <a:lnTo>
                    <a:pt x="273520" y="242328"/>
                  </a:lnTo>
                  <a:close/>
                  <a:moveTo>
                    <a:pt x="147313" y="132209"/>
                  </a:moveTo>
                  <a:cubicBezTo>
                    <a:pt x="137512" y="125532"/>
                    <a:pt x="121082" y="124961"/>
                    <a:pt x="115728" y="124961"/>
                  </a:cubicBezTo>
                  <a:cubicBezTo>
                    <a:pt x="110166" y="124961"/>
                    <a:pt x="91411" y="125590"/>
                    <a:pt x="83172" y="133791"/>
                  </a:cubicBezTo>
                  <a:cubicBezTo>
                    <a:pt x="82220" y="134743"/>
                    <a:pt x="81686" y="136029"/>
                    <a:pt x="81686" y="137372"/>
                  </a:cubicBezTo>
                  <a:lnTo>
                    <a:pt x="81686" y="244557"/>
                  </a:lnTo>
                  <a:cubicBezTo>
                    <a:pt x="81686" y="246614"/>
                    <a:pt x="82915" y="248443"/>
                    <a:pt x="84801" y="249224"/>
                  </a:cubicBezTo>
                  <a:cubicBezTo>
                    <a:pt x="86677" y="250005"/>
                    <a:pt x="88839" y="249595"/>
                    <a:pt x="90297" y="248148"/>
                  </a:cubicBezTo>
                  <a:cubicBezTo>
                    <a:pt x="97212" y="241242"/>
                    <a:pt x="123301" y="242490"/>
                    <a:pt x="139551" y="250377"/>
                  </a:cubicBezTo>
                  <a:cubicBezTo>
                    <a:pt x="140474" y="251624"/>
                    <a:pt x="141970" y="252424"/>
                    <a:pt x="143599" y="252424"/>
                  </a:cubicBezTo>
                  <a:lnTo>
                    <a:pt x="144684" y="252424"/>
                  </a:lnTo>
                  <a:lnTo>
                    <a:pt x="144885" y="252424"/>
                  </a:lnTo>
                  <a:cubicBezTo>
                    <a:pt x="146599" y="252424"/>
                    <a:pt x="148094" y="251567"/>
                    <a:pt x="149028" y="250262"/>
                  </a:cubicBezTo>
                  <a:cubicBezTo>
                    <a:pt x="158162" y="246062"/>
                    <a:pt x="171669" y="243309"/>
                    <a:pt x="183756" y="243309"/>
                  </a:cubicBezTo>
                  <a:cubicBezTo>
                    <a:pt x="193605" y="243309"/>
                    <a:pt x="201301" y="245119"/>
                    <a:pt x="204340" y="248129"/>
                  </a:cubicBezTo>
                  <a:cubicBezTo>
                    <a:pt x="205768" y="249576"/>
                    <a:pt x="207959" y="250005"/>
                    <a:pt x="209826" y="249205"/>
                  </a:cubicBezTo>
                  <a:cubicBezTo>
                    <a:pt x="211702" y="248424"/>
                    <a:pt x="212931" y="246605"/>
                    <a:pt x="212931" y="244557"/>
                  </a:cubicBezTo>
                  <a:lnTo>
                    <a:pt x="212931" y="137372"/>
                  </a:lnTo>
                  <a:cubicBezTo>
                    <a:pt x="212931" y="136029"/>
                    <a:pt x="212407" y="134743"/>
                    <a:pt x="211464" y="133791"/>
                  </a:cubicBezTo>
                  <a:cubicBezTo>
                    <a:pt x="203225" y="125590"/>
                    <a:pt x="184461" y="124961"/>
                    <a:pt x="178898" y="124961"/>
                  </a:cubicBezTo>
                  <a:cubicBezTo>
                    <a:pt x="173545" y="124961"/>
                    <a:pt x="157115" y="125532"/>
                    <a:pt x="147313" y="132209"/>
                  </a:cubicBezTo>
                  <a:close/>
                  <a:moveTo>
                    <a:pt x="202844" y="235918"/>
                  </a:moveTo>
                  <a:cubicBezTo>
                    <a:pt x="196767" y="233784"/>
                    <a:pt x="189614" y="233222"/>
                    <a:pt x="183747" y="233222"/>
                  </a:cubicBezTo>
                  <a:cubicBezTo>
                    <a:pt x="169888" y="233222"/>
                    <a:pt x="154705" y="236394"/>
                    <a:pt x="144170" y="241394"/>
                  </a:cubicBezTo>
                  <a:cubicBezTo>
                    <a:pt x="133788" y="236318"/>
                    <a:pt x="120329" y="233222"/>
                    <a:pt x="108347" y="233222"/>
                  </a:cubicBezTo>
                  <a:cubicBezTo>
                    <a:pt x="103365" y="233222"/>
                    <a:pt x="97240" y="233774"/>
                    <a:pt x="91773" y="235765"/>
                  </a:cubicBezTo>
                  <a:lnTo>
                    <a:pt x="91773" y="139782"/>
                  </a:lnTo>
                  <a:cubicBezTo>
                    <a:pt x="96221" y="136953"/>
                    <a:pt x="105565" y="135057"/>
                    <a:pt x="115719" y="135057"/>
                  </a:cubicBezTo>
                  <a:cubicBezTo>
                    <a:pt x="127206" y="135057"/>
                    <a:pt x="137655" y="137448"/>
                    <a:pt x="142256" y="141010"/>
                  </a:cubicBezTo>
                  <a:lnTo>
                    <a:pt x="142256" y="200675"/>
                  </a:lnTo>
                  <a:cubicBezTo>
                    <a:pt x="142256" y="203466"/>
                    <a:pt x="144513" y="205723"/>
                    <a:pt x="147304" y="205723"/>
                  </a:cubicBezTo>
                  <a:cubicBezTo>
                    <a:pt x="150095" y="205723"/>
                    <a:pt x="152352" y="203466"/>
                    <a:pt x="152352" y="200675"/>
                  </a:cubicBezTo>
                  <a:lnTo>
                    <a:pt x="152352" y="141010"/>
                  </a:lnTo>
                  <a:cubicBezTo>
                    <a:pt x="156953" y="137448"/>
                    <a:pt x="167411" y="135057"/>
                    <a:pt x="178889" y="135057"/>
                  </a:cubicBezTo>
                  <a:cubicBezTo>
                    <a:pt x="189042" y="135057"/>
                    <a:pt x="198396" y="136953"/>
                    <a:pt x="202844" y="139782"/>
                  </a:cubicBezTo>
                  <a:lnTo>
                    <a:pt x="202844" y="235918"/>
                  </a:lnTo>
                  <a:close/>
                </a:path>
              </a:pathLst>
            </a:custGeom>
            <a:solidFill>
              <a:srgbClr val="FFFFFF">
                <a:alpha val="100000"/>
              </a:srgbClr>
            </a:solidFill>
          </p:spPr>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OFFER</a:t>
            </a:r>
            <a:r>
              <a:rPr lang="en-US" sz="900" b="1" i="1" spc="375">
                <a:solidFill>
                  <a:srgbClr val="3C6AFF">
                    <a:alpha val="100000"/>
                  </a:srgbClr>
                </a:solidFill>
                <a:latin typeface="Ubuntu"/>
              </a:rPr>
              <a:t> THANKS</a:t>
            </a: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0" name="TextBox 10"/>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dirty="0">
                <a:solidFill>
                  <a:srgbClr val="464646">
                    <a:alpha val="100000"/>
                  </a:srgbClr>
                </a:solidFill>
                <a:latin typeface="Ubuntu"/>
              </a:rPr>
              <a:t>The job of job-seeking doesn’t end with the interview! </a:t>
            </a:r>
            <a:r>
              <a:rPr lang="en-US" sz="1200" b="0" i="0" spc="0" dirty="0" smtClean="0">
                <a:solidFill>
                  <a:srgbClr val="464646">
                    <a:alpha val="100000"/>
                  </a:srgbClr>
                </a:solidFill>
                <a:latin typeface="Ubuntu"/>
              </a:rPr>
              <a:t>A thank-you note tells the search committee you </a:t>
            </a:r>
            <a:r>
              <a:rPr lang="en-US" sz="1200" dirty="0" smtClean="0">
                <a:solidFill>
                  <a:srgbClr val="464646">
                    <a:alpha val="100000"/>
                  </a:srgbClr>
                </a:solidFill>
                <a:latin typeface="Ubuntu"/>
              </a:rPr>
              <a:t>remain interested after learning more about the position. And it’s good manners!</a:t>
            </a:r>
            <a:endParaRPr lang="en-US" sz="1200" b="0" i="0" spc="0" dirty="0">
              <a:solidFill>
                <a:srgbClr val="464646">
                  <a:alpha val="100000"/>
                </a:srgbClr>
              </a:solidFill>
              <a:latin typeface="Ubuntu"/>
            </a:endParaRPr>
          </a:p>
        </p:txBody>
      </p:sp>
      <p:grpSp>
        <p:nvGrpSpPr>
          <p:cNvPr id="12" name="Group 12"/>
          <p:cNvGrpSpPr/>
          <p:nvPr/>
        </p:nvGrpSpPr>
        <p:grpSpPr>
          <a:xfrm rot="21600000">
            <a:off x="251098" y="1921481"/>
            <a:ext cx="3514387" cy="3514725"/>
            <a:chOff x="251098" y="1921481"/>
            <a:chExt cx="3514387" cy="3514725"/>
          </a:xfrm>
        </p:grpSpPr>
        <p:sp>
          <p:nvSpPr>
            <p:cNvPr id="11" name="Freeform 11"/>
            <p:cNvSpPr/>
            <p:nvPr/>
          </p:nvSpPr>
          <p:spPr>
            <a:xfrm>
              <a:off x="251098" y="1921481"/>
              <a:ext cx="3514387"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4" name="Group 14"/>
          <p:cNvGrpSpPr/>
          <p:nvPr/>
        </p:nvGrpSpPr>
        <p:grpSpPr>
          <a:xfrm rot="21600000">
            <a:off x="3842023" y="1921481"/>
            <a:ext cx="3514387" cy="3514725"/>
            <a:chOff x="3842023" y="1921481"/>
            <a:chExt cx="3514387" cy="3514725"/>
          </a:xfrm>
        </p:grpSpPr>
        <p:sp>
          <p:nvSpPr>
            <p:cNvPr id="13" name="Freeform 13"/>
            <p:cNvSpPr/>
            <p:nvPr/>
          </p:nvSpPr>
          <p:spPr>
            <a:xfrm>
              <a:off x="3842023" y="1921481"/>
              <a:ext cx="3514387"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6" name="Group 16"/>
          <p:cNvGrpSpPr/>
          <p:nvPr/>
        </p:nvGrpSpPr>
        <p:grpSpPr>
          <a:xfrm rot="21600000">
            <a:off x="249760" y="1530954"/>
            <a:ext cx="3514387" cy="352425"/>
            <a:chOff x="249760" y="1530954"/>
            <a:chExt cx="3514387" cy="352425"/>
          </a:xfrm>
        </p:grpSpPr>
        <p:sp>
          <p:nvSpPr>
            <p:cNvPr id="15" name="Freeform 15"/>
            <p:cNvSpPr/>
            <p:nvPr/>
          </p:nvSpPr>
          <p:spPr>
            <a:xfrm>
              <a:off x="249760" y="1530954"/>
              <a:ext cx="3514387" cy="3524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grpSp>
        <p:nvGrpSpPr>
          <p:cNvPr id="18" name="Group 18"/>
          <p:cNvGrpSpPr/>
          <p:nvPr/>
        </p:nvGrpSpPr>
        <p:grpSpPr>
          <a:xfrm rot="21600000">
            <a:off x="3842023" y="1530954"/>
            <a:ext cx="3514387" cy="352425"/>
            <a:chOff x="3842023" y="1530954"/>
            <a:chExt cx="3514387" cy="352425"/>
          </a:xfrm>
        </p:grpSpPr>
        <p:sp>
          <p:nvSpPr>
            <p:cNvPr id="17" name="Freeform 17"/>
            <p:cNvSpPr/>
            <p:nvPr/>
          </p:nvSpPr>
          <p:spPr>
            <a:xfrm>
              <a:off x="3842023" y="1530954"/>
              <a:ext cx="3514387" cy="3524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19" name="TextBox 19"/>
          <p:cNvSpPr txBox="1"/>
          <p:nvPr/>
        </p:nvSpPr>
        <p:spPr>
          <a:xfrm rot="21600000">
            <a:off x="406134" y="1635129"/>
            <a:ext cx="2045550"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AFTER PHONE INTERVIEW</a:t>
            </a:r>
          </a:p>
        </p:txBody>
      </p:sp>
      <p:sp>
        <p:nvSpPr>
          <p:cNvPr id="20" name="TextBox 20"/>
          <p:cNvSpPr txBox="1"/>
          <p:nvPr/>
        </p:nvSpPr>
        <p:spPr>
          <a:xfrm rot="21600000">
            <a:off x="3987534" y="1635129"/>
            <a:ext cx="2188425" cy="133350"/>
          </a:xfrm>
          <a:prstGeom prst="rect">
            <a:avLst/>
          </a:prstGeom>
        </p:spPr>
        <p:txBody>
          <a:bodyPr lIns="0" tIns="14400" rIns="0" bIns="0" rtlCol="0" anchor="t"/>
          <a:lstStyle/>
          <a:p>
            <a:pPr algn="l">
              <a:lnSpc>
                <a:spcPts val="1080"/>
              </a:lnSpc>
            </a:pPr>
            <a:r>
              <a:rPr lang="en-US" sz="900" b="1" i="0" spc="0" dirty="0">
                <a:solidFill>
                  <a:srgbClr val="FFFFFF">
                    <a:alpha val="100000"/>
                  </a:srgbClr>
                </a:solidFill>
                <a:latin typeface="Ubuntu"/>
              </a:rPr>
              <a:t>AFTER </a:t>
            </a:r>
            <a:r>
              <a:rPr lang="en-US" sz="900" b="1" i="0" spc="0" dirty="0" smtClean="0">
                <a:solidFill>
                  <a:srgbClr val="FFFFFF">
                    <a:alpha val="100000"/>
                  </a:srgbClr>
                </a:solidFill>
                <a:latin typeface="Ubuntu"/>
              </a:rPr>
              <a:t>CAMPUS VISIT</a:t>
            </a:r>
            <a:endParaRPr lang="en-US" sz="900" b="1" i="0" spc="0" dirty="0">
              <a:solidFill>
                <a:srgbClr val="FFFFFF">
                  <a:alpha val="100000"/>
                </a:srgbClr>
              </a:solidFill>
              <a:latin typeface="Ubuntu"/>
            </a:endParaRPr>
          </a:p>
        </p:txBody>
      </p:sp>
      <p:sp>
        <p:nvSpPr>
          <p:cNvPr id="21" name="TextBox 21"/>
          <p:cNvSpPr txBox="1"/>
          <p:nvPr/>
        </p:nvSpPr>
        <p:spPr>
          <a:xfrm rot="21600000">
            <a:off x="444299" y="2077606"/>
            <a:ext cx="3140925" cy="1571625"/>
          </a:xfrm>
          <a:prstGeom prst="rect">
            <a:avLst/>
          </a:prstGeom>
        </p:spPr>
        <p:txBody>
          <a:bodyPr lIns="0" tIns="10800" rIns="0" bIns="0" rtlCol="0" anchor="t"/>
          <a:lstStyle/>
          <a:p>
            <a:pPr algn="l">
              <a:lnSpc>
                <a:spcPts val="945"/>
              </a:lnSpc>
            </a:pPr>
            <a:r>
              <a:rPr lang="en-US" sz="675" b="0" i="0" spc="0" dirty="0">
                <a:solidFill>
                  <a:srgbClr val="464646">
                    <a:alpha val="100000"/>
                  </a:srgbClr>
                </a:solidFill>
                <a:latin typeface="Ubuntu"/>
              </a:rPr>
              <a:t>I enjoyed speaking with you yesterday about the Reference Librarian I position at UMSL. The job seems to be an excellent match for my skills and interests.</a:t>
            </a:r>
          </a:p>
          <a:p>
            <a:pPr algn="l">
              <a:lnSpc>
                <a:spcPts val="945"/>
              </a:lnSpc>
            </a:pPr>
            <a:r>
              <a:rPr lang="en-US" sz="675" b="1" dirty="0"/>
              <a:t/>
            </a:r>
            <a:br>
              <a:rPr lang="en-US" sz="675" b="1" dirty="0"/>
            </a:br>
            <a:r>
              <a:rPr lang="en-US" sz="675" b="0" i="0" spc="0" dirty="0" smtClean="0">
                <a:solidFill>
                  <a:srgbClr val="464646">
                    <a:alpha val="100000"/>
                  </a:srgbClr>
                </a:solidFill>
                <a:latin typeface="Ubuntu"/>
              </a:rPr>
              <a:t>I </a:t>
            </a:r>
            <a:r>
              <a:rPr lang="en-US" sz="675" b="0" i="0" spc="0" dirty="0">
                <a:solidFill>
                  <a:srgbClr val="464646">
                    <a:alpha val="100000"/>
                  </a:srgbClr>
                </a:solidFill>
                <a:latin typeface="Ubuntu"/>
              </a:rPr>
              <a:t>would enjoy many aspects of the position, including participating in departmental activities and serving on committees. I truly feel volunteerism is a great way to benefit an organization, and it’s also one of the best ways to learn and grow as a person and make a measurable difference in the community. In the past, I’ve served as a Meetup organizer (two years in two different groups), as newsletter editor and president (two years each) of a local writers’ group, as a summer intern at the St. Louis Psychiatric Rehabilitation Center, and as the Program Chair for the 2018 MLA Conference.</a:t>
            </a:r>
          </a:p>
          <a:p>
            <a:pPr algn="l">
              <a:lnSpc>
                <a:spcPts val="945"/>
              </a:lnSpc>
            </a:pPr>
            <a:endParaRPr lang="en-US" sz="675" b="0" i="0" spc="0" dirty="0">
              <a:solidFill>
                <a:srgbClr val="464646">
                  <a:alpha val="100000"/>
                </a:srgbClr>
              </a:solidFill>
              <a:latin typeface="Ubuntu"/>
            </a:endParaRPr>
          </a:p>
          <a:p>
            <a:pPr algn="l">
              <a:lnSpc>
                <a:spcPts val="945"/>
              </a:lnSpc>
            </a:pPr>
            <a:r>
              <a:rPr lang="en-US" sz="675" b="0" i="0" spc="0" dirty="0">
                <a:solidFill>
                  <a:srgbClr val="464646">
                    <a:alpha val="100000"/>
                  </a:srgbClr>
                </a:solidFill>
                <a:latin typeface="Ubuntu"/>
              </a:rPr>
              <a:t>Thank you so much for your time and consideration. I am very interested in working with you and hope to have an opportunity to meet with you in person.</a:t>
            </a:r>
          </a:p>
        </p:txBody>
      </p:sp>
      <p:sp>
        <p:nvSpPr>
          <p:cNvPr id="22" name="TextBox 22"/>
          <p:cNvSpPr txBox="1"/>
          <p:nvPr/>
        </p:nvSpPr>
        <p:spPr>
          <a:xfrm rot="21600000">
            <a:off x="4035224" y="2077606"/>
            <a:ext cx="3217125" cy="1571625"/>
          </a:xfrm>
          <a:prstGeom prst="rect">
            <a:avLst/>
          </a:prstGeom>
        </p:spPr>
        <p:txBody>
          <a:bodyPr lIns="0" tIns="10800" rIns="0" bIns="0" rtlCol="0" anchor="t"/>
          <a:lstStyle/>
          <a:p>
            <a:pPr algn="l">
              <a:lnSpc>
                <a:spcPts val="945"/>
              </a:lnSpc>
            </a:pPr>
            <a:r>
              <a:rPr lang="en-US" sz="675" b="0" i="0" spc="0">
                <a:solidFill>
                  <a:srgbClr val="464646">
                    <a:alpha val="100000"/>
                  </a:srgbClr>
                </a:solidFill>
                <a:latin typeface="Ubuntu"/>
              </a:rPr>
              <a:t>Thank you so much for your warm welcome yesterday and for taking the time to meet with me. I really enjoyed speaking with the Search Committee about the Reference Librarian I position, learning more about UMSL and the work environment in the library, and meeting the rest of the staff after my presentation. I also appreciated the meals! Lunch at Maggiano’s was a real treat; my second pasta dish was even better than the first!</a:t>
            </a:r>
          </a:p>
          <a:p>
            <a:pPr algn="l">
              <a:lnSpc>
                <a:spcPts val="945"/>
              </a:lnSpc>
            </a:pPr>
            <a:endParaRPr lang="en-US" sz="675" b="0" i="0" spc="0">
              <a:solidFill>
                <a:srgbClr val="464646">
                  <a:alpha val="100000"/>
                </a:srgbClr>
              </a:solidFill>
              <a:latin typeface="Ubuntu"/>
            </a:endParaRPr>
          </a:p>
          <a:p>
            <a:pPr algn="l">
              <a:lnSpc>
                <a:spcPts val="945"/>
              </a:lnSpc>
            </a:pPr>
            <a:r>
              <a:rPr lang="en-US" sz="675" b="0" i="0" spc="0">
                <a:solidFill>
                  <a:srgbClr val="464646">
                    <a:alpha val="100000"/>
                  </a:srgbClr>
                </a:solidFill>
                <a:latin typeface="Ubuntu"/>
              </a:rPr>
              <a:t>I’m truly excited by the possibility of working with you and your colleagues. Yesterday’s meeting reinforced my confidence that my skills and personality would allow me to excel in the position, and it’s a challenge I’d be thrilled to take on. </a:t>
            </a:r>
            <a:r>
              <a:rPr lang="en-US" sz="675" b="1" dirty="0"/>
              <a:t/>
            </a:r>
            <a:br>
              <a:rPr lang="en-US" sz="675" b="1" dirty="0"/>
            </a:br>
            <a:r>
              <a:rPr lang="en-US" sz="675" b="1" dirty="0"/>
              <a:t/>
            </a:r>
            <a:br>
              <a:rPr lang="en-US" sz="675" b="1" dirty="0"/>
            </a:br>
            <a:r>
              <a:rPr lang="en-US" sz="675" b="0" i="0" spc="0">
                <a:solidFill>
                  <a:srgbClr val="464646">
                    <a:alpha val="100000"/>
                  </a:srgbClr>
                </a:solidFill>
                <a:latin typeface="Ubuntu"/>
              </a:rPr>
              <a:t> Thank you again, and I look forward to hearing from you in a few weeks. In the meantime, enjoy your holiday preparations and please don’t hesitate to contact me if you have any questions.</a:t>
            </a:r>
          </a:p>
        </p:txBody>
      </p:sp>
      <p:sp>
        <p:nvSpPr>
          <p:cNvPr id="23" name="TextBox 23"/>
          <p:cNvSpPr txBox="1"/>
          <p:nvPr/>
        </p:nvSpPr>
        <p:spPr>
          <a:xfrm rot="21600000">
            <a:off x="444299" y="3934981"/>
            <a:ext cx="3140925" cy="1352550"/>
          </a:xfrm>
          <a:prstGeom prst="rect">
            <a:avLst/>
          </a:prstGeom>
        </p:spPr>
        <p:txBody>
          <a:bodyPr lIns="0" tIns="10800" rIns="0" bIns="0" rtlCol="0" anchor="t"/>
          <a:lstStyle/>
          <a:p>
            <a:pPr algn="l">
              <a:lnSpc>
                <a:spcPts val="945"/>
              </a:lnSpc>
            </a:pPr>
            <a:r>
              <a:rPr lang="en-US" sz="675" b="0" i="0" spc="0" dirty="0">
                <a:solidFill>
                  <a:srgbClr val="464646">
                    <a:alpha val="100000"/>
                  </a:srgbClr>
                </a:solidFill>
                <a:latin typeface="Ubuntu"/>
              </a:rPr>
              <a:t>I enjoyed speaking with you yesterday about the Reference Librarian I position at UMSL. The job seems to be an excellent match for my skills and interests.</a:t>
            </a:r>
          </a:p>
          <a:p>
            <a:pPr algn="l">
              <a:lnSpc>
                <a:spcPts val="945"/>
              </a:lnSpc>
            </a:pPr>
            <a:r>
              <a:rPr lang="en-US" sz="675" b="1" dirty="0"/>
              <a:t/>
            </a:r>
            <a:br>
              <a:rPr lang="en-US" sz="675" b="1" dirty="0"/>
            </a:br>
            <a:r>
              <a:rPr lang="en-US" sz="675" b="0" i="0" spc="0" dirty="0" smtClean="0">
                <a:solidFill>
                  <a:srgbClr val="464646">
                    <a:alpha val="100000"/>
                  </a:srgbClr>
                </a:solidFill>
                <a:latin typeface="Ubuntu"/>
              </a:rPr>
              <a:t>I </a:t>
            </a:r>
            <a:r>
              <a:rPr lang="en-US" sz="675" b="0" i="0" spc="0" dirty="0">
                <a:solidFill>
                  <a:srgbClr val="464646">
                    <a:alpha val="100000"/>
                  </a:srgbClr>
                </a:solidFill>
                <a:latin typeface="Ubuntu"/>
              </a:rPr>
              <a:t>would enjoy many aspects of the position, including creating and refining LibGuides. During my practicum at </a:t>
            </a:r>
            <a:r>
              <a:rPr lang="en-US" sz="675" b="0" i="0" spc="0" dirty="0" err="1">
                <a:solidFill>
                  <a:srgbClr val="464646">
                    <a:alpha val="100000"/>
                  </a:srgbClr>
                </a:solidFill>
                <a:latin typeface="Ubuntu"/>
              </a:rPr>
              <a:t>Fontbonne</a:t>
            </a:r>
            <a:r>
              <a:rPr lang="en-US" sz="675" b="0" i="0" spc="0" dirty="0">
                <a:solidFill>
                  <a:srgbClr val="464646">
                    <a:alpha val="100000"/>
                  </a:srgbClr>
                </a:solidFill>
                <a:latin typeface="Ubuntu"/>
              </a:rPr>
              <a:t>, I worked on several LibGuides and printed information literacy handouts. I know it can be a challenge to provide a summary of relevant resources that won’t overwhelm the reader with too much information. (By the way, I looked at your Social Work LibGuide and really like the way you broke down how to define topics and search for articles.)</a:t>
            </a:r>
          </a:p>
          <a:p>
            <a:pPr algn="l">
              <a:lnSpc>
                <a:spcPts val="945"/>
              </a:lnSpc>
            </a:pPr>
            <a:endParaRPr lang="en-US" sz="675" b="0" i="0" spc="0" dirty="0">
              <a:solidFill>
                <a:srgbClr val="464646">
                  <a:alpha val="100000"/>
                </a:srgbClr>
              </a:solidFill>
              <a:latin typeface="Ubuntu"/>
            </a:endParaRPr>
          </a:p>
          <a:p>
            <a:pPr algn="l">
              <a:lnSpc>
                <a:spcPts val="945"/>
              </a:lnSpc>
            </a:pPr>
            <a:r>
              <a:rPr lang="en-US" sz="675" b="0" i="0" spc="0" dirty="0">
                <a:solidFill>
                  <a:srgbClr val="464646">
                    <a:alpha val="100000"/>
                  </a:srgbClr>
                </a:solidFill>
                <a:latin typeface="Ubuntu"/>
              </a:rPr>
              <a:t>Thank you so much for your time and consideration. I am very interested in working with you and hope to have an opportunity to meet with you in person.</a:t>
            </a:r>
          </a:p>
        </p:txBody>
      </p:sp>
      <p:sp>
        <p:nvSpPr>
          <p:cNvPr id="24" name="TextBox 24"/>
          <p:cNvSpPr txBox="1"/>
          <p:nvPr/>
        </p:nvSpPr>
        <p:spPr>
          <a:xfrm rot="21600000">
            <a:off x="4035224" y="3934981"/>
            <a:ext cx="3217125" cy="1352550"/>
          </a:xfrm>
          <a:prstGeom prst="rect">
            <a:avLst/>
          </a:prstGeom>
        </p:spPr>
        <p:txBody>
          <a:bodyPr lIns="0" tIns="10800" rIns="0" bIns="0" rtlCol="0" anchor="t"/>
          <a:lstStyle/>
          <a:p>
            <a:pPr algn="l">
              <a:lnSpc>
                <a:spcPts val="945"/>
              </a:lnSpc>
            </a:pPr>
            <a:r>
              <a:rPr lang="en-US" sz="675" b="0" i="0" spc="0">
                <a:solidFill>
                  <a:srgbClr val="464646">
                    <a:alpha val="100000"/>
                  </a:srgbClr>
                </a:solidFill>
                <a:latin typeface="Ubuntu"/>
              </a:rPr>
              <a:t>Thank you so much for your warm welcome yesterday and at Zia’s the night before. I really enjoyed speaking with the Search Committee about the Reference Librarian I position and presenting to the staff. I also appreciated the tour! I know you didn’t plan it, but I liked getting a look at your Canvas site and video tutorial. Your enthusiasm for your job is contagious!</a:t>
            </a:r>
          </a:p>
          <a:p>
            <a:pPr algn="l">
              <a:lnSpc>
                <a:spcPts val="945"/>
              </a:lnSpc>
            </a:pPr>
            <a:endParaRPr lang="en-US" sz="675" b="0" i="0" spc="0">
              <a:solidFill>
                <a:srgbClr val="464646">
                  <a:alpha val="100000"/>
                </a:srgbClr>
              </a:solidFill>
              <a:latin typeface="Ubuntu"/>
            </a:endParaRPr>
          </a:p>
          <a:p>
            <a:pPr algn="l">
              <a:lnSpc>
                <a:spcPts val="945"/>
              </a:lnSpc>
            </a:pPr>
            <a:r>
              <a:rPr lang="en-US" sz="675" b="0" i="0" spc="0">
                <a:solidFill>
                  <a:srgbClr val="464646">
                    <a:alpha val="100000"/>
                  </a:srgbClr>
                </a:solidFill>
                <a:latin typeface="Ubuntu"/>
              </a:rPr>
              <a:t>I’m truly excited by the possibility of working with you and your colleagues. Yesterday’s meeting reinforced my confidence that my skills and personality would allow me to excel in the position, and it’s a challenge I’d be thrilled to take on. </a:t>
            </a:r>
            <a:r>
              <a:rPr lang="en-US" sz="675" b="1" dirty="0"/>
              <a:t/>
            </a:r>
            <a:br>
              <a:rPr lang="en-US" sz="675" b="1" dirty="0"/>
            </a:br>
            <a:r>
              <a:rPr lang="en-US" sz="675" b="1" dirty="0"/>
              <a:t/>
            </a:r>
            <a:br>
              <a:rPr lang="en-US" sz="675" b="1" dirty="0"/>
            </a:br>
            <a:r>
              <a:rPr lang="en-US" sz="675" b="0" i="0" spc="0">
                <a:solidFill>
                  <a:srgbClr val="464646">
                    <a:alpha val="100000"/>
                  </a:srgbClr>
                </a:solidFill>
                <a:latin typeface="Ubuntu"/>
              </a:rPr>
              <a:t> Thank you again, and I look forward to hearing from Lindsay in a few weeks. In the meantime, please don’t hesitate to contact me if you have any questions.</a:t>
            </a:r>
          </a:p>
        </p:txBody>
      </p:sp>
      <p:cxnSp>
        <p:nvCxnSpPr>
          <p:cNvPr id="25" name="Straight Connector 25"/>
          <p:cNvCxnSpPr>
            <a:cxnSpLocks/>
          </p:cNvCxnSpPr>
          <p:nvPr/>
        </p:nvCxnSpPr>
        <p:spPr>
          <a:xfrm rot="21600000">
            <a:off x="428625" y="3796465"/>
            <a:ext cx="317182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6"/>
          <p:cNvCxnSpPr>
            <a:cxnSpLocks/>
          </p:cNvCxnSpPr>
          <p:nvPr/>
        </p:nvCxnSpPr>
        <p:spPr>
          <a:xfrm rot="21600000">
            <a:off x="4019550" y="3796465"/>
            <a:ext cx="317182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grpSp>
        <p:nvGrpSpPr>
          <p:cNvPr id="28" name="Group 28"/>
          <p:cNvGrpSpPr/>
          <p:nvPr/>
        </p:nvGrpSpPr>
        <p:grpSpPr>
          <a:xfrm rot="21600000">
            <a:off x="3683218" y="161005"/>
            <a:ext cx="253594" cy="247650"/>
            <a:chOff x="3683218" y="161005"/>
            <a:chExt cx="253594" cy="247650"/>
          </a:xfrm>
        </p:grpSpPr>
        <p:sp>
          <p:nvSpPr>
            <p:cNvPr id="27" name="Freeform 27"/>
            <p:cNvSpPr/>
            <p:nvPr/>
          </p:nvSpPr>
          <p:spPr>
            <a:xfrm>
              <a:off x="3683218" y="161005"/>
              <a:ext cx="253594" cy="247650"/>
            </a:xfrm>
            <a:custGeom>
              <a:avLst/>
              <a:gdLst/>
              <a:ahLst/>
              <a:cxnLst/>
              <a:rect l="0" t="0" r="0" b="0"/>
              <a:pathLst>
                <a:path w="302420" h="294517">
                  <a:moveTo>
                    <a:pt x="124092" y="133687"/>
                  </a:moveTo>
                  <a:cubicBezTo>
                    <a:pt x="129464" y="138259"/>
                    <a:pt x="135560" y="143460"/>
                    <a:pt x="141875" y="148965"/>
                  </a:cubicBezTo>
                  <a:cubicBezTo>
                    <a:pt x="144790" y="151528"/>
                    <a:pt x="148542" y="152937"/>
                    <a:pt x="152429" y="152937"/>
                  </a:cubicBezTo>
                  <a:cubicBezTo>
                    <a:pt x="156305" y="152937"/>
                    <a:pt x="160049" y="151537"/>
                    <a:pt x="162963" y="148984"/>
                  </a:cubicBezTo>
                  <a:cubicBezTo>
                    <a:pt x="168926" y="143774"/>
                    <a:pt x="174669" y="138878"/>
                    <a:pt x="180765" y="133678"/>
                  </a:cubicBezTo>
                  <a:cubicBezTo>
                    <a:pt x="196787" y="120028"/>
                    <a:pt x="210626" y="108246"/>
                    <a:pt x="220523" y="96302"/>
                  </a:cubicBezTo>
                  <a:cubicBezTo>
                    <a:pt x="232200" y="82214"/>
                    <a:pt x="237639" y="68689"/>
                    <a:pt x="237639" y="53754"/>
                  </a:cubicBezTo>
                  <a:cubicBezTo>
                    <a:pt x="237639" y="39152"/>
                    <a:pt x="232572" y="25626"/>
                    <a:pt x="223399" y="15663"/>
                  </a:cubicBezTo>
                  <a:cubicBezTo>
                    <a:pt x="206854" y="-2273"/>
                    <a:pt x="178032" y="-5568"/>
                    <a:pt x="158229" y="9758"/>
                  </a:cubicBezTo>
                  <a:cubicBezTo>
                    <a:pt x="156210" y="11320"/>
                    <a:pt x="154276" y="13053"/>
                    <a:pt x="152438" y="14949"/>
                  </a:cubicBezTo>
                  <a:cubicBezTo>
                    <a:pt x="150609" y="13063"/>
                    <a:pt x="148666" y="11320"/>
                    <a:pt x="146647" y="9748"/>
                  </a:cubicBezTo>
                  <a:cubicBezTo>
                    <a:pt x="126835" y="-5540"/>
                    <a:pt x="98012" y="-2273"/>
                    <a:pt x="81477" y="15663"/>
                  </a:cubicBezTo>
                  <a:cubicBezTo>
                    <a:pt x="72285" y="25626"/>
                    <a:pt x="67218" y="39152"/>
                    <a:pt x="67218" y="53763"/>
                  </a:cubicBezTo>
                  <a:cubicBezTo>
                    <a:pt x="67218" y="68689"/>
                    <a:pt x="72657" y="82214"/>
                    <a:pt x="84344" y="96311"/>
                  </a:cubicBezTo>
                  <a:cubicBezTo>
                    <a:pt x="94212" y="108217"/>
                    <a:pt x="108061" y="120028"/>
                    <a:pt x="124092" y="133687"/>
                  </a:cubicBezTo>
                  <a:close/>
                  <a:moveTo>
                    <a:pt x="91488" y="24912"/>
                  </a:moveTo>
                  <a:cubicBezTo>
                    <a:pt x="98298" y="17520"/>
                    <a:pt x="107652" y="13453"/>
                    <a:pt x="117834" y="13453"/>
                  </a:cubicBezTo>
                  <a:cubicBezTo>
                    <a:pt x="125339" y="13453"/>
                    <a:pt x="132226" y="15835"/>
                    <a:pt x="138303" y="20530"/>
                  </a:cubicBezTo>
                  <a:cubicBezTo>
                    <a:pt x="141475" y="22988"/>
                    <a:pt x="144370" y="26007"/>
                    <a:pt x="146904" y="29531"/>
                  </a:cubicBezTo>
                  <a:cubicBezTo>
                    <a:pt x="148180" y="31303"/>
                    <a:pt x="150238" y="32360"/>
                    <a:pt x="152419" y="32360"/>
                  </a:cubicBezTo>
                  <a:cubicBezTo>
                    <a:pt x="152429" y="32360"/>
                    <a:pt x="152429" y="32360"/>
                    <a:pt x="152429" y="32360"/>
                  </a:cubicBezTo>
                  <a:cubicBezTo>
                    <a:pt x="154610" y="32360"/>
                    <a:pt x="156667" y="31313"/>
                    <a:pt x="157944" y="29541"/>
                  </a:cubicBezTo>
                  <a:cubicBezTo>
                    <a:pt x="160506" y="25998"/>
                    <a:pt x="163401" y="22969"/>
                    <a:pt x="166554" y="20540"/>
                  </a:cubicBezTo>
                  <a:cubicBezTo>
                    <a:pt x="180880" y="9462"/>
                    <a:pt x="201539" y="12091"/>
                    <a:pt x="213370" y="24912"/>
                  </a:cubicBezTo>
                  <a:cubicBezTo>
                    <a:pt x="213370" y="24912"/>
                    <a:pt x="213370" y="24912"/>
                    <a:pt x="213379" y="24912"/>
                  </a:cubicBezTo>
                  <a:cubicBezTo>
                    <a:pt x="220237" y="32341"/>
                    <a:pt x="224009" y="42600"/>
                    <a:pt x="224009" y="53763"/>
                  </a:cubicBezTo>
                  <a:cubicBezTo>
                    <a:pt x="224009" y="65345"/>
                    <a:pt x="219570" y="76109"/>
                    <a:pt x="210036" y="87624"/>
                  </a:cubicBezTo>
                  <a:cubicBezTo>
                    <a:pt x="200892" y="98645"/>
                    <a:pt x="187462" y="110075"/>
                    <a:pt x="170964" y="124134"/>
                  </a:cubicBezTo>
                  <a:cubicBezTo>
                    <a:pt x="165792" y="128553"/>
                    <a:pt x="160001" y="133497"/>
                    <a:pt x="154010" y="138736"/>
                  </a:cubicBezTo>
                  <a:lnTo>
                    <a:pt x="150857" y="138717"/>
                  </a:lnTo>
                  <a:cubicBezTo>
                    <a:pt x="144485" y="133154"/>
                    <a:pt x="138341" y="127925"/>
                    <a:pt x="132931" y="123324"/>
                  </a:cubicBezTo>
                  <a:cubicBezTo>
                    <a:pt x="117386" y="110065"/>
                    <a:pt x="103946" y="98616"/>
                    <a:pt x="94831" y="87615"/>
                  </a:cubicBezTo>
                  <a:cubicBezTo>
                    <a:pt x="85287" y="76099"/>
                    <a:pt x="80839" y="65345"/>
                    <a:pt x="80839" y="53763"/>
                  </a:cubicBezTo>
                  <a:cubicBezTo>
                    <a:pt x="80839" y="42590"/>
                    <a:pt x="84620" y="32341"/>
                    <a:pt x="91488" y="24912"/>
                  </a:cubicBezTo>
                  <a:close/>
                  <a:moveTo>
                    <a:pt x="299971" y="183655"/>
                  </a:moveTo>
                  <a:cubicBezTo>
                    <a:pt x="298161" y="178855"/>
                    <a:pt x="292989" y="174292"/>
                    <a:pt x="286836" y="172054"/>
                  </a:cubicBezTo>
                  <a:cubicBezTo>
                    <a:pt x="281978" y="170168"/>
                    <a:pt x="276749" y="170168"/>
                    <a:pt x="272148" y="171806"/>
                  </a:cubicBezTo>
                  <a:cubicBezTo>
                    <a:pt x="269786" y="168987"/>
                    <a:pt x="266262" y="166482"/>
                    <a:pt x="262214" y="164958"/>
                  </a:cubicBezTo>
                  <a:cubicBezTo>
                    <a:pt x="255403" y="162691"/>
                    <a:pt x="248536" y="163291"/>
                    <a:pt x="242840" y="166720"/>
                  </a:cubicBezTo>
                  <a:lnTo>
                    <a:pt x="239430" y="168806"/>
                  </a:lnTo>
                  <a:cubicBezTo>
                    <a:pt x="236953" y="170320"/>
                    <a:pt x="233477" y="172445"/>
                    <a:pt x="229629" y="174826"/>
                  </a:cubicBezTo>
                  <a:cubicBezTo>
                    <a:pt x="227324" y="172540"/>
                    <a:pt x="224399" y="170492"/>
                    <a:pt x="221142" y="169330"/>
                  </a:cubicBezTo>
                  <a:cubicBezTo>
                    <a:pt x="214484" y="167015"/>
                    <a:pt x="207664" y="167692"/>
                    <a:pt x="201930" y="171187"/>
                  </a:cubicBezTo>
                  <a:cubicBezTo>
                    <a:pt x="196710" y="174169"/>
                    <a:pt x="175079" y="186618"/>
                    <a:pt x="168126" y="190714"/>
                  </a:cubicBezTo>
                  <a:lnTo>
                    <a:pt x="121082" y="177512"/>
                  </a:lnTo>
                  <a:cubicBezTo>
                    <a:pt x="111928" y="175007"/>
                    <a:pt x="101803" y="174864"/>
                    <a:pt x="92583" y="177112"/>
                  </a:cubicBezTo>
                  <a:lnTo>
                    <a:pt x="75162" y="181369"/>
                  </a:lnTo>
                  <a:lnTo>
                    <a:pt x="75162" y="172254"/>
                  </a:lnTo>
                  <a:cubicBezTo>
                    <a:pt x="75162" y="162500"/>
                    <a:pt x="67227" y="154566"/>
                    <a:pt x="57474" y="154566"/>
                  </a:cubicBezTo>
                  <a:lnTo>
                    <a:pt x="17697" y="154566"/>
                  </a:lnTo>
                  <a:cubicBezTo>
                    <a:pt x="7934" y="154566"/>
                    <a:pt x="0" y="162500"/>
                    <a:pt x="0" y="172254"/>
                  </a:cubicBezTo>
                  <a:lnTo>
                    <a:pt x="0" y="276820"/>
                  </a:lnTo>
                  <a:cubicBezTo>
                    <a:pt x="0" y="286573"/>
                    <a:pt x="7934" y="294517"/>
                    <a:pt x="17697" y="294517"/>
                  </a:cubicBezTo>
                  <a:lnTo>
                    <a:pt x="57474" y="294517"/>
                  </a:lnTo>
                  <a:cubicBezTo>
                    <a:pt x="67227" y="294517"/>
                    <a:pt x="75162" y="286583"/>
                    <a:pt x="75162" y="276820"/>
                  </a:cubicBezTo>
                  <a:lnTo>
                    <a:pt x="75162" y="272276"/>
                  </a:lnTo>
                  <a:cubicBezTo>
                    <a:pt x="97727" y="276658"/>
                    <a:pt x="163716" y="289212"/>
                    <a:pt x="168459" y="289450"/>
                  </a:cubicBezTo>
                  <a:cubicBezTo>
                    <a:pt x="168783" y="289478"/>
                    <a:pt x="169116" y="289497"/>
                    <a:pt x="169450" y="289497"/>
                  </a:cubicBezTo>
                  <a:cubicBezTo>
                    <a:pt x="177479" y="289497"/>
                    <a:pt x="187843" y="282315"/>
                    <a:pt x="188214" y="282049"/>
                  </a:cubicBezTo>
                  <a:lnTo>
                    <a:pt x="191110" y="280229"/>
                  </a:lnTo>
                  <a:cubicBezTo>
                    <a:pt x="248050" y="244501"/>
                    <a:pt x="282616" y="222365"/>
                    <a:pt x="291065" y="216212"/>
                  </a:cubicBezTo>
                  <a:cubicBezTo>
                    <a:pt x="304676" y="206477"/>
                    <a:pt x="303790" y="191275"/>
                    <a:pt x="299971" y="183655"/>
                  </a:cubicBezTo>
                  <a:close/>
                  <a:moveTo>
                    <a:pt x="216646" y="182217"/>
                  </a:moveTo>
                  <a:cubicBezTo>
                    <a:pt x="216999" y="182351"/>
                    <a:pt x="217246" y="182522"/>
                    <a:pt x="217561" y="182665"/>
                  </a:cubicBezTo>
                  <a:lnTo>
                    <a:pt x="194796" y="197105"/>
                  </a:lnTo>
                  <a:lnTo>
                    <a:pt x="195634" y="198429"/>
                  </a:lnTo>
                  <a:lnTo>
                    <a:pt x="186471" y="195857"/>
                  </a:lnTo>
                  <a:cubicBezTo>
                    <a:pt x="195320" y="190780"/>
                    <a:pt x="205588" y="184760"/>
                    <a:pt x="208836" y="182808"/>
                  </a:cubicBezTo>
                  <a:cubicBezTo>
                    <a:pt x="211855" y="181055"/>
                    <a:pt x="214760" y="181522"/>
                    <a:pt x="216646" y="182217"/>
                  </a:cubicBezTo>
                  <a:close/>
                  <a:moveTo>
                    <a:pt x="95841" y="190390"/>
                  </a:moveTo>
                  <a:cubicBezTo>
                    <a:pt x="102889" y="188675"/>
                    <a:pt x="110376" y="188799"/>
                    <a:pt x="117434" y="190752"/>
                  </a:cubicBezTo>
                  <a:lnTo>
                    <a:pt x="191681" y="211402"/>
                  </a:lnTo>
                  <a:cubicBezTo>
                    <a:pt x="191776" y="211440"/>
                    <a:pt x="201625" y="214964"/>
                    <a:pt x="199930" y="223213"/>
                  </a:cubicBezTo>
                  <a:cubicBezTo>
                    <a:pt x="198044" y="233262"/>
                    <a:pt x="192424" y="234205"/>
                    <a:pt x="188414" y="233947"/>
                  </a:cubicBezTo>
                  <a:cubicBezTo>
                    <a:pt x="182813" y="233671"/>
                    <a:pt x="155191" y="230099"/>
                    <a:pt x="141903" y="228385"/>
                  </a:cubicBezTo>
                  <a:cubicBezTo>
                    <a:pt x="134245" y="227394"/>
                    <a:pt x="134226" y="227394"/>
                    <a:pt x="133969" y="227394"/>
                  </a:cubicBezTo>
                  <a:lnTo>
                    <a:pt x="131997" y="227394"/>
                  </a:lnTo>
                  <a:lnTo>
                    <a:pt x="130111" y="240625"/>
                  </a:lnTo>
                  <a:lnTo>
                    <a:pt x="135026" y="241253"/>
                  </a:lnTo>
                  <a:cubicBezTo>
                    <a:pt x="165287" y="245244"/>
                    <a:pt x="183042" y="247368"/>
                    <a:pt x="187804" y="247606"/>
                  </a:cubicBezTo>
                  <a:cubicBezTo>
                    <a:pt x="188328" y="247635"/>
                    <a:pt x="188852" y="247644"/>
                    <a:pt x="189367" y="247644"/>
                  </a:cubicBezTo>
                  <a:cubicBezTo>
                    <a:pt x="201663" y="247644"/>
                    <a:pt x="210588" y="239615"/>
                    <a:pt x="213389" y="225870"/>
                  </a:cubicBezTo>
                  <a:cubicBezTo>
                    <a:pt x="215284" y="216098"/>
                    <a:pt x="210883" y="209383"/>
                    <a:pt x="207045" y="205582"/>
                  </a:cubicBezTo>
                  <a:cubicBezTo>
                    <a:pt x="216284" y="199677"/>
                    <a:pt x="244840" y="181503"/>
                    <a:pt x="249784" y="178350"/>
                  </a:cubicBezTo>
                  <a:cubicBezTo>
                    <a:pt x="252708" y="176693"/>
                    <a:pt x="255594" y="177169"/>
                    <a:pt x="257632" y="177902"/>
                  </a:cubicBezTo>
                  <a:cubicBezTo>
                    <a:pt x="258394" y="178131"/>
                    <a:pt x="258956" y="178474"/>
                    <a:pt x="259528" y="178798"/>
                  </a:cubicBezTo>
                  <a:cubicBezTo>
                    <a:pt x="244326" y="188418"/>
                    <a:pt x="214179" y="207716"/>
                    <a:pt x="214179" y="207716"/>
                  </a:cubicBezTo>
                  <a:lnTo>
                    <a:pt x="212274" y="208935"/>
                  </a:lnTo>
                  <a:lnTo>
                    <a:pt x="219589" y="220479"/>
                  </a:lnTo>
                  <a:lnTo>
                    <a:pt x="221513" y="219241"/>
                  </a:lnTo>
                  <a:cubicBezTo>
                    <a:pt x="221971" y="218936"/>
                    <a:pt x="268424" y="189047"/>
                    <a:pt x="274653" y="185351"/>
                  </a:cubicBezTo>
                  <a:cubicBezTo>
                    <a:pt x="277282" y="183694"/>
                    <a:pt x="280206" y="184122"/>
                    <a:pt x="282150" y="184779"/>
                  </a:cubicBezTo>
                  <a:cubicBezTo>
                    <a:pt x="285388" y="185999"/>
                    <a:pt x="286969" y="187999"/>
                    <a:pt x="287388" y="189142"/>
                  </a:cubicBezTo>
                  <a:cubicBezTo>
                    <a:pt x="287588" y="189523"/>
                    <a:pt x="292370" y="198486"/>
                    <a:pt x="283035" y="205087"/>
                  </a:cubicBezTo>
                  <a:cubicBezTo>
                    <a:pt x="269805" y="214650"/>
                    <a:pt x="184423" y="268561"/>
                    <a:pt x="180718" y="270685"/>
                  </a:cubicBezTo>
                  <a:cubicBezTo>
                    <a:pt x="176441" y="273629"/>
                    <a:pt x="170793" y="276229"/>
                    <a:pt x="169650" y="275943"/>
                  </a:cubicBezTo>
                  <a:cubicBezTo>
                    <a:pt x="166478" y="275629"/>
                    <a:pt x="118882" y="266847"/>
                    <a:pt x="75171" y="258627"/>
                  </a:cubicBezTo>
                  <a:lnTo>
                    <a:pt x="75171" y="195247"/>
                  </a:lnTo>
                  <a:lnTo>
                    <a:pt x="95841" y="190390"/>
                  </a:lnTo>
                  <a:close/>
                  <a:moveTo>
                    <a:pt x="61541" y="276820"/>
                  </a:moveTo>
                  <a:cubicBezTo>
                    <a:pt x="61541" y="279067"/>
                    <a:pt x="59712" y="280887"/>
                    <a:pt x="57474" y="280887"/>
                  </a:cubicBezTo>
                  <a:lnTo>
                    <a:pt x="17697" y="280887"/>
                  </a:lnTo>
                  <a:cubicBezTo>
                    <a:pt x="15450" y="280887"/>
                    <a:pt x="13621" y="279058"/>
                    <a:pt x="13621" y="276820"/>
                  </a:cubicBezTo>
                  <a:lnTo>
                    <a:pt x="13621" y="172254"/>
                  </a:lnTo>
                  <a:cubicBezTo>
                    <a:pt x="13621" y="170006"/>
                    <a:pt x="15450" y="168187"/>
                    <a:pt x="17697" y="168187"/>
                  </a:cubicBezTo>
                  <a:lnTo>
                    <a:pt x="57474" y="168187"/>
                  </a:lnTo>
                  <a:cubicBezTo>
                    <a:pt x="59722" y="168187"/>
                    <a:pt x="61541" y="170016"/>
                    <a:pt x="61541" y="172254"/>
                  </a:cubicBezTo>
                  <a:lnTo>
                    <a:pt x="61541" y="276820"/>
                  </a:ln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5" name="Group 5"/>
          <p:cNvGrpSpPr/>
          <p:nvPr/>
        </p:nvGrpSpPr>
        <p:grpSpPr>
          <a:xfrm rot="16199937" flipH="1">
            <a:off x="100248" y="1064988"/>
            <a:ext cx="4545212" cy="4827615"/>
            <a:chOff x="100248" y="1064988"/>
            <a:chExt cx="4545212" cy="4827615"/>
          </a:xfrm>
        </p:grpSpPr>
        <p:sp>
          <p:nvSpPr>
            <p:cNvPr id="4" name="Freeform 4"/>
            <p:cNvSpPr/>
            <p:nvPr/>
          </p:nvSpPr>
          <p:spPr>
            <a:xfrm>
              <a:off x="100248" y="1064988"/>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4548" y="-995383"/>
            <a:ext cx="5759152" cy="7677249"/>
            <a:chOff x="954548" y="-995383"/>
            <a:chExt cx="5759152" cy="7677249"/>
          </a:xfrm>
        </p:grpSpPr>
        <p:sp>
          <p:nvSpPr>
            <p:cNvPr id="6" name="Freeform 6"/>
            <p:cNvSpPr/>
            <p:nvPr/>
          </p:nvSpPr>
          <p:spPr>
            <a:xfrm>
              <a:off x="954548" y="-995383"/>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16201337" flipH="1">
            <a:off x="2185578" y="3108817"/>
            <a:ext cx="410700" cy="4810639"/>
            <a:chOff x="2185578" y="3108817"/>
            <a:chExt cx="410700" cy="4810639"/>
          </a:xfrm>
        </p:grpSpPr>
        <p:sp>
          <p:nvSpPr>
            <p:cNvPr id="8" name="Freeform 8"/>
            <p:cNvSpPr/>
            <p:nvPr/>
          </p:nvSpPr>
          <p:spPr>
            <a:xfrm>
              <a:off x="2185578" y="3108817"/>
              <a:ext cx="410700" cy="4810639"/>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5401337">
            <a:off x="4132330" y="2176219"/>
            <a:ext cx="657621" cy="6423013"/>
            <a:chOff x="4132330" y="2176219"/>
            <a:chExt cx="657621" cy="6423013"/>
          </a:xfrm>
        </p:grpSpPr>
        <p:sp>
          <p:nvSpPr>
            <p:cNvPr id="10" name="Freeform 10"/>
            <p:cNvSpPr/>
            <p:nvPr/>
          </p:nvSpPr>
          <p:spPr>
            <a:xfrm>
              <a:off x="4132330" y="2176219"/>
              <a:ext cx="657621" cy="6423013"/>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cxnSp>
        <p:nvCxnSpPr>
          <p:cNvPr id="12" name="Straight Connector 12"/>
          <p:cNvCxnSpPr>
            <a:cxnSpLocks/>
          </p:cNvCxnSpPr>
          <p:nvPr/>
        </p:nvCxnSpPr>
        <p:spPr>
          <a:xfrm rot="5400000">
            <a:off x="1385991" y="3370529"/>
            <a:ext cx="2162165" cy="0"/>
          </a:xfrm>
          <a:prstGeom prst="line">
            <a:avLst/>
          </a:prstGeom>
          <a:ln w="4191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3" name="TextBox 13"/>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APPEARANCE</a:t>
            </a:r>
            <a:r>
              <a:rPr lang="en-US" sz="900" b="1" i="1" spc="375">
                <a:solidFill>
                  <a:srgbClr val="3C6AFF">
                    <a:alpha val="100000"/>
                  </a:srgbClr>
                </a:solidFill>
                <a:latin typeface="Ubuntu"/>
              </a:rPr>
              <a:t> MATTERS</a:t>
            </a:r>
          </a:p>
        </p:txBody>
      </p:sp>
      <p:sp>
        <p:nvSpPr>
          <p:cNvPr id="14" name="TextBox 14"/>
          <p:cNvSpPr txBox="1"/>
          <p:nvPr/>
        </p:nvSpPr>
        <p:spPr>
          <a:xfrm rot="21600000">
            <a:off x="361950" y="1103862"/>
            <a:ext cx="6903300" cy="4572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Appearance is important, but that doesn’t mean your documents should be </a:t>
            </a:r>
            <a:r>
              <a:rPr lang="en-US" sz="1200" b="1" dirty="0"/>
              <a:t/>
            </a:r>
            <a:br>
              <a:rPr lang="en-US" sz="1200" b="1" dirty="0"/>
            </a:br>
            <a:r>
              <a:rPr lang="en-US" sz="1200" b="0" i="0" spc="0">
                <a:solidFill>
                  <a:srgbClr val="464646">
                    <a:alpha val="100000"/>
                  </a:srgbClr>
                </a:solidFill>
                <a:latin typeface="Ubuntu"/>
              </a:rPr>
              <a:t>flashy or extremely stylized. Keep the spotlight on </a:t>
            </a:r>
            <a:r>
              <a:rPr lang="en-US" sz="1200" b="0" i="1" spc="0">
                <a:solidFill>
                  <a:srgbClr val="464646">
                    <a:alpha val="100000"/>
                  </a:srgbClr>
                </a:solidFill>
                <a:latin typeface="Ubuntu"/>
              </a:rPr>
              <a:t>you!</a:t>
            </a:r>
          </a:p>
        </p:txBody>
      </p:sp>
      <p:grpSp>
        <p:nvGrpSpPr>
          <p:cNvPr id="16" name="Group 16"/>
          <p:cNvGrpSpPr/>
          <p:nvPr/>
        </p:nvGrpSpPr>
        <p:grpSpPr>
          <a:xfrm rot="21600000">
            <a:off x="2109812" y="2000250"/>
            <a:ext cx="714375" cy="714375"/>
            <a:chOff x="2109812" y="2000250"/>
            <a:chExt cx="714375" cy="714375"/>
          </a:xfrm>
        </p:grpSpPr>
        <p:sp>
          <p:nvSpPr>
            <p:cNvPr id="15" name="Freeform 15"/>
            <p:cNvSpPr/>
            <p:nvPr/>
          </p:nvSpPr>
          <p:spPr>
            <a:xfrm>
              <a:off x="2109812" y="200025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17" name="TextBox 17"/>
          <p:cNvSpPr txBox="1"/>
          <p:nvPr/>
        </p:nvSpPr>
        <p:spPr>
          <a:xfrm rot="21600000">
            <a:off x="3014671" y="2143125"/>
            <a:ext cx="3255225"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Keep it simple</a:t>
            </a:r>
          </a:p>
        </p:txBody>
      </p:sp>
      <p:sp>
        <p:nvSpPr>
          <p:cNvPr id="18" name="TextBox 18"/>
          <p:cNvSpPr txBox="1"/>
          <p:nvPr/>
        </p:nvSpPr>
        <p:spPr>
          <a:xfrm rot="21600000">
            <a:off x="3014671" y="2438400"/>
            <a:ext cx="2502750" cy="133350"/>
          </a:xfrm>
          <a:prstGeom prst="rect">
            <a:avLst/>
          </a:prstGeom>
        </p:spPr>
        <p:txBody>
          <a:bodyPr lIns="0" tIns="14400" rIns="0" bIns="0" rtlCol="0" anchor="t"/>
          <a:lstStyle/>
          <a:p>
            <a:pPr algn="l">
              <a:lnSpc>
                <a:spcPts val="1050"/>
              </a:lnSpc>
            </a:pPr>
            <a:r>
              <a:rPr lang="en-US" sz="1050" b="0" i="0" spc="0">
                <a:solidFill>
                  <a:srgbClr val="868686">
                    <a:alpha val="100000"/>
                  </a:srgbClr>
                </a:solidFill>
                <a:latin typeface="Ubuntu"/>
              </a:rPr>
              <a:t>Clean, easy to read, consistent font(s)</a:t>
            </a:r>
          </a:p>
        </p:txBody>
      </p:sp>
      <p:grpSp>
        <p:nvGrpSpPr>
          <p:cNvPr id="20" name="Group 20"/>
          <p:cNvGrpSpPr/>
          <p:nvPr/>
        </p:nvGrpSpPr>
        <p:grpSpPr>
          <a:xfrm rot="21600000">
            <a:off x="2109812" y="3057525"/>
            <a:ext cx="714375" cy="714375"/>
            <a:chOff x="2109812" y="3057525"/>
            <a:chExt cx="714375" cy="714375"/>
          </a:xfrm>
        </p:grpSpPr>
        <p:sp>
          <p:nvSpPr>
            <p:cNvPr id="19" name="Freeform 19"/>
            <p:cNvSpPr/>
            <p:nvPr/>
          </p:nvSpPr>
          <p:spPr>
            <a:xfrm>
              <a:off x="2109812" y="3057525"/>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21" name="TextBox 21"/>
          <p:cNvSpPr txBox="1"/>
          <p:nvPr/>
        </p:nvSpPr>
        <p:spPr>
          <a:xfrm rot="21600000">
            <a:off x="3014671" y="3200400"/>
            <a:ext cx="3159975"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Create a “brand”</a:t>
            </a:r>
          </a:p>
        </p:txBody>
      </p:sp>
      <p:sp>
        <p:nvSpPr>
          <p:cNvPr id="22" name="TextBox 22"/>
          <p:cNvSpPr txBox="1"/>
          <p:nvPr/>
        </p:nvSpPr>
        <p:spPr>
          <a:xfrm rot="21600000">
            <a:off x="3014671" y="3495675"/>
            <a:ext cx="3159975" cy="133350"/>
          </a:xfrm>
          <a:prstGeom prst="rect">
            <a:avLst/>
          </a:prstGeom>
        </p:spPr>
        <p:txBody>
          <a:bodyPr lIns="0" tIns="14400" rIns="0" bIns="0" rtlCol="0" anchor="t"/>
          <a:lstStyle/>
          <a:p>
            <a:pPr algn="l">
              <a:lnSpc>
                <a:spcPts val="1050"/>
              </a:lnSpc>
            </a:pPr>
            <a:r>
              <a:rPr lang="en-US" sz="1050" b="0" i="0" spc="0">
                <a:solidFill>
                  <a:srgbClr val="868686">
                    <a:alpha val="100000"/>
                  </a:srgbClr>
                </a:solidFill>
                <a:latin typeface="Ubuntu"/>
              </a:rPr>
              <a:t>Harmony, consistency, psychology of color</a:t>
            </a:r>
          </a:p>
        </p:txBody>
      </p:sp>
      <p:grpSp>
        <p:nvGrpSpPr>
          <p:cNvPr id="24" name="Group 24"/>
          <p:cNvGrpSpPr/>
          <p:nvPr/>
        </p:nvGrpSpPr>
        <p:grpSpPr>
          <a:xfrm rot="21600000">
            <a:off x="2109812" y="4076700"/>
            <a:ext cx="714375" cy="714375"/>
            <a:chOff x="2109812" y="4076700"/>
            <a:chExt cx="714375" cy="714375"/>
          </a:xfrm>
        </p:grpSpPr>
        <p:sp>
          <p:nvSpPr>
            <p:cNvPr id="23" name="Freeform 23"/>
            <p:cNvSpPr/>
            <p:nvPr/>
          </p:nvSpPr>
          <p:spPr>
            <a:xfrm>
              <a:off x="2109812" y="407670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25" name="TextBox 25"/>
          <p:cNvSpPr txBox="1"/>
          <p:nvPr/>
        </p:nvSpPr>
        <p:spPr>
          <a:xfrm rot="21600000">
            <a:off x="3014671" y="4219575"/>
            <a:ext cx="2502750"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Use templates</a:t>
            </a:r>
          </a:p>
        </p:txBody>
      </p:sp>
      <p:cxnSp>
        <p:nvCxnSpPr>
          <p:cNvPr id="26" name="Straight Connector 26"/>
          <p:cNvCxnSpPr>
            <a:cxnSpLocks/>
          </p:cNvCxnSpPr>
          <p:nvPr/>
        </p:nvCxnSpPr>
        <p:spPr>
          <a:xfrm rot="21600000">
            <a:off x="2009723"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27" name="TextBox 27"/>
          <p:cNvSpPr txBox="1"/>
          <p:nvPr/>
        </p:nvSpPr>
        <p:spPr>
          <a:xfrm rot="21600000">
            <a:off x="3014671" y="4495800"/>
            <a:ext cx="3159975" cy="133350"/>
          </a:xfrm>
          <a:prstGeom prst="rect">
            <a:avLst/>
          </a:prstGeom>
        </p:spPr>
        <p:txBody>
          <a:bodyPr lIns="0" tIns="14400" rIns="0" bIns="0" rtlCol="0" anchor="t"/>
          <a:lstStyle/>
          <a:p>
            <a:pPr algn="l">
              <a:lnSpc>
                <a:spcPts val="1050"/>
              </a:lnSpc>
            </a:pPr>
            <a:r>
              <a:rPr lang="en-US" sz="1050" b="0" i="0" spc="0">
                <a:solidFill>
                  <a:srgbClr val="868686">
                    <a:alpha val="100000"/>
                  </a:srgbClr>
                </a:solidFill>
                <a:latin typeface="Ubuntu"/>
              </a:rPr>
              <a:t>Good design, minimal effort</a:t>
            </a:r>
          </a:p>
        </p:txBody>
      </p:sp>
      <p:grpSp>
        <p:nvGrpSpPr>
          <p:cNvPr id="29" name="Group 29"/>
          <p:cNvGrpSpPr/>
          <p:nvPr/>
        </p:nvGrpSpPr>
        <p:grpSpPr>
          <a:xfrm rot="21600000">
            <a:off x="3642867" y="161925"/>
            <a:ext cx="334297" cy="161925"/>
            <a:chOff x="3642867" y="161925"/>
            <a:chExt cx="334297" cy="161925"/>
          </a:xfrm>
        </p:grpSpPr>
        <p:sp>
          <p:nvSpPr>
            <p:cNvPr id="28" name="Freeform 28"/>
            <p:cNvSpPr/>
            <p:nvPr/>
          </p:nvSpPr>
          <p:spPr>
            <a:xfrm>
              <a:off x="3642867" y="161925"/>
              <a:ext cx="334297" cy="161925"/>
            </a:xfrm>
            <a:custGeom>
              <a:avLst/>
              <a:gdLst/>
              <a:ahLst/>
              <a:cxnLst/>
              <a:rect l="0" t="0" r="0" b="0"/>
              <a:pathLst>
                <a:path w="304800" h="146599">
                  <a:moveTo>
                    <a:pt x="152410" y="146599"/>
                  </a:moveTo>
                  <a:cubicBezTo>
                    <a:pt x="85182" y="146599"/>
                    <a:pt x="27661" y="104137"/>
                    <a:pt x="6058" y="85877"/>
                  </a:cubicBezTo>
                  <a:cubicBezTo>
                    <a:pt x="2210" y="82639"/>
                    <a:pt x="0" y="78038"/>
                    <a:pt x="0" y="73285"/>
                  </a:cubicBezTo>
                  <a:cubicBezTo>
                    <a:pt x="10" y="68523"/>
                    <a:pt x="2210" y="63941"/>
                    <a:pt x="6048" y="60712"/>
                  </a:cubicBezTo>
                  <a:cubicBezTo>
                    <a:pt x="27651" y="42453"/>
                    <a:pt x="85163" y="0"/>
                    <a:pt x="152400" y="0"/>
                  </a:cubicBezTo>
                  <a:cubicBezTo>
                    <a:pt x="219637" y="0"/>
                    <a:pt x="277158" y="42462"/>
                    <a:pt x="298752" y="60712"/>
                  </a:cubicBezTo>
                  <a:cubicBezTo>
                    <a:pt x="302590" y="63951"/>
                    <a:pt x="304800" y="68532"/>
                    <a:pt x="304800" y="73285"/>
                  </a:cubicBezTo>
                  <a:cubicBezTo>
                    <a:pt x="304800" y="78048"/>
                    <a:pt x="302600" y="82629"/>
                    <a:pt x="298771" y="85877"/>
                  </a:cubicBezTo>
                  <a:cubicBezTo>
                    <a:pt x="277149" y="104137"/>
                    <a:pt x="219627" y="146599"/>
                    <a:pt x="152410" y="146599"/>
                  </a:cubicBezTo>
                  <a:close/>
                  <a:moveTo>
                    <a:pt x="152410" y="8058"/>
                  </a:moveTo>
                  <a:cubicBezTo>
                    <a:pt x="87840" y="8058"/>
                    <a:pt x="32185" y="49187"/>
                    <a:pt x="11259" y="66875"/>
                  </a:cubicBezTo>
                  <a:cubicBezTo>
                    <a:pt x="9211" y="68599"/>
                    <a:pt x="8087" y="70876"/>
                    <a:pt x="8087" y="73276"/>
                  </a:cubicBezTo>
                  <a:cubicBezTo>
                    <a:pt x="8077" y="75686"/>
                    <a:pt x="9211" y="77962"/>
                    <a:pt x="11259" y="79705"/>
                  </a:cubicBezTo>
                  <a:cubicBezTo>
                    <a:pt x="32195" y="97393"/>
                    <a:pt x="87859" y="138513"/>
                    <a:pt x="152410" y="138513"/>
                  </a:cubicBezTo>
                  <a:cubicBezTo>
                    <a:pt x="216960" y="138513"/>
                    <a:pt x="272625" y="97393"/>
                    <a:pt x="293561" y="79705"/>
                  </a:cubicBezTo>
                  <a:cubicBezTo>
                    <a:pt x="295599" y="77972"/>
                    <a:pt x="296732" y="75695"/>
                    <a:pt x="296732" y="73276"/>
                  </a:cubicBezTo>
                  <a:cubicBezTo>
                    <a:pt x="296732" y="70876"/>
                    <a:pt x="295599" y="68599"/>
                    <a:pt x="293561" y="66875"/>
                  </a:cubicBezTo>
                  <a:lnTo>
                    <a:pt x="293561" y="66875"/>
                  </a:lnTo>
                  <a:cubicBezTo>
                    <a:pt x="272625" y="49197"/>
                    <a:pt x="216980" y="8058"/>
                    <a:pt x="152410" y="8058"/>
                  </a:cubicBezTo>
                  <a:close/>
                  <a:moveTo>
                    <a:pt x="152410" y="131502"/>
                  </a:moveTo>
                  <a:cubicBezTo>
                    <a:pt x="120310" y="131502"/>
                    <a:pt x="94202" y="105385"/>
                    <a:pt x="94202" y="73295"/>
                  </a:cubicBezTo>
                  <a:cubicBezTo>
                    <a:pt x="94202" y="41205"/>
                    <a:pt x="120320" y="15088"/>
                    <a:pt x="152410" y="15088"/>
                  </a:cubicBezTo>
                  <a:cubicBezTo>
                    <a:pt x="184499" y="15088"/>
                    <a:pt x="210617" y="41196"/>
                    <a:pt x="210617" y="73295"/>
                  </a:cubicBezTo>
                  <a:cubicBezTo>
                    <a:pt x="210617" y="105394"/>
                    <a:pt x="184499" y="131502"/>
                    <a:pt x="152410" y="131502"/>
                  </a:cubicBezTo>
                  <a:close/>
                  <a:moveTo>
                    <a:pt x="152410" y="23155"/>
                  </a:moveTo>
                  <a:cubicBezTo>
                    <a:pt x="124768" y="23155"/>
                    <a:pt x="102279" y="45644"/>
                    <a:pt x="102279" y="73295"/>
                  </a:cubicBezTo>
                  <a:cubicBezTo>
                    <a:pt x="102279" y="100936"/>
                    <a:pt x="124768" y="123425"/>
                    <a:pt x="152410" y="123425"/>
                  </a:cubicBezTo>
                  <a:cubicBezTo>
                    <a:pt x="180051" y="123425"/>
                    <a:pt x="202540" y="100936"/>
                    <a:pt x="202540" y="73295"/>
                  </a:cubicBezTo>
                  <a:cubicBezTo>
                    <a:pt x="202530" y="45644"/>
                    <a:pt x="180042" y="23155"/>
                    <a:pt x="152410" y="23155"/>
                  </a:cubicBezTo>
                  <a:close/>
                  <a:moveTo>
                    <a:pt x="152410" y="110423"/>
                  </a:moveTo>
                  <a:cubicBezTo>
                    <a:pt x="131940" y="110423"/>
                    <a:pt x="115281" y="93764"/>
                    <a:pt x="115281" y="73295"/>
                  </a:cubicBezTo>
                  <a:cubicBezTo>
                    <a:pt x="115281" y="52826"/>
                    <a:pt x="131940" y="36166"/>
                    <a:pt x="152410" y="36166"/>
                  </a:cubicBezTo>
                  <a:cubicBezTo>
                    <a:pt x="172879" y="36166"/>
                    <a:pt x="189538" y="52816"/>
                    <a:pt x="189538" y="73295"/>
                  </a:cubicBezTo>
                  <a:cubicBezTo>
                    <a:pt x="189538" y="93764"/>
                    <a:pt x="172869" y="110423"/>
                    <a:pt x="152410" y="110423"/>
                  </a:cubicBezTo>
                  <a:close/>
                  <a:moveTo>
                    <a:pt x="152410" y="44234"/>
                  </a:moveTo>
                  <a:cubicBezTo>
                    <a:pt x="136388" y="44234"/>
                    <a:pt x="123358" y="57264"/>
                    <a:pt x="123358" y="73285"/>
                  </a:cubicBezTo>
                  <a:cubicBezTo>
                    <a:pt x="123358" y="89306"/>
                    <a:pt x="136388" y="102337"/>
                    <a:pt x="152410" y="102337"/>
                  </a:cubicBezTo>
                  <a:cubicBezTo>
                    <a:pt x="168431" y="102337"/>
                    <a:pt x="181461" y="89306"/>
                    <a:pt x="181461" y="73285"/>
                  </a:cubicBezTo>
                  <a:cubicBezTo>
                    <a:pt x="181461" y="57264"/>
                    <a:pt x="168431" y="44234"/>
                    <a:pt x="152410" y="44234"/>
                  </a:cubicBezTo>
                  <a:close/>
                  <a:moveTo>
                    <a:pt x="167183" y="65427"/>
                  </a:moveTo>
                  <a:cubicBezTo>
                    <a:pt x="163363" y="65427"/>
                    <a:pt x="160277" y="62332"/>
                    <a:pt x="160277" y="58522"/>
                  </a:cubicBezTo>
                  <a:cubicBezTo>
                    <a:pt x="160277" y="56759"/>
                    <a:pt x="160992" y="55197"/>
                    <a:pt x="162068" y="53978"/>
                  </a:cubicBezTo>
                  <a:cubicBezTo>
                    <a:pt x="159144" y="52511"/>
                    <a:pt x="155896" y="51616"/>
                    <a:pt x="152410" y="51616"/>
                  </a:cubicBezTo>
                  <a:cubicBezTo>
                    <a:pt x="140437" y="51616"/>
                    <a:pt x="130731" y="61322"/>
                    <a:pt x="130731" y="73295"/>
                  </a:cubicBezTo>
                  <a:cubicBezTo>
                    <a:pt x="130731" y="85268"/>
                    <a:pt x="140437" y="94974"/>
                    <a:pt x="152410" y="94974"/>
                  </a:cubicBezTo>
                  <a:cubicBezTo>
                    <a:pt x="164382" y="94974"/>
                    <a:pt x="174088" y="85268"/>
                    <a:pt x="174088" y="73295"/>
                  </a:cubicBezTo>
                  <a:cubicBezTo>
                    <a:pt x="174088" y="69809"/>
                    <a:pt x="173184" y="66561"/>
                    <a:pt x="171726" y="63637"/>
                  </a:cubicBezTo>
                  <a:cubicBezTo>
                    <a:pt x="170498" y="64713"/>
                    <a:pt x="168935" y="65427"/>
                    <a:pt x="167183" y="65427"/>
                  </a:cubicBezTo>
                  <a:close/>
                </a:path>
              </a:pathLst>
            </a:custGeom>
            <a:solidFill>
              <a:srgbClr val="3C6AFF">
                <a:alpha val="100000"/>
              </a:srgbClr>
            </a:solidFill>
          </p:spPr>
        </p:sp>
      </p:grpSp>
      <p:grpSp>
        <p:nvGrpSpPr>
          <p:cNvPr id="31" name="Group 31"/>
          <p:cNvGrpSpPr/>
          <p:nvPr/>
        </p:nvGrpSpPr>
        <p:grpSpPr>
          <a:xfrm rot="21600000">
            <a:off x="2351062" y="3205162"/>
            <a:ext cx="308074" cy="438150"/>
            <a:chOff x="2351062" y="3205162"/>
            <a:chExt cx="308074" cy="438150"/>
          </a:xfrm>
        </p:grpSpPr>
        <p:sp>
          <p:nvSpPr>
            <p:cNvPr id="30" name="Freeform 30"/>
            <p:cNvSpPr/>
            <p:nvPr/>
          </p:nvSpPr>
          <p:spPr>
            <a:xfrm>
              <a:off x="2351062" y="3205162"/>
              <a:ext cx="308074" cy="438150"/>
            </a:xfrm>
            <a:custGeom>
              <a:avLst/>
              <a:gdLst/>
              <a:ahLst/>
              <a:cxnLst/>
              <a:rect l="0" t="0" r="0" b="0"/>
              <a:pathLst>
                <a:path w="213989" h="302914">
                  <a:moveTo>
                    <a:pt x="209779" y="207969"/>
                  </a:moveTo>
                  <a:lnTo>
                    <a:pt x="117872" y="26518"/>
                  </a:lnTo>
                  <a:cubicBezTo>
                    <a:pt x="117605" y="25879"/>
                    <a:pt x="117234" y="25298"/>
                    <a:pt x="116929" y="24670"/>
                  </a:cubicBezTo>
                  <a:lnTo>
                    <a:pt x="116796" y="24413"/>
                  </a:lnTo>
                  <a:cubicBezTo>
                    <a:pt x="116786" y="24403"/>
                    <a:pt x="116777" y="24394"/>
                    <a:pt x="116767" y="24374"/>
                  </a:cubicBezTo>
                  <a:cubicBezTo>
                    <a:pt x="109823" y="10011"/>
                    <a:pt x="95240" y="0"/>
                    <a:pt x="78248" y="0"/>
                  </a:cubicBezTo>
                  <a:lnTo>
                    <a:pt x="42910" y="0"/>
                  </a:lnTo>
                  <a:cubicBezTo>
                    <a:pt x="19250" y="0"/>
                    <a:pt x="0" y="19260"/>
                    <a:pt x="0" y="42920"/>
                  </a:cubicBezTo>
                  <a:lnTo>
                    <a:pt x="0" y="259994"/>
                  </a:lnTo>
                  <a:cubicBezTo>
                    <a:pt x="0" y="283654"/>
                    <a:pt x="19250" y="302914"/>
                    <a:pt x="42910" y="302914"/>
                  </a:cubicBezTo>
                  <a:lnTo>
                    <a:pt x="78248" y="302914"/>
                  </a:lnTo>
                  <a:cubicBezTo>
                    <a:pt x="85382" y="302914"/>
                    <a:pt x="92012" y="301000"/>
                    <a:pt x="97936" y="297913"/>
                  </a:cubicBezTo>
                  <a:lnTo>
                    <a:pt x="130597" y="290465"/>
                  </a:lnTo>
                  <a:cubicBezTo>
                    <a:pt x="135884" y="289322"/>
                    <a:pt x="140760" y="287160"/>
                    <a:pt x="145142" y="284264"/>
                  </a:cubicBezTo>
                  <a:cubicBezTo>
                    <a:pt x="145371" y="284197"/>
                    <a:pt x="145618" y="284207"/>
                    <a:pt x="145847" y="284112"/>
                  </a:cubicBezTo>
                  <a:lnTo>
                    <a:pt x="189595" y="265309"/>
                  </a:lnTo>
                  <a:cubicBezTo>
                    <a:pt x="210950" y="255070"/>
                    <a:pt x="220008" y="229419"/>
                    <a:pt x="209779" y="207969"/>
                  </a:cubicBezTo>
                  <a:close/>
                  <a:moveTo>
                    <a:pt x="42910" y="292779"/>
                  </a:moveTo>
                  <a:cubicBezTo>
                    <a:pt x="24822" y="292779"/>
                    <a:pt x="10097" y="278063"/>
                    <a:pt x="10097" y="259985"/>
                  </a:cubicBezTo>
                  <a:lnTo>
                    <a:pt x="10097" y="42910"/>
                  </a:lnTo>
                  <a:cubicBezTo>
                    <a:pt x="10097" y="24813"/>
                    <a:pt x="24822" y="10096"/>
                    <a:pt x="42910" y="10096"/>
                  </a:cubicBezTo>
                  <a:lnTo>
                    <a:pt x="78248" y="10096"/>
                  </a:lnTo>
                  <a:cubicBezTo>
                    <a:pt x="91269" y="10096"/>
                    <a:pt x="102451" y="17783"/>
                    <a:pt x="107737" y="28804"/>
                  </a:cubicBezTo>
                  <a:cubicBezTo>
                    <a:pt x="107756" y="28861"/>
                    <a:pt x="107756" y="28918"/>
                    <a:pt x="107785" y="28975"/>
                  </a:cubicBezTo>
                  <a:lnTo>
                    <a:pt x="108604" y="30604"/>
                  </a:lnTo>
                  <a:cubicBezTo>
                    <a:pt x="110157" y="34414"/>
                    <a:pt x="111042" y="38548"/>
                    <a:pt x="111042" y="42910"/>
                  </a:cubicBezTo>
                  <a:lnTo>
                    <a:pt x="111042" y="259985"/>
                  </a:lnTo>
                  <a:cubicBezTo>
                    <a:pt x="111042" y="272196"/>
                    <a:pt x="104251" y="282750"/>
                    <a:pt x="94326" y="288388"/>
                  </a:cubicBezTo>
                  <a:lnTo>
                    <a:pt x="90735" y="289208"/>
                  </a:lnTo>
                  <a:cubicBezTo>
                    <a:pt x="89487" y="289474"/>
                    <a:pt x="88506" y="290227"/>
                    <a:pt x="87811" y="291189"/>
                  </a:cubicBezTo>
                  <a:cubicBezTo>
                    <a:pt x="84763" y="292132"/>
                    <a:pt x="81591" y="292779"/>
                    <a:pt x="78238" y="292779"/>
                  </a:cubicBezTo>
                  <a:lnTo>
                    <a:pt x="42910" y="292779"/>
                  </a:lnTo>
                  <a:close/>
                  <a:moveTo>
                    <a:pt x="128416" y="280597"/>
                  </a:moveTo>
                  <a:lnTo>
                    <a:pt x="113843" y="283931"/>
                  </a:lnTo>
                  <a:cubicBezTo>
                    <a:pt x="118453" y="277092"/>
                    <a:pt x="121158" y="268853"/>
                    <a:pt x="121158" y="259985"/>
                  </a:cubicBezTo>
                  <a:lnTo>
                    <a:pt x="121158" y="95688"/>
                  </a:lnTo>
                  <a:lnTo>
                    <a:pt x="153667" y="241602"/>
                  </a:lnTo>
                  <a:cubicBezTo>
                    <a:pt x="155477" y="250126"/>
                    <a:pt x="153867" y="258880"/>
                    <a:pt x="149104" y="266271"/>
                  </a:cubicBezTo>
                  <a:cubicBezTo>
                    <a:pt x="144342" y="273663"/>
                    <a:pt x="136998" y="278740"/>
                    <a:pt x="128416" y="280597"/>
                  </a:cubicBezTo>
                  <a:close/>
                  <a:moveTo>
                    <a:pt x="185442" y="256108"/>
                  </a:moveTo>
                  <a:lnTo>
                    <a:pt x="159991" y="267033"/>
                  </a:lnTo>
                  <a:cubicBezTo>
                    <a:pt x="164163" y="258442"/>
                    <a:pt x="165535" y="248879"/>
                    <a:pt x="163506" y="239439"/>
                  </a:cubicBezTo>
                  <a:lnTo>
                    <a:pt x="123777" y="60550"/>
                  </a:lnTo>
                  <a:lnTo>
                    <a:pt x="200711" y="212427"/>
                  </a:lnTo>
                  <a:cubicBezTo>
                    <a:pt x="208512" y="228752"/>
                    <a:pt x="201578" y="248374"/>
                    <a:pt x="185442" y="256108"/>
                  </a:cubicBezTo>
                  <a:close/>
                  <a:moveTo>
                    <a:pt x="100460" y="257461"/>
                  </a:moveTo>
                  <a:lnTo>
                    <a:pt x="100460" y="217084"/>
                  </a:lnTo>
                  <a:cubicBezTo>
                    <a:pt x="100460" y="214293"/>
                    <a:pt x="98203" y="212046"/>
                    <a:pt x="95412" y="212046"/>
                  </a:cubicBezTo>
                  <a:lnTo>
                    <a:pt x="24746" y="212046"/>
                  </a:lnTo>
                  <a:cubicBezTo>
                    <a:pt x="21955" y="212046"/>
                    <a:pt x="19688" y="214293"/>
                    <a:pt x="19688" y="217084"/>
                  </a:cubicBezTo>
                  <a:lnTo>
                    <a:pt x="19688" y="257461"/>
                  </a:lnTo>
                  <a:cubicBezTo>
                    <a:pt x="19688" y="260242"/>
                    <a:pt x="21955" y="262499"/>
                    <a:pt x="24746" y="262499"/>
                  </a:cubicBezTo>
                  <a:lnTo>
                    <a:pt x="95421" y="262499"/>
                  </a:lnTo>
                  <a:cubicBezTo>
                    <a:pt x="98212" y="262499"/>
                    <a:pt x="100460" y="260242"/>
                    <a:pt x="100460" y="257461"/>
                  </a:cubicBezTo>
                  <a:close/>
                  <a:moveTo>
                    <a:pt x="90373" y="252432"/>
                  </a:moveTo>
                  <a:lnTo>
                    <a:pt x="29794" y="252432"/>
                  </a:lnTo>
                  <a:lnTo>
                    <a:pt x="29794" y="222123"/>
                  </a:lnTo>
                  <a:lnTo>
                    <a:pt x="90373" y="222123"/>
                  </a:lnTo>
                  <a:lnTo>
                    <a:pt x="90373" y="252432"/>
                  </a:lnTo>
                  <a:close/>
                  <a:moveTo>
                    <a:pt x="24746" y="191833"/>
                  </a:moveTo>
                  <a:lnTo>
                    <a:pt x="95421" y="191833"/>
                  </a:lnTo>
                  <a:cubicBezTo>
                    <a:pt x="98212" y="191833"/>
                    <a:pt x="100460" y="189576"/>
                    <a:pt x="100460" y="186785"/>
                  </a:cubicBezTo>
                  <a:lnTo>
                    <a:pt x="100460" y="146399"/>
                  </a:lnTo>
                  <a:cubicBezTo>
                    <a:pt x="100460" y="143608"/>
                    <a:pt x="98203" y="141361"/>
                    <a:pt x="95412" y="141361"/>
                  </a:cubicBezTo>
                  <a:lnTo>
                    <a:pt x="24746" y="141361"/>
                  </a:lnTo>
                  <a:cubicBezTo>
                    <a:pt x="21955" y="141361"/>
                    <a:pt x="19688" y="143608"/>
                    <a:pt x="19688" y="146399"/>
                  </a:cubicBezTo>
                  <a:lnTo>
                    <a:pt x="19688" y="186785"/>
                  </a:lnTo>
                  <a:cubicBezTo>
                    <a:pt x="19688" y="189576"/>
                    <a:pt x="21955" y="191833"/>
                    <a:pt x="24746" y="191833"/>
                  </a:cubicBezTo>
                  <a:close/>
                  <a:moveTo>
                    <a:pt x="29794" y="151447"/>
                  </a:moveTo>
                  <a:lnTo>
                    <a:pt x="90373" y="151447"/>
                  </a:lnTo>
                  <a:lnTo>
                    <a:pt x="90373" y="181737"/>
                  </a:lnTo>
                  <a:lnTo>
                    <a:pt x="29794" y="181737"/>
                  </a:lnTo>
                  <a:lnTo>
                    <a:pt x="29794" y="151447"/>
                  </a:lnTo>
                  <a:close/>
                  <a:moveTo>
                    <a:pt x="24746" y="121158"/>
                  </a:moveTo>
                  <a:lnTo>
                    <a:pt x="95421" y="121158"/>
                  </a:lnTo>
                  <a:cubicBezTo>
                    <a:pt x="98212" y="121158"/>
                    <a:pt x="100460" y="118901"/>
                    <a:pt x="100460" y="116110"/>
                  </a:cubicBezTo>
                  <a:lnTo>
                    <a:pt x="100460" y="75724"/>
                  </a:lnTo>
                  <a:cubicBezTo>
                    <a:pt x="100460" y="72933"/>
                    <a:pt x="98203" y="70685"/>
                    <a:pt x="95412" y="70685"/>
                  </a:cubicBezTo>
                  <a:lnTo>
                    <a:pt x="24746" y="70685"/>
                  </a:lnTo>
                  <a:cubicBezTo>
                    <a:pt x="21955" y="70685"/>
                    <a:pt x="19688" y="72933"/>
                    <a:pt x="19688" y="75724"/>
                  </a:cubicBezTo>
                  <a:lnTo>
                    <a:pt x="19688" y="116110"/>
                  </a:lnTo>
                  <a:cubicBezTo>
                    <a:pt x="19688" y="118901"/>
                    <a:pt x="21955" y="121158"/>
                    <a:pt x="24746" y="121158"/>
                  </a:cubicBezTo>
                  <a:close/>
                  <a:moveTo>
                    <a:pt x="29794" y="80772"/>
                  </a:moveTo>
                  <a:lnTo>
                    <a:pt x="90373" y="80772"/>
                  </a:lnTo>
                  <a:lnTo>
                    <a:pt x="90373" y="111061"/>
                  </a:lnTo>
                  <a:lnTo>
                    <a:pt x="29794" y="111061"/>
                  </a:lnTo>
                  <a:lnTo>
                    <a:pt x="29794" y="80772"/>
                  </a:lnTo>
                  <a:close/>
                  <a:moveTo>
                    <a:pt x="60074" y="53873"/>
                  </a:moveTo>
                  <a:cubicBezTo>
                    <a:pt x="69818" y="53873"/>
                    <a:pt x="77743" y="45949"/>
                    <a:pt x="77743" y="36214"/>
                  </a:cubicBezTo>
                  <a:cubicBezTo>
                    <a:pt x="77743" y="26470"/>
                    <a:pt x="69818" y="18545"/>
                    <a:pt x="60074" y="18545"/>
                  </a:cubicBezTo>
                  <a:cubicBezTo>
                    <a:pt x="50340" y="18545"/>
                    <a:pt x="42415" y="26470"/>
                    <a:pt x="42415" y="36214"/>
                  </a:cubicBezTo>
                  <a:cubicBezTo>
                    <a:pt x="42415" y="45949"/>
                    <a:pt x="50340" y="53873"/>
                    <a:pt x="60074" y="53873"/>
                  </a:cubicBezTo>
                  <a:close/>
                  <a:moveTo>
                    <a:pt x="60074" y="28632"/>
                  </a:moveTo>
                  <a:cubicBezTo>
                    <a:pt x="64246" y="28632"/>
                    <a:pt x="67647" y="32033"/>
                    <a:pt x="67647" y="36205"/>
                  </a:cubicBezTo>
                  <a:cubicBezTo>
                    <a:pt x="67647" y="40376"/>
                    <a:pt x="64246" y="43777"/>
                    <a:pt x="60074" y="43777"/>
                  </a:cubicBezTo>
                  <a:cubicBezTo>
                    <a:pt x="55902" y="43777"/>
                    <a:pt x="52502" y="40376"/>
                    <a:pt x="52502" y="36205"/>
                  </a:cubicBezTo>
                  <a:cubicBezTo>
                    <a:pt x="52502" y="32023"/>
                    <a:pt x="55902" y="28632"/>
                    <a:pt x="60074" y="28632"/>
                  </a:cubicBezTo>
                  <a:close/>
                </a:path>
              </a:pathLst>
            </a:custGeom>
            <a:solidFill>
              <a:srgbClr val="000000">
                <a:alpha val="100000"/>
              </a:srgbClr>
            </a:solidFill>
          </p:spPr>
        </p:sp>
      </p:grpSp>
      <p:grpSp>
        <p:nvGrpSpPr>
          <p:cNvPr id="33" name="Group 33"/>
          <p:cNvGrpSpPr/>
          <p:nvPr/>
        </p:nvGrpSpPr>
        <p:grpSpPr>
          <a:xfrm rot="21600000">
            <a:off x="2273935" y="2171700"/>
            <a:ext cx="386080" cy="361950"/>
            <a:chOff x="2273935" y="2171700"/>
            <a:chExt cx="386080" cy="361950"/>
          </a:xfrm>
        </p:grpSpPr>
        <p:sp>
          <p:nvSpPr>
            <p:cNvPr id="32" name="Freeform 32"/>
            <p:cNvSpPr/>
            <p:nvPr/>
          </p:nvSpPr>
          <p:spPr>
            <a:xfrm>
              <a:off x="2273935" y="2171700"/>
              <a:ext cx="386080" cy="361950"/>
            </a:xfrm>
            <a:custGeom>
              <a:avLst/>
              <a:gdLst/>
              <a:ahLst/>
              <a:cxnLst/>
              <a:rect l="0" t="0" r="0" b="0"/>
              <a:pathLst>
                <a:path w="302879" h="283244">
                  <a:moveTo>
                    <a:pt x="97472" y="4047"/>
                  </a:moveTo>
                  <a:cubicBezTo>
                    <a:pt x="96567" y="1037"/>
                    <a:pt x="93357" y="-667"/>
                    <a:pt x="90357" y="247"/>
                  </a:cubicBezTo>
                  <a:cubicBezTo>
                    <a:pt x="90214" y="295"/>
                    <a:pt x="90119" y="399"/>
                    <a:pt x="89976" y="456"/>
                  </a:cubicBezTo>
                  <a:cubicBezTo>
                    <a:pt x="89833" y="399"/>
                    <a:pt x="89738" y="295"/>
                    <a:pt x="89595" y="256"/>
                  </a:cubicBezTo>
                  <a:cubicBezTo>
                    <a:pt x="86585" y="-667"/>
                    <a:pt x="83394" y="1037"/>
                    <a:pt x="82480" y="4047"/>
                  </a:cubicBezTo>
                  <a:lnTo>
                    <a:pt x="250" y="275881"/>
                  </a:lnTo>
                  <a:cubicBezTo>
                    <a:pt x="-674" y="278901"/>
                    <a:pt x="1041" y="282092"/>
                    <a:pt x="4060" y="282997"/>
                  </a:cubicBezTo>
                  <a:cubicBezTo>
                    <a:pt x="4603" y="283158"/>
                    <a:pt x="5156" y="283235"/>
                    <a:pt x="5708" y="283235"/>
                  </a:cubicBezTo>
                  <a:cubicBezTo>
                    <a:pt x="8166" y="283235"/>
                    <a:pt x="10423" y="281654"/>
                    <a:pt x="11176" y="279187"/>
                  </a:cubicBezTo>
                  <a:lnTo>
                    <a:pt x="31597" y="211692"/>
                  </a:lnTo>
                  <a:cubicBezTo>
                    <a:pt x="32378" y="212102"/>
                    <a:pt x="33226" y="212388"/>
                    <a:pt x="34169" y="212388"/>
                  </a:cubicBezTo>
                  <a:lnTo>
                    <a:pt x="148383" y="212388"/>
                  </a:lnTo>
                  <a:cubicBezTo>
                    <a:pt x="148440" y="212388"/>
                    <a:pt x="148497" y="212350"/>
                    <a:pt x="148555" y="212350"/>
                  </a:cubicBezTo>
                  <a:lnTo>
                    <a:pt x="168776" y="279196"/>
                  </a:lnTo>
                  <a:cubicBezTo>
                    <a:pt x="169519" y="281663"/>
                    <a:pt x="171777" y="283244"/>
                    <a:pt x="174244" y="283244"/>
                  </a:cubicBezTo>
                  <a:cubicBezTo>
                    <a:pt x="174786" y="283244"/>
                    <a:pt x="175339" y="283158"/>
                    <a:pt x="175882" y="283006"/>
                  </a:cubicBezTo>
                  <a:cubicBezTo>
                    <a:pt x="178901" y="282101"/>
                    <a:pt x="180625" y="278910"/>
                    <a:pt x="179692" y="275891"/>
                  </a:cubicBezTo>
                  <a:lnTo>
                    <a:pt x="97472" y="4047"/>
                  </a:lnTo>
                  <a:close/>
                  <a:moveTo>
                    <a:pt x="34836" y="200958"/>
                  </a:moveTo>
                  <a:lnTo>
                    <a:pt x="89976" y="18697"/>
                  </a:lnTo>
                  <a:lnTo>
                    <a:pt x="145116" y="200958"/>
                  </a:lnTo>
                  <a:lnTo>
                    <a:pt x="34836" y="200958"/>
                  </a:lnTo>
                  <a:close/>
                  <a:moveTo>
                    <a:pt x="302260" y="159610"/>
                  </a:moveTo>
                  <a:cubicBezTo>
                    <a:pt x="296592" y="148580"/>
                    <a:pt x="287924" y="141379"/>
                    <a:pt x="276513" y="138264"/>
                  </a:cubicBezTo>
                  <a:cubicBezTo>
                    <a:pt x="245071" y="129692"/>
                    <a:pt x="203628" y="155571"/>
                    <a:pt x="201866" y="156676"/>
                  </a:cubicBezTo>
                  <a:cubicBezTo>
                    <a:pt x="199199" y="158362"/>
                    <a:pt x="198399" y="161886"/>
                    <a:pt x="200085" y="164553"/>
                  </a:cubicBezTo>
                  <a:cubicBezTo>
                    <a:pt x="201790" y="167249"/>
                    <a:pt x="205324" y="167992"/>
                    <a:pt x="207972" y="166344"/>
                  </a:cubicBezTo>
                  <a:cubicBezTo>
                    <a:pt x="208362" y="166106"/>
                    <a:pt x="246929" y="142027"/>
                    <a:pt x="273494" y="149285"/>
                  </a:cubicBezTo>
                  <a:cubicBezTo>
                    <a:pt x="281400" y="151447"/>
                    <a:pt x="287296" y="156152"/>
                    <a:pt x="291468" y="163667"/>
                  </a:cubicBezTo>
                  <a:lnTo>
                    <a:pt x="291468" y="190709"/>
                  </a:lnTo>
                  <a:cubicBezTo>
                    <a:pt x="280600" y="189890"/>
                    <a:pt x="229355" y="187261"/>
                    <a:pt x="205552" y="209111"/>
                  </a:cubicBezTo>
                  <a:cubicBezTo>
                    <a:pt x="197199" y="216788"/>
                    <a:pt x="193046" y="226542"/>
                    <a:pt x="193179" y="238143"/>
                  </a:cubicBezTo>
                  <a:cubicBezTo>
                    <a:pt x="193379" y="253821"/>
                    <a:pt x="201609" y="266090"/>
                    <a:pt x="216344" y="272633"/>
                  </a:cubicBezTo>
                  <a:cubicBezTo>
                    <a:pt x="224831" y="276396"/>
                    <a:pt x="234632" y="278063"/>
                    <a:pt x="244586" y="278063"/>
                  </a:cubicBezTo>
                  <a:cubicBezTo>
                    <a:pt x="262007" y="278063"/>
                    <a:pt x="279781" y="272957"/>
                    <a:pt x="291468" y="265204"/>
                  </a:cubicBezTo>
                  <a:lnTo>
                    <a:pt x="291468" y="269490"/>
                  </a:lnTo>
                  <a:cubicBezTo>
                    <a:pt x="291468" y="272643"/>
                    <a:pt x="294020" y="275215"/>
                    <a:pt x="297173" y="275215"/>
                  </a:cubicBezTo>
                  <a:cubicBezTo>
                    <a:pt x="300335" y="275215"/>
                    <a:pt x="302879" y="272652"/>
                    <a:pt x="302879" y="269490"/>
                  </a:cubicBezTo>
                  <a:lnTo>
                    <a:pt x="302879" y="162220"/>
                  </a:lnTo>
                  <a:cubicBezTo>
                    <a:pt x="302869" y="161315"/>
                    <a:pt x="302679" y="160429"/>
                    <a:pt x="302260" y="159610"/>
                  </a:cubicBezTo>
                  <a:close/>
                  <a:moveTo>
                    <a:pt x="288820" y="252926"/>
                  </a:moveTo>
                  <a:cubicBezTo>
                    <a:pt x="275313" y="264775"/>
                    <a:pt x="242081" y="271567"/>
                    <a:pt x="221002" y="262184"/>
                  </a:cubicBezTo>
                  <a:cubicBezTo>
                    <a:pt x="210267" y="257393"/>
                    <a:pt x="204781" y="249278"/>
                    <a:pt x="204619" y="237981"/>
                  </a:cubicBezTo>
                  <a:cubicBezTo>
                    <a:pt x="204514" y="229666"/>
                    <a:pt x="207352" y="222970"/>
                    <a:pt x="213277" y="217522"/>
                  </a:cubicBezTo>
                  <a:cubicBezTo>
                    <a:pt x="234070" y="198424"/>
                    <a:pt x="284048" y="201586"/>
                    <a:pt x="291468" y="202167"/>
                  </a:cubicBezTo>
                  <a:lnTo>
                    <a:pt x="291468" y="251707"/>
                  </a:lnTo>
                  <a:cubicBezTo>
                    <a:pt x="290525" y="251888"/>
                    <a:pt x="289601" y="252231"/>
                    <a:pt x="288820" y="252926"/>
                  </a:cubicBezTo>
                  <a:close/>
                </a:path>
              </a:pathLst>
            </a:custGeom>
            <a:solidFill>
              <a:srgbClr val="000000">
                <a:alpha val="100000"/>
              </a:srgbClr>
            </a:solidFill>
          </p:spPr>
        </p:sp>
      </p:grpSp>
      <p:grpSp>
        <p:nvGrpSpPr>
          <p:cNvPr id="35" name="Group 35"/>
          <p:cNvGrpSpPr/>
          <p:nvPr/>
        </p:nvGrpSpPr>
        <p:grpSpPr>
          <a:xfrm rot="21600000">
            <a:off x="2266974" y="4233862"/>
            <a:ext cx="400050" cy="400050"/>
            <a:chOff x="2266974" y="4233862"/>
            <a:chExt cx="400050" cy="400050"/>
          </a:xfrm>
        </p:grpSpPr>
        <p:sp>
          <p:nvSpPr>
            <p:cNvPr id="34" name="Freeform 34"/>
            <p:cNvSpPr/>
            <p:nvPr/>
          </p:nvSpPr>
          <p:spPr>
            <a:xfrm>
              <a:off x="2266974" y="4233862"/>
              <a:ext cx="400050" cy="400050"/>
            </a:xfrm>
            <a:custGeom>
              <a:avLst/>
              <a:gdLst/>
              <a:ahLst/>
              <a:cxnLst/>
              <a:rect l="0" t="0" r="0" b="0"/>
              <a:pathLst>
                <a:path w="302905" h="302895">
                  <a:moveTo>
                    <a:pt x="161534" y="90868"/>
                  </a:moveTo>
                  <a:lnTo>
                    <a:pt x="100965" y="90868"/>
                  </a:lnTo>
                  <a:cubicBezTo>
                    <a:pt x="98174" y="90868"/>
                    <a:pt x="95917" y="93126"/>
                    <a:pt x="95917" y="95917"/>
                  </a:cubicBezTo>
                  <a:cubicBezTo>
                    <a:pt x="95917" y="98708"/>
                    <a:pt x="98174" y="100965"/>
                    <a:pt x="100965" y="100965"/>
                  </a:cubicBezTo>
                  <a:lnTo>
                    <a:pt x="161544" y="100965"/>
                  </a:lnTo>
                  <a:cubicBezTo>
                    <a:pt x="164335" y="100965"/>
                    <a:pt x="166573" y="98708"/>
                    <a:pt x="166573" y="95917"/>
                  </a:cubicBezTo>
                  <a:cubicBezTo>
                    <a:pt x="166573" y="93126"/>
                    <a:pt x="164325" y="90868"/>
                    <a:pt x="161534" y="90868"/>
                  </a:cubicBezTo>
                  <a:close/>
                  <a:moveTo>
                    <a:pt x="161534" y="50482"/>
                  </a:moveTo>
                  <a:lnTo>
                    <a:pt x="100965" y="50482"/>
                  </a:lnTo>
                  <a:cubicBezTo>
                    <a:pt x="98174" y="50482"/>
                    <a:pt x="95917" y="52740"/>
                    <a:pt x="95917" y="55531"/>
                  </a:cubicBezTo>
                  <a:cubicBezTo>
                    <a:pt x="95917" y="58322"/>
                    <a:pt x="98174" y="60579"/>
                    <a:pt x="100965" y="60579"/>
                  </a:cubicBezTo>
                  <a:lnTo>
                    <a:pt x="161544" y="60579"/>
                  </a:lnTo>
                  <a:cubicBezTo>
                    <a:pt x="164335" y="60579"/>
                    <a:pt x="166573" y="58322"/>
                    <a:pt x="166573" y="55531"/>
                  </a:cubicBezTo>
                  <a:cubicBezTo>
                    <a:pt x="166573" y="52740"/>
                    <a:pt x="164325" y="50482"/>
                    <a:pt x="161534" y="50482"/>
                  </a:cubicBezTo>
                  <a:close/>
                  <a:moveTo>
                    <a:pt x="201930" y="60579"/>
                  </a:moveTo>
                  <a:lnTo>
                    <a:pt x="262509" y="60579"/>
                  </a:lnTo>
                  <a:cubicBezTo>
                    <a:pt x="265300" y="60579"/>
                    <a:pt x="267548" y="58322"/>
                    <a:pt x="267548" y="55531"/>
                  </a:cubicBezTo>
                  <a:cubicBezTo>
                    <a:pt x="267548" y="52740"/>
                    <a:pt x="265300" y="50482"/>
                    <a:pt x="262509" y="50482"/>
                  </a:cubicBezTo>
                  <a:lnTo>
                    <a:pt x="201930" y="50482"/>
                  </a:lnTo>
                  <a:cubicBezTo>
                    <a:pt x="199139" y="50482"/>
                    <a:pt x="196882" y="52740"/>
                    <a:pt x="196882" y="55531"/>
                  </a:cubicBezTo>
                  <a:cubicBezTo>
                    <a:pt x="196882" y="58322"/>
                    <a:pt x="199139" y="60579"/>
                    <a:pt x="201930" y="60579"/>
                  </a:cubicBezTo>
                  <a:close/>
                  <a:moveTo>
                    <a:pt x="161534" y="131254"/>
                  </a:moveTo>
                  <a:lnTo>
                    <a:pt x="100965" y="131254"/>
                  </a:lnTo>
                  <a:cubicBezTo>
                    <a:pt x="98174" y="131254"/>
                    <a:pt x="95917" y="133512"/>
                    <a:pt x="95917" y="136303"/>
                  </a:cubicBezTo>
                  <a:cubicBezTo>
                    <a:pt x="95917" y="139094"/>
                    <a:pt x="98174" y="141351"/>
                    <a:pt x="100965" y="141351"/>
                  </a:cubicBezTo>
                  <a:lnTo>
                    <a:pt x="161544" y="141351"/>
                  </a:lnTo>
                  <a:cubicBezTo>
                    <a:pt x="164335" y="141351"/>
                    <a:pt x="166573" y="139094"/>
                    <a:pt x="166573" y="136303"/>
                  </a:cubicBezTo>
                  <a:cubicBezTo>
                    <a:pt x="166573" y="133512"/>
                    <a:pt x="164325" y="131254"/>
                    <a:pt x="161534" y="131254"/>
                  </a:cubicBezTo>
                  <a:close/>
                  <a:moveTo>
                    <a:pt x="161534" y="171660"/>
                  </a:moveTo>
                  <a:lnTo>
                    <a:pt x="100965" y="171660"/>
                  </a:lnTo>
                  <a:cubicBezTo>
                    <a:pt x="98174" y="171660"/>
                    <a:pt x="95917" y="173898"/>
                    <a:pt x="95917" y="176689"/>
                  </a:cubicBezTo>
                  <a:cubicBezTo>
                    <a:pt x="95917" y="179480"/>
                    <a:pt x="98174" y="181727"/>
                    <a:pt x="100965" y="181727"/>
                  </a:cubicBezTo>
                  <a:lnTo>
                    <a:pt x="161544" y="181727"/>
                  </a:lnTo>
                  <a:cubicBezTo>
                    <a:pt x="164335" y="181727"/>
                    <a:pt x="166573" y="179480"/>
                    <a:pt x="166573" y="176689"/>
                  </a:cubicBezTo>
                  <a:cubicBezTo>
                    <a:pt x="166573" y="173898"/>
                    <a:pt x="164325" y="171660"/>
                    <a:pt x="161534" y="171660"/>
                  </a:cubicBezTo>
                  <a:close/>
                  <a:moveTo>
                    <a:pt x="267567" y="90878"/>
                  </a:moveTo>
                  <a:lnTo>
                    <a:pt x="196882" y="90878"/>
                  </a:lnTo>
                  <a:cubicBezTo>
                    <a:pt x="194110" y="90878"/>
                    <a:pt x="191853" y="93135"/>
                    <a:pt x="191853" y="95926"/>
                  </a:cubicBezTo>
                  <a:lnTo>
                    <a:pt x="191853" y="176689"/>
                  </a:lnTo>
                  <a:cubicBezTo>
                    <a:pt x="191853" y="179480"/>
                    <a:pt x="194110" y="181727"/>
                    <a:pt x="196882" y="181727"/>
                  </a:cubicBezTo>
                  <a:lnTo>
                    <a:pt x="267557" y="181727"/>
                  </a:lnTo>
                  <a:cubicBezTo>
                    <a:pt x="270348" y="181727"/>
                    <a:pt x="272615" y="179480"/>
                    <a:pt x="272615" y="176689"/>
                  </a:cubicBezTo>
                  <a:lnTo>
                    <a:pt x="272615" y="95926"/>
                  </a:lnTo>
                  <a:cubicBezTo>
                    <a:pt x="272615" y="93135"/>
                    <a:pt x="270358" y="90878"/>
                    <a:pt x="267567" y="90878"/>
                  </a:cubicBezTo>
                  <a:close/>
                  <a:moveTo>
                    <a:pt x="262509" y="171650"/>
                  </a:moveTo>
                  <a:lnTo>
                    <a:pt x="201930" y="171650"/>
                  </a:lnTo>
                  <a:lnTo>
                    <a:pt x="201930" y="100965"/>
                  </a:lnTo>
                  <a:lnTo>
                    <a:pt x="262509" y="100965"/>
                  </a:lnTo>
                  <a:lnTo>
                    <a:pt x="262509" y="171650"/>
                  </a:lnTo>
                  <a:close/>
                  <a:moveTo>
                    <a:pt x="161534" y="212036"/>
                  </a:moveTo>
                  <a:lnTo>
                    <a:pt x="100965" y="212036"/>
                  </a:lnTo>
                  <a:cubicBezTo>
                    <a:pt x="98174" y="212036"/>
                    <a:pt x="95917" y="214284"/>
                    <a:pt x="95917" y="217075"/>
                  </a:cubicBezTo>
                  <a:cubicBezTo>
                    <a:pt x="95917" y="219866"/>
                    <a:pt x="98174" y="222113"/>
                    <a:pt x="100965" y="222113"/>
                  </a:cubicBezTo>
                  <a:lnTo>
                    <a:pt x="161544" y="222113"/>
                  </a:lnTo>
                  <a:cubicBezTo>
                    <a:pt x="164335" y="222113"/>
                    <a:pt x="166573" y="219866"/>
                    <a:pt x="166573" y="217075"/>
                  </a:cubicBezTo>
                  <a:cubicBezTo>
                    <a:pt x="166573" y="214284"/>
                    <a:pt x="164325" y="212036"/>
                    <a:pt x="161534" y="212036"/>
                  </a:cubicBezTo>
                  <a:close/>
                  <a:moveTo>
                    <a:pt x="262509" y="212036"/>
                  </a:moveTo>
                  <a:lnTo>
                    <a:pt x="201930" y="212036"/>
                  </a:lnTo>
                  <a:cubicBezTo>
                    <a:pt x="199139" y="212036"/>
                    <a:pt x="196882" y="214284"/>
                    <a:pt x="196882" y="217075"/>
                  </a:cubicBezTo>
                  <a:cubicBezTo>
                    <a:pt x="196882" y="219866"/>
                    <a:pt x="199139" y="222113"/>
                    <a:pt x="201930" y="222113"/>
                  </a:cubicBezTo>
                  <a:lnTo>
                    <a:pt x="262509" y="222113"/>
                  </a:lnTo>
                  <a:cubicBezTo>
                    <a:pt x="265300" y="222113"/>
                    <a:pt x="267548" y="219866"/>
                    <a:pt x="267548" y="217075"/>
                  </a:cubicBezTo>
                  <a:cubicBezTo>
                    <a:pt x="267548" y="214284"/>
                    <a:pt x="265300" y="212036"/>
                    <a:pt x="262509" y="212036"/>
                  </a:cubicBezTo>
                  <a:close/>
                  <a:moveTo>
                    <a:pt x="161534" y="252412"/>
                  </a:moveTo>
                  <a:lnTo>
                    <a:pt x="100965" y="252412"/>
                  </a:lnTo>
                  <a:cubicBezTo>
                    <a:pt x="98174" y="252412"/>
                    <a:pt x="95917" y="254679"/>
                    <a:pt x="95917" y="257470"/>
                  </a:cubicBezTo>
                  <a:cubicBezTo>
                    <a:pt x="95917" y="260261"/>
                    <a:pt x="98174" y="262509"/>
                    <a:pt x="100965" y="262509"/>
                  </a:cubicBezTo>
                  <a:lnTo>
                    <a:pt x="161544" y="262509"/>
                  </a:lnTo>
                  <a:cubicBezTo>
                    <a:pt x="164335" y="262509"/>
                    <a:pt x="166573" y="260261"/>
                    <a:pt x="166573" y="257470"/>
                  </a:cubicBezTo>
                  <a:cubicBezTo>
                    <a:pt x="166573" y="254679"/>
                    <a:pt x="164325" y="252412"/>
                    <a:pt x="161534" y="252412"/>
                  </a:cubicBezTo>
                  <a:close/>
                  <a:moveTo>
                    <a:pt x="262509" y="252412"/>
                  </a:moveTo>
                  <a:lnTo>
                    <a:pt x="201930" y="252412"/>
                  </a:lnTo>
                  <a:cubicBezTo>
                    <a:pt x="199139" y="252412"/>
                    <a:pt x="196882" y="254679"/>
                    <a:pt x="196882" y="257470"/>
                  </a:cubicBezTo>
                  <a:cubicBezTo>
                    <a:pt x="196882" y="260261"/>
                    <a:pt x="199139" y="262509"/>
                    <a:pt x="201930" y="262509"/>
                  </a:cubicBezTo>
                  <a:lnTo>
                    <a:pt x="262509" y="262509"/>
                  </a:lnTo>
                  <a:cubicBezTo>
                    <a:pt x="265300" y="262509"/>
                    <a:pt x="267548" y="260261"/>
                    <a:pt x="267548" y="257470"/>
                  </a:cubicBezTo>
                  <a:cubicBezTo>
                    <a:pt x="267548" y="254679"/>
                    <a:pt x="265300" y="252412"/>
                    <a:pt x="262509" y="252412"/>
                  </a:cubicBezTo>
                  <a:close/>
                  <a:moveTo>
                    <a:pt x="270958" y="0"/>
                  </a:moveTo>
                  <a:lnTo>
                    <a:pt x="81648" y="0"/>
                  </a:lnTo>
                  <a:cubicBezTo>
                    <a:pt x="69247" y="0"/>
                    <a:pt x="60579" y="9858"/>
                    <a:pt x="60589" y="23984"/>
                  </a:cubicBezTo>
                  <a:lnTo>
                    <a:pt x="60589" y="40396"/>
                  </a:lnTo>
                  <a:lnTo>
                    <a:pt x="18545" y="40396"/>
                  </a:lnTo>
                  <a:cubicBezTo>
                    <a:pt x="0" y="40396"/>
                    <a:pt x="0" y="56540"/>
                    <a:pt x="0" y="61846"/>
                  </a:cubicBezTo>
                  <a:lnTo>
                    <a:pt x="0" y="263776"/>
                  </a:lnTo>
                  <a:cubicBezTo>
                    <a:pt x="0" y="284988"/>
                    <a:pt x="16183" y="302895"/>
                    <a:pt x="35338" y="302895"/>
                  </a:cubicBezTo>
                  <a:cubicBezTo>
                    <a:pt x="36433" y="302895"/>
                    <a:pt x="37471" y="302638"/>
                    <a:pt x="38538" y="302524"/>
                  </a:cubicBezTo>
                  <a:cubicBezTo>
                    <a:pt x="39119" y="302752"/>
                    <a:pt x="39729" y="302895"/>
                    <a:pt x="40386" y="302895"/>
                  </a:cubicBezTo>
                  <a:lnTo>
                    <a:pt x="270958" y="302895"/>
                  </a:lnTo>
                  <a:cubicBezTo>
                    <a:pt x="282997" y="302895"/>
                    <a:pt x="302905" y="290503"/>
                    <a:pt x="302905" y="276396"/>
                  </a:cubicBezTo>
                  <a:lnTo>
                    <a:pt x="302905" y="23984"/>
                  </a:lnTo>
                  <a:cubicBezTo>
                    <a:pt x="302895" y="10068"/>
                    <a:pt x="283826" y="0"/>
                    <a:pt x="270958" y="0"/>
                  </a:cubicBezTo>
                  <a:close/>
                  <a:moveTo>
                    <a:pt x="35328" y="292798"/>
                  </a:moveTo>
                  <a:cubicBezTo>
                    <a:pt x="20231" y="292798"/>
                    <a:pt x="10096" y="277806"/>
                    <a:pt x="10096" y="263776"/>
                  </a:cubicBezTo>
                  <a:lnTo>
                    <a:pt x="10096" y="61846"/>
                  </a:lnTo>
                  <a:cubicBezTo>
                    <a:pt x="10096" y="52121"/>
                    <a:pt x="12697" y="50482"/>
                    <a:pt x="18545" y="50482"/>
                  </a:cubicBezTo>
                  <a:lnTo>
                    <a:pt x="60569" y="50482"/>
                  </a:lnTo>
                  <a:lnTo>
                    <a:pt x="60569" y="263776"/>
                  </a:lnTo>
                  <a:cubicBezTo>
                    <a:pt x="60569" y="277806"/>
                    <a:pt x="50425" y="292798"/>
                    <a:pt x="35328" y="292798"/>
                  </a:cubicBezTo>
                  <a:close/>
                  <a:moveTo>
                    <a:pt x="292798" y="276387"/>
                  </a:moveTo>
                  <a:cubicBezTo>
                    <a:pt x="292798" y="283474"/>
                    <a:pt x="279073" y="292798"/>
                    <a:pt x="270958" y="292798"/>
                  </a:cubicBezTo>
                  <a:lnTo>
                    <a:pt x="58550" y="292798"/>
                  </a:lnTo>
                  <a:cubicBezTo>
                    <a:pt x="65884" y="285569"/>
                    <a:pt x="70675" y="275215"/>
                    <a:pt x="70666" y="263785"/>
                  </a:cubicBezTo>
                  <a:lnTo>
                    <a:pt x="70666" y="262557"/>
                  </a:lnTo>
                  <a:cubicBezTo>
                    <a:pt x="70666" y="262538"/>
                    <a:pt x="70675" y="262528"/>
                    <a:pt x="70675" y="262509"/>
                  </a:cubicBezTo>
                  <a:lnTo>
                    <a:pt x="70675" y="23974"/>
                  </a:lnTo>
                  <a:cubicBezTo>
                    <a:pt x="70675" y="17259"/>
                    <a:pt x="73552" y="10087"/>
                    <a:pt x="81648" y="10087"/>
                  </a:cubicBezTo>
                  <a:lnTo>
                    <a:pt x="270958" y="10087"/>
                  </a:lnTo>
                  <a:cubicBezTo>
                    <a:pt x="279797" y="10087"/>
                    <a:pt x="292798" y="17402"/>
                    <a:pt x="292798" y="23974"/>
                  </a:cubicBezTo>
                  <a:lnTo>
                    <a:pt x="292798" y="276387"/>
                  </a:lnTo>
                  <a:close/>
                </a:path>
              </a:pathLst>
            </a:custGeom>
            <a:solidFill>
              <a:srgbClr val="000000">
                <a:alpha val="100000"/>
              </a:srgbClr>
            </a:solidFill>
          </p:spPr>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1098" y="1921481"/>
            <a:ext cx="7105312" cy="3514725"/>
            <a:chOff x="251098" y="1921481"/>
            <a:chExt cx="7105312" cy="3514725"/>
          </a:xfrm>
        </p:grpSpPr>
        <p:sp>
          <p:nvSpPr>
            <p:cNvPr id="8" name="Freeform 8"/>
            <p:cNvSpPr/>
            <p:nvPr/>
          </p:nvSpPr>
          <p:spPr>
            <a:xfrm>
              <a:off x="251098" y="1921481"/>
              <a:ext cx="7105312"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1" name="Group 11"/>
          <p:cNvGrpSpPr/>
          <p:nvPr/>
        </p:nvGrpSpPr>
        <p:grpSpPr>
          <a:xfrm rot="21600000">
            <a:off x="249760" y="1530954"/>
            <a:ext cx="7105312" cy="352425"/>
            <a:chOff x="249760" y="1530954"/>
            <a:chExt cx="7105312" cy="352425"/>
          </a:xfrm>
        </p:grpSpPr>
        <p:sp>
          <p:nvSpPr>
            <p:cNvPr id="10" name="Freeform 10"/>
            <p:cNvSpPr/>
            <p:nvPr/>
          </p:nvSpPr>
          <p:spPr>
            <a:xfrm>
              <a:off x="249760" y="1530954"/>
              <a:ext cx="7105312" cy="3524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12" name="TextBox 12"/>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DESIGN</a:t>
            </a:r>
            <a:r>
              <a:rPr lang="en-US" sz="900" b="1" i="1" spc="375">
                <a:solidFill>
                  <a:srgbClr val="3C6AFF">
                    <a:alpha val="100000"/>
                  </a:srgbClr>
                </a:solidFill>
                <a:latin typeface="Ubuntu"/>
              </a:rPr>
              <a:t> TEMPLATES</a:t>
            </a:r>
          </a:p>
        </p:txBody>
      </p:sp>
      <p:cxnSp>
        <p:nvCxnSpPr>
          <p:cNvPr id="13" name="Straight Connector 13"/>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4" name="TextBox 14"/>
          <p:cNvSpPr txBox="1"/>
          <p:nvPr/>
        </p:nvSpPr>
        <p:spPr>
          <a:xfrm rot="21600000">
            <a:off x="361950" y="929440"/>
            <a:ext cx="6903300" cy="45720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These templates are often pretty showy, so you may need to pare them down. </a:t>
            </a:r>
            <a:r>
              <a:rPr lang="en-US" sz="1200" b="1" dirty="0"/>
              <a:t/>
            </a:r>
            <a:br>
              <a:rPr lang="en-US" sz="1200" b="1" dirty="0"/>
            </a:br>
            <a:r>
              <a:rPr lang="en-US" sz="1200" b="0" i="0" spc="0">
                <a:solidFill>
                  <a:srgbClr val="464646">
                    <a:alpha val="100000"/>
                  </a:srgbClr>
                </a:solidFill>
                <a:latin typeface="Ubuntu"/>
              </a:rPr>
              <a:t>Remember, the focus should be on your accomplishments, not the design of your documents.</a:t>
            </a:r>
          </a:p>
        </p:txBody>
      </p:sp>
      <p:sp>
        <p:nvSpPr>
          <p:cNvPr id="15" name="TextBox 15"/>
          <p:cNvSpPr txBox="1"/>
          <p:nvPr/>
        </p:nvSpPr>
        <p:spPr>
          <a:xfrm rot="21600000">
            <a:off x="406134" y="1635129"/>
            <a:ext cx="104542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WEBSITE</a:t>
            </a:r>
          </a:p>
        </p:txBody>
      </p:sp>
      <p:sp>
        <p:nvSpPr>
          <p:cNvPr id="16" name="TextBox 16"/>
          <p:cNvSpPr txBox="1"/>
          <p:nvPr/>
        </p:nvSpPr>
        <p:spPr>
          <a:xfrm rot="21600000">
            <a:off x="5850846" y="1635129"/>
            <a:ext cx="151994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TEMPLATE CATEGORIES</a:t>
            </a:r>
          </a:p>
        </p:txBody>
      </p:sp>
      <p:sp>
        <p:nvSpPr>
          <p:cNvPr id="17" name="TextBox 17"/>
          <p:cNvSpPr txBox="1"/>
          <p:nvPr/>
        </p:nvSpPr>
        <p:spPr>
          <a:xfrm rot="21600000">
            <a:off x="5852097" y="4862065"/>
            <a:ext cx="1493100" cy="400050"/>
          </a:xfrm>
          <a:prstGeom prst="rect">
            <a:avLst/>
          </a:prstGeom>
        </p:spPr>
        <p:txBody>
          <a:bodyPr lIns="0" tIns="14400" rIns="0" bIns="0" rtlCol="0" anchor="t"/>
          <a:lstStyle/>
          <a:p>
            <a:pPr algn="l">
              <a:lnSpc>
                <a:spcPts val="1575"/>
              </a:lnSpc>
            </a:pPr>
            <a:r>
              <a:rPr lang="en-US" sz="1050" b="0" i="0" spc="0">
                <a:solidFill>
                  <a:srgbClr val="464646">
                    <a:alpha val="100000"/>
                  </a:srgbClr>
                </a:solidFill>
                <a:latin typeface="Ubuntu"/>
              </a:rPr>
              <a:t>CV &amp; Resumes</a:t>
            </a:r>
          </a:p>
          <a:p>
            <a:pPr algn="l">
              <a:lnSpc>
                <a:spcPts val="1575"/>
              </a:lnSpc>
            </a:pPr>
            <a:r>
              <a:rPr lang="en-US" sz="1050" b="0" i="0" spc="0">
                <a:solidFill>
                  <a:srgbClr val="464646">
                    <a:alpha val="100000"/>
                  </a:srgbClr>
                </a:solidFill>
                <a:latin typeface="Ubuntu"/>
              </a:rPr>
              <a:t>Letterheads</a:t>
            </a:r>
          </a:p>
        </p:txBody>
      </p:sp>
      <p:sp>
        <p:nvSpPr>
          <p:cNvPr id="18" name="TextBox 18"/>
          <p:cNvSpPr txBox="1"/>
          <p:nvPr/>
        </p:nvSpPr>
        <p:spPr>
          <a:xfrm rot="21600000">
            <a:off x="5852097" y="3868290"/>
            <a:ext cx="1493100" cy="800100"/>
          </a:xfrm>
          <a:prstGeom prst="rect">
            <a:avLst/>
          </a:prstGeom>
        </p:spPr>
        <p:txBody>
          <a:bodyPr lIns="0" tIns="14400" rIns="0" bIns="0" rtlCol="0" anchor="t"/>
          <a:lstStyle/>
          <a:p>
            <a:pPr algn="l">
              <a:lnSpc>
                <a:spcPts val="1575"/>
              </a:lnSpc>
            </a:pPr>
            <a:r>
              <a:rPr lang="en-US" sz="1050" b="0" i="0" spc="0">
                <a:solidFill>
                  <a:srgbClr val="464646">
                    <a:alpha val="100000"/>
                  </a:srgbClr>
                </a:solidFill>
                <a:latin typeface="Ubuntu"/>
              </a:rPr>
              <a:t>Resumes</a:t>
            </a:r>
          </a:p>
          <a:p>
            <a:pPr algn="l">
              <a:lnSpc>
                <a:spcPts val="1575"/>
              </a:lnSpc>
            </a:pPr>
            <a:r>
              <a:rPr lang="en-US" sz="1050" b="0" i="0" spc="0">
                <a:solidFill>
                  <a:srgbClr val="464646">
                    <a:alpha val="100000"/>
                  </a:srgbClr>
                </a:solidFill>
                <a:latin typeface="Ubuntu"/>
              </a:rPr>
              <a:t>Cover letters</a:t>
            </a:r>
          </a:p>
          <a:p>
            <a:pPr algn="l">
              <a:lnSpc>
                <a:spcPts val="1575"/>
              </a:lnSpc>
            </a:pPr>
            <a:r>
              <a:rPr lang="en-US" sz="1050" b="0" i="0" spc="0">
                <a:solidFill>
                  <a:srgbClr val="464646">
                    <a:alpha val="100000"/>
                  </a:srgbClr>
                </a:solidFill>
                <a:latin typeface="Ubuntu"/>
              </a:rPr>
              <a:t>Presentations</a:t>
            </a:r>
          </a:p>
          <a:p>
            <a:pPr algn="l">
              <a:lnSpc>
                <a:spcPts val="1575"/>
              </a:lnSpc>
            </a:pPr>
            <a:r>
              <a:rPr lang="en-US" sz="1050" b="0" i="0" spc="0">
                <a:solidFill>
                  <a:srgbClr val="464646">
                    <a:alpha val="100000"/>
                  </a:srgbClr>
                </a:solidFill>
                <a:latin typeface="Ubuntu"/>
              </a:rPr>
              <a:t>Social media</a:t>
            </a:r>
          </a:p>
        </p:txBody>
      </p:sp>
      <p:sp>
        <p:nvSpPr>
          <p:cNvPr id="19" name="TextBox 19"/>
          <p:cNvSpPr txBox="1"/>
          <p:nvPr/>
        </p:nvSpPr>
        <p:spPr>
          <a:xfrm rot="21600000">
            <a:off x="5852097" y="2064890"/>
            <a:ext cx="1493100" cy="800100"/>
          </a:xfrm>
          <a:prstGeom prst="rect">
            <a:avLst/>
          </a:prstGeom>
        </p:spPr>
        <p:txBody>
          <a:bodyPr lIns="0" tIns="14400" rIns="0" bIns="0" rtlCol="0" anchor="t"/>
          <a:lstStyle/>
          <a:p>
            <a:pPr algn="l">
              <a:lnSpc>
                <a:spcPts val="1575"/>
              </a:lnSpc>
            </a:pPr>
            <a:r>
              <a:rPr lang="en-US" sz="1050" b="0" i="0" spc="0">
                <a:solidFill>
                  <a:srgbClr val="464646">
                    <a:alpha val="100000"/>
                  </a:srgbClr>
                </a:solidFill>
                <a:latin typeface="Ubuntu"/>
              </a:rPr>
              <a:t>Resumes</a:t>
            </a:r>
          </a:p>
          <a:p>
            <a:pPr algn="l">
              <a:lnSpc>
                <a:spcPts val="1575"/>
              </a:lnSpc>
            </a:pPr>
            <a:r>
              <a:rPr lang="en-US" sz="1050" b="0" i="0" spc="0">
                <a:solidFill>
                  <a:srgbClr val="464646">
                    <a:alpha val="100000"/>
                  </a:srgbClr>
                </a:solidFill>
                <a:latin typeface="Ubuntu"/>
              </a:rPr>
              <a:t>Letterheads, letters</a:t>
            </a:r>
          </a:p>
          <a:p>
            <a:pPr algn="l">
              <a:lnSpc>
                <a:spcPts val="1575"/>
              </a:lnSpc>
            </a:pPr>
            <a:r>
              <a:rPr lang="en-US" sz="1050" b="0" i="0" spc="0">
                <a:solidFill>
                  <a:srgbClr val="464646">
                    <a:alpha val="100000"/>
                  </a:srgbClr>
                </a:solidFill>
                <a:latin typeface="Ubuntu"/>
              </a:rPr>
              <a:t>Presentations</a:t>
            </a:r>
          </a:p>
          <a:p>
            <a:pPr algn="l">
              <a:lnSpc>
                <a:spcPts val="1575"/>
              </a:lnSpc>
            </a:pPr>
            <a:r>
              <a:rPr lang="en-US" sz="1050" b="0" i="0" spc="0">
                <a:solidFill>
                  <a:srgbClr val="464646">
                    <a:alpha val="100000"/>
                  </a:srgbClr>
                </a:solidFill>
                <a:latin typeface="Ubuntu"/>
              </a:rPr>
              <a:t>Social media</a:t>
            </a:r>
          </a:p>
        </p:txBody>
      </p:sp>
      <p:sp>
        <p:nvSpPr>
          <p:cNvPr id="20" name="TextBox 20"/>
          <p:cNvSpPr txBox="1"/>
          <p:nvPr/>
        </p:nvSpPr>
        <p:spPr>
          <a:xfrm rot="21600000">
            <a:off x="1783496" y="1635129"/>
            <a:ext cx="100559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DESIGNED FOR</a:t>
            </a:r>
          </a:p>
        </p:txBody>
      </p:sp>
      <p:sp>
        <p:nvSpPr>
          <p:cNvPr id="21" name="TextBox 21"/>
          <p:cNvSpPr txBox="1"/>
          <p:nvPr/>
        </p:nvSpPr>
        <p:spPr>
          <a:xfrm rot="21600000">
            <a:off x="1783496" y="4871590"/>
            <a:ext cx="1521675" cy="17145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Catalog publishing</a:t>
            </a:r>
          </a:p>
        </p:txBody>
      </p:sp>
      <p:sp>
        <p:nvSpPr>
          <p:cNvPr id="22" name="TextBox 22"/>
          <p:cNvSpPr txBox="1"/>
          <p:nvPr/>
        </p:nvSpPr>
        <p:spPr>
          <a:xfrm rot="21600000">
            <a:off x="1783496" y="3880990"/>
            <a:ext cx="1521675" cy="34290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Marketing and external communication</a:t>
            </a:r>
          </a:p>
        </p:txBody>
      </p:sp>
      <p:sp>
        <p:nvSpPr>
          <p:cNvPr id="23" name="TextBox 23"/>
          <p:cNvSpPr txBox="1"/>
          <p:nvPr/>
        </p:nvSpPr>
        <p:spPr>
          <a:xfrm rot="21600000">
            <a:off x="1783496" y="2080765"/>
            <a:ext cx="1521675" cy="34290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Image-heavy creations and social media</a:t>
            </a:r>
          </a:p>
        </p:txBody>
      </p:sp>
      <p:sp>
        <p:nvSpPr>
          <p:cNvPr id="24" name="TextBox 24"/>
          <p:cNvSpPr txBox="1"/>
          <p:nvPr/>
        </p:nvSpPr>
        <p:spPr>
          <a:xfrm rot="21600000">
            <a:off x="1783496" y="3061840"/>
            <a:ext cx="1521675" cy="34290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Business communication and collaboration</a:t>
            </a:r>
          </a:p>
        </p:txBody>
      </p:sp>
      <p:sp>
        <p:nvSpPr>
          <p:cNvPr id="25" name="TextBox 25"/>
          <p:cNvSpPr txBox="1"/>
          <p:nvPr/>
        </p:nvSpPr>
        <p:spPr>
          <a:xfrm rot="21600000">
            <a:off x="5852097" y="3061840"/>
            <a:ext cx="1493100" cy="600075"/>
          </a:xfrm>
          <a:prstGeom prst="rect">
            <a:avLst/>
          </a:prstGeom>
        </p:spPr>
        <p:txBody>
          <a:bodyPr lIns="0" tIns="14400" rIns="0" bIns="0" rtlCol="0" anchor="t"/>
          <a:lstStyle/>
          <a:p>
            <a:pPr algn="l">
              <a:lnSpc>
                <a:spcPts val="1575"/>
              </a:lnSpc>
            </a:pPr>
            <a:r>
              <a:rPr lang="en-US" sz="1050" b="0" i="0" spc="0">
                <a:solidFill>
                  <a:srgbClr val="464646">
                    <a:alpha val="100000"/>
                  </a:srgbClr>
                </a:solidFill>
                <a:latin typeface="Ubuntu"/>
              </a:rPr>
              <a:t>Reports (incl. resumes)</a:t>
            </a:r>
          </a:p>
          <a:p>
            <a:pPr algn="l">
              <a:lnSpc>
                <a:spcPts val="1575"/>
              </a:lnSpc>
            </a:pPr>
            <a:r>
              <a:rPr lang="en-US" sz="1050" b="0" i="0" spc="0">
                <a:solidFill>
                  <a:srgbClr val="464646">
                    <a:alpha val="100000"/>
                  </a:srgbClr>
                </a:solidFill>
                <a:latin typeface="Ubuntu"/>
              </a:rPr>
              <a:t>Presentations</a:t>
            </a:r>
          </a:p>
          <a:p>
            <a:pPr algn="l">
              <a:lnSpc>
                <a:spcPts val="1575"/>
              </a:lnSpc>
            </a:pPr>
            <a:r>
              <a:rPr lang="en-US" sz="1050" b="0" i="0" spc="0">
                <a:solidFill>
                  <a:srgbClr val="464646">
                    <a:alpha val="100000"/>
                  </a:srgbClr>
                </a:solidFill>
                <a:latin typeface="Ubuntu"/>
              </a:rPr>
              <a:t>Social media</a:t>
            </a:r>
          </a:p>
        </p:txBody>
      </p:sp>
      <p:sp>
        <p:nvSpPr>
          <p:cNvPr id="26" name="TextBox 26"/>
          <p:cNvSpPr txBox="1"/>
          <p:nvPr/>
        </p:nvSpPr>
        <p:spPr>
          <a:xfrm rot="21600000">
            <a:off x="3736834" y="1635129"/>
            <a:ext cx="100559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BEST FEATURES</a:t>
            </a:r>
          </a:p>
        </p:txBody>
      </p:sp>
      <p:sp>
        <p:nvSpPr>
          <p:cNvPr id="27" name="TextBox 27"/>
          <p:cNvSpPr txBox="1"/>
          <p:nvPr/>
        </p:nvSpPr>
        <p:spPr>
          <a:xfrm rot="21600000">
            <a:off x="3736834" y="4871590"/>
            <a:ext cx="1683600" cy="34290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Digital flipbooks</a:t>
            </a:r>
          </a:p>
          <a:p>
            <a:pPr algn="l">
              <a:lnSpc>
                <a:spcPts val="1365"/>
              </a:lnSpc>
            </a:pPr>
            <a:r>
              <a:rPr lang="en-US" sz="1050" b="0" i="0" spc="0">
                <a:solidFill>
                  <a:srgbClr val="464646">
                    <a:alpha val="100000"/>
                  </a:srgbClr>
                </a:solidFill>
                <a:latin typeface="Ubuntu"/>
              </a:rPr>
              <a:t>Analytics</a:t>
            </a:r>
          </a:p>
        </p:txBody>
      </p:sp>
      <p:sp>
        <p:nvSpPr>
          <p:cNvPr id="28" name="TextBox 28"/>
          <p:cNvSpPr txBox="1"/>
          <p:nvPr/>
        </p:nvSpPr>
        <p:spPr>
          <a:xfrm rot="21600000">
            <a:off x="3736834" y="3880990"/>
            <a:ext cx="1683600" cy="34290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Infographics</a:t>
            </a:r>
          </a:p>
          <a:p>
            <a:pPr algn="l">
              <a:lnSpc>
                <a:spcPts val="1365"/>
              </a:lnSpc>
            </a:pPr>
            <a:r>
              <a:rPr lang="en-US" sz="1050" b="0" i="0" spc="0">
                <a:solidFill>
                  <a:srgbClr val="464646">
                    <a:alpha val="100000"/>
                  </a:srgbClr>
                </a:solidFill>
                <a:latin typeface="Ubuntu"/>
              </a:rPr>
              <a:t>Cartoon avatars (Premium)</a:t>
            </a:r>
          </a:p>
        </p:txBody>
      </p:sp>
      <p:sp>
        <p:nvSpPr>
          <p:cNvPr id="29" name="TextBox 29"/>
          <p:cNvSpPr txBox="1"/>
          <p:nvPr/>
        </p:nvSpPr>
        <p:spPr>
          <a:xfrm rot="21600000">
            <a:off x="3736834" y="2080765"/>
            <a:ext cx="1683600" cy="514350"/>
          </a:xfrm>
          <a:prstGeom prst="rect">
            <a:avLst/>
          </a:prstGeom>
        </p:spPr>
        <p:txBody>
          <a:bodyPr lIns="0" tIns="14400" rIns="0" bIns="0" rtlCol="0" anchor="t"/>
          <a:lstStyle/>
          <a:p>
            <a:pPr algn="l">
              <a:lnSpc>
                <a:spcPts val="1365"/>
              </a:lnSpc>
            </a:pPr>
            <a:r>
              <a:rPr lang="en-US" sz="1050" b="0" i="0" spc="0">
                <a:solidFill>
                  <a:srgbClr val="464646">
                    <a:alpha val="100000"/>
                  </a:srgbClr>
                </a:solidFill>
                <a:latin typeface="Ubuntu"/>
              </a:rPr>
              <a:t>Lots of assets (esp. images)</a:t>
            </a:r>
          </a:p>
          <a:p>
            <a:pPr algn="l">
              <a:lnSpc>
                <a:spcPts val="1365"/>
              </a:lnSpc>
            </a:pPr>
            <a:r>
              <a:rPr lang="en-US" sz="1050" b="0" i="0" spc="0">
                <a:solidFill>
                  <a:srgbClr val="464646">
                    <a:alpha val="100000"/>
                  </a:srgbClr>
                </a:solidFill>
                <a:latin typeface="Ubuntu"/>
              </a:rPr>
              <a:t>Excellent for social media</a:t>
            </a:r>
          </a:p>
          <a:p>
            <a:pPr algn="l">
              <a:lnSpc>
                <a:spcPts val="1365"/>
              </a:lnSpc>
            </a:pPr>
            <a:r>
              <a:rPr lang="en-US" sz="1050" b="0" i="0" spc="0">
                <a:solidFill>
                  <a:srgbClr val="464646">
                    <a:alpha val="100000"/>
                  </a:srgbClr>
                </a:solidFill>
                <a:latin typeface="Ubuntu"/>
              </a:rPr>
              <a:t>Many tutorials</a:t>
            </a:r>
          </a:p>
        </p:txBody>
      </p:sp>
      <p:sp>
        <p:nvSpPr>
          <p:cNvPr id="30" name="TextBox 30"/>
          <p:cNvSpPr txBox="1"/>
          <p:nvPr/>
        </p:nvSpPr>
        <p:spPr>
          <a:xfrm rot="21600000">
            <a:off x="3736834" y="3061840"/>
            <a:ext cx="1683600" cy="600075"/>
          </a:xfrm>
          <a:prstGeom prst="rect">
            <a:avLst/>
          </a:prstGeom>
        </p:spPr>
        <p:txBody>
          <a:bodyPr lIns="0" tIns="14400" rIns="0" bIns="0" rtlCol="0" anchor="t"/>
          <a:lstStyle/>
          <a:p>
            <a:pPr algn="l">
              <a:lnSpc>
                <a:spcPts val="1575"/>
              </a:lnSpc>
            </a:pPr>
            <a:r>
              <a:rPr lang="en-US" sz="1050" b="0" i="0" spc="0">
                <a:solidFill>
                  <a:srgbClr val="464646">
                    <a:alpha val="100000"/>
                  </a:srgbClr>
                </a:solidFill>
                <a:latin typeface="Ubuntu"/>
              </a:rPr>
              <a:t>Lots of icons</a:t>
            </a:r>
          </a:p>
          <a:p>
            <a:pPr algn="l">
              <a:lnSpc>
                <a:spcPts val="1575"/>
              </a:lnSpc>
            </a:pPr>
            <a:r>
              <a:rPr lang="en-US" sz="1050" b="0" i="0" spc="0">
                <a:solidFill>
                  <a:srgbClr val="464646">
                    <a:alpha val="100000"/>
                  </a:srgbClr>
                </a:solidFill>
                <a:latin typeface="Ubuntu"/>
              </a:rPr>
              <a:t>Easy-to-build infographics</a:t>
            </a:r>
          </a:p>
          <a:p>
            <a:pPr algn="l">
              <a:lnSpc>
                <a:spcPts val="1575"/>
              </a:lnSpc>
            </a:pPr>
            <a:r>
              <a:rPr lang="en-US" sz="1050" b="0" i="0" spc="0">
                <a:solidFill>
                  <a:srgbClr val="464646">
                    <a:alpha val="100000"/>
                  </a:srgbClr>
                </a:solidFill>
                <a:latin typeface="Ubuntu"/>
              </a:rPr>
              <a:t>Great support</a:t>
            </a:r>
          </a:p>
        </p:txBody>
      </p:sp>
      <p:sp>
        <p:nvSpPr>
          <p:cNvPr id="31" name="TextBox 31"/>
          <p:cNvSpPr txBox="1"/>
          <p:nvPr/>
        </p:nvSpPr>
        <p:spPr>
          <a:xfrm rot="21600000">
            <a:off x="400050" y="2071003"/>
            <a:ext cx="950175" cy="161925"/>
          </a:xfrm>
          <a:prstGeom prst="rect">
            <a:avLst/>
          </a:prstGeom>
        </p:spPr>
        <p:txBody>
          <a:bodyPr lIns="0" tIns="18000" rIns="0" bIns="0" rtlCol="0" anchor="t"/>
          <a:lstStyle/>
          <a:p>
            <a:pPr algn="l">
              <a:lnSpc>
                <a:spcPts val="1350"/>
              </a:lnSpc>
            </a:pPr>
            <a:r>
              <a:rPr lang="en-US" sz="1350" b="1" i="0" spc="0">
                <a:solidFill>
                  <a:srgbClr val="464646">
                    <a:alpha val="100000"/>
                  </a:srgbClr>
                </a:solidFill>
                <a:latin typeface="Ubuntu"/>
              </a:rPr>
              <a:t>Canva</a:t>
            </a:r>
          </a:p>
        </p:txBody>
      </p:sp>
      <p:sp>
        <p:nvSpPr>
          <p:cNvPr id="32" name="TextBox 32"/>
          <p:cNvSpPr txBox="1"/>
          <p:nvPr/>
        </p:nvSpPr>
        <p:spPr>
          <a:xfrm rot="21600000">
            <a:off x="400050" y="3071128"/>
            <a:ext cx="950175" cy="161925"/>
          </a:xfrm>
          <a:prstGeom prst="rect">
            <a:avLst/>
          </a:prstGeom>
        </p:spPr>
        <p:txBody>
          <a:bodyPr lIns="0" tIns="18000" rIns="0" bIns="0" rtlCol="0" anchor="t"/>
          <a:lstStyle/>
          <a:p>
            <a:pPr algn="l">
              <a:lnSpc>
                <a:spcPts val="1350"/>
              </a:lnSpc>
            </a:pPr>
            <a:r>
              <a:rPr lang="en-US" sz="1350" b="1" i="0" spc="0">
                <a:solidFill>
                  <a:srgbClr val="464646">
                    <a:alpha val="100000"/>
                  </a:srgbClr>
                </a:solidFill>
                <a:latin typeface="Ubuntu"/>
              </a:rPr>
              <a:t>Piktochart</a:t>
            </a:r>
          </a:p>
        </p:txBody>
      </p:sp>
      <p:sp>
        <p:nvSpPr>
          <p:cNvPr id="33" name="TextBox 33"/>
          <p:cNvSpPr txBox="1"/>
          <p:nvPr/>
        </p:nvSpPr>
        <p:spPr>
          <a:xfrm rot="21600000">
            <a:off x="400050" y="3871228"/>
            <a:ext cx="950175" cy="171450"/>
          </a:xfrm>
          <a:prstGeom prst="rect">
            <a:avLst/>
          </a:prstGeom>
        </p:spPr>
        <p:txBody>
          <a:bodyPr lIns="0" tIns="18000" rIns="0" bIns="0" rtlCol="0" anchor="t"/>
          <a:lstStyle/>
          <a:p>
            <a:pPr algn="l">
              <a:lnSpc>
                <a:spcPts val="1350"/>
              </a:lnSpc>
            </a:pPr>
            <a:r>
              <a:rPr lang="en-US" sz="1350" b="1" i="0" spc="0">
                <a:solidFill>
                  <a:srgbClr val="464646">
                    <a:alpha val="100000"/>
                  </a:srgbClr>
                </a:solidFill>
                <a:latin typeface="Ubuntu"/>
              </a:rPr>
              <a:t>Venngage</a:t>
            </a:r>
          </a:p>
        </p:txBody>
      </p:sp>
      <p:sp>
        <p:nvSpPr>
          <p:cNvPr id="34" name="TextBox 34"/>
          <p:cNvSpPr txBox="1"/>
          <p:nvPr/>
        </p:nvSpPr>
        <p:spPr>
          <a:xfrm rot="21600000">
            <a:off x="400050" y="2318890"/>
            <a:ext cx="950175" cy="133350"/>
          </a:xfrm>
          <a:prstGeom prst="rect">
            <a:avLst/>
          </a:prstGeom>
        </p:spPr>
        <p:txBody>
          <a:bodyPr lIns="0" tIns="14400" rIns="0" bIns="0" rtlCol="0" anchor="t"/>
          <a:lstStyle/>
          <a:p>
            <a:pPr algn="l">
              <a:lnSpc>
                <a:spcPts val="1050"/>
              </a:lnSpc>
            </a:pPr>
            <a:r>
              <a:rPr lang="en-US" sz="1050" b="0" i="0" spc="0">
                <a:solidFill>
                  <a:srgbClr val="464646">
                    <a:alpha val="100000"/>
                  </a:srgbClr>
                </a:solidFill>
                <a:latin typeface="Ubuntu"/>
              </a:rPr>
              <a:t>canva.com</a:t>
            </a:r>
          </a:p>
        </p:txBody>
      </p:sp>
      <p:sp>
        <p:nvSpPr>
          <p:cNvPr id="35" name="TextBox 35"/>
          <p:cNvSpPr txBox="1"/>
          <p:nvPr/>
        </p:nvSpPr>
        <p:spPr>
          <a:xfrm rot="21600000">
            <a:off x="400050" y="3319015"/>
            <a:ext cx="950175" cy="133350"/>
          </a:xfrm>
          <a:prstGeom prst="rect">
            <a:avLst/>
          </a:prstGeom>
        </p:spPr>
        <p:txBody>
          <a:bodyPr lIns="0" tIns="14400" rIns="0" bIns="0" rtlCol="0" anchor="t"/>
          <a:lstStyle/>
          <a:p>
            <a:pPr algn="l">
              <a:lnSpc>
                <a:spcPts val="1050"/>
              </a:lnSpc>
            </a:pPr>
            <a:r>
              <a:rPr lang="en-US" sz="1050" b="0" i="0" spc="0">
                <a:solidFill>
                  <a:srgbClr val="464646">
                    <a:alpha val="100000"/>
                  </a:srgbClr>
                </a:solidFill>
                <a:latin typeface="Ubuntu"/>
              </a:rPr>
              <a:t>piktochart.com</a:t>
            </a:r>
          </a:p>
        </p:txBody>
      </p:sp>
      <p:sp>
        <p:nvSpPr>
          <p:cNvPr id="36" name="TextBox 36"/>
          <p:cNvSpPr txBox="1"/>
          <p:nvPr/>
        </p:nvSpPr>
        <p:spPr>
          <a:xfrm rot="21600000">
            <a:off x="400050" y="4119115"/>
            <a:ext cx="959700" cy="133350"/>
          </a:xfrm>
          <a:prstGeom prst="rect">
            <a:avLst/>
          </a:prstGeom>
        </p:spPr>
        <p:txBody>
          <a:bodyPr lIns="0" tIns="14400" rIns="0" bIns="0" rtlCol="0" anchor="t"/>
          <a:lstStyle/>
          <a:p>
            <a:pPr algn="l">
              <a:lnSpc>
                <a:spcPts val="1050"/>
              </a:lnSpc>
            </a:pPr>
            <a:r>
              <a:rPr lang="en-US" sz="1050" b="0" i="0" spc="0">
                <a:solidFill>
                  <a:srgbClr val="464646">
                    <a:alpha val="100000"/>
                  </a:srgbClr>
                </a:solidFill>
                <a:latin typeface="Ubuntu"/>
              </a:rPr>
              <a:t>venngage.com</a:t>
            </a:r>
          </a:p>
        </p:txBody>
      </p:sp>
      <p:sp>
        <p:nvSpPr>
          <p:cNvPr id="37" name="TextBox 37"/>
          <p:cNvSpPr txBox="1"/>
          <p:nvPr/>
        </p:nvSpPr>
        <p:spPr>
          <a:xfrm rot="21600000">
            <a:off x="400050" y="4871590"/>
            <a:ext cx="950175" cy="171450"/>
          </a:xfrm>
          <a:prstGeom prst="rect">
            <a:avLst/>
          </a:prstGeom>
        </p:spPr>
        <p:txBody>
          <a:bodyPr lIns="0" tIns="18000" rIns="0" bIns="0" rtlCol="0" anchor="t"/>
          <a:lstStyle/>
          <a:p>
            <a:pPr algn="l">
              <a:lnSpc>
                <a:spcPts val="1350"/>
              </a:lnSpc>
            </a:pPr>
            <a:r>
              <a:rPr lang="en-US" sz="1350" b="1" i="0" spc="0">
                <a:solidFill>
                  <a:srgbClr val="464646">
                    <a:alpha val="100000"/>
                  </a:srgbClr>
                </a:solidFill>
                <a:latin typeface="Ubuntu"/>
              </a:rPr>
              <a:t>Flipsnack</a:t>
            </a:r>
          </a:p>
        </p:txBody>
      </p:sp>
      <p:sp>
        <p:nvSpPr>
          <p:cNvPr id="38" name="TextBox 38"/>
          <p:cNvSpPr txBox="1"/>
          <p:nvPr/>
        </p:nvSpPr>
        <p:spPr>
          <a:xfrm rot="21600000">
            <a:off x="400050" y="5119477"/>
            <a:ext cx="959700" cy="133350"/>
          </a:xfrm>
          <a:prstGeom prst="rect">
            <a:avLst/>
          </a:prstGeom>
        </p:spPr>
        <p:txBody>
          <a:bodyPr lIns="0" tIns="14400" rIns="0" bIns="0" rtlCol="0" anchor="t"/>
          <a:lstStyle/>
          <a:p>
            <a:pPr algn="l">
              <a:lnSpc>
                <a:spcPts val="1050"/>
              </a:lnSpc>
            </a:pPr>
            <a:r>
              <a:rPr lang="en-US" sz="1050" b="0" i="0" spc="0">
                <a:solidFill>
                  <a:srgbClr val="464646">
                    <a:alpha val="100000"/>
                  </a:srgbClr>
                </a:solidFill>
                <a:latin typeface="Ubuntu"/>
              </a:rPr>
              <a:t>flipsnack.com</a:t>
            </a:r>
          </a:p>
        </p:txBody>
      </p:sp>
      <p:grpSp>
        <p:nvGrpSpPr>
          <p:cNvPr id="40" name="Group 40"/>
          <p:cNvGrpSpPr/>
          <p:nvPr/>
        </p:nvGrpSpPr>
        <p:grpSpPr>
          <a:xfrm rot="21600000">
            <a:off x="3686190" y="166687"/>
            <a:ext cx="247650" cy="247650"/>
            <a:chOff x="3686190" y="166687"/>
            <a:chExt cx="247650" cy="247650"/>
          </a:xfrm>
        </p:grpSpPr>
        <p:sp>
          <p:nvSpPr>
            <p:cNvPr id="39" name="Freeform 39"/>
            <p:cNvSpPr/>
            <p:nvPr/>
          </p:nvSpPr>
          <p:spPr>
            <a:xfrm>
              <a:off x="3686190" y="166687"/>
              <a:ext cx="247650" cy="247650"/>
            </a:xfrm>
            <a:custGeom>
              <a:avLst/>
              <a:gdLst/>
              <a:ahLst/>
              <a:cxnLst/>
              <a:rect l="0" t="0" r="0" b="0"/>
              <a:pathLst>
                <a:path w="302905" h="302895">
                  <a:moveTo>
                    <a:pt x="161534" y="90868"/>
                  </a:moveTo>
                  <a:lnTo>
                    <a:pt x="100965" y="90868"/>
                  </a:lnTo>
                  <a:cubicBezTo>
                    <a:pt x="98174" y="90868"/>
                    <a:pt x="95917" y="93126"/>
                    <a:pt x="95917" y="95917"/>
                  </a:cubicBezTo>
                  <a:cubicBezTo>
                    <a:pt x="95917" y="98708"/>
                    <a:pt x="98174" y="100965"/>
                    <a:pt x="100965" y="100965"/>
                  </a:cubicBezTo>
                  <a:lnTo>
                    <a:pt x="161544" y="100965"/>
                  </a:lnTo>
                  <a:cubicBezTo>
                    <a:pt x="164335" y="100965"/>
                    <a:pt x="166573" y="98708"/>
                    <a:pt x="166573" y="95917"/>
                  </a:cubicBezTo>
                  <a:cubicBezTo>
                    <a:pt x="166573" y="93126"/>
                    <a:pt x="164325" y="90868"/>
                    <a:pt x="161534" y="90868"/>
                  </a:cubicBezTo>
                  <a:close/>
                  <a:moveTo>
                    <a:pt x="161534" y="50482"/>
                  </a:moveTo>
                  <a:lnTo>
                    <a:pt x="100965" y="50482"/>
                  </a:lnTo>
                  <a:cubicBezTo>
                    <a:pt x="98174" y="50482"/>
                    <a:pt x="95917" y="52740"/>
                    <a:pt x="95917" y="55531"/>
                  </a:cubicBezTo>
                  <a:cubicBezTo>
                    <a:pt x="95917" y="58322"/>
                    <a:pt x="98174" y="60579"/>
                    <a:pt x="100965" y="60579"/>
                  </a:cubicBezTo>
                  <a:lnTo>
                    <a:pt x="161544" y="60579"/>
                  </a:lnTo>
                  <a:cubicBezTo>
                    <a:pt x="164335" y="60579"/>
                    <a:pt x="166573" y="58322"/>
                    <a:pt x="166573" y="55531"/>
                  </a:cubicBezTo>
                  <a:cubicBezTo>
                    <a:pt x="166573" y="52740"/>
                    <a:pt x="164325" y="50482"/>
                    <a:pt x="161534" y="50482"/>
                  </a:cubicBezTo>
                  <a:close/>
                  <a:moveTo>
                    <a:pt x="201930" y="60579"/>
                  </a:moveTo>
                  <a:lnTo>
                    <a:pt x="262509" y="60579"/>
                  </a:lnTo>
                  <a:cubicBezTo>
                    <a:pt x="265300" y="60579"/>
                    <a:pt x="267548" y="58322"/>
                    <a:pt x="267548" y="55531"/>
                  </a:cubicBezTo>
                  <a:cubicBezTo>
                    <a:pt x="267548" y="52740"/>
                    <a:pt x="265300" y="50482"/>
                    <a:pt x="262509" y="50482"/>
                  </a:cubicBezTo>
                  <a:lnTo>
                    <a:pt x="201930" y="50482"/>
                  </a:lnTo>
                  <a:cubicBezTo>
                    <a:pt x="199139" y="50482"/>
                    <a:pt x="196882" y="52740"/>
                    <a:pt x="196882" y="55531"/>
                  </a:cubicBezTo>
                  <a:cubicBezTo>
                    <a:pt x="196882" y="58322"/>
                    <a:pt x="199139" y="60579"/>
                    <a:pt x="201930" y="60579"/>
                  </a:cubicBezTo>
                  <a:close/>
                  <a:moveTo>
                    <a:pt x="161534" y="131254"/>
                  </a:moveTo>
                  <a:lnTo>
                    <a:pt x="100965" y="131254"/>
                  </a:lnTo>
                  <a:cubicBezTo>
                    <a:pt x="98174" y="131254"/>
                    <a:pt x="95917" y="133512"/>
                    <a:pt x="95917" y="136303"/>
                  </a:cubicBezTo>
                  <a:cubicBezTo>
                    <a:pt x="95917" y="139094"/>
                    <a:pt x="98174" y="141351"/>
                    <a:pt x="100965" y="141351"/>
                  </a:cubicBezTo>
                  <a:lnTo>
                    <a:pt x="161544" y="141351"/>
                  </a:lnTo>
                  <a:cubicBezTo>
                    <a:pt x="164335" y="141351"/>
                    <a:pt x="166573" y="139094"/>
                    <a:pt x="166573" y="136303"/>
                  </a:cubicBezTo>
                  <a:cubicBezTo>
                    <a:pt x="166573" y="133512"/>
                    <a:pt x="164325" y="131254"/>
                    <a:pt x="161534" y="131254"/>
                  </a:cubicBezTo>
                  <a:close/>
                  <a:moveTo>
                    <a:pt x="161534" y="171660"/>
                  </a:moveTo>
                  <a:lnTo>
                    <a:pt x="100965" y="171660"/>
                  </a:lnTo>
                  <a:cubicBezTo>
                    <a:pt x="98174" y="171660"/>
                    <a:pt x="95917" y="173898"/>
                    <a:pt x="95917" y="176689"/>
                  </a:cubicBezTo>
                  <a:cubicBezTo>
                    <a:pt x="95917" y="179480"/>
                    <a:pt x="98174" y="181727"/>
                    <a:pt x="100965" y="181727"/>
                  </a:cubicBezTo>
                  <a:lnTo>
                    <a:pt x="161544" y="181727"/>
                  </a:lnTo>
                  <a:cubicBezTo>
                    <a:pt x="164335" y="181727"/>
                    <a:pt x="166573" y="179480"/>
                    <a:pt x="166573" y="176689"/>
                  </a:cubicBezTo>
                  <a:cubicBezTo>
                    <a:pt x="166573" y="173898"/>
                    <a:pt x="164325" y="171660"/>
                    <a:pt x="161534" y="171660"/>
                  </a:cubicBezTo>
                  <a:close/>
                  <a:moveTo>
                    <a:pt x="267567" y="90878"/>
                  </a:moveTo>
                  <a:lnTo>
                    <a:pt x="196882" y="90878"/>
                  </a:lnTo>
                  <a:cubicBezTo>
                    <a:pt x="194110" y="90878"/>
                    <a:pt x="191853" y="93135"/>
                    <a:pt x="191853" y="95926"/>
                  </a:cubicBezTo>
                  <a:lnTo>
                    <a:pt x="191853" y="176689"/>
                  </a:lnTo>
                  <a:cubicBezTo>
                    <a:pt x="191853" y="179480"/>
                    <a:pt x="194110" y="181727"/>
                    <a:pt x="196882" y="181727"/>
                  </a:cubicBezTo>
                  <a:lnTo>
                    <a:pt x="267557" y="181727"/>
                  </a:lnTo>
                  <a:cubicBezTo>
                    <a:pt x="270348" y="181727"/>
                    <a:pt x="272615" y="179480"/>
                    <a:pt x="272615" y="176689"/>
                  </a:cubicBezTo>
                  <a:lnTo>
                    <a:pt x="272615" y="95926"/>
                  </a:lnTo>
                  <a:cubicBezTo>
                    <a:pt x="272615" y="93135"/>
                    <a:pt x="270358" y="90878"/>
                    <a:pt x="267567" y="90878"/>
                  </a:cubicBezTo>
                  <a:close/>
                  <a:moveTo>
                    <a:pt x="262509" y="171650"/>
                  </a:moveTo>
                  <a:lnTo>
                    <a:pt x="201930" y="171650"/>
                  </a:lnTo>
                  <a:lnTo>
                    <a:pt x="201930" y="100965"/>
                  </a:lnTo>
                  <a:lnTo>
                    <a:pt x="262509" y="100965"/>
                  </a:lnTo>
                  <a:lnTo>
                    <a:pt x="262509" y="171650"/>
                  </a:lnTo>
                  <a:close/>
                  <a:moveTo>
                    <a:pt x="161534" y="212036"/>
                  </a:moveTo>
                  <a:lnTo>
                    <a:pt x="100965" y="212036"/>
                  </a:lnTo>
                  <a:cubicBezTo>
                    <a:pt x="98174" y="212036"/>
                    <a:pt x="95917" y="214284"/>
                    <a:pt x="95917" y="217075"/>
                  </a:cubicBezTo>
                  <a:cubicBezTo>
                    <a:pt x="95917" y="219866"/>
                    <a:pt x="98174" y="222113"/>
                    <a:pt x="100965" y="222113"/>
                  </a:cubicBezTo>
                  <a:lnTo>
                    <a:pt x="161544" y="222113"/>
                  </a:lnTo>
                  <a:cubicBezTo>
                    <a:pt x="164335" y="222113"/>
                    <a:pt x="166573" y="219866"/>
                    <a:pt x="166573" y="217075"/>
                  </a:cubicBezTo>
                  <a:cubicBezTo>
                    <a:pt x="166573" y="214284"/>
                    <a:pt x="164325" y="212036"/>
                    <a:pt x="161534" y="212036"/>
                  </a:cubicBezTo>
                  <a:close/>
                  <a:moveTo>
                    <a:pt x="262509" y="212036"/>
                  </a:moveTo>
                  <a:lnTo>
                    <a:pt x="201930" y="212036"/>
                  </a:lnTo>
                  <a:cubicBezTo>
                    <a:pt x="199139" y="212036"/>
                    <a:pt x="196882" y="214284"/>
                    <a:pt x="196882" y="217075"/>
                  </a:cubicBezTo>
                  <a:cubicBezTo>
                    <a:pt x="196882" y="219866"/>
                    <a:pt x="199139" y="222113"/>
                    <a:pt x="201930" y="222113"/>
                  </a:cubicBezTo>
                  <a:lnTo>
                    <a:pt x="262509" y="222113"/>
                  </a:lnTo>
                  <a:cubicBezTo>
                    <a:pt x="265300" y="222113"/>
                    <a:pt x="267548" y="219866"/>
                    <a:pt x="267548" y="217075"/>
                  </a:cubicBezTo>
                  <a:cubicBezTo>
                    <a:pt x="267548" y="214284"/>
                    <a:pt x="265300" y="212036"/>
                    <a:pt x="262509" y="212036"/>
                  </a:cubicBezTo>
                  <a:close/>
                  <a:moveTo>
                    <a:pt x="161534" y="252412"/>
                  </a:moveTo>
                  <a:lnTo>
                    <a:pt x="100965" y="252412"/>
                  </a:lnTo>
                  <a:cubicBezTo>
                    <a:pt x="98174" y="252412"/>
                    <a:pt x="95917" y="254679"/>
                    <a:pt x="95917" y="257470"/>
                  </a:cubicBezTo>
                  <a:cubicBezTo>
                    <a:pt x="95917" y="260261"/>
                    <a:pt x="98174" y="262509"/>
                    <a:pt x="100965" y="262509"/>
                  </a:cubicBezTo>
                  <a:lnTo>
                    <a:pt x="161544" y="262509"/>
                  </a:lnTo>
                  <a:cubicBezTo>
                    <a:pt x="164335" y="262509"/>
                    <a:pt x="166573" y="260261"/>
                    <a:pt x="166573" y="257470"/>
                  </a:cubicBezTo>
                  <a:cubicBezTo>
                    <a:pt x="166573" y="254679"/>
                    <a:pt x="164325" y="252412"/>
                    <a:pt x="161534" y="252412"/>
                  </a:cubicBezTo>
                  <a:close/>
                  <a:moveTo>
                    <a:pt x="262509" y="252412"/>
                  </a:moveTo>
                  <a:lnTo>
                    <a:pt x="201930" y="252412"/>
                  </a:lnTo>
                  <a:cubicBezTo>
                    <a:pt x="199139" y="252412"/>
                    <a:pt x="196882" y="254679"/>
                    <a:pt x="196882" y="257470"/>
                  </a:cubicBezTo>
                  <a:cubicBezTo>
                    <a:pt x="196882" y="260261"/>
                    <a:pt x="199139" y="262509"/>
                    <a:pt x="201930" y="262509"/>
                  </a:cubicBezTo>
                  <a:lnTo>
                    <a:pt x="262509" y="262509"/>
                  </a:lnTo>
                  <a:cubicBezTo>
                    <a:pt x="265300" y="262509"/>
                    <a:pt x="267548" y="260261"/>
                    <a:pt x="267548" y="257470"/>
                  </a:cubicBezTo>
                  <a:cubicBezTo>
                    <a:pt x="267548" y="254679"/>
                    <a:pt x="265300" y="252412"/>
                    <a:pt x="262509" y="252412"/>
                  </a:cubicBezTo>
                  <a:close/>
                  <a:moveTo>
                    <a:pt x="270958" y="0"/>
                  </a:moveTo>
                  <a:lnTo>
                    <a:pt x="81648" y="0"/>
                  </a:lnTo>
                  <a:cubicBezTo>
                    <a:pt x="69247" y="0"/>
                    <a:pt x="60579" y="9858"/>
                    <a:pt x="60589" y="23984"/>
                  </a:cubicBezTo>
                  <a:lnTo>
                    <a:pt x="60589" y="40396"/>
                  </a:lnTo>
                  <a:lnTo>
                    <a:pt x="18545" y="40396"/>
                  </a:lnTo>
                  <a:cubicBezTo>
                    <a:pt x="0" y="40396"/>
                    <a:pt x="0" y="56540"/>
                    <a:pt x="0" y="61846"/>
                  </a:cubicBezTo>
                  <a:lnTo>
                    <a:pt x="0" y="263776"/>
                  </a:lnTo>
                  <a:cubicBezTo>
                    <a:pt x="0" y="284988"/>
                    <a:pt x="16183" y="302895"/>
                    <a:pt x="35338" y="302895"/>
                  </a:cubicBezTo>
                  <a:cubicBezTo>
                    <a:pt x="36433" y="302895"/>
                    <a:pt x="37471" y="302638"/>
                    <a:pt x="38538" y="302524"/>
                  </a:cubicBezTo>
                  <a:cubicBezTo>
                    <a:pt x="39119" y="302752"/>
                    <a:pt x="39729" y="302895"/>
                    <a:pt x="40386" y="302895"/>
                  </a:cubicBezTo>
                  <a:lnTo>
                    <a:pt x="270958" y="302895"/>
                  </a:lnTo>
                  <a:cubicBezTo>
                    <a:pt x="282997" y="302895"/>
                    <a:pt x="302905" y="290503"/>
                    <a:pt x="302905" y="276396"/>
                  </a:cubicBezTo>
                  <a:lnTo>
                    <a:pt x="302905" y="23984"/>
                  </a:lnTo>
                  <a:cubicBezTo>
                    <a:pt x="302895" y="10068"/>
                    <a:pt x="283826" y="0"/>
                    <a:pt x="270958" y="0"/>
                  </a:cubicBezTo>
                  <a:close/>
                  <a:moveTo>
                    <a:pt x="35328" y="292798"/>
                  </a:moveTo>
                  <a:cubicBezTo>
                    <a:pt x="20231" y="292798"/>
                    <a:pt x="10096" y="277806"/>
                    <a:pt x="10096" y="263776"/>
                  </a:cubicBezTo>
                  <a:lnTo>
                    <a:pt x="10096" y="61846"/>
                  </a:lnTo>
                  <a:cubicBezTo>
                    <a:pt x="10096" y="52121"/>
                    <a:pt x="12697" y="50482"/>
                    <a:pt x="18545" y="50482"/>
                  </a:cubicBezTo>
                  <a:lnTo>
                    <a:pt x="60569" y="50482"/>
                  </a:lnTo>
                  <a:lnTo>
                    <a:pt x="60569" y="263776"/>
                  </a:lnTo>
                  <a:cubicBezTo>
                    <a:pt x="60569" y="277806"/>
                    <a:pt x="50425" y="292798"/>
                    <a:pt x="35328" y="292798"/>
                  </a:cubicBezTo>
                  <a:close/>
                  <a:moveTo>
                    <a:pt x="292798" y="276387"/>
                  </a:moveTo>
                  <a:cubicBezTo>
                    <a:pt x="292798" y="283474"/>
                    <a:pt x="279073" y="292798"/>
                    <a:pt x="270958" y="292798"/>
                  </a:cubicBezTo>
                  <a:lnTo>
                    <a:pt x="58550" y="292798"/>
                  </a:lnTo>
                  <a:cubicBezTo>
                    <a:pt x="65884" y="285569"/>
                    <a:pt x="70675" y="275215"/>
                    <a:pt x="70666" y="263785"/>
                  </a:cubicBezTo>
                  <a:lnTo>
                    <a:pt x="70666" y="262557"/>
                  </a:lnTo>
                  <a:cubicBezTo>
                    <a:pt x="70666" y="262538"/>
                    <a:pt x="70675" y="262528"/>
                    <a:pt x="70675" y="262509"/>
                  </a:cubicBezTo>
                  <a:lnTo>
                    <a:pt x="70675" y="23974"/>
                  </a:lnTo>
                  <a:cubicBezTo>
                    <a:pt x="70675" y="17259"/>
                    <a:pt x="73552" y="10087"/>
                    <a:pt x="81648" y="10087"/>
                  </a:cubicBezTo>
                  <a:lnTo>
                    <a:pt x="270958" y="10087"/>
                  </a:lnTo>
                  <a:cubicBezTo>
                    <a:pt x="279797" y="10087"/>
                    <a:pt x="292798" y="17402"/>
                    <a:pt x="292798" y="23974"/>
                  </a:cubicBezTo>
                  <a:lnTo>
                    <a:pt x="292798" y="276387"/>
                  </a:lnTo>
                  <a:close/>
                </a:path>
              </a:pathLst>
            </a:custGeom>
            <a:solidFill>
              <a:srgbClr val="3C6AFF">
                <a:alpha val="100000"/>
              </a:srgbClr>
            </a:solidFill>
          </p:spPr>
        </p:sp>
      </p:grpSp>
      <p:cxnSp>
        <p:nvCxnSpPr>
          <p:cNvPr id="41" name="Straight Connector 41"/>
          <p:cNvCxnSpPr>
            <a:cxnSpLocks/>
          </p:cNvCxnSpPr>
          <p:nvPr/>
        </p:nvCxnSpPr>
        <p:spPr>
          <a:xfrm rot="21600000">
            <a:off x="400050" y="2977515"/>
            <a:ext cx="6810375" cy="0"/>
          </a:xfrm>
          <a:prstGeom prst="line">
            <a:avLst/>
          </a:prstGeom>
          <a:ln w="762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2"/>
          <p:cNvCxnSpPr>
            <a:cxnSpLocks/>
          </p:cNvCxnSpPr>
          <p:nvPr/>
        </p:nvCxnSpPr>
        <p:spPr>
          <a:xfrm rot="21600000">
            <a:off x="400050" y="3777615"/>
            <a:ext cx="6810375" cy="0"/>
          </a:xfrm>
          <a:prstGeom prst="line">
            <a:avLst/>
          </a:prstGeom>
          <a:ln w="762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3"/>
          <p:cNvCxnSpPr>
            <a:cxnSpLocks/>
          </p:cNvCxnSpPr>
          <p:nvPr/>
        </p:nvCxnSpPr>
        <p:spPr>
          <a:xfrm rot="21600000">
            <a:off x="400050" y="4768215"/>
            <a:ext cx="6810375" cy="0"/>
          </a:xfrm>
          <a:prstGeom prst="line">
            <a:avLst/>
          </a:prstGeom>
          <a:ln w="762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pic>
        <p:nvPicPr>
          <p:cNvPr id="4" name="Picture 4"/>
          <p:cNvPicPr>
            <a:picLocks noChangeAspect="1"/>
          </p:cNvPicPr>
          <p:nvPr/>
        </p:nvPicPr>
        <p:blipFill>
          <a:blip r:embed="rId2">
            <a:alphaModFix amt="25000"/>
          </a:blip>
          <a:srcRect/>
          <a:stretch>
            <a:fillRect/>
          </a:stretch>
        </p:blipFill>
        <p:spPr>
          <a:xfrm>
            <a:off x="0" y="0"/>
            <a:ext cx="7620000" cy="5715000"/>
          </a:xfrm>
          <a:prstGeom prst="rect">
            <a:avLst/>
          </a:prstGeom>
        </p:spPr>
      </p:pic>
      <p:grpSp>
        <p:nvGrpSpPr>
          <p:cNvPr id="6" name="Group 6"/>
          <p:cNvGrpSpPr/>
          <p:nvPr/>
        </p:nvGrpSpPr>
        <p:grpSpPr>
          <a:xfrm rot="21600000">
            <a:off x="364441" y="-176435"/>
            <a:ext cx="6891117" cy="6789672"/>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3C6AFF">
                <a:alpha val="100000"/>
              </a:srgbClr>
            </a:solidFill>
          </p:spPr>
        </p:sp>
      </p:grpSp>
      <p:grpSp>
        <p:nvGrpSpPr>
          <p:cNvPr id="8" name="Group 8"/>
          <p:cNvGrpSpPr/>
          <p:nvPr/>
        </p:nvGrpSpPr>
        <p:grpSpPr>
          <a:xfrm rot="5400000">
            <a:off x="5205084" y="3314608"/>
            <a:ext cx="953196" cy="3915204"/>
            <a:chOff x="5205084" y="3314608"/>
            <a:chExt cx="953196" cy="3915204"/>
          </a:xfrm>
        </p:grpSpPr>
        <p:sp>
          <p:nvSpPr>
            <p:cNvPr id="7" name="Freeform 7"/>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10" name="Group 10"/>
          <p:cNvGrpSpPr/>
          <p:nvPr/>
        </p:nvGrpSpPr>
        <p:grpSpPr>
          <a:xfrm rot="16200000" flipH="1">
            <a:off x="3105224" y="1214336"/>
            <a:ext cx="1419143" cy="7648941"/>
            <a:chOff x="3105224" y="1214336"/>
            <a:chExt cx="1419143" cy="7648941"/>
          </a:xfrm>
        </p:grpSpPr>
        <p:sp>
          <p:nvSpPr>
            <p:cNvPr id="9" name="Freeform 9"/>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1" name="TextBox 11"/>
          <p:cNvSpPr txBox="1"/>
          <p:nvPr/>
        </p:nvSpPr>
        <p:spPr>
          <a:xfrm rot="21600000">
            <a:off x="409523" y="1866900"/>
            <a:ext cx="6827100" cy="504825"/>
          </a:xfrm>
          <a:prstGeom prst="rect">
            <a:avLst/>
          </a:prstGeom>
        </p:spPr>
        <p:txBody>
          <a:bodyPr lIns="0" tIns="50400" rIns="0" bIns="0" rtlCol="0" anchor="t"/>
          <a:lstStyle/>
          <a:p>
            <a:pPr algn="ctr">
              <a:lnSpc>
                <a:spcPts val="3960"/>
              </a:lnSpc>
            </a:pPr>
            <a:r>
              <a:rPr lang="en-US" sz="3600" b="1" i="0" spc="0">
                <a:solidFill>
                  <a:srgbClr val="FFFFFF">
                    <a:alpha val="100000"/>
                  </a:srgbClr>
                </a:solidFill>
                <a:latin typeface="Ubuntu"/>
              </a:rPr>
              <a:t>Examples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MY</a:t>
            </a:r>
            <a:r>
              <a:rPr lang="en-US" sz="900" b="1" i="1" spc="375">
                <a:solidFill>
                  <a:srgbClr val="3C6AFF">
                    <a:alpha val="100000"/>
                  </a:srgbClr>
                </a:solidFill>
                <a:latin typeface="Ubuntu"/>
              </a:rPr>
              <a:t> BRAND</a:t>
            </a: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0" name="TextBox 10"/>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All of my documents—cover letter, resume, and reference list—had a similar look. </a:t>
            </a:r>
            <a:r>
              <a:rPr lang="en-US" sz="1200" b="1" dirty="0"/>
              <a:t/>
            </a:r>
            <a:br>
              <a:rPr lang="en-US" sz="1200" b="1" dirty="0"/>
            </a:br>
            <a:r>
              <a:rPr lang="en-US" sz="1200" b="0" i="0" spc="0">
                <a:solidFill>
                  <a:srgbClr val="464646">
                    <a:alpha val="100000"/>
                  </a:srgbClr>
                </a:solidFill>
                <a:latin typeface="Ubuntu"/>
              </a:rPr>
              <a:t>I chose blue because it suggests wisdom, competence, and serenity. </a:t>
            </a:r>
          </a:p>
        </p:txBody>
      </p:sp>
      <p:pic>
        <p:nvPicPr>
          <p:cNvPr id="11" name="Picture 11"/>
          <p:cNvPicPr>
            <a:picLocks noChangeAspect="1"/>
          </p:cNvPicPr>
          <p:nvPr/>
        </p:nvPicPr>
        <p:blipFill>
          <a:blip r:embed="rId2">
            <a:alphaModFix/>
          </a:blip>
          <a:srcRect/>
          <a:stretch>
            <a:fillRect/>
          </a:stretch>
        </p:blipFill>
        <p:spPr>
          <a:xfrm rot="21600000">
            <a:off x="3686190" y="160193"/>
            <a:ext cx="247650" cy="247650"/>
          </a:xfrm>
          <a:prstGeom prst="rect">
            <a:avLst/>
          </a:prstGeom>
        </p:spPr>
      </p:pic>
      <p:grpSp>
        <p:nvGrpSpPr>
          <p:cNvPr id="13" name="Group 13"/>
          <p:cNvGrpSpPr/>
          <p:nvPr/>
        </p:nvGrpSpPr>
        <p:grpSpPr>
          <a:xfrm rot="21600000">
            <a:off x="251098" y="1921481"/>
            <a:ext cx="2333287" cy="3514725"/>
            <a:chOff x="251098" y="1921481"/>
            <a:chExt cx="2333287" cy="3514725"/>
          </a:xfrm>
        </p:grpSpPr>
        <p:sp>
          <p:nvSpPr>
            <p:cNvPr id="12" name="Freeform 12"/>
            <p:cNvSpPr/>
            <p:nvPr/>
          </p:nvSpPr>
          <p:spPr>
            <a:xfrm>
              <a:off x="251098" y="1921481"/>
              <a:ext cx="2333287"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5" name="Group 15"/>
          <p:cNvGrpSpPr/>
          <p:nvPr/>
        </p:nvGrpSpPr>
        <p:grpSpPr>
          <a:xfrm rot="21600000">
            <a:off x="2637110" y="1921481"/>
            <a:ext cx="2333287" cy="3514725"/>
            <a:chOff x="2637110" y="1921481"/>
            <a:chExt cx="2333287" cy="3514725"/>
          </a:xfrm>
        </p:grpSpPr>
        <p:sp>
          <p:nvSpPr>
            <p:cNvPr id="14" name="Freeform 14"/>
            <p:cNvSpPr/>
            <p:nvPr/>
          </p:nvSpPr>
          <p:spPr>
            <a:xfrm>
              <a:off x="2637110" y="1921481"/>
              <a:ext cx="2333287"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7" name="Group 17"/>
          <p:cNvGrpSpPr/>
          <p:nvPr/>
        </p:nvGrpSpPr>
        <p:grpSpPr>
          <a:xfrm rot="21600000">
            <a:off x="5023123" y="1921481"/>
            <a:ext cx="2333287" cy="3514725"/>
            <a:chOff x="5023123" y="1921481"/>
            <a:chExt cx="2333287" cy="3514725"/>
          </a:xfrm>
        </p:grpSpPr>
        <p:sp>
          <p:nvSpPr>
            <p:cNvPr id="16" name="Freeform 16"/>
            <p:cNvSpPr/>
            <p:nvPr/>
          </p:nvSpPr>
          <p:spPr>
            <a:xfrm>
              <a:off x="5023123" y="1921481"/>
              <a:ext cx="2333287" cy="35147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pic>
        <p:nvPicPr>
          <p:cNvPr id="18" name="Picture 18"/>
          <p:cNvPicPr>
            <a:picLocks noChangeAspect="1"/>
          </p:cNvPicPr>
          <p:nvPr/>
        </p:nvPicPr>
        <p:blipFill>
          <a:blip r:embed="rId3">
            <a:alphaModFix/>
          </a:blip>
          <a:srcRect/>
          <a:stretch>
            <a:fillRect/>
          </a:stretch>
        </p:blipFill>
        <p:spPr>
          <a:xfrm rot="21600000">
            <a:off x="342689" y="2129270"/>
            <a:ext cx="2153543" cy="2847975"/>
          </a:xfrm>
          <a:prstGeom prst="rect">
            <a:avLst/>
          </a:prstGeom>
        </p:spPr>
      </p:pic>
      <p:pic>
        <p:nvPicPr>
          <p:cNvPr id="19" name="Picture 19"/>
          <p:cNvPicPr>
            <a:picLocks noChangeAspect="1"/>
          </p:cNvPicPr>
          <p:nvPr/>
        </p:nvPicPr>
        <p:blipFill>
          <a:blip r:embed="rId4">
            <a:alphaModFix/>
          </a:blip>
          <a:srcRect/>
          <a:stretch>
            <a:fillRect/>
          </a:stretch>
        </p:blipFill>
        <p:spPr>
          <a:xfrm rot="21600000">
            <a:off x="2723971" y="2129649"/>
            <a:ext cx="2159565" cy="2867025"/>
          </a:xfrm>
          <a:prstGeom prst="rect">
            <a:avLst/>
          </a:prstGeom>
        </p:spPr>
      </p:pic>
      <p:pic>
        <p:nvPicPr>
          <p:cNvPr id="20" name="Picture 20"/>
          <p:cNvPicPr>
            <a:picLocks noChangeAspect="1"/>
          </p:cNvPicPr>
          <p:nvPr/>
        </p:nvPicPr>
        <p:blipFill>
          <a:blip r:embed="rId5">
            <a:alphaModFix/>
          </a:blip>
          <a:srcRect/>
          <a:stretch>
            <a:fillRect/>
          </a:stretch>
        </p:blipFill>
        <p:spPr>
          <a:xfrm rot="21600000">
            <a:off x="5113705" y="2129649"/>
            <a:ext cx="2155090" cy="1185860"/>
          </a:xfrm>
          <a:prstGeom prst="rect">
            <a:avLst/>
          </a:prstGeom>
        </p:spPr>
      </p:pic>
      <p:grpSp>
        <p:nvGrpSpPr>
          <p:cNvPr id="22" name="Group 22"/>
          <p:cNvGrpSpPr/>
          <p:nvPr/>
        </p:nvGrpSpPr>
        <p:grpSpPr>
          <a:xfrm rot="21600000">
            <a:off x="249760" y="1530954"/>
            <a:ext cx="7105312" cy="352425"/>
            <a:chOff x="249760" y="1530954"/>
            <a:chExt cx="7105312" cy="352425"/>
          </a:xfrm>
        </p:grpSpPr>
        <p:sp>
          <p:nvSpPr>
            <p:cNvPr id="21" name="Freeform 21"/>
            <p:cNvSpPr/>
            <p:nvPr/>
          </p:nvSpPr>
          <p:spPr>
            <a:xfrm>
              <a:off x="249760" y="1530954"/>
              <a:ext cx="7105312" cy="3524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23" name="TextBox 23"/>
          <p:cNvSpPr txBox="1"/>
          <p:nvPr/>
        </p:nvSpPr>
        <p:spPr>
          <a:xfrm rot="21600000">
            <a:off x="406134" y="1635129"/>
            <a:ext cx="104542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COVER LETTER</a:t>
            </a:r>
          </a:p>
        </p:txBody>
      </p:sp>
      <p:sp>
        <p:nvSpPr>
          <p:cNvPr id="24" name="TextBox 24"/>
          <p:cNvSpPr txBox="1"/>
          <p:nvPr/>
        </p:nvSpPr>
        <p:spPr>
          <a:xfrm rot="21600000">
            <a:off x="2749284" y="1635129"/>
            <a:ext cx="104542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RESUME</a:t>
            </a:r>
          </a:p>
        </p:txBody>
      </p:sp>
      <p:sp>
        <p:nvSpPr>
          <p:cNvPr id="25" name="TextBox 25"/>
          <p:cNvSpPr txBox="1"/>
          <p:nvPr/>
        </p:nvSpPr>
        <p:spPr>
          <a:xfrm rot="21600000">
            <a:off x="5130534" y="1635129"/>
            <a:ext cx="1045425" cy="133350"/>
          </a:xfrm>
          <a:prstGeom prst="rect">
            <a:avLst/>
          </a:prstGeom>
        </p:spPr>
        <p:txBody>
          <a:bodyPr lIns="0" tIns="14400" rIns="0" bIns="0" rtlCol="0" anchor="t"/>
          <a:lstStyle/>
          <a:p>
            <a:pPr algn="l">
              <a:lnSpc>
                <a:spcPts val="1080"/>
              </a:lnSpc>
            </a:pPr>
            <a:r>
              <a:rPr lang="en-US" sz="900" b="1" i="0" spc="0">
                <a:solidFill>
                  <a:srgbClr val="FFFFFF">
                    <a:alpha val="100000"/>
                  </a:srgbClr>
                </a:solidFill>
                <a:latin typeface="Ubuntu"/>
              </a:rPr>
              <a:t>REFERENCE LIST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EASY ON</a:t>
            </a:r>
            <a:r>
              <a:rPr lang="en-US" sz="900" b="1" i="1" spc="375">
                <a:solidFill>
                  <a:srgbClr val="3C6AFF">
                    <a:alpha val="100000"/>
                  </a:srgbClr>
                </a:solidFill>
                <a:latin typeface="Ubuntu"/>
              </a:rPr>
              <a:t> THE EYES</a:t>
            </a: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0" name="TextBox 10"/>
          <p:cNvSpPr txBox="1"/>
          <p:nvPr/>
        </p:nvSpPr>
        <p:spPr>
          <a:xfrm rot="21600000">
            <a:off x="34290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Here are a couple of examples of simple, nice-looking resumes. </a:t>
            </a:r>
            <a:r>
              <a:rPr lang="en-US" sz="1200" b="1" dirty="0"/>
              <a:t/>
            </a:r>
            <a:br>
              <a:rPr lang="en-US" sz="1200" b="1" dirty="0"/>
            </a:br>
            <a:r>
              <a:rPr lang="en-US" sz="1200" b="0" i="0" spc="0">
                <a:solidFill>
                  <a:srgbClr val="464646">
                    <a:alpha val="100000"/>
                  </a:srgbClr>
                </a:solidFill>
                <a:latin typeface="Ubuntu"/>
              </a:rPr>
              <a:t>They both exceeded one page, but that didn’t bother us.</a:t>
            </a:r>
          </a:p>
        </p:txBody>
      </p:sp>
      <p:grpSp>
        <p:nvGrpSpPr>
          <p:cNvPr id="12" name="Group 12"/>
          <p:cNvGrpSpPr/>
          <p:nvPr/>
        </p:nvGrpSpPr>
        <p:grpSpPr>
          <a:xfrm rot="21600000">
            <a:off x="3832498" y="1530956"/>
            <a:ext cx="3523912" cy="3905250"/>
            <a:chOff x="3832498" y="1530956"/>
            <a:chExt cx="3523912" cy="3905250"/>
          </a:xfrm>
        </p:grpSpPr>
        <p:sp>
          <p:nvSpPr>
            <p:cNvPr id="11" name="Freeform 11"/>
            <p:cNvSpPr/>
            <p:nvPr/>
          </p:nvSpPr>
          <p:spPr>
            <a:xfrm>
              <a:off x="3832498" y="1530956"/>
              <a:ext cx="3523912"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4" name="Group 14"/>
          <p:cNvGrpSpPr/>
          <p:nvPr/>
        </p:nvGrpSpPr>
        <p:grpSpPr>
          <a:xfrm rot="21600000">
            <a:off x="251098" y="1530956"/>
            <a:ext cx="3518427" cy="3905250"/>
            <a:chOff x="251098" y="1530956"/>
            <a:chExt cx="3518427" cy="3905250"/>
          </a:xfrm>
        </p:grpSpPr>
        <p:sp>
          <p:nvSpPr>
            <p:cNvPr id="13" name="Freeform 13"/>
            <p:cNvSpPr/>
            <p:nvPr/>
          </p:nvSpPr>
          <p:spPr>
            <a:xfrm>
              <a:off x="251098" y="1530956"/>
              <a:ext cx="3518427"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6" name="Group 16"/>
          <p:cNvGrpSpPr/>
          <p:nvPr/>
        </p:nvGrpSpPr>
        <p:grpSpPr>
          <a:xfrm rot="21600000">
            <a:off x="3687158" y="159706"/>
            <a:ext cx="245715" cy="247650"/>
            <a:chOff x="3687158" y="159706"/>
            <a:chExt cx="245715" cy="247650"/>
          </a:xfrm>
        </p:grpSpPr>
        <p:sp>
          <p:nvSpPr>
            <p:cNvPr id="15" name="Freeform 15"/>
            <p:cNvSpPr/>
            <p:nvPr/>
          </p:nvSpPr>
          <p:spPr>
            <a:xfrm>
              <a:off x="3687158" y="159706"/>
              <a:ext cx="245715" cy="247650"/>
            </a:xfrm>
            <a:custGeom>
              <a:avLst/>
              <a:gdLst/>
              <a:ahLst/>
              <a:cxnLst/>
              <a:rect l="0" t="0" r="0" b="0"/>
              <a:pathLst>
                <a:path w="300495" h="302895">
                  <a:moveTo>
                    <a:pt x="93412" y="75724"/>
                  </a:moveTo>
                  <a:cubicBezTo>
                    <a:pt x="76714" y="75724"/>
                    <a:pt x="63122" y="89316"/>
                    <a:pt x="63122" y="106023"/>
                  </a:cubicBezTo>
                  <a:cubicBezTo>
                    <a:pt x="63122" y="108814"/>
                    <a:pt x="65380" y="111061"/>
                    <a:pt x="68170" y="111061"/>
                  </a:cubicBezTo>
                  <a:cubicBezTo>
                    <a:pt x="70961" y="111061"/>
                    <a:pt x="73209" y="108814"/>
                    <a:pt x="73209" y="106023"/>
                  </a:cubicBezTo>
                  <a:cubicBezTo>
                    <a:pt x="73209" y="94888"/>
                    <a:pt x="82267" y="85830"/>
                    <a:pt x="93402" y="85830"/>
                  </a:cubicBezTo>
                  <a:cubicBezTo>
                    <a:pt x="104537" y="85830"/>
                    <a:pt x="113595" y="94888"/>
                    <a:pt x="113595" y="106023"/>
                  </a:cubicBezTo>
                  <a:cubicBezTo>
                    <a:pt x="113595" y="108814"/>
                    <a:pt x="115853" y="111061"/>
                    <a:pt x="118643" y="111061"/>
                  </a:cubicBezTo>
                  <a:cubicBezTo>
                    <a:pt x="121434" y="111061"/>
                    <a:pt x="123692" y="108804"/>
                    <a:pt x="123711" y="106023"/>
                  </a:cubicBezTo>
                  <a:cubicBezTo>
                    <a:pt x="123711" y="89316"/>
                    <a:pt x="110119" y="75724"/>
                    <a:pt x="93412" y="75724"/>
                  </a:cubicBezTo>
                  <a:close/>
                  <a:moveTo>
                    <a:pt x="227171" y="106023"/>
                  </a:moveTo>
                  <a:cubicBezTo>
                    <a:pt x="227171" y="108814"/>
                    <a:pt x="229429" y="111061"/>
                    <a:pt x="232220" y="111061"/>
                  </a:cubicBezTo>
                  <a:cubicBezTo>
                    <a:pt x="235010" y="111061"/>
                    <a:pt x="237268" y="108804"/>
                    <a:pt x="237277" y="106023"/>
                  </a:cubicBezTo>
                  <a:cubicBezTo>
                    <a:pt x="237277" y="89316"/>
                    <a:pt x="223685" y="75724"/>
                    <a:pt x="206978" y="75724"/>
                  </a:cubicBezTo>
                  <a:cubicBezTo>
                    <a:pt x="190281" y="75724"/>
                    <a:pt x="176679" y="89316"/>
                    <a:pt x="176679" y="106023"/>
                  </a:cubicBezTo>
                  <a:cubicBezTo>
                    <a:pt x="176679" y="108814"/>
                    <a:pt x="178946" y="111061"/>
                    <a:pt x="181737" y="111061"/>
                  </a:cubicBezTo>
                  <a:cubicBezTo>
                    <a:pt x="184528" y="111061"/>
                    <a:pt x="186766" y="108814"/>
                    <a:pt x="186766" y="106023"/>
                  </a:cubicBezTo>
                  <a:cubicBezTo>
                    <a:pt x="186766" y="94888"/>
                    <a:pt x="195824" y="85830"/>
                    <a:pt x="206959" y="85830"/>
                  </a:cubicBezTo>
                  <a:cubicBezTo>
                    <a:pt x="218123" y="85830"/>
                    <a:pt x="227171" y="94888"/>
                    <a:pt x="227171" y="106023"/>
                  </a:cubicBezTo>
                  <a:close/>
                  <a:moveTo>
                    <a:pt x="300495" y="222447"/>
                  </a:moveTo>
                  <a:cubicBezTo>
                    <a:pt x="300495" y="215198"/>
                    <a:pt x="295285" y="209902"/>
                    <a:pt x="289284" y="206473"/>
                  </a:cubicBezTo>
                  <a:cubicBezTo>
                    <a:pt x="296542" y="188605"/>
                    <a:pt x="300371" y="169735"/>
                    <a:pt x="300371" y="150190"/>
                  </a:cubicBezTo>
                  <a:cubicBezTo>
                    <a:pt x="300371" y="67370"/>
                    <a:pt x="233001" y="0"/>
                    <a:pt x="150181" y="0"/>
                  </a:cubicBezTo>
                  <a:cubicBezTo>
                    <a:pt x="67361" y="0"/>
                    <a:pt x="0" y="67361"/>
                    <a:pt x="0" y="150181"/>
                  </a:cubicBezTo>
                  <a:cubicBezTo>
                    <a:pt x="0" y="233001"/>
                    <a:pt x="67380" y="300371"/>
                    <a:pt x="150190" y="300371"/>
                  </a:cubicBezTo>
                  <a:cubicBezTo>
                    <a:pt x="161411" y="300371"/>
                    <a:pt x="172612" y="299104"/>
                    <a:pt x="183537" y="296647"/>
                  </a:cubicBezTo>
                  <a:cubicBezTo>
                    <a:pt x="183899" y="297923"/>
                    <a:pt x="184452" y="299171"/>
                    <a:pt x="185490" y="300266"/>
                  </a:cubicBezTo>
                  <a:cubicBezTo>
                    <a:pt x="186642" y="301466"/>
                    <a:pt x="188766" y="302895"/>
                    <a:pt x="192319" y="302895"/>
                  </a:cubicBezTo>
                  <a:lnTo>
                    <a:pt x="266948" y="302895"/>
                  </a:lnTo>
                  <a:cubicBezTo>
                    <a:pt x="270977" y="302895"/>
                    <a:pt x="275015" y="300790"/>
                    <a:pt x="278321" y="296999"/>
                  </a:cubicBezTo>
                  <a:cubicBezTo>
                    <a:pt x="282226" y="292513"/>
                    <a:pt x="284683" y="286369"/>
                    <a:pt x="284921" y="280826"/>
                  </a:cubicBezTo>
                  <a:cubicBezTo>
                    <a:pt x="290913" y="276311"/>
                    <a:pt x="293741" y="268738"/>
                    <a:pt x="293351" y="258280"/>
                  </a:cubicBezTo>
                  <a:cubicBezTo>
                    <a:pt x="299266" y="251889"/>
                    <a:pt x="299657" y="242783"/>
                    <a:pt x="297485" y="236363"/>
                  </a:cubicBezTo>
                  <a:cubicBezTo>
                    <a:pt x="299466" y="233343"/>
                    <a:pt x="300495" y="228619"/>
                    <a:pt x="300495" y="222447"/>
                  </a:cubicBezTo>
                  <a:close/>
                  <a:moveTo>
                    <a:pt x="184804" y="220304"/>
                  </a:moveTo>
                  <a:cubicBezTo>
                    <a:pt x="183699" y="221266"/>
                    <a:pt x="183071" y="222647"/>
                    <a:pt x="183071" y="224095"/>
                  </a:cubicBezTo>
                  <a:lnTo>
                    <a:pt x="183071" y="247917"/>
                  </a:lnTo>
                  <a:cubicBezTo>
                    <a:pt x="182194" y="247698"/>
                    <a:pt x="181280" y="247612"/>
                    <a:pt x="180356" y="247888"/>
                  </a:cubicBezTo>
                  <a:cubicBezTo>
                    <a:pt x="178060" y="248583"/>
                    <a:pt x="175736" y="249212"/>
                    <a:pt x="173403" y="249774"/>
                  </a:cubicBezTo>
                  <a:cubicBezTo>
                    <a:pt x="165840" y="251517"/>
                    <a:pt x="158039" y="252403"/>
                    <a:pt x="150181" y="252403"/>
                  </a:cubicBezTo>
                  <a:cubicBezTo>
                    <a:pt x="93812" y="252403"/>
                    <a:pt x="47958" y="206559"/>
                    <a:pt x="47958" y="150181"/>
                  </a:cubicBezTo>
                  <a:cubicBezTo>
                    <a:pt x="47958" y="147390"/>
                    <a:pt x="45701" y="145142"/>
                    <a:pt x="42910" y="145142"/>
                  </a:cubicBezTo>
                  <a:cubicBezTo>
                    <a:pt x="40119" y="145142"/>
                    <a:pt x="37862" y="147390"/>
                    <a:pt x="37862" y="150181"/>
                  </a:cubicBezTo>
                  <a:cubicBezTo>
                    <a:pt x="37862" y="212122"/>
                    <a:pt x="88249" y="262509"/>
                    <a:pt x="150190" y="262509"/>
                  </a:cubicBezTo>
                  <a:cubicBezTo>
                    <a:pt x="158810" y="262509"/>
                    <a:pt x="167383" y="261537"/>
                    <a:pt x="175679" y="259604"/>
                  </a:cubicBezTo>
                  <a:cubicBezTo>
                    <a:pt x="178184" y="259013"/>
                    <a:pt x="180642" y="258337"/>
                    <a:pt x="183071" y="257613"/>
                  </a:cubicBezTo>
                  <a:lnTo>
                    <a:pt x="183071" y="286683"/>
                  </a:lnTo>
                  <a:cubicBezTo>
                    <a:pt x="182613" y="286664"/>
                    <a:pt x="182156" y="286617"/>
                    <a:pt x="181680" y="286731"/>
                  </a:cubicBezTo>
                  <a:cubicBezTo>
                    <a:pt x="171383" y="289103"/>
                    <a:pt x="160782" y="290293"/>
                    <a:pt x="150181" y="290293"/>
                  </a:cubicBezTo>
                  <a:cubicBezTo>
                    <a:pt x="72933" y="290293"/>
                    <a:pt x="10087" y="227438"/>
                    <a:pt x="10087" y="150200"/>
                  </a:cubicBezTo>
                  <a:cubicBezTo>
                    <a:pt x="10087" y="72961"/>
                    <a:pt x="72942" y="10116"/>
                    <a:pt x="150190" y="10116"/>
                  </a:cubicBezTo>
                  <a:cubicBezTo>
                    <a:pt x="227419" y="10116"/>
                    <a:pt x="290274" y="72961"/>
                    <a:pt x="290274" y="150200"/>
                  </a:cubicBezTo>
                  <a:cubicBezTo>
                    <a:pt x="290274" y="168440"/>
                    <a:pt x="286683" y="186071"/>
                    <a:pt x="279921" y="202730"/>
                  </a:cubicBezTo>
                  <a:cubicBezTo>
                    <a:pt x="277968" y="202254"/>
                    <a:pt x="276130" y="201940"/>
                    <a:pt x="274691" y="201940"/>
                  </a:cubicBezTo>
                  <a:lnTo>
                    <a:pt x="249888" y="201940"/>
                  </a:lnTo>
                  <a:cubicBezTo>
                    <a:pt x="251127" y="199577"/>
                    <a:pt x="252279" y="197177"/>
                    <a:pt x="253317" y="194758"/>
                  </a:cubicBezTo>
                  <a:cubicBezTo>
                    <a:pt x="259423" y="180670"/>
                    <a:pt x="262509" y="165678"/>
                    <a:pt x="262509" y="150181"/>
                  </a:cubicBezTo>
                  <a:cubicBezTo>
                    <a:pt x="262509" y="147390"/>
                    <a:pt x="260252" y="145142"/>
                    <a:pt x="257461" y="145142"/>
                  </a:cubicBezTo>
                  <a:cubicBezTo>
                    <a:pt x="254670" y="145142"/>
                    <a:pt x="252432" y="147390"/>
                    <a:pt x="252432" y="150181"/>
                  </a:cubicBezTo>
                  <a:cubicBezTo>
                    <a:pt x="252432" y="164297"/>
                    <a:pt x="249603" y="177937"/>
                    <a:pt x="244059" y="190748"/>
                  </a:cubicBezTo>
                  <a:cubicBezTo>
                    <a:pt x="244011" y="190852"/>
                    <a:pt x="243954" y="190948"/>
                    <a:pt x="243907" y="191052"/>
                  </a:cubicBezTo>
                  <a:cubicBezTo>
                    <a:pt x="246859" y="170555"/>
                    <a:pt x="242773" y="159277"/>
                    <a:pt x="238173" y="153267"/>
                  </a:cubicBezTo>
                  <a:cubicBezTo>
                    <a:pt x="230867" y="143713"/>
                    <a:pt x="217637" y="142456"/>
                    <a:pt x="205559" y="150343"/>
                  </a:cubicBezTo>
                  <a:cubicBezTo>
                    <a:pt x="204130" y="151276"/>
                    <a:pt x="203273" y="152867"/>
                    <a:pt x="203273" y="154572"/>
                  </a:cubicBezTo>
                  <a:lnTo>
                    <a:pt x="203273" y="175441"/>
                  </a:lnTo>
                  <a:cubicBezTo>
                    <a:pt x="199434" y="184328"/>
                    <a:pt x="197110" y="191995"/>
                    <a:pt x="195034" y="198806"/>
                  </a:cubicBezTo>
                  <a:cubicBezTo>
                    <a:pt x="192024" y="208731"/>
                    <a:pt x="189843" y="215875"/>
                    <a:pt x="184804" y="220304"/>
                  </a:cubicBezTo>
                  <a:close/>
                  <a:moveTo>
                    <a:pt x="289227" y="230572"/>
                  </a:moveTo>
                  <a:cubicBezTo>
                    <a:pt x="288065" y="231096"/>
                    <a:pt x="287150" y="232058"/>
                    <a:pt x="286655" y="233267"/>
                  </a:cubicBezTo>
                  <a:cubicBezTo>
                    <a:pt x="286055" y="234801"/>
                    <a:pt x="286226" y="236544"/>
                    <a:pt x="287160" y="237925"/>
                  </a:cubicBezTo>
                  <a:cubicBezTo>
                    <a:pt x="288646" y="240182"/>
                    <a:pt x="290265" y="248021"/>
                    <a:pt x="284978" y="252308"/>
                  </a:cubicBezTo>
                  <a:cubicBezTo>
                    <a:pt x="283702" y="253355"/>
                    <a:pt x="283007" y="254965"/>
                    <a:pt x="283150" y="256623"/>
                  </a:cubicBezTo>
                  <a:cubicBezTo>
                    <a:pt x="284131" y="268691"/>
                    <a:pt x="280359" y="272129"/>
                    <a:pt x="277425" y="273663"/>
                  </a:cubicBezTo>
                  <a:cubicBezTo>
                    <a:pt x="275549" y="274653"/>
                    <a:pt x="274501" y="276720"/>
                    <a:pt x="274796" y="278816"/>
                  </a:cubicBezTo>
                  <a:cubicBezTo>
                    <a:pt x="275253" y="282159"/>
                    <a:pt x="273463" y="287207"/>
                    <a:pt x="270710" y="290370"/>
                  </a:cubicBezTo>
                  <a:cubicBezTo>
                    <a:pt x="269396" y="291865"/>
                    <a:pt x="267957" y="292798"/>
                    <a:pt x="266938" y="292798"/>
                  </a:cubicBezTo>
                  <a:lnTo>
                    <a:pt x="193053" y="292779"/>
                  </a:lnTo>
                  <a:cubicBezTo>
                    <a:pt x="193043" y="292170"/>
                    <a:pt x="193081" y="291398"/>
                    <a:pt x="193110" y="290827"/>
                  </a:cubicBezTo>
                  <a:lnTo>
                    <a:pt x="193177" y="226257"/>
                  </a:lnTo>
                  <a:cubicBezTo>
                    <a:pt x="199120" y="220104"/>
                    <a:pt x="201616" y="211893"/>
                    <a:pt x="204702" y="201759"/>
                  </a:cubicBezTo>
                  <a:cubicBezTo>
                    <a:pt x="206769" y="194967"/>
                    <a:pt x="209112" y="187281"/>
                    <a:pt x="212941" y="178537"/>
                  </a:cubicBezTo>
                  <a:cubicBezTo>
                    <a:pt x="213217" y="177898"/>
                    <a:pt x="213370" y="177203"/>
                    <a:pt x="213370" y="176508"/>
                  </a:cubicBezTo>
                  <a:lnTo>
                    <a:pt x="213370" y="157458"/>
                  </a:lnTo>
                  <a:cubicBezTo>
                    <a:pt x="220180" y="153867"/>
                    <a:pt x="226362" y="154410"/>
                    <a:pt x="230172" y="159391"/>
                  </a:cubicBezTo>
                  <a:cubicBezTo>
                    <a:pt x="233039" y="163163"/>
                    <a:pt x="238839" y="175212"/>
                    <a:pt x="230543" y="205645"/>
                  </a:cubicBezTo>
                  <a:cubicBezTo>
                    <a:pt x="230124" y="207169"/>
                    <a:pt x="230448" y="208788"/>
                    <a:pt x="231400" y="210055"/>
                  </a:cubicBezTo>
                  <a:cubicBezTo>
                    <a:pt x="232372" y="211303"/>
                    <a:pt x="233839" y="212026"/>
                    <a:pt x="235420" y="212026"/>
                  </a:cubicBezTo>
                  <a:lnTo>
                    <a:pt x="274711" y="212026"/>
                  </a:lnTo>
                  <a:cubicBezTo>
                    <a:pt x="276311" y="212026"/>
                    <a:pt x="278530" y="212608"/>
                    <a:pt x="280807" y="213503"/>
                  </a:cubicBezTo>
                  <a:cubicBezTo>
                    <a:pt x="280845" y="213522"/>
                    <a:pt x="280864" y="213550"/>
                    <a:pt x="280902" y="213570"/>
                  </a:cubicBezTo>
                  <a:cubicBezTo>
                    <a:pt x="280968" y="213598"/>
                    <a:pt x="281026" y="213589"/>
                    <a:pt x="281092" y="213608"/>
                  </a:cubicBezTo>
                  <a:cubicBezTo>
                    <a:pt x="285712" y="215513"/>
                    <a:pt x="290427" y="218894"/>
                    <a:pt x="290427" y="222447"/>
                  </a:cubicBezTo>
                  <a:cubicBezTo>
                    <a:pt x="290427" y="226866"/>
                    <a:pt x="289712" y="229591"/>
                    <a:pt x="289227" y="230572"/>
                  </a:cubicBezTo>
                  <a:close/>
                </a:path>
              </a:pathLst>
            </a:custGeom>
            <a:solidFill>
              <a:srgbClr val="3C6AFF">
                <a:alpha val="100000"/>
              </a:srgbClr>
            </a:solidFill>
          </p:spPr>
        </p:sp>
      </p:grpSp>
      <p:pic>
        <p:nvPicPr>
          <p:cNvPr id="17" name="Picture 17"/>
          <p:cNvPicPr>
            <a:picLocks noChangeAspect="1"/>
          </p:cNvPicPr>
          <p:nvPr/>
        </p:nvPicPr>
        <p:blipFill>
          <a:blip r:embed="rId2">
            <a:alphaModFix/>
          </a:blip>
          <a:srcRect/>
          <a:stretch>
            <a:fillRect/>
          </a:stretch>
        </p:blipFill>
        <p:spPr>
          <a:xfrm rot="21600000">
            <a:off x="250358" y="1534391"/>
            <a:ext cx="3518834" cy="3810000"/>
          </a:xfrm>
          <a:prstGeom prst="rect">
            <a:avLst/>
          </a:prstGeom>
        </p:spPr>
      </p:pic>
      <p:grpSp>
        <p:nvGrpSpPr>
          <p:cNvPr id="19" name="Group 19"/>
          <p:cNvGrpSpPr/>
          <p:nvPr/>
        </p:nvGrpSpPr>
        <p:grpSpPr>
          <a:xfrm rot="21600000">
            <a:off x="1095375" y="1704109"/>
            <a:ext cx="1776413" cy="104775"/>
            <a:chOff x="1095375" y="1704109"/>
            <a:chExt cx="1776413" cy="104775"/>
          </a:xfrm>
        </p:grpSpPr>
        <p:sp>
          <p:nvSpPr>
            <p:cNvPr id="18" name="Freeform 18"/>
            <p:cNvSpPr/>
            <p:nvPr/>
          </p:nvSpPr>
          <p:spPr>
            <a:xfrm>
              <a:off x="1095375" y="1704109"/>
              <a:ext cx="1776413" cy="10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pic>
        <p:nvPicPr>
          <p:cNvPr id="20" name="Picture 20"/>
          <p:cNvPicPr>
            <a:picLocks noChangeAspect="1"/>
          </p:cNvPicPr>
          <p:nvPr/>
        </p:nvPicPr>
        <p:blipFill>
          <a:blip r:embed="rId3">
            <a:alphaModFix/>
          </a:blip>
          <a:srcRect/>
          <a:stretch>
            <a:fillRect/>
          </a:stretch>
        </p:blipFill>
        <p:spPr>
          <a:xfrm rot="21600000">
            <a:off x="4119877" y="1669473"/>
            <a:ext cx="2961647" cy="370522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WHAT</a:t>
            </a:r>
            <a:r>
              <a:rPr lang="en-US" sz="900" b="1" i="1" spc="375">
                <a:solidFill>
                  <a:srgbClr val="3C6AFF">
                    <a:alpha val="100000"/>
                  </a:srgbClr>
                </a:solidFill>
                <a:latin typeface="Ubuntu"/>
              </a:rPr>
              <a:t> NOT TO DO</a:t>
            </a: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0" name="TextBox 10"/>
          <p:cNvSpPr txBox="1"/>
          <p:nvPr/>
        </p:nvSpPr>
        <p:spPr>
          <a:xfrm rot="21600000">
            <a:off x="342900" y="929440"/>
            <a:ext cx="6903300" cy="447675"/>
          </a:xfrm>
          <a:prstGeom prst="rect">
            <a:avLst/>
          </a:prstGeom>
        </p:spPr>
        <p:txBody>
          <a:bodyPr lIns="0" tIns="18000" rIns="0" bIns="0" rtlCol="0" anchor="t"/>
          <a:lstStyle/>
          <a:p>
            <a:pPr algn="ctr">
              <a:lnSpc>
                <a:spcPts val="1800"/>
              </a:lnSpc>
            </a:pPr>
            <a:r>
              <a:rPr lang="en-US" sz="1200" b="0" i="0" spc="0" dirty="0">
                <a:solidFill>
                  <a:srgbClr val="464646">
                    <a:alpha val="100000"/>
                  </a:srgbClr>
                </a:solidFill>
                <a:latin typeface="Ubuntu"/>
              </a:rPr>
              <a:t>Our search committee found these submissions </a:t>
            </a:r>
            <a:r>
              <a:rPr lang="en-US" sz="1200" b="0" i="0" spc="0" dirty="0" smtClean="0">
                <a:solidFill>
                  <a:srgbClr val="464646">
                    <a:alpha val="100000"/>
                  </a:srgbClr>
                </a:solidFill>
                <a:latin typeface="Ubuntu"/>
              </a:rPr>
              <a:t>harder on the eyes. </a:t>
            </a:r>
            <a:r>
              <a:rPr lang="en-US" sz="1200" b="1" dirty="0"/>
              <a:t/>
            </a:r>
            <a:br>
              <a:rPr lang="en-US" sz="1200" b="1" dirty="0"/>
            </a:br>
            <a:r>
              <a:rPr lang="en-US" sz="1200" b="0" i="0" spc="0" dirty="0">
                <a:solidFill>
                  <a:srgbClr val="464646">
                    <a:alpha val="100000"/>
                  </a:srgbClr>
                </a:solidFill>
                <a:latin typeface="Ubuntu"/>
              </a:rPr>
              <a:t>White space is our friend, but double spacing is not.</a:t>
            </a:r>
          </a:p>
        </p:txBody>
      </p:sp>
      <p:grpSp>
        <p:nvGrpSpPr>
          <p:cNvPr id="12" name="Group 12"/>
          <p:cNvGrpSpPr/>
          <p:nvPr/>
        </p:nvGrpSpPr>
        <p:grpSpPr>
          <a:xfrm rot="21600000">
            <a:off x="3832498" y="1530956"/>
            <a:ext cx="3523912" cy="3905250"/>
            <a:chOff x="3832498" y="1530956"/>
            <a:chExt cx="3523912" cy="3905250"/>
          </a:xfrm>
        </p:grpSpPr>
        <p:sp>
          <p:nvSpPr>
            <p:cNvPr id="11" name="Freeform 11"/>
            <p:cNvSpPr/>
            <p:nvPr/>
          </p:nvSpPr>
          <p:spPr>
            <a:xfrm>
              <a:off x="3832498" y="1530956"/>
              <a:ext cx="3523912"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4" name="Group 14"/>
          <p:cNvGrpSpPr/>
          <p:nvPr/>
        </p:nvGrpSpPr>
        <p:grpSpPr>
          <a:xfrm rot="21600000">
            <a:off x="251098" y="1530956"/>
            <a:ext cx="3518427" cy="3905250"/>
            <a:chOff x="251098" y="1530956"/>
            <a:chExt cx="3518427" cy="3905250"/>
          </a:xfrm>
        </p:grpSpPr>
        <p:sp>
          <p:nvSpPr>
            <p:cNvPr id="13" name="Freeform 13"/>
            <p:cNvSpPr/>
            <p:nvPr/>
          </p:nvSpPr>
          <p:spPr>
            <a:xfrm>
              <a:off x="251098" y="1530956"/>
              <a:ext cx="3518427"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6" name="Group 16"/>
          <p:cNvGrpSpPr/>
          <p:nvPr/>
        </p:nvGrpSpPr>
        <p:grpSpPr>
          <a:xfrm rot="21600000">
            <a:off x="3664606" y="159273"/>
            <a:ext cx="290818" cy="247650"/>
            <a:chOff x="3664606" y="159273"/>
            <a:chExt cx="290818" cy="247650"/>
          </a:xfrm>
        </p:grpSpPr>
        <p:sp>
          <p:nvSpPr>
            <p:cNvPr id="15" name="Freeform 15"/>
            <p:cNvSpPr/>
            <p:nvPr/>
          </p:nvSpPr>
          <p:spPr>
            <a:xfrm>
              <a:off x="3664606" y="159273"/>
              <a:ext cx="290818" cy="247650"/>
            </a:xfrm>
            <a:custGeom>
              <a:avLst/>
              <a:gdLst/>
              <a:ahLst/>
              <a:cxnLst/>
              <a:rect l="0" t="0" r="0" b="0"/>
              <a:pathLst>
                <a:path w="302883" h="257623">
                  <a:moveTo>
                    <a:pt x="302733" y="116186"/>
                  </a:moveTo>
                  <a:cubicBezTo>
                    <a:pt x="303628" y="107023"/>
                    <a:pt x="300571" y="94593"/>
                    <a:pt x="292113" y="86735"/>
                  </a:cubicBezTo>
                  <a:cubicBezTo>
                    <a:pt x="294065" y="80181"/>
                    <a:pt x="293513" y="71714"/>
                    <a:pt x="290389" y="63513"/>
                  </a:cubicBezTo>
                  <a:cubicBezTo>
                    <a:pt x="287055" y="54797"/>
                    <a:pt x="281435" y="48006"/>
                    <a:pt x="274587" y="44110"/>
                  </a:cubicBezTo>
                  <a:cubicBezTo>
                    <a:pt x="274406" y="43815"/>
                    <a:pt x="274253" y="43520"/>
                    <a:pt x="274015" y="43263"/>
                  </a:cubicBezTo>
                  <a:cubicBezTo>
                    <a:pt x="275339" y="33833"/>
                    <a:pt x="273720" y="21917"/>
                    <a:pt x="266881" y="12887"/>
                  </a:cubicBezTo>
                  <a:cubicBezTo>
                    <a:pt x="262414" y="7001"/>
                    <a:pt x="253870" y="0"/>
                    <a:pt x="238439" y="0"/>
                  </a:cubicBezTo>
                  <a:lnTo>
                    <a:pt x="132074" y="0"/>
                  </a:lnTo>
                  <a:cubicBezTo>
                    <a:pt x="124968" y="0"/>
                    <a:pt x="119891" y="5210"/>
                    <a:pt x="116195" y="9001"/>
                  </a:cubicBezTo>
                  <a:lnTo>
                    <a:pt x="114595" y="10620"/>
                  </a:lnTo>
                  <a:cubicBezTo>
                    <a:pt x="112338" y="12783"/>
                    <a:pt x="110166" y="16269"/>
                    <a:pt x="107852" y="19964"/>
                  </a:cubicBezTo>
                  <a:cubicBezTo>
                    <a:pt x="105680" y="23451"/>
                    <a:pt x="101127" y="30699"/>
                    <a:pt x="99060" y="31185"/>
                  </a:cubicBezTo>
                  <a:lnTo>
                    <a:pt x="93545" y="31185"/>
                  </a:lnTo>
                  <a:lnTo>
                    <a:pt x="93545" y="15621"/>
                  </a:lnTo>
                  <a:cubicBezTo>
                    <a:pt x="93545" y="12744"/>
                    <a:pt x="91211" y="10420"/>
                    <a:pt x="88344" y="10420"/>
                  </a:cubicBezTo>
                  <a:lnTo>
                    <a:pt x="5201" y="10420"/>
                  </a:lnTo>
                  <a:cubicBezTo>
                    <a:pt x="2315" y="10420"/>
                    <a:pt x="0" y="12744"/>
                    <a:pt x="0" y="15621"/>
                  </a:cubicBezTo>
                  <a:lnTo>
                    <a:pt x="0" y="150743"/>
                  </a:lnTo>
                  <a:cubicBezTo>
                    <a:pt x="0" y="153629"/>
                    <a:pt x="2315" y="155953"/>
                    <a:pt x="5201" y="155953"/>
                  </a:cubicBezTo>
                  <a:lnTo>
                    <a:pt x="88344" y="155953"/>
                  </a:lnTo>
                  <a:cubicBezTo>
                    <a:pt x="91211" y="155953"/>
                    <a:pt x="93545" y="153629"/>
                    <a:pt x="93545" y="150743"/>
                  </a:cubicBezTo>
                  <a:lnTo>
                    <a:pt x="93545" y="142961"/>
                  </a:lnTo>
                  <a:cubicBezTo>
                    <a:pt x="103232" y="142989"/>
                    <a:pt x="108766" y="144856"/>
                    <a:pt x="112652" y="149523"/>
                  </a:cubicBezTo>
                  <a:cubicBezTo>
                    <a:pt x="113586" y="150685"/>
                    <a:pt x="114681" y="151990"/>
                    <a:pt x="116243" y="153219"/>
                  </a:cubicBezTo>
                  <a:cubicBezTo>
                    <a:pt x="135588" y="168469"/>
                    <a:pt x="148171" y="184956"/>
                    <a:pt x="154715" y="203597"/>
                  </a:cubicBezTo>
                  <a:cubicBezTo>
                    <a:pt x="155524" y="205902"/>
                    <a:pt x="155905" y="208578"/>
                    <a:pt x="155905" y="211769"/>
                  </a:cubicBezTo>
                  <a:lnTo>
                    <a:pt x="155905" y="242687"/>
                  </a:lnTo>
                  <a:cubicBezTo>
                    <a:pt x="155905" y="244059"/>
                    <a:pt x="156439" y="245335"/>
                    <a:pt x="157372" y="246307"/>
                  </a:cubicBezTo>
                  <a:cubicBezTo>
                    <a:pt x="164554" y="253689"/>
                    <a:pt x="173441" y="257623"/>
                    <a:pt x="181823" y="257623"/>
                  </a:cubicBezTo>
                  <a:cubicBezTo>
                    <a:pt x="186071" y="257623"/>
                    <a:pt x="190195" y="256623"/>
                    <a:pt x="193891" y="254518"/>
                  </a:cubicBezTo>
                  <a:cubicBezTo>
                    <a:pt x="204016" y="248803"/>
                    <a:pt x="218646" y="231134"/>
                    <a:pt x="205940" y="176717"/>
                  </a:cubicBezTo>
                  <a:lnTo>
                    <a:pt x="269634" y="176717"/>
                  </a:lnTo>
                  <a:cubicBezTo>
                    <a:pt x="285531" y="176717"/>
                    <a:pt x="302476" y="174650"/>
                    <a:pt x="302476" y="149933"/>
                  </a:cubicBezTo>
                  <a:cubicBezTo>
                    <a:pt x="302476" y="142770"/>
                    <a:pt x="302476" y="133817"/>
                    <a:pt x="298294" y="128749"/>
                  </a:cubicBezTo>
                  <a:cubicBezTo>
                    <a:pt x="300704" y="125444"/>
                    <a:pt x="302247" y="121148"/>
                    <a:pt x="302733" y="116186"/>
                  </a:cubicBezTo>
                  <a:close/>
                  <a:moveTo>
                    <a:pt x="83153" y="145542"/>
                  </a:moveTo>
                  <a:lnTo>
                    <a:pt x="10392" y="145542"/>
                  </a:lnTo>
                  <a:lnTo>
                    <a:pt x="10392" y="20812"/>
                  </a:lnTo>
                  <a:lnTo>
                    <a:pt x="83153" y="20812"/>
                  </a:lnTo>
                  <a:lnTo>
                    <a:pt x="83153" y="145542"/>
                  </a:lnTo>
                  <a:close/>
                  <a:moveTo>
                    <a:pt x="269643" y="166316"/>
                  </a:moveTo>
                  <a:lnTo>
                    <a:pt x="199311" y="166316"/>
                  </a:lnTo>
                  <a:cubicBezTo>
                    <a:pt x="197710" y="166316"/>
                    <a:pt x="196186" y="167059"/>
                    <a:pt x="195215" y="168345"/>
                  </a:cubicBezTo>
                  <a:cubicBezTo>
                    <a:pt x="194215" y="169621"/>
                    <a:pt x="193881" y="171279"/>
                    <a:pt x="194262" y="172841"/>
                  </a:cubicBezTo>
                  <a:cubicBezTo>
                    <a:pt x="208883" y="229124"/>
                    <a:pt x="193777" y="242659"/>
                    <a:pt x="188805" y="245459"/>
                  </a:cubicBezTo>
                  <a:cubicBezTo>
                    <a:pt x="182413" y="249069"/>
                    <a:pt x="173565" y="247069"/>
                    <a:pt x="166306" y="240497"/>
                  </a:cubicBezTo>
                  <a:lnTo>
                    <a:pt x="166306" y="211779"/>
                  </a:lnTo>
                  <a:cubicBezTo>
                    <a:pt x="166306" y="207397"/>
                    <a:pt x="165716" y="203606"/>
                    <a:pt x="164516" y="200177"/>
                  </a:cubicBezTo>
                  <a:cubicBezTo>
                    <a:pt x="157315" y="179594"/>
                    <a:pt x="143637" y="161554"/>
                    <a:pt x="122644" y="145028"/>
                  </a:cubicBezTo>
                  <a:cubicBezTo>
                    <a:pt x="121977" y="144494"/>
                    <a:pt x="121425" y="143847"/>
                    <a:pt x="120577" y="142818"/>
                  </a:cubicBezTo>
                  <a:cubicBezTo>
                    <a:pt x="113071" y="133788"/>
                    <a:pt x="102222" y="132578"/>
                    <a:pt x="93545" y="132569"/>
                  </a:cubicBezTo>
                  <a:lnTo>
                    <a:pt x="93545" y="41577"/>
                  </a:lnTo>
                  <a:lnTo>
                    <a:pt x="99060" y="41577"/>
                  </a:lnTo>
                  <a:cubicBezTo>
                    <a:pt x="106594" y="41577"/>
                    <a:pt x="111709" y="33404"/>
                    <a:pt x="116662" y="25479"/>
                  </a:cubicBezTo>
                  <a:cubicBezTo>
                    <a:pt x="118539" y="22498"/>
                    <a:pt x="120482" y="19402"/>
                    <a:pt x="121806" y="18117"/>
                  </a:cubicBezTo>
                  <a:lnTo>
                    <a:pt x="123654" y="16269"/>
                  </a:lnTo>
                  <a:cubicBezTo>
                    <a:pt x="126187" y="13659"/>
                    <a:pt x="129359" y="10411"/>
                    <a:pt x="132074" y="10411"/>
                  </a:cubicBezTo>
                  <a:lnTo>
                    <a:pt x="238449" y="10411"/>
                  </a:lnTo>
                  <a:cubicBezTo>
                    <a:pt x="247421" y="10411"/>
                    <a:pt x="254203" y="13364"/>
                    <a:pt x="258613" y="19174"/>
                  </a:cubicBezTo>
                  <a:cubicBezTo>
                    <a:pt x="263585" y="25756"/>
                    <a:pt x="264614" y="34652"/>
                    <a:pt x="263652" y="41605"/>
                  </a:cubicBezTo>
                  <a:lnTo>
                    <a:pt x="239068" y="41605"/>
                  </a:lnTo>
                  <a:cubicBezTo>
                    <a:pt x="236182" y="41605"/>
                    <a:pt x="233858" y="43929"/>
                    <a:pt x="233858" y="46806"/>
                  </a:cubicBezTo>
                  <a:cubicBezTo>
                    <a:pt x="233858" y="49682"/>
                    <a:pt x="236182" y="52006"/>
                    <a:pt x="239068" y="52006"/>
                  </a:cubicBezTo>
                  <a:lnTo>
                    <a:pt x="266976" y="52006"/>
                  </a:lnTo>
                  <a:cubicBezTo>
                    <a:pt x="272825" y="54226"/>
                    <a:pt x="277816" y="59684"/>
                    <a:pt x="280683" y="67227"/>
                  </a:cubicBezTo>
                  <a:cubicBezTo>
                    <a:pt x="282873" y="73000"/>
                    <a:pt x="283331" y="78953"/>
                    <a:pt x="282178" y="83182"/>
                  </a:cubicBezTo>
                  <a:lnTo>
                    <a:pt x="236830" y="83182"/>
                  </a:lnTo>
                  <a:cubicBezTo>
                    <a:pt x="233963" y="83182"/>
                    <a:pt x="231629" y="85506"/>
                    <a:pt x="231629" y="88382"/>
                  </a:cubicBezTo>
                  <a:cubicBezTo>
                    <a:pt x="231629" y="91249"/>
                    <a:pt x="233963" y="93574"/>
                    <a:pt x="236830" y="93574"/>
                  </a:cubicBezTo>
                  <a:lnTo>
                    <a:pt x="283816" y="93574"/>
                  </a:lnTo>
                  <a:cubicBezTo>
                    <a:pt x="290265" y="98631"/>
                    <a:pt x="293084" y="108023"/>
                    <a:pt x="292379" y="115186"/>
                  </a:cubicBezTo>
                  <a:cubicBezTo>
                    <a:pt x="292170" y="117462"/>
                    <a:pt x="291151" y="122692"/>
                    <a:pt x="287322" y="124758"/>
                  </a:cubicBezTo>
                  <a:lnTo>
                    <a:pt x="239058" y="124758"/>
                  </a:lnTo>
                  <a:cubicBezTo>
                    <a:pt x="236163" y="124758"/>
                    <a:pt x="233858" y="127073"/>
                    <a:pt x="233858" y="129950"/>
                  </a:cubicBezTo>
                  <a:cubicBezTo>
                    <a:pt x="233858" y="132826"/>
                    <a:pt x="236163" y="135150"/>
                    <a:pt x="239058" y="135150"/>
                  </a:cubicBezTo>
                  <a:lnTo>
                    <a:pt x="289008" y="135150"/>
                  </a:lnTo>
                  <a:cubicBezTo>
                    <a:pt x="290913" y="135226"/>
                    <a:pt x="292084" y="136588"/>
                    <a:pt x="292084" y="149933"/>
                  </a:cubicBezTo>
                  <a:cubicBezTo>
                    <a:pt x="292094" y="163840"/>
                    <a:pt x="286207" y="166316"/>
                    <a:pt x="269643" y="166316"/>
                  </a:cubicBezTo>
                  <a:close/>
                </a:path>
              </a:pathLst>
            </a:custGeom>
            <a:solidFill>
              <a:srgbClr val="3C6AFF">
                <a:alpha val="100000"/>
              </a:srgbClr>
            </a:solidFill>
          </p:spPr>
        </p:sp>
      </p:grpSp>
      <p:grpSp>
        <p:nvGrpSpPr>
          <p:cNvPr id="18" name="Group 18"/>
          <p:cNvGrpSpPr/>
          <p:nvPr/>
        </p:nvGrpSpPr>
        <p:grpSpPr>
          <a:xfrm rot="21600000">
            <a:off x="4191000" y="1773382"/>
            <a:ext cx="2905125" cy="3514725"/>
            <a:chOff x="4191000" y="1773382"/>
            <a:chExt cx="2905125" cy="3514725"/>
          </a:xfrm>
        </p:grpSpPr>
        <p:sp>
          <p:nvSpPr>
            <p:cNvPr id="17" name="Freeform 17"/>
            <p:cNvSpPr/>
            <p:nvPr/>
          </p:nvSpPr>
          <p:spPr>
            <a:xfrm>
              <a:off x="4191000" y="1773382"/>
              <a:ext cx="2905125" cy="3514725"/>
            </a:xfrm>
            <a:custGeom>
              <a:avLst/>
              <a:gdLst/>
              <a:ahLst/>
              <a:cxnLst/>
              <a:rect l="0" t="0" r="0" b="0"/>
              <a:pathLst>
                <a:path w="304800" h="304800">
                  <a:moveTo>
                    <a:pt x="0" y="0"/>
                  </a:moveTo>
                  <a:lnTo>
                    <a:pt x="0" y="304800"/>
                  </a:lnTo>
                  <a:lnTo>
                    <a:pt x="304800" y="304800"/>
                  </a:lnTo>
                  <a:lnTo>
                    <a:pt x="304800" y="0"/>
                  </a:lnTo>
                  <a:lnTo>
                    <a:pt x="0" y="0"/>
                  </a:lnTo>
                  <a:close/>
                </a:path>
              </a:pathLst>
            </a:custGeom>
            <a:blipFill>
              <a:blip r:embed="rId2">
                <a:alphaModFix/>
              </a:blip>
              <a:stretch>
                <a:fillRect t="-3008" b="-3008"/>
              </a:stretch>
            </a:blipFill>
          </p:spPr>
        </p:sp>
      </p:grpSp>
      <p:pic>
        <p:nvPicPr>
          <p:cNvPr id="19" name="Picture 19"/>
          <p:cNvPicPr>
            <a:picLocks noChangeAspect="1"/>
          </p:cNvPicPr>
          <p:nvPr/>
        </p:nvPicPr>
        <p:blipFill>
          <a:blip r:embed="rId3">
            <a:alphaModFix/>
          </a:blip>
          <a:srcRect/>
          <a:stretch>
            <a:fillRect/>
          </a:stretch>
        </p:blipFill>
        <p:spPr>
          <a:xfrm rot="21600000">
            <a:off x="490694" y="1672449"/>
            <a:ext cx="3038163" cy="368617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ANOTHER </a:t>
            </a:r>
            <a:r>
              <a:rPr lang="en-US" sz="900" b="1" i="1" spc="375">
                <a:solidFill>
                  <a:srgbClr val="3C6AFF">
                    <a:alpha val="100000"/>
                  </a:srgbClr>
                </a:solidFill>
                <a:latin typeface="Ubuntu"/>
              </a:rPr>
              <a:t>NO-NO</a:t>
            </a: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0" name="TextBox 10"/>
          <p:cNvSpPr txBox="1"/>
          <p:nvPr/>
        </p:nvSpPr>
        <p:spPr>
          <a:xfrm rot="21600000">
            <a:off x="34290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This one was set entirely in small caps. That, along with the fact that </a:t>
            </a:r>
            <a:r>
              <a:rPr lang="en-US" sz="1200" b="1" dirty="0"/>
              <a:t/>
            </a:r>
            <a:br>
              <a:rPr lang="en-US" sz="1200" b="1" dirty="0"/>
            </a:br>
            <a:r>
              <a:rPr lang="en-US" sz="1200" b="0" i="0" spc="0">
                <a:solidFill>
                  <a:srgbClr val="464646">
                    <a:alpha val="100000"/>
                  </a:srgbClr>
                </a:solidFill>
                <a:latin typeface="Ubuntu"/>
              </a:rPr>
              <a:t>the applicant clearly wanted a job in archives, took it out of the running. </a:t>
            </a:r>
          </a:p>
        </p:txBody>
      </p:sp>
      <p:grpSp>
        <p:nvGrpSpPr>
          <p:cNvPr id="12" name="Group 12"/>
          <p:cNvGrpSpPr/>
          <p:nvPr/>
        </p:nvGrpSpPr>
        <p:grpSpPr>
          <a:xfrm rot="21600000">
            <a:off x="3832498" y="1530956"/>
            <a:ext cx="3523912" cy="3905250"/>
            <a:chOff x="3832498" y="1530956"/>
            <a:chExt cx="3523912" cy="3905250"/>
          </a:xfrm>
        </p:grpSpPr>
        <p:sp>
          <p:nvSpPr>
            <p:cNvPr id="11" name="Freeform 11"/>
            <p:cNvSpPr/>
            <p:nvPr/>
          </p:nvSpPr>
          <p:spPr>
            <a:xfrm>
              <a:off x="3832498" y="1530956"/>
              <a:ext cx="3523912"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4" name="Group 14"/>
          <p:cNvGrpSpPr/>
          <p:nvPr/>
        </p:nvGrpSpPr>
        <p:grpSpPr>
          <a:xfrm rot="21600000">
            <a:off x="251098" y="1530956"/>
            <a:ext cx="3518427" cy="3905250"/>
            <a:chOff x="251098" y="1530956"/>
            <a:chExt cx="3518427" cy="3905250"/>
          </a:xfrm>
        </p:grpSpPr>
        <p:sp>
          <p:nvSpPr>
            <p:cNvPr id="13" name="Freeform 13"/>
            <p:cNvSpPr/>
            <p:nvPr/>
          </p:nvSpPr>
          <p:spPr>
            <a:xfrm>
              <a:off x="251098" y="1530956"/>
              <a:ext cx="3518427"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6" name="Group 16"/>
          <p:cNvGrpSpPr/>
          <p:nvPr/>
        </p:nvGrpSpPr>
        <p:grpSpPr>
          <a:xfrm rot="21600000">
            <a:off x="3686190" y="165767"/>
            <a:ext cx="247650" cy="247650"/>
            <a:chOff x="3686190" y="165767"/>
            <a:chExt cx="247650" cy="247650"/>
          </a:xfrm>
        </p:grpSpPr>
        <p:sp>
          <p:nvSpPr>
            <p:cNvPr id="15" name="Freeform 15"/>
            <p:cNvSpPr/>
            <p:nvPr/>
          </p:nvSpPr>
          <p:spPr>
            <a:xfrm>
              <a:off x="3686190" y="165767"/>
              <a:ext cx="247650" cy="247650"/>
            </a:xfrm>
            <a:custGeom>
              <a:avLst/>
              <a:gdLst/>
              <a:ahLst/>
              <a:cxnLst/>
              <a:rect l="0" t="0" r="0" b="0"/>
              <a:pathLst>
                <a:path w="304692" h="303714">
                  <a:moveTo>
                    <a:pt x="107671" y="76838"/>
                  </a:moveTo>
                  <a:cubicBezTo>
                    <a:pt x="97469" y="76838"/>
                    <a:pt x="89202" y="90754"/>
                    <a:pt x="89202" y="107918"/>
                  </a:cubicBezTo>
                  <a:cubicBezTo>
                    <a:pt x="89202" y="125082"/>
                    <a:pt x="97469" y="138998"/>
                    <a:pt x="107671" y="138998"/>
                  </a:cubicBezTo>
                  <a:cubicBezTo>
                    <a:pt x="117872" y="138998"/>
                    <a:pt x="126140" y="125082"/>
                    <a:pt x="126140" y="107918"/>
                  </a:cubicBezTo>
                  <a:cubicBezTo>
                    <a:pt x="126140" y="90754"/>
                    <a:pt x="117872" y="76838"/>
                    <a:pt x="107671" y="76838"/>
                  </a:cubicBezTo>
                  <a:close/>
                  <a:moveTo>
                    <a:pt x="196367" y="76838"/>
                  </a:moveTo>
                  <a:cubicBezTo>
                    <a:pt x="186166" y="76838"/>
                    <a:pt x="177898" y="90754"/>
                    <a:pt x="177898" y="107918"/>
                  </a:cubicBezTo>
                  <a:cubicBezTo>
                    <a:pt x="177898" y="125082"/>
                    <a:pt x="186166" y="138998"/>
                    <a:pt x="196367" y="138998"/>
                  </a:cubicBezTo>
                  <a:cubicBezTo>
                    <a:pt x="206569" y="138998"/>
                    <a:pt x="214827" y="125082"/>
                    <a:pt x="214827" y="107918"/>
                  </a:cubicBezTo>
                  <a:cubicBezTo>
                    <a:pt x="214836" y="90754"/>
                    <a:pt x="206578" y="76838"/>
                    <a:pt x="196367" y="76838"/>
                  </a:cubicBezTo>
                  <a:close/>
                  <a:moveTo>
                    <a:pt x="151543" y="190624"/>
                  </a:moveTo>
                  <a:cubicBezTo>
                    <a:pt x="107490" y="190624"/>
                    <a:pt x="63046" y="202225"/>
                    <a:pt x="63046" y="228181"/>
                  </a:cubicBezTo>
                  <a:cubicBezTo>
                    <a:pt x="63046" y="235191"/>
                    <a:pt x="68723" y="240906"/>
                    <a:pt x="75705" y="240906"/>
                  </a:cubicBezTo>
                  <a:cubicBezTo>
                    <a:pt x="82258" y="240906"/>
                    <a:pt x="87678" y="235906"/>
                    <a:pt x="88316" y="229486"/>
                  </a:cubicBezTo>
                  <a:cubicBezTo>
                    <a:pt x="92088" y="225200"/>
                    <a:pt x="113890" y="214198"/>
                    <a:pt x="151543" y="214198"/>
                  </a:cubicBezTo>
                  <a:cubicBezTo>
                    <a:pt x="189195" y="214198"/>
                    <a:pt x="210998" y="225200"/>
                    <a:pt x="214770" y="229486"/>
                  </a:cubicBezTo>
                  <a:cubicBezTo>
                    <a:pt x="215417" y="235887"/>
                    <a:pt x="220828" y="240906"/>
                    <a:pt x="227371" y="240906"/>
                  </a:cubicBezTo>
                  <a:cubicBezTo>
                    <a:pt x="234363" y="240906"/>
                    <a:pt x="240049" y="235191"/>
                    <a:pt x="240049" y="228181"/>
                  </a:cubicBezTo>
                  <a:cubicBezTo>
                    <a:pt x="240049" y="202235"/>
                    <a:pt x="195596" y="190624"/>
                    <a:pt x="151543" y="190624"/>
                  </a:cubicBezTo>
                  <a:close/>
                  <a:moveTo>
                    <a:pt x="152400" y="0"/>
                  </a:moveTo>
                  <a:cubicBezTo>
                    <a:pt x="68370" y="0"/>
                    <a:pt x="0" y="68132"/>
                    <a:pt x="0" y="151857"/>
                  </a:cubicBezTo>
                  <a:cubicBezTo>
                    <a:pt x="0" y="235601"/>
                    <a:pt x="68370" y="303714"/>
                    <a:pt x="152400" y="303714"/>
                  </a:cubicBezTo>
                  <a:cubicBezTo>
                    <a:pt x="236430" y="303714"/>
                    <a:pt x="304800" y="235601"/>
                    <a:pt x="304800" y="151857"/>
                  </a:cubicBezTo>
                  <a:cubicBezTo>
                    <a:pt x="304800" y="68132"/>
                    <a:pt x="236430" y="0"/>
                    <a:pt x="152400" y="0"/>
                  </a:cubicBezTo>
                  <a:close/>
                  <a:moveTo>
                    <a:pt x="152400" y="280206"/>
                  </a:moveTo>
                  <a:cubicBezTo>
                    <a:pt x="81391" y="280206"/>
                    <a:pt x="23632" y="222628"/>
                    <a:pt x="23632" y="151895"/>
                  </a:cubicBezTo>
                  <a:cubicBezTo>
                    <a:pt x="23632" y="81153"/>
                    <a:pt x="81401" y="23593"/>
                    <a:pt x="152400" y="23593"/>
                  </a:cubicBezTo>
                  <a:cubicBezTo>
                    <a:pt x="223399" y="23593"/>
                    <a:pt x="281178" y="81153"/>
                    <a:pt x="281178" y="151895"/>
                  </a:cubicBezTo>
                  <a:cubicBezTo>
                    <a:pt x="281178" y="222628"/>
                    <a:pt x="223409" y="280206"/>
                    <a:pt x="152400" y="280206"/>
                  </a:cubicBezTo>
                  <a:close/>
                </a:path>
              </a:pathLst>
            </a:custGeom>
            <a:solidFill>
              <a:srgbClr val="3C6AFF">
                <a:alpha val="100000"/>
              </a:srgbClr>
            </a:solidFill>
          </p:spPr>
        </p:sp>
      </p:grpSp>
      <p:pic>
        <p:nvPicPr>
          <p:cNvPr id="17" name="Picture 17"/>
          <p:cNvPicPr>
            <a:picLocks noChangeAspect="1"/>
          </p:cNvPicPr>
          <p:nvPr/>
        </p:nvPicPr>
        <p:blipFill>
          <a:blip r:embed="rId2">
            <a:alphaModFix/>
          </a:blip>
          <a:srcRect/>
          <a:stretch>
            <a:fillRect/>
          </a:stretch>
        </p:blipFill>
        <p:spPr>
          <a:xfrm rot="21600000">
            <a:off x="543098" y="1732684"/>
            <a:ext cx="2876203" cy="3714750"/>
          </a:xfrm>
          <a:prstGeom prst="rect">
            <a:avLst/>
          </a:prstGeom>
        </p:spPr>
      </p:pic>
      <p:pic>
        <p:nvPicPr>
          <p:cNvPr id="18" name="Picture 18"/>
          <p:cNvPicPr>
            <a:picLocks noChangeAspect="1"/>
          </p:cNvPicPr>
          <p:nvPr/>
        </p:nvPicPr>
        <p:blipFill>
          <a:blip r:embed="rId3">
            <a:alphaModFix/>
          </a:blip>
          <a:srcRect/>
          <a:stretch>
            <a:fillRect/>
          </a:stretch>
        </p:blipFill>
        <p:spPr>
          <a:xfrm rot="21600000">
            <a:off x="4127123" y="1732684"/>
            <a:ext cx="2870953" cy="3771900"/>
          </a:xfrm>
          <a:prstGeom prst="rect">
            <a:avLst/>
          </a:prstGeom>
        </p:spPr>
      </p:pic>
      <p:grpSp>
        <p:nvGrpSpPr>
          <p:cNvPr id="20" name="Group 20"/>
          <p:cNvGrpSpPr/>
          <p:nvPr/>
        </p:nvGrpSpPr>
        <p:grpSpPr>
          <a:xfrm rot="21600000">
            <a:off x="581025" y="1789834"/>
            <a:ext cx="885825" cy="104775"/>
            <a:chOff x="581025" y="1789834"/>
            <a:chExt cx="885825" cy="104775"/>
          </a:xfrm>
        </p:grpSpPr>
        <p:sp>
          <p:nvSpPr>
            <p:cNvPr id="19" name="Freeform 19"/>
            <p:cNvSpPr/>
            <p:nvPr/>
          </p:nvSpPr>
          <p:spPr>
            <a:xfrm>
              <a:off x="581025" y="1789834"/>
              <a:ext cx="885825" cy="10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22" name="Group 22"/>
          <p:cNvGrpSpPr/>
          <p:nvPr/>
        </p:nvGrpSpPr>
        <p:grpSpPr>
          <a:xfrm rot="21600000">
            <a:off x="4133850" y="1789834"/>
            <a:ext cx="885825" cy="104775"/>
            <a:chOff x="4133850" y="1789834"/>
            <a:chExt cx="885825" cy="104775"/>
          </a:xfrm>
        </p:grpSpPr>
        <p:sp>
          <p:nvSpPr>
            <p:cNvPr id="21" name="Freeform 21"/>
            <p:cNvSpPr/>
            <p:nvPr/>
          </p:nvSpPr>
          <p:spPr>
            <a:xfrm>
              <a:off x="4133850" y="1789834"/>
              <a:ext cx="885825" cy="10477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sp>
        <p:nvSpPr>
          <p:cNvPr id="8" name="TextBox 8"/>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SO MUCH </a:t>
            </a:r>
            <a:r>
              <a:rPr lang="en-US" sz="900" b="1" i="1" spc="375">
                <a:solidFill>
                  <a:srgbClr val="3C6AFF">
                    <a:alpha val="100000"/>
                  </a:srgbClr>
                </a:solidFill>
                <a:latin typeface="Ubuntu"/>
              </a:rPr>
              <a:t>UGLINESS</a:t>
            </a:r>
          </a:p>
        </p:txBody>
      </p:sp>
      <p:cxnSp>
        <p:nvCxnSpPr>
          <p:cNvPr id="9" name="Straight Connector 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0" name="TextBox 10"/>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This is bad—in so many ways. Sadly, it’s a CV </a:t>
            </a:r>
            <a:r>
              <a:rPr lang="en-US" sz="1200" b="1" dirty="0"/>
              <a:t/>
            </a:r>
            <a:br>
              <a:rPr lang="en-US" sz="1200" b="1" dirty="0"/>
            </a:br>
            <a:r>
              <a:rPr lang="en-US" sz="1200" b="0" i="0" spc="0">
                <a:solidFill>
                  <a:srgbClr val="464646">
                    <a:alpha val="100000"/>
                  </a:srgbClr>
                </a:solidFill>
                <a:latin typeface="Ubuntu"/>
              </a:rPr>
              <a:t>and continues for another 9 pages.</a:t>
            </a:r>
          </a:p>
        </p:txBody>
      </p:sp>
      <p:grpSp>
        <p:nvGrpSpPr>
          <p:cNvPr id="12" name="Group 12"/>
          <p:cNvGrpSpPr/>
          <p:nvPr/>
        </p:nvGrpSpPr>
        <p:grpSpPr>
          <a:xfrm rot="21600000">
            <a:off x="3832498" y="1530956"/>
            <a:ext cx="3523912" cy="3905250"/>
            <a:chOff x="3832498" y="1530956"/>
            <a:chExt cx="3523912" cy="3905250"/>
          </a:xfrm>
        </p:grpSpPr>
        <p:sp>
          <p:nvSpPr>
            <p:cNvPr id="11" name="Freeform 11"/>
            <p:cNvSpPr/>
            <p:nvPr/>
          </p:nvSpPr>
          <p:spPr>
            <a:xfrm>
              <a:off x="3832498" y="1530956"/>
              <a:ext cx="3523912"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4" name="Group 14"/>
          <p:cNvGrpSpPr/>
          <p:nvPr/>
        </p:nvGrpSpPr>
        <p:grpSpPr>
          <a:xfrm rot="21600000">
            <a:off x="251098" y="1530956"/>
            <a:ext cx="3518427" cy="3905250"/>
            <a:chOff x="251098" y="1530956"/>
            <a:chExt cx="3518427" cy="3905250"/>
          </a:xfrm>
        </p:grpSpPr>
        <p:sp>
          <p:nvSpPr>
            <p:cNvPr id="13" name="Freeform 13"/>
            <p:cNvSpPr/>
            <p:nvPr/>
          </p:nvSpPr>
          <p:spPr>
            <a:xfrm>
              <a:off x="251098" y="1530956"/>
              <a:ext cx="3518427" cy="390525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pic>
        <p:nvPicPr>
          <p:cNvPr id="15" name="Picture 15"/>
          <p:cNvPicPr>
            <a:picLocks noChangeAspect="1"/>
          </p:cNvPicPr>
          <p:nvPr/>
        </p:nvPicPr>
        <p:blipFill>
          <a:blip r:embed="rId2">
            <a:alphaModFix/>
          </a:blip>
          <a:srcRect/>
          <a:stretch>
            <a:fillRect/>
          </a:stretch>
        </p:blipFill>
        <p:spPr>
          <a:xfrm rot="21600000">
            <a:off x="526105" y="1711036"/>
            <a:ext cx="2959652" cy="3724275"/>
          </a:xfrm>
          <a:prstGeom prst="rect">
            <a:avLst/>
          </a:prstGeom>
        </p:spPr>
      </p:pic>
      <p:pic>
        <p:nvPicPr>
          <p:cNvPr id="16" name="Picture 16"/>
          <p:cNvPicPr>
            <a:picLocks noChangeAspect="1"/>
          </p:cNvPicPr>
          <p:nvPr/>
        </p:nvPicPr>
        <p:blipFill>
          <a:blip r:embed="rId3">
            <a:alphaModFix/>
          </a:blip>
          <a:srcRect/>
          <a:stretch>
            <a:fillRect/>
          </a:stretch>
        </p:blipFill>
        <p:spPr>
          <a:xfrm rot="21600000">
            <a:off x="4132636" y="1738745"/>
            <a:ext cx="2916321" cy="3581400"/>
          </a:xfrm>
          <a:prstGeom prst="rect">
            <a:avLst/>
          </a:prstGeom>
        </p:spPr>
      </p:pic>
      <p:grpSp>
        <p:nvGrpSpPr>
          <p:cNvPr id="18" name="Group 18"/>
          <p:cNvGrpSpPr/>
          <p:nvPr/>
        </p:nvGrpSpPr>
        <p:grpSpPr>
          <a:xfrm rot="21600000">
            <a:off x="3691995" y="166633"/>
            <a:ext cx="236041" cy="247650"/>
            <a:chOff x="3691995" y="166633"/>
            <a:chExt cx="236041" cy="247650"/>
          </a:xfrm>
        </p:grpSpPr>
        <p:sp>
          <p:nvSpPr>
            <p:cNvPr id="17" name="Freeform 17"/>
            <p:cNvSpPr/>
            <p:nvPr/>
          </p:nvSpPr>
          <p:spPr>
            <a:xfrm>
              <a:off x="3691995" y="166633"/>
              <a:ext cx="236041" cy="247650"/>
            </a:xfrm>
            <a:custGeom>
              <a:avLst/>
              <a:gdLst/>
              <a:ahLst/>
              <a:cxnLst/>
              <a:rect l="0" t="0" r="0" b="0"/>
              <a:pathLst>
                <a:path w="504825" h="527685">
                  <a:moveTo>
                    <a:pt x="504825" y="252412"/>
                  </a:moveTo>
                  <a:cubicBezTo>
                    <a:pt x="504825" y="112395"/>
                    <a:pt x="391478" y="0"/>
                    <a:pt x="252413" y="0"/>
                  </a:cubicBezTo>
                  <a:cubicBezTo>
                    <a:pt x="113347" y="0"/>
                    <a:pt x="0" y="112395"/>
                    <a:pt x="0" y="252412"/>
                  </a:cubicBezTo>
                  <a:cubicBezTo>
                    <a:pt x="0" y="350520"/>
                    <a:pt x="56198" y="439102"/>
                    <a:pt x="144780" y="481012"/>
                  </a:cubicBezTo>
                  <a:cubicBezTo>
                    <a:pt x="134303" y="488632"/>
                    <a:pt x="124778" y="498157"/>
                    <a:pt x="118110" y="509587"/>
                  </a:cubicBezTo>
                  <a:cubicBezTo>
                    <a:pt x="115252" y="513397"/>
                    <a:pt x="113347" y="518160"/>
                    <a:pt x="111443" y="521970"/>
                  </a:cubicBezTo>
                  <a:cubicBezTo>
                    <a:pt x="110490" y="524827"/>
                    <a:pt x="111443" y="526732"/>
                    <a:pt x="114300" y="527685"/>
                  </a:cubicBezTo>
                  <a:cubicBezTo>
                    <a:pt x="115253" y="527685"/>
                    <a:pt x="115253" y="527685"/>
                    <a:pt x="116205" y="527685"/>
                  </a:cubicBezTo>
                  <a:lnTo>
                    <a:pt x="389573" y="527685"/>
                  </a:lnTo>
                  <a:cubicBezTo>
                    <a:pt x="392430" y="527685"/>
                    <a:pt x="394335" y="525780"/>
                    <a:pt x="394335" y="522922"/>
                  </a:cubicBezTo>
                  <a:cubicBezTo>
                    <a:pt x="394335" y="521970"/>
                    <a:pt x="394335" y="521970"/>
                    <a:pt x="394335" y="521017"/>
                  </a:cubicBezTo>
                  <a:cubicBezTo>
                    <a:pt x="392430" y="516255"/>
                    <a:pt x="390525" y="512445"/>
                    <a:pt x="387667" y="508635"/>
                  </a:cubicBezTo>
                  <a:cubicBezTo>
                    <a:pt x="381000" y="497205"/>
                    <a:pt x="371475" y="487680"/>
                    <a:pt x="360998" y="480060"/>
                  </a:cubicBezTo>
                  <a:cubicBezTo>
                    <a:pt x="448628" y="439102"/>
                    <a:pt x="504825" y="349567"/>
                    <a:pt x="504825" y="252412"/>
                  </a:cubicBezTo>
                  <a:close/>
                  <a:moveTo>
                    <a:pt x="360998" y="505777"/>
                  </a:moveTo>
                  <a:cubicBezTo>
                    <a:pt x="361950" y="506730"/>
                    <a:pt x="361950" y="507682"/>
                    <a:pt x="360998" y="508635"/>
                  </a:cubicBezTo>
                  <a:cubicBezTo>
                    <a:pt x="360998" y="508635"/>
                    <a:pt x="360045" y="509587"/>
                    <a:pt x="359092" y="509587"/>
                  </a:cubicBezTo>
                  <a:lnTo>
                    <a:pt x="145733" y="509587"/>
                  </a:lnTo>
                  <a:cubicBezTo>
                    <a:pt x="144780" y="509587"/>
                    <a:pt x="143828" y="508635"/>
                    <a:pt x="143828" y="507682"/>
                  </a:cubicBezTo>
                  <a:cubicBezTo>
                    <a:pt x="143828" y="506730"/>
                    <a:pt x="143828" y="506730"/>
                    <a:pt x="144780" y="505777"/>
                  </a:cubicBezTo>
                  <a:cubicBezTo>
                    <a:pt x="151448" y="499110"/>
                    <a:pt x="158115" y="493395"/>
                    <a:pt x="165735" y="489585"/>
                  </a:cubicBezTo>
                  <a:cubicBezTo>
                    <a:pt x="169545" y="487680"/>
                    <a:pt x="172403" y="485775"/>
                    <a:pt x="176213" y="483870"/>
                  </a:cubicBezTo>
                  <a:cubicBezTo>
                    <a:pt x="180975" y="481965"/>
                    <a:pt x="185738" y="479107"/>
                    <a:pt x="190500" y="477202"/>
                  </a:cubicBezTo>
                  <a:cubicBezTo>
                    <a:pt x="191453" y="476250"/>
                    <a:pt x="193358" y="476250"/>
                    <a:pt x="195263" y="475297"/>
                  </a:cubicBezTo>
                  <a:lnTo>
                    <a:pt x="195263" y="386715"/>
                  </a:lnTo>
                  <a:cubicBezTo>
                    <a:pt x="195263" y="381000"/>
                    <a:pt x="199073" y="377190"/>
                    <a:pt x="204788" y="377190"/>
                  </a:cubicBezTo>
                  <a:lnTo>
                    <a:pt x="301943" y="377190"/>
                  </a:lnTo>
                  <a:cubicBezTo>
                    <a:pt x="307658" y="377190"/>
                    <a:pt x="311468" y="381000"/>
                    <a:pt x="311468" y="386715"/>
                  </a:cubicBezTo>
                  <a:lnTo>
                    <a:pt x="311468" y="475297"/>
                  </a:lnTo>
                  <a:cubicBezTo>
                    <a:pt x="313373" y="475297"/>
                    <a:pt x="314325" y="476250"/>
                    <a:pt x="316230" y="477202"/>
                  </a:cubicBezTo>
                  <a:cubicBezTo>
                    <a:pt x="320993" y="479107"/>
                    <a:pt x="325755" y="481012"/>
                    <a:pt x="330518" y="483870"/>
                  </a:cubicBezTo>
                  <a:cubicBezTo>
                    <a:pt x="334328" y="485775"/>
                    <a:pt x="337185" y="487680"/>
                    <a:pt x="340995" y="489585"/>
                  </a:cubicBezTo>
                  <a:cubicBezTo>
                    <a:pt x="347663" y="493395"/>
                    <a:pt x="354330" y="499110"/>
                    <a:pt x="360998" y="505777"/>
                  </a:cubicBezTo>
                  <a:close/>
                  <a:moveTo>
                    <a:pt x="300990" y="358140"/>
                  </a:moveTo>
                  <a:lnTo>
                    <a:pt x="203835" y="358140"/>
                  </a:lnTo>
                  <a:cubicBezTo>
                    <a:pt x="187643" y="358140"/>
                    <a:pt x="175260" y="370522"/>
                    <a:pt x="175260" y="386715"/>
                  </a:cubicBezTo>
                  <a:lnTo>
                    <a:pt x="175260" y="421005"/>
                  </a:lnTo>
                  <a:cubicBezTo>
                    <a:pt x="152400" y="409575"/>
                    <a:pt x="138112" y="392430"/>
                    <a:pt x="138112" y="374332"/>
                  </a:cubicBezTo>
                  <a:cubicBezTo>
                    <a:pt x="138112" y="340042"/>
                    <a:pt x="190500" y="310515"/>
                    <a:pt x="252413" y="310515"/>
                  </a:cubicBezTo>
                  <a:cubicBezTo>
                    <a:pt x="314325" y="310515"/>
                    <a:pt x="366713" y="340042"/>
                    <a:pt x="366713" y="374332"/>
                  </a:cubicBezTo>
                  <a:cubicBezTo>
                    <a:pt x="366713" y="392430"/>
                    <a:pt x="352425" y="409575"/>
                    <a:pt x="330518" y="421005"/>
                  </a:cubicBezTo>
                  <a:lnTo>
                    <a:pt x="330518" y="386715"/>
                  </a:lnTo>
                  <a:cubicBezTo>
                    <a:pt x="329565" y="371475"/>
                    <a:pt x="317183" y="358140"/>
                    <a:pt x="300990" y="358140"/>
                  </a:cubicBezTo>
                  <a:close/>
                  <a:moveTo>
                    <a:pt x="340995" y="467677"/>
                  </a:moveTo>
                  <a:cubicBezTo>
                    <a:pt x="337185" y="465772"/>
                    <a:pt x="333375" y="463867"/>
                    <a:pt x="329565" y="461962"/>
                  </a:cubicBezTo>
                  <a:lnTo>
                    <a:pt x="329565" y="441960"/>
                  </a:lnTo>
                  <a:cubicBezTo>
                    <a:pt x="363855" y="426720"/>
                    <a:pt x="384810" y="401955"/>
                    <a:pt x="384810" y="374332"/>
                  </a:cubicBezTo>
                  <a:cubicBezTo>
                    <a:pt x="384810" y="327660"/>
                    <a:pt x="326707" y="291465"/>
                    <a:pt x="251460" y="291465"/>
                  </a:cubicBezTo>
                  <a:cubicBezTo>
                    <a:pt x="176212" y="291465"/>
                    <a:pt x="118110" y="327660"/>
                    <a:pt x="118110" y="374332"/>
                  </a:cubicBezTo>
                  <a:cubicBezTo>
                    <a:pt x="118110" y="402907"/>
                    <a:pt x="140017" y="427672"/>
                    <a:pt x="174307" y="441960"/>
                  </a:cubicBezTo>
                  <a:lnTo>
                    <a:pt x="174307" y="461962"/>
                  </a:lnTo>
                  <a:cubicBezTo>
                    <a:pt x="170497" y="463867"/>
                    <a:pt x="166687" y="465772"/>
                    <a:pt x="162877" y="467677"/>
                  </a:cubicBezTo>
                  <a:cubicBezTo>
                    <a:pt x="44767" y="419100"/>
                    <a:pt x="-12382" y="282892"/>
                    <a:pt x="36195" y="163830"/>
                  </a:cubicBezTo>
                  <a:cubicBezTo>
                    <a:pt x="84773" y="44767"/>
                    <a:pt x="221933" y="-12383"/>
                    <a:pt x="340995" y="36195"/>
                  </a:cubicBezTo>
                  <a:cubicBezTo>
                    <a:pt x="460058" y="84772"/>
                    <a:pt x="517208" y="221932"/>
                    <a:pt x="468630" y="340995"/>
                  </a:cubicBezTo>
                  <a:cubicBezTo>
                    <a:pt x="444818" y="398145"/>
                    <a:pt x="399098" y="444817"/>
                    <a:pt x="340995" y="467677"/>
                  </a:cubicBezTo>
                  <a:close/>
                  <a:moveTo>
                    <a:pt x="206693" y="200977"/>
                  </a:moveTo>
                  <a:cubicBezTo>
                    <a:pt x="201930" y="210502"/>
                    <a:pt x="191452" y="208597"/>
                    <a:pt x="180023" y="206692"/>
                  </a:cubicBezTo>
                  <a:cubicBezTo>
                    <a:pt x="166688" y="203835"/>
                    <a:pt x="152400" y="202882"/>
                    <a:pt x="138112" y="204787"/>
                  </a:cubicBezTo>
                  <a:cubicBezTo>
                    <a:pt x="123825" y="207645"/>
                    <a:pt x="110490" y="211455"/>
                    <a:pt x="98107" y="217170"/>
                  </a:cubicBezTo>
                  <a:cubicBezTo>
                    <a:pt x="97155" y="218122"/>
                    <a:pt x="95250" y="218122"/>
                    <a:pt x="94297" y="218122"/>
                  </a:cubicBezTo>
                  <a:cubicBezTo>
                    <a:pt x="89535" y="218122"/>
                    <a:pt x="84772" y="214312"/>
                    <a:pt x="84772" y="208597"/>
                  </a:cubicBezTo>
                  <a:cubicBezTo>
                    <a:pt x="84772" y="204787"/>
                    <a:pt x="86677" y="200977"/>
                    <a:pt x="90487" y="200025"/>
                  </a:cubicBezTo>
                  <a:cubicBezTo>
                    <a:pt x="104775" y="193357"/>
                    <a:pt x="120015" y="188595"/>
                    <a:pt x="135255" y="185737"/>
                  </a:cubicBezTo>
                  <a:cubicBezTo>
                    <a:pt x="149542" y="183832"/>
                    <a:pt x="164782" y="183832"/>
                    <a:pt x="179070" y="186690"/>
                  </a:cubicBezTo>
                  <a:cubicBezTo>
                    <a:pt x="171450" y="180975"/>
                    <a:pt x="163830" y="176212"/>
                    <a:pt x="155257" y="171450"/>
                  </a:cubicBezTo>
                  <a:cubicBezTo>
                    <a:pt x="139065" y="163830"/>
                    <a:pt x="120967" y="159067"/>
                    <a:pt x="102870" y="158115"/>
                  </a:cubicBezTo>
                  <a:cubicBezTo>
                    <a:pt x="97155" y="158115"/>
                    <a:pt x="93345" y="153352"/>
                    <a:pt x="93345" y="148590"/>
                  </a:cubicBezTo>
                  <a:cubicBezTo>
                    <a:pt x="93345" y="143827"/>
                    <a:pt x="98107" y="139065"/>
                    <a:pt x="102870" y="139065"/>
                  </a:cubicBezTo>
                  <a:cubicBezTo>
                    <a:pt x="123825" y="140017"/>
                    <a:pt x="143827" y="144780"/>
                    <a:pt x="162877" y="154305"/>
                  </a:cubicBezTo>
                  <a:cubicBezTo>
                    <a:pt x="164783" y="156210"/>
                    <a:pt x="215265" y="180975"/>
                    <a:pt x="206693" y="200977"/>
                  </a:cubicBezTo>
                  <a:close/>
                  <a:moveTo>
                    <a:pt x="419100" y="212407"/>
                  </a:moveTo>
                  <a:cubicBezTo>
                    <a:pt x="417195" y="217170"/>
                    <a:pt x="411480" y="219075"/>
                    <a:pt x="406718" y="217170"/>
                  </a:cubicBezTo>
                  <a:cubicBezTo>
                    <a:pt x="393383" y="211455"/>
                    <a:pt x="380048" y="207645"/>
                    <a:pt x="366713" y="204787"/>
                  </a:cubicBezTo>
                  <a:cubicBezTo>
                    <a:pt x="352425" y="202882"/>
                    <a:pt x="339090" y="203835"/>
                    <a:pt x="324803" y="206692"/>
                  </a:cubicBezTo>
                  <a:cubicBezTo>
                    <a:pt x="313373" y="208597"/>
                    <a:pt x="302895" y="210502"/>
                    <a:pt x="298133" y="200977"/>
                  </a:cubicBezTo>
                  <a:cubicBezTo>
                    <a:pt x="289560" y="180975"/>
                    <a:pt x="340043" y="156210"/>
                    <a:pt x="341948" y="155257"/>
                  </a:cubicBezTo>
                  <a:cubicBezTo>
                    <a:pt x="360998" y="145732"/>
                    <a:pt x="381000" y="140970"/>
                    <a:pt x="401955" y="140017"/>
                  </a:cubicBezTo>
                  <a:cubicBezTo>
                    <a:pt x="407670" y="140017"/>
                    <a:pt x="411480" y="143827"/>
                    <a:pt x="411480" y="149542"/>
                  </a:cubicBezTo>
                  <a:cubicBezTo>
                    <a:pt x="411480" y="155257"/>
                    <a:pt x="407670" y="159067"/>
                    <a:pt x="401955" y="159067"/>
                  </a:cubicBezTo>
                  <a:cubicBezTo>
                    <a:pt x="383858" y="160020"/>
                    <a:pt x="365760" y="163830"/>
                    <a:pt x="349567" y="172402"/>
                  </a:cubicBezTo>
                  <a:cubicBezTo>
                    <a:pt x="340995" y="176212"/>
                    <a:pt x="333375" y="181927"/>
                    <a:pt x="325755" y="187642"/>
                  </a:cubicBezTo>
                  <a:cubicBezTo>
                    <a:pt x="340042" y="184785"/>
                    <a:pt x="354330" y="184785"/>
                    <a:pt x="369570" y="186690"/>
                  </a:cubicBezTo>
                  <a:cubicBezTo>
                    <a:pt x="384810" y="189547"/>
                    <a:pt x="400050" y="194310"/>
                    <a:pt x="414338" y="200977"/>
                  </a:cubicBezTo>
                  <a:cubicBezTo>
                    <a:pt x="419100" y="201930"/>
                    <a:pt x="421958" y="207645"/>
                    <a:pt x="419100" y="212407"/>
                  </a:cubicBezTo>
                  <a:close/>
                  <a:moveTo>
                    <a:pt x="277178" y="410527"/>
                  </a:moveTo>
                  <a:cubicBezTo>
                    <a:pt x="277178" y="416242"/>
                    <a:pt x="273368" y="420052"/>
                    <a:pt x="267653" y="420052"/>
                  </a:cubicBezTo>
                  <a:cubicBezTo>
                    <a:pt x="261938" y="420052"/>
                    <a:pt x="258128" y="416242"/>
                    <a:pt x="258128" y="410527"/>
                  </a:cubicBezTo>
                  <a:cubicBezTo>
                    <a:pt x="258128" y="404812"/>
                    <a:pt x="261938" y="401002"/>
                    <a:pt x="267653" y="401002"/>
                  </a:cubicBezTo>
                  <a:cubicBezTo>
                    <a:pt x="273368" y="401002"/>
                    <a:pt x="277178" y="405765"/>
                    <a:pt x="277178" y="410527"/>
                  </a:cubicBezTo>
                  <a:close/>
                  <a:moveTo>
                    <a:pt x="233363" y="449580"/>
                  </a:moveTo>
                  <a:cubicBezTo>
                    <a:pt x="233363" y="455295"/>
                    <a:pt x="229553" y="459105"/>
                    <a:pt x="223838" y="459105"/>
                  </a:cubicBezTo>
                  <a:cubicBezTo>
                    <a:pt x="218123" y="459105"/>
                    <a:pt x="214313" y="455295"/>
                    <a:pt x="214313" y="449580"/>
                  </a:cubicBezTo>
                  <a:cubicBezTo>
                    <a:pt x="214313" y="443865"/>
                    <a:pt x="218123" y="440055"/>
                    <a:pt x="223838" y="440055"/>
                  </a:cubicBezTo>
                  <a:cubicBezTo>
                    <a:pt x="229553" y="440055"/>
                    <a:pt x="233363" y="443865"/>
                    <a:pt x="233363" y="449580"/>
                  </a:cubicBezTo>
                  <a:close/>
                  <a:moveTo>
                    <a:pt x="288608" y="466725"/>
                  </a:moveTo>
                  <a:cubicBezTo>
                    <a:pt x="288608" y="470535"/>
                    <a:pt x="285750" y="474345"/>
                    <a:pt x="280987" y="474345"/>
                  </a:cubicBezTo>
                  <a:cubicBezTo>
                    <a:pt x="276225" y="474345"/>
                    <a:pt x="273367" y="471487"/>
                    <a:pt x="273367" y="466725"/>
                  </a:cubicBezTo>
                  <a:cubicBezTo>
                    <a:pt x="273367" y="461962"/>
                    <a:pt x="276225" y="459105"/>
                    <a:pt x="280987" y="459105"/>
                  </a:cubicBezTo>
                  <a:cubicBezTo>
                    <a:pt x="285750" y="459105"/>
                    <a:pt x="288608" y="462915"/>
                    <a:pt x="288608" y="466725"/>
                  </a:cubicBez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pic>
        <p:nvPicPr>
          <p:cNvPr id="4" name="Picture 4"/>
          <p:cNvPicPr>
            <a:picLocks noChangeAspect="1"/>
          </p:cNvPicPr>
          <p:nvPr/>
        </p:nvPicPr>
        <p:blipFill>
          <a:blip r:embed="rId2">
            <a:alphaModFix amt="25000"/>
          </a:blip>
          <a:srcRect/>
          <a:stretch>
            <a:fillRect/>
          </a:stretch>
        </p:blipFill>
        <p:spPr>
          <a:xfrm>
            <a:off x="0" y="0"/>
            <a:ext cx="7620000" cy="5715000"/>
          </a:xfrm>
          <a:prstGeom prst="rect">
            <a:avLst/>
          </a:prstGeom>
        </p:spPr>
      </p:pic>
      <p:grpSp>
        <p:nvGrpSpPr>
          <p:cNvPr id="6" name="Group 6"/>
          <p:cNvGrpSpPr/>
          <p:nvPr/>
        </p:nvGrpSpPr>
        <p:grpSpPr>
          <a:xfrm rot="21600000">
            <a:off x="364441" y="-176435"/>
            <a:ext cx="6891117" cy="6801170"/>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3C6AFF">
                <a:alpha val="100000"/>
              </a:srgbClr>
            </a:solidFill>
          </p:spPr>
        </p:sp>
      </p:grpSp>
      <p:grpSp>
        <p:nvGrpSpPr>
          <p:cNvPr id="8" name="Group 8"/>
          <p:cNvGrpSpPr/>
          <p:nvPr/>
        </p:nvGrpSpPr>
        <p:grpSpPr>
          <a:xfrm rot="5400000">
            <a:off x="5205084" y="3314608"/>
            <a:ext cx="953196" cy="3915204"/>
            <a:chOff x="5205084" y="3314608"/>
            <a:chExt cx="953196" cy="3915204"/>
          </a:xfrm>
        </p:grpSpPr>
        <p:sp>
          <p:nvSpPr>
            <p:cNvPr id="7" name="Freeform 7"/>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10" name="Group 10"/>
          <p:cNvGrpSpPr/>
          <p:nvPr/>
        </p:nvGrpSpPr>
        <p:grpSpPr>
          <a:xfrm rot="16200000" flipH="1">
            <a:off x="3105224" y="1214336"/>
            <a:ext cx="1419143" cy="7648941"/>
            <a:chOff x="3105224" y="1214336"/>
            <a:chExt cx="1419143" cy="7648941"/>
          </a:xfrm>
        </p:grpSpPr>
        <p:sp>
          <p:nvSpPr>
            <p:cNvPr id="9" name="Freeform 9"/>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1" name="TextBox 11"/>
          <p:cNvSpPr txBox="1"/>
          <p:nvPr/>
        </p:nvSpPr>
        <p:spPr>
          <a:xfrm rot="21600000">
            <a:off x="399998" y="1866900"/>
            <a:ext cx="6827100" cy="504825"/>
          </a:xfrm>
          <a:prstGeom prst="rect">
            <a:avLst/>
          </a:prstGeom>
        </p:spPr>
        <p:txBody>
          <a:bodyPr lIns="0" tIns="50400" rIns="0" bIns="0" rtlCol="0" anchor="t"/>
          <a:lstStyle/>
          <a:p>
            <a:pPr algn="ctr">
              <a:lnSpc>
                <a:spcPts val="3960"/>
              </a:lnSpc>
            </a:pPr>
            <a:r>
              <a:rPr lang="en-US" sz="3600" b="1" i="0" spc="0">
                <a:solidFill>
                  <a:srgbClr val="FFFFFF">
                    <a:alpha val="100000"/>
                  </a:srgbClr>
                </a:solidFill>
                <a:latin typeface="Ubuntu"/>
              </a:rPr>
              <a:t>About you (and me!)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pic>
        <p:nvPicPr>
          <p:cNvPr id="4" name="Picture 4"/>
          <p:cNvPicPr>
            <a:picLocks noChangeAspect="1"/>
          </p:cNvPicPr>
          <p:nvPr/>
        </p:nvPicPr>
        <p:blipFill>
          <a:blip r:embed="rId2">
            <a:alphaModFix amt="25000"/>
          </a:blip>
          <a:srcRect/>
          <a:stretch>
            <a:fillRect/>
          </a:stretch>
        </p:blipFill>
        <p:spPr>
          <a:xfrm>
            <a:off x="0" y="0"/>
            <a:ext cx="7620000" cy="5715000"/>
          </a:xfrm>
          <a:prstGeom prst="rect">
            <a:avLst/>
          </a:prstGeom>
        </p:spPr>
      </p:pic>
      <p:grpSp>
        <p:nvGrpSpPr>
          <p:cNvPr id="6" name="Group 6"/>
          <p:cNvGrpSpPr/>
          <p:nvPr/>
        </p:nvGrpSpPr>
        <p:grpSpPr>
          <a:xfrm rot="21600000">
            <a:off x="364441" y="-176435"/>
            <a:ext cx="6891117" cy="6791840"/>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3C6AFF">
                <a:alpha val="100000"/>
              </a:srgbClr>
            </a:solidFill>
          </p:spPr>
        </p:sp>
      </p:grpSp>
      <p:grpSp>
        <p:nvGrpSpPr>
          <p:cNvPr id="8" name="Group 8"/>
          <p:cNvGrpSpPr/>
          <p:nvPr/>
        </p:nvGrpSpPr>
        <p:grpSpPr>
          <a:xfrm rot="5400000">
            <a:off x="5205084" y="3314608"/>
            <a:ext cx="953196" cy="3915204"/>
            <a:chOff x="5205084" y="3314608"/>
            <a:chExt cx="953196" cy="3915204"/>
          </a:xfrm>
        </p:grpSpPr>
        <p:sp>
          <p:nvSpPr>
            <p:cNvPr id="7" name="Freeform 7"/>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10" name="Group 10"/>
          <p:cNvGrpSpPr/>
          <p:nvPr/>
        </p:nvGrpSpPr>
        <p:grpSpPr>
          <a:xfrm rot="16200000" flipH="1">
            <a:off x="3105224" y="1214336"/>
            <a:ext cx="1419143" cy="7648941"/>
            <a:chOff x="3105224" y="1214336"/>
            <a:chExt cx="1419143" cy="7648941"/>
          </a:xfrm>
        </p:grpSpPr>
        <p:sp>
          <p:nvSpPr>
            <p:cNvPr id="9" name="Freeform 9"/>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1" name="TextBox 11"/>
          <p:cNvSpPr txBox="1"/>
          <p:nvPr/>
        </p:nvSpPr>
        <p:spPr>
          <a:xfrm rot="21600000">
            <a:off x="409523" y="1866900"/>
            <a:ext cx="6827100" cy="504825"/>
          </a:xfrm>
          <a:prstGeom prst="rect">
            <a:avLst/>
          </a:prstGeom>
        </p:spPr>
        <p:txBody>
          <a:bodyPr lIns="0" tIns="50400" rIns="0" bIns="0" rtlCol="0" anchor="t"/>
          <a:lstStyle/>
          <a:p>
            <a:pPr algn="ctr">
              <a:lnSpc>
                <a:spcPts val="3960"/>
              </a:lnSpc>
            </a:pPr>
            <a:r>
              <a:rPr lang="en-US" sz="3600" b="1" i="0" spc="0" dirty="0" smtClean="0">
                <a:solidFill>
                  <a:srgbClr val="FFFFFF">
                    <a:alpha val="100000"/>
                  </a:srgbClr>
                </a:solidFill>
                <a:latin typeface="Ubuntu"/>
              </a:rPr>
              <a:t>Questions</a:t>
            </a:r>
            <a:r>
              <a:rPr lang="en-US" sz="3600" b="1" i="0" spc="0" dirty="0">
                <a:solidFill>
                  <a:srgbClr val="FFFFFF">
                    <a:alpha val="100000"/>
                  </a:srgbClr>
                </a:solidFill>
                <a:latin typeface="Ubuntu"/>
              </a:rPr>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5" name="Group 5"/>
          <p:cNvGrpSpPr/>
          <p:nvPr/>
        </p:nvGrpSpPr>
        <p:grpSpPr>
          <a:xfrm rot="16199937" flipH="1">
            <a:off x="100248" y="1064988"/>
            <a:ext cx="4545212" cy="4827615"/>
            <a:chOff x="100248" y="1064988"/>
            <a:chExt cx="4545212" cy="4827615"/>
          </a:xfrm>
        </p:grpSpPr>
        <p:sp>
          <p:nvSpPr>
            <p:cNvPr id="4" name="Freeform 4"/>
            <p:cNvSpPr/>
            <p:nvPr/>
          </p:nvSpPr>
          <p:spPr>
            <a:xfrm>
              <a:off x="100248" y="1064988"/>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4548" y="-995383"/>
            <a:ext cx="5759152" cy="7677249"/>
            <a:chOff x="954548" y="-995383"/>
            <a:chExt cx="5759152" cy="7677249"/>
          </a:xfrm>
        </p:grpSpPr>
        <p:sp>
          <p:nvSpPr>
            <p:cNvPr id="6" name="Freeform 6"/>
            <p:cNvSpPr/>
            <p:nvPr/>
          </p:nvSpPr>
          <p:spPr>
            <a:xfrm>
              <a:off x="954548" y="-995383"/>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16201337" flipH="1">
            <a:off x="2185578" y="3108817"/>
            <a:ext cx="410700" cy="4810639"/>
            <a:chOff x="2185578" y="3108817"/>
            <a:chExt cx="410700" cy="4810639"/>
          </a:xfrm>
        </p:grpSpPr>
        <p:sp>
          <p:nvSpPr>
            <p:cNvPr id="8" name="Freeform 8"/>
            <p:cNvSpPr/>
            <p:nvPr/>
          </p:nvSpPr>
          <p:spPr>
            <a:xfrm>
              <a:off x="2185578" y="3108817"/>
              <a:ext cx="410700" cy="4810639"/>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5401337">
            <a:off x="4132330" y="2176219"/>
            <a:ext cx="657621" cy="6423013"/>
            <a:chOff x="4132330" y="2176219"/>
            <a:chExt cx="657621" cy="6423013"/>
          </a:xfrm>
        </p:grpSpPr>
        <p:sp>
          <p:nvSpPr>
            <p:cNvPr id="10" name="Freeform 10"/>
            <p:cNvSpPr/>
            <p:nvPr/>
          </p:nvSpPr>
          <p:spPr>
            <a:xfrm>
              <a:off x="4132330" y="2176219"/>
              <a:ext cx="657621" cy="6423013"/>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cxnSp>
        <p:nvCxnSpPr>
          <p:cNvPr id="12" name="Straight Connector 12"/>
          <p:cNvCxnSpPr>
            <a:cxnSpLocks/>
          </p:cNvCxnSpPr>
          <p:nvPr/>
        </p:nvCxnSpPr>
        <p:spPr>
          <a:xfrm rot="5400000">
            <a:off x="1385991" y="2513279"/>
            <a:ext cx="2162165" cy="0"/>
          </a:xfrm>
          <a:prstGeom prst="line">
            <a:avLst/>
          </a:prstGeom>
          <a:ln w="4191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3" name="TextBox 13"/>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ICON</a:t>
            </a:r>
            <a:r>
              <a:rPr lang="en-US" sz="900" b="1" i="1" spc="375">
                <a:solidFill>
                  <a:srgbClr val="3C6AFF">
                    <a:alpha val="100000"/>
                  </a:srgbClr>
                </a:solidFill>
                <a:latin typeface="Ubuntu"/>
              </a:rPr>
              <a:t> ATTRIBUTION</a:t>
            </a:r>
          </a:p>
        </p:txBody>
      </p:sp>
      <p:grpSp>
        <p:nvGrpSpPr>
          <p:cNvPr id="15" name="Group 15"/>
          <p:cNvGrpSpPr/>
          <p:nvPr/>
        </p:nvGrpSpPr>
        <p:grpSpPr>
          <a:xfrm rot="21600000">
            <a:off x="2109812" y="1143000"/>
            <a:ext cx="714375" cy="714375"/>
            <a:chOff x="2109812" y="1143000"/>
            <a:chExt cx="714375" cy="714375"/>
          </a:xfrm>
        </p:grpSpPr>
        <p:sp>
          <p:nvSpPr>
            <p:cNvPr id="14" name="Freeform 14"/>
            <p:cNvSpPr/>
            <p:nvPr/>
          </p:nvSpPr>
          <p:spPr>
            <a:xfrm>
              <a:off x="2109812" y="114300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16" name="TextBox 16"/>
          <p:cNvSpPr txBox="1"/>
          <p:nvPr/>
        </p:nvSpPr>
        <p:spPr>
          <a:xfrm rot="21600000">
            <a:off x="3014671" y="1285875"/>
            <a:ext cx="2778975"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clover</a:t>
            </a:r>
          </a:p>
        </p:txBody>
      </p:sp>
      <p:sp>
        <p:nvSpPr>
          <p:cNvPr id="17" name="TextBox 17"/>
          <p:cNvSpPr txBox="1"/>
          <p:nvPr/>
        </p:nvSpPr>
        <p:spPr>
          <a:xfrm rot="21600000">
            <a:off x="3014671" y="1581150"/>
            <a:ext cx="3179025" cy="152400"/>
          </a:xfrm>
          <a:prstGeom prst="rect">
            <a:avLst/>
          </a:prstGeom>
        </p:spPr>
        <p:txBody>
          <a:bodyPr lIns="0" tIns="14400" rIns="0" bIns="0" rtlCol="0" anchor="t"/>
          <a:lstStyle/>
          <a:p>
            <a:pPr algn="l">
              <a:lnSpc>
                <a:spcPts val="1260"/>
              </a:lnSpc>
            </a:pPr>
            <a:r>
              <a:rPr lang="en-US" sz="1050" b="0" i="0" spc="0">
                <a:solidFill>
                  <a:srgbClr val="868686">
                    <a:alpha val="100000"/>
                  </a:srgbClr>
                </a:solidFill>
                <a:latin typeface="Ubuntu"/>
              </a:rPr>
              <a:t>clover by Aldric Rodríguez from the Noun Project</a:t>
            </a:r>
          </a:p>
        </p:txBody>
      </p:sp>
      <p:grpSp>
        <p:nvGrpSpPr>
          <p:cNvPr id="19" name="Group 19"/>
          <p:cNvGrpSpPr/>
          <p:nvPr/>
        </p:nvGrpSpPr>
        <p:grpSpPr>
          <a:xfrm rot="21600000">
            <a:off x="2109812" y="2190750"/>
            <a:ext cx="714375" cy="714375"/>
            <a:chOff x="2109812" y="2190750"/>
            <a:chExt cx="714375" cy="714375"/>
          </a:xfrm>
        </p:grpSpPr>
        <p:sp>
          <p:nvSpPr>
            <p:cNvPr id="18" name="Freeform 18"/>
            <p:cNvSpPr/>
            <p:nvPr/>
          </p:nvSpPr>
          <p:spPr>
            <a:xfrm>
              <a:off x="2109812" y="219075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20" name="TextBox 20"/>
          <p:cNvSpPr txBox="1"/>
          <p:nvPr/>
        </p:nvSpPr>
        <p:spPr>
          <a:xfrm rot="21600000">
            <a:off x="3014671" y="2343150"/>
            <a:ext cx="2502750"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brand</a:t>
            </a:r>
          </a:p>
        </p:txBody>
      </p:sp>
      <p:sp>
        <p:nvSpPr>
          <p:cNvPr id="21" name="TextBox 21"/>
          <p:cNvSpPr txBox="1"/>
          <p:nvPr/>
        </p:nvSpPr>
        <p:spPr>
          <a:xfrm rot="21600000">
            <a:off x="3014671" y="2638425"/>
            <a:ext cx="3540975" cy="152400"/>
          </a:xfrm>
          <a:prstGeom prst="rect">
            <a:avLst/>
          </a:prstGeom>
        </p:spPr>
        <p:txBody>
          <a:bodyPr lIns="0" tIns="14400" rIns="0" bIns="0" rtlCol="0" anchor="t"/>
          <a:lstStyle/>
          <a:p>
            <a:pPr algn="l">
              <a:lnSpc>
                <a:spcPts val="1260"/>
              </a:lnSpc>
            </a:pPr>
            <a:r>
              <a:rPr lang="en-US" sz="1050" b="0" i="0" spc="0">
                <a:solidFill>
                  <a:srgbClr val="868686">
                    <a:alpha val="100000"/>
                  </a:srgbClr>
                </a:solidFill>
                <a:latin typeface="Ubuntu"/>
              </a:rPr>
              <a:t>Icon made by photo3idea-studio from www.flaticon.com</a:t>
            </a:r>
          </a:p>
        </p:txBody>
      </p:sp>
      <p:grpSp>
        <p:nvGrpSpPr>
          <p:cNvPr id="23" name="Group 23"/>
          <p:cNvGrpSpPr/>
          <p:nvPr/>
        </p:nvGrpSpPr>
        <p:grpSpPr>
          <a:xfrm rot="21600000">
            <a:off x="2109812" y="3219450"/>
            <a:ext cx="714375" cy="714375"/>
            <a:chOff x="2109812" y="3219450"/>
            <a:chExt cx="714375" cy="714375"/>
          </a:xfrm>
        </p:grpSpPr>
        <p:sp>
          <p:nvSpPr>
            <p:cNvPr id="22" name="Freeform 22"/>
            <p:cNvSpPr/>
            <p:nvPr/>
          </p:nvSpPr>
          <p:spPr>
            <a:xfrm>
              <a:off x="2109812" y="3219450"/>
              <a:ext cx="714375" cy="714375"/>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FFFFFF">
                <a:alpha val="100000"/>
              </a:srgbClr>
            </a:solidFill>
          </p:spPr>
        </p:sp>
      </p:grpSp>
      <p:sp>
        <p:nvSpPr>
          <p:cNvPr id="24" name="TextBox 24"/>
          <p:cNvSpPr txBox="1"/>
          <p:nvPr/>
        </p:nvSpPr>
        <p:spPr>
          <a:xfrm rot="21600000">
            <a:off x="3014671" y="3362325"/>
            <a:ext cx="2502750"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puke</a:t>
            </a:r>
          </a:p>
        </p:txBody>
      </p:sp>
      <p:cxnSp>
        <p:nvCxnSpPr>
          <p:cNvPr id="25" name="Straight Connector 25"/>
          <p:cNvCxnSpPr>
            <a:cxnSpLocks/>
          </p:cNvCxnSpPr>
          <p:nvPr/>
        </p:nvCxnSpPr>
        <p:spPr>
          <a:xfrm rot="21600000">
            <a:off x="2009723"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26" name="TextBox 26"/>
          <p:cNvSpPr txBox="1"/>
          <p:nvPr/>
        </p:nvSpPr>
        <p:spPr>
          <a:xfrm rot="21600000">
            <a:off x="3014671" y="3657600"/>
            <a:ext cx="2502750" cy="152400"/>
          </a:xfrm>
          <a:prstGeom prst="rect">
            <a:avLst/>
          </a:prstGeom>
        </p:spPr>
        <p:txBody>
          <a:bodyPr lIns="0" tIns="14400" rIns="0" bIns="0" rtlCol="0" anchor="t"/>
          <a:lstStyle/>
          <a:p>
            <a:pPr algn="l">
              <a:lnSpc>
                <a:spcPts val="1260"/>
              </a:lnSpc>
            </a:pPr>
            <a:r>
              <a:rPr lang="en-US" sz="1050" b="0" i="0" spc="0">
                <a:solidFill>
                  <a:srgbClr val="868686">
                    <a:alpha val="100000"/>
                  </a:srgbClr>
                </a:solidFill>
                <a:latin typeface="Ubuntu"/>
              </a:rPr>
              <a:t>puke by Andi from the Noun Project</a:t>
            </a:r>
          </a:p>
        </p:txBody>
      </p:sp>
      <p:pic>
        <p:nvPicPr>
          <p:cNvPr id="27" name="Picture 27"/>
          <p:cNvPicPr>
            <a:picLocks noChangeAspect="1"/>
          </p:cNvPicPr>
          <p:nvPr/>
        </p:nvPicPr>
        <p:blipFill>
          <a:blip r:embed="rId2">
            <a:alphaModFix/>
          </a:blip>
          <a:srcRect/>
          <a:stretch>
            <a:fillRect/>
          </a:stretch>
        </p:blipFill>
        <p:spPr>
          <a:xfrm rot="21600000">
            <a:off x="3684591" y="161925"/>
            <a:ext cx="250849" cy="251225"/>
          </a:xfrm>
          <a:prstGeom prst="rect">
            <a:avLst/>
          </a:prstGeom>
        </p:spPr>
      </p:pic>
      <p:pic>
        <p:nvPicPr>
          <p:cNvPr id="28" name="Picture 28"/>
          <p:cNvPicPr>
            <a:picLocks noChangeAspect="1"/>
          </p:cNvPicPr>
          <p:nvPr/>
        </p:nvPicPr>
        <p:blipFill>
          <a:blip r:embed="rId3">
            <a:alphaModFix/>
          </a:blip>
          <a:srcRect/>
          <a:stretch>
            <a:fillRect/>
          </a:stretch>
        </p:blipFill>
        <p:spPr>
          <a:xfrm rot="21600000">
            <a:off x="2266974" y="1300162"/>
            <a:ext cx="400050" cy="400050"/>
          </a:xfrm>
          <a:prstGeom prst="rect">
            <a:avLst/>
          </a:prstGeom>
        </p:spPr>
      </p:pic>
      <p:pic>
        <p:nvPicPr>
          <p:cNvPr id="29" name="Picture 29"/>
          <p:cNvPicPr>
            <a:picLocks noChangeAspect="1"/>
          </p:cNvPicPr>
          <p:nvPr/>
        </p:nvPicPr>
        <p:blipFill>
          <a:blip r:embed="rId4">
            <a:alphaModFix/>
          </a:blip>
          <a:srcRect/>
          <a:stretch>
            <a:fillRect/>
          </a:stretch>
        </p:blipFill>
        <p:spPr>
          <a:xfrm rot="21600000">
            <a:off x="2262212" y="2352675"/>
            <a:ext cx="447675" cy="447675"/>
          </a:xfrm>
          <a:prstGeom prst="rect">
            <a:avLst/>
          </a:prstGeom>
        </p:spPr>
      </p:pic>
      <p:grpSp>
        <p:nvGrpSpPr>
          <p:cNvPr id="31" name="Group 31"/>
          <p:cNvGrpSpPr/>
          <p:nvPr/>
        </p:nvGrpSpPr>
        <p:grpSpPr>
          <a:xfrm rot="21600000">
            <a:off x="2262733" y="3362325"/>
            <a:ext cx="408533" cy="428625"/>
            <a:chOff x="2262733" y="3362325"/>
            <a:chExt cx="408533" cy="428625"/>
          </a:xfrm>
        </p:grpSpPr>
        <p:sp>
          <p:nvSpPr>
            <p:cNvPr id="30" name="Freeform 30"/>
            <p:cNvSpPr/>
            <p:nvPr/>
          </p:nvSpPr>
          <p:spPr>
            <a:xfrm>
              <a:off x="2262733" y="3362325"/>
              <a:ext cx="408533" cy="428625"/>
            </a:xfrm>
            <a:custGeom>
              <a:avLst/>
              <a:gdLst/>
              <a:ahLst/>
              <a:cxnLst/>
              <a:rect l="0" t="0" r="0" b="0"/>
              <a:pathLst>
                <a:path w="504825" h="527685">
                  <a:moveTo>
                    <a:pt x="504825" y="252412"/>
                  </a:moveTo>
                  <a:cubicBezTo>
                    <a:pt x="504825" y="112395"/>
                    <a:pt x="391478" y="0"/>
                    <a:pt x="252413" y="0"/>
                  </a:cubicBezTo>
                  <a:cubicBezTo>
                    <a:pt x="113347" y="0"/>
                    <a:pt x="0" y="112395"/>
                    <a:pt x="0" y="252412"/>
                  </a:cubicBezTo>
                  <a:cubicBezTo>
                    <a:pt x="0" y="350520"/>
                    <a:pt x="56198" y="439102"/>
                    <a:pt x="144780" y="481012"/>
                  </a:cubicBezTo>
                  <a:cubicBezTo>
                    <a:pt x="134303" y="488632"/>
                    <a:pt x="124778" y="498157"/>
                    <a:pt x="118110" y="509587"/>
                  </a:cubicBezTo>
                  <a:cubicBezTo>
                    <a:pt x="115252" y="513397"/>
                    <a:pt x="113347" y="518160"/>
                    <a:pt x="111443" y="521970"/>
                  </a:cubicBezTo>
                  <a:cubicBezTo>
                    <a:pt x="110490" y="524827"/>
                    <a:pt x="111443" y="526732"/>
                    <a:pt x="114300" y="527685"/>
                  </a:cubicBezTo>
                  <a:cubicBezTo>
                    <a:pt x="115253" y="527685"/>
                    <a:pt x="115253" y="527685"/>
                    <a:pt x="116205" y="527685"/>
                  </a:cubicBezTo>
                  <a:lnTo>
                    <a:pt x="389573" y="527685"/>
                  </a:lnTo>
                  <a:cubicBezTo>
                    <a:pt x="392430" y="527685"/>
                    <a:pt x="394335" y="525780"/>
                    <a:pt x="394335" y="522922"/>
                  </a:cubicBezTo>
                  <a:cubicBezTo>
                    <a:pt x="394335" y="521970"/>
                    <a:pt x="394335" y="521970"/>
                    <a:pt x="394335" y="521017"/>
                  </a:cubicBezTo>
                  <a:cubicBezTo>
                    <a:pt x="392430" y="516255"/>
                    <a:pt x="390525" y="512445"/>
                    <a:pt x="387667" y="508635"/>
                  </a:cubicBezTo>
                  <a:cubicBezTo>
                    <a:pt x="381000" y="497205"/>
                    <a:pt x="371475" y="487680"/>
                    <a:pt x="360998" y="480060"/>
                  </a:cubicBezTo>
                  <a:cubicBezTo>
                    <a:pt x="448628" y="439102"/>
                    <a:pt x="504825" y="349567"/>
                    <a:pt x="504825" y="252412"/>
                  </a:cubicBezTo>
                  <a:close/>
                  <a:moveTo>
                    <a:pt x="360998" y="505777"/>
                  </a:moveTo>
                  <a:cubicBezTo>
                    <a:pt x="361950" y="506730"/>
                    <a:pt x="361950" y="507682"/>
                    <a:pt x="360998" y="508635"/>
                  </a:cubicBezTo>
                  <a:cubicBezTo>
                    <a:pt x="360998" y="508635"/>
                    <a:pt x="360045" y="509587"/>
                    <a:pt x="359092" y="509587"/>
                  </a:cubicBezTo>
                  <a:lnTo>
                    <a:pt x="145733" y="509587"/>
                  </a:lnTo>
                  <a:cubicBezTo>
                    <a:pt x="144780" y="509587"/>
                    <a:pt x="143828" y="508635"/>
                    <a:pt x="143828" y="507682"/>
                  </a:cubicBezTo>
                  <a:cubicBezTo>
                    <a:pt x="143828" y="506730"/>
                    <a:pt x="143828" y="506730"/>
                    <a:pt x="144780" y="505777"/>
                  </a:cubicBezTo>
                  <a:cubicBezTo>
                    <a:pt x="151448" y="499110"/>
                    <a:pt x="158115" y="493395"/>
                    <a:pt x="165735" y="489585"/>
                  </a:cubicBezTo>
                  <a:cubicBezTo>
                    <a:pt x="169545" y="487680"/>
                    <a:pt x="172403" y="485775"/>
                    <a:pt x="176213" y="483870"/>
                  </a:cubicBezTo>
                  <a:cubicBezTo>
                    <a:pt x="180975" y="481965"/>
                    <a:pt x="185738" y="479107"/>
                    <a:pt x="190500" y="477202"/>
                  </a:cubicBezTo>
                  <a:cubicBezTo>
                    <a:pt x="191453" y="476250"/>
                    <a:pt x="193358" y="476250"/>
                    <a:pt x="195263" y="475297"/>
                  </a:cubicBezTo>
                  <a:lnTo>
                    <a:pt x="195263" y="386715"/>
                  </a:lnTo>
                  <a:cubicBezTo>
                    <a:pt x="195263" y="381000"/>
                    <a:pt x="199073" y="377190"/>
                    <a:pt x="204788" y="377190"/>
                  </a:cubicBezTo>
                  <a:lnTo>
                    <a:pt x="301943" y="377190"/>
                  </a:lnTo>
                  <a:cubicBezTo>
                    <a:pt x="307658" y="377190"/>
                    <a:pt x="311468" y="381000"/>
                    <a:pt x="311468" y="386715"/>
                  </a:cubicBezTo>
                  <a:lnTo>
                    <a:pt x="311468" y="475297"/>
                  </a:lnTo>
                  <a:cubicBezTo>
                    <a:pt x="313373" y="475297"/>
                    <a:pt x="314325" y="476250"/>
                    <a:pt x="316230" y="477202"/>
                  </a:cubicBezTo>
                  <a:cubicBezTo>
                    <a:pt x="320993" y="479107"/>
                    <a:pt x="325755" y="481012"/>
                    <a:pt x="330518" y="483870"/>
                  </a:cubicBezTo>
                  <a:cubicBezTo>
                    <a:pt x="334328" y="485775"/>
                    <a:pt x="337185" y="487680"/>
                    <a:pt x="340995" y="489585"/>
                  </a:cubicBezTo>
                  <a:cubicBezTo>
                    <a:pt x="347663" y="493395"/>
                    <a:pt x="354330" y="499110"/>
                    <a:pt x="360998" y="505777"/>
                  </a:cubicBezTo>
                  <a:close/>
                  <a:moveTo>
                    <a:pt x="300990" y="358140"/>
                  </a:moveTo>
                  <a:lnTo>
                    <a:pt x="203835" y="358140"/>
                  </a:lnTo>
                  <a:cubicBezTo>
                    <a:pt x="187643" y="358140"/>
                    <a:pt x="175260" y="370522"/>
                    <a:pt x="175260" y="386715"/>
                  </a:cubicBezTo>
                  <a:lnTo>
                    <a:pt x="175260" y="421005"/>
                  </a:lnTo>
                  <a:cubicBezTo>
                    <a:pt x="152400" y="409575"/>
                    <a:pt x="138112" y="392430"/>
                    <a:pt x="138112" y="374332"/>
                  </a:cubicBezTo>
                  <a:cubicBezTo>
                    <a:pt x="138112" y="340042"/>
                    <a:pt x="190500" y="310515"/>
                    <a:pt x="252413" y="310515"/>
                  </a:cubicBezTo>
                  <a:cubicBezTo>
                    <a:pt x="314325" y="310515"/>
                    <a:pt x="366713" y="340042"/>
                    <a:pt x="366713" y="374332"/>
                  </a:cubicBezTo>
                  <a:cubicBezTo>
                    <a:pt x="366713" y="392430"/>
                    <a:pt x="352425" y="409575"/>
                    <a:pt x="330518" y="421005"/>
                  </a:cubicBezTo>
                  <a:lnTo>
                    <a:pt x="330518" y="386715"/>
                  </a:lnTo>
                  <a:cubicBezTo>
                    <a:pt x="329565" y="371475"/>
                    <a:pt x="317183" y="358140"/>
                    <a:pt x="300990" y="358140"/>
                  </a:cubicBezTo>
                  <a:close/>
                  <a:moveTo>
                    <a:pt x="340995" y="467677"/>
                  </a:moveTo>
                  <a:cubicBezTo>
                    <a:pt x="337185" y="465772"/>
                    <a:pt x="333375" y="463867"/>
                    <a:pt x="329565" y="461962"/>
                  </a:cubicBezTo>
                  <a:lnTo>
                    <a:pt x="329565" y="441960"/>
                  </a:lnTo>
                  <a:cubicBezTo>
                    <a:pt x="363855" y="426720"/>
                    <a:pt x="384810" y="401955"/>
                    <a:pt x="384810" y="374332"/>
                  </a:cubicBezTo>
                  <a:cubicBezTo>
                    <a:pt x="384810" y="327660"/>
                    <a:pt x="326707" y="291465"/>
                    <a:pt x="251460" y="291465"/>
                  </a:cubicBezTo>
                  <a:cubicBezTo>
                    <a:pt x="176212" y="291465"/>
                    <a:pt x="118110" y="327660"/>
                    <a:pt x="118110" y="374332"/>
                  </a:cubicBezTo>
                  <a:cubicBezTo>
                    <a:pt x="118110" y="402907"/>
                    <a:pt x="140017" y="427672"/>
                    <a:pt x="174307" y="441960"/>
                  </a:cubicBezTo>
                  <a:lnTo>
                    <a:pt x="174307" y="461962"/>
                  </a:lnTo>
                  <a:cubicBezTo>
                    <a:pt x="170497" y="463867"/>
                    <a:pt x="166687" y="465772"/>
                    <a:pt x="162877" y="467677"/>
                  </a:cubicBezTo>
                  <a:cubicBezTo>
                    <a:pt x="44767" y="419100"/>
                    <a:pt x="-12382" y="282892"/>
                    <a:pt x="36195" y="163830"/>
                  </a:cubicBezTo>
                  <a:cubicBezTo>
                    <a:pt x="84773" y="44767"/>
                    <a:pt x="221933" y="-12383"/>
                    <a:pt x="340995" y="36195"/>
                  </a:cubicBezTo>
                  <a:cubicBezTo>
                    <a:pt x="460058" y="84772"/>
                    <a:pt x="517208" y="221932"/>
                    <a:pt x="468630" y="340995"/>
                  </a:cubicBezTo>
                  <a:cubicBezTo>
                    <a:pt x="444818" y="398145"/>
                    <a:pt x="399098" y="444817"/>
                    <a:pt x="340995" y="467677"/>
                  </a:cubicBezTo>
                  <a:close/>
                  <a:moveTo>
                    <a:pt x="206693" y="200977"/>
                  </a:moveTo>
                  <a:cubicBezTo>
                    <a:pt x="201930" y="210502"/>
                    <a:pt x="191452" y="208597"/>
                    <a:pt x="180023" y="206692"/>
                  </a:cubicBezTo>
                  <a:cubicBezTo>
                    <a:pt x="166688" y="203835"/>
                    <a:pt x="152400" y="202882"/>
                    <a:pt x="138112" y="204787"/>
                  </a:cubicBezTo>
                  <a:cubicBezTo>
                    <a:pt x="123825" y="207645"/>
                    <a:pt x="110490" y="211455"/>
                    <a:pt x="98107" y="217170"/>
                  </a:cubicBezTo>
                  <a:cubicBezTo>
                    <a:pt x="97155" y="218122"/>
                    <a:pt x="95250" y="218122"/>
                    <a:pt x="94297" y="218122"/>
                  </a:cubicBezTo>
                  <a:cubicBezTo>
                    <a:pt x="89535" y="218122"/>
                    <a:pt x="84772" y="214312"/>
                    <a:pt x="84772" y="208597"/>
                  </a:cubicBezTo>
                  <a:cubicBezTo>
                    <a:pt x="84772" y="204787"/>
                    <a:pt x="86677" y="200977"/>
                    <a:pt x="90487" y="200025"/>
                  </a:cubicBezTo>
                  <a:cubicBezTo>
                    <a:pt x="104775" y="193357"/>
                    <a:pt x="120015" y="188595"/>
                    <a:pt x="135255" y="185737"/>
                  </a:cubicBezTo>
                  <a:cubicBezTo>
                    <a:pt x="149542" y="183832"/>
                    <a:pt x="164782" y="183832"/>
                    <a:pt x="179070" y="186690"/>
                  </a:cubicBezTo>
                  <a:cubicBezTo>
                    <a:pt x="171450" y="180975"/>
                    <a:pt x="163830" y="176212"/>
                    <a:pt x="155257" y="171450"/>
                  </a:cubicBezTo>
                  <a:cubicBezTo>
                    <a:pt x="139065" y="163830"/>
                    <a:pt x="120967" y="159067"/>
                    <a:pt x="102870" y="158115"/>
                  </a:cubicBezTo>
                  <a:cubicBezTo>
                    <a:pt x="97155" y="158115"/>
                    <a:pt x="93345" y="153352"/>
                    <a:pt x="93345" y="148590"/>
                  </a:cubicBezTo>
                  <a:cubicBezTo>
                    <a:pt x="93345" y="143827"/>
                    <a:pt x="98107" y="139065"/>
                    <a:pt x="102870" y="139065"/>
                  </a:cubicBezTo>
                  <a:cubicBezTo>
                    <a:pt x="123825" y="140017"/>
                    <a:pt x="143827" y="144780"/>
                    <a:pt x="162877" y="154305"/>
                  </a:cubicBezTo>
                  <a:cubicBezTo>
                    <a:pt x="164783" y="156210"/>
                    <a:pt x="215265" y="180975"/>
                    <a:pt x="206693" y="200977"/>
                  </a:cubicBezTo>
                  <a:close/>
                  <a:moveTo>
                    <a:pt x="419100" y="212407"/>
                  </a:moveTo>
                  <a:cubicBezTo>
                    <a:pt x="417195" y="217170"/>
                    <a:pt x="411480" y="219075"/>
                    <a:pt x="406718" y="217170"/>
                  </a:cubicBezTo>
                  <a:cubicBezTo>
                    <a:pt x="393383" y="211455"/>
                    <a:pt x="380048" y="207645"/>
                    <a:pt x="366713" y="204787"/>
                  </a:cubicBezTo>
                  <a:cubicBezTo>
                    <a:pt x="352425" y="202882"/>
                    <a:pt x="339090" y="203835"/>
                    <a:pt x="324803" y="206692"/>
                  </a:cubicBezTo>
                  <a:cubicBezTo>
                    <a:pt x="313373" y="208597"/>
                    <a:pt x="302895" y="210502"/>
                    <a:pt x="298133" y="200977"/>
                  </a:cubicBezTo>
                  <a:cubicBezTo>
                    <a:pt x="289560" y="180975"/>
                    <a:pt x="340043" y="156210"/>
                    <a:pt x="341948" y="155257"/>
                  </a:cubicBezTo>
                  <a:cubicBezTo>
                    <a:pt x="360998" y="145732"/>
                    <a:pt x="381000" y="140970"/>
                    <a:pt x="401955" y="140017"/>
                  </a:cubicBezTo>
                  <a:cubicBezTo>
                    <a:pt x="407670" y="140017"/>
                    <a:pt x="411480" y="143827"/>
                    <a:pt x="411480" y="149542"/>
                  </a:cubicBezTo>
                  <a:cubicBezTo>
                    <a:pt x="411480" y="155257"/>
                    <a:pt x="407670" y="159067"/>
                    <a:pt x="401955" y="159067"/>
                  </a:cubicBezTo>
                  <a:cubicBezTo>
                    <a:pt x="383858" y="160020"/>
                    <a:pt x="365760" y="163830"/>
                    <a:pt x="349567" y="172402"/>
                  </a:cubicBezTo>
                  <a:cubicBezTo>
                    <a:pt x="340995" y="176212"/>
                    <a:pt x="333375" y="181927"/>
                    <a:pt x="325755" y="187642"/>
                  </a:cubicBezTo>
                  <a:cubicBezTo>
                    <a:pt x="340042" y="184785"/>
                    <a:pt x="354330" y="184785"/>
                    <a:pt x="369570" y="186690"/>
                  </a:cubicBezTo>
                  <a:cubicBezTo>
                    <a:pt x="384810" y="189547"/>
                    <a:pt x="400050" y="194310"/>
                    <a:pt x="414338" y="200977"/>
                  </a:cubicBezTo>
                  <a:cubicBezTo>
                    <a:pt x="419100" y="201930"/>
                    <a:pt x="421958" y="207645"/>
                    <a:pt x="419100" y="212407"/>
                  </a:cubicBezTo>
                  <a:close/>
                  <a:moveTo>
                    <a:pt x="277178" y="410527"/>
                  </a:moveTo>
                  <a:cubicBezTo>
                    <a:pt x="277178" y="416242"/>
                    <a:pt x="273368" y="420052"/>
                    <a:pt x="267653" y="420052"/>
                  </a:cubicBezTo>
                  <a:cubicBezTo>
                    <a:pt x="261938" y="420052"/>
                    <a:pt x="258128" y="416242"/>
                    <a:pt x="258128" y="410527"/>
                  </a:cubicBezTo>
                  <a:cubicBezTo>
                    <a:pt x="258128" y="404812"/>
                    <a:pt x="261938" y="401002"/>
                    <a:pt x="267653" y="401002"/>
                  </a:cubicBezTo>
                  <a:cubicBezTo>
                    <a:pt x="273368" y="401002"/>
                    <a:pt x="277178" y="405765"/>
                    <a:pt x="277178" y="410527"/>
                  </a:cubicBezTo>
                  <a:close/>
                  <a:moveTo>
                    <a:pt x="233363" y="449580"/>
                  </a:moveTo>
                  <a:cubicBezTo>
                    <a:pt x="233363" y="455295"/>
                    <a:pt x="229553" y="459105"/>
                    <a:pt x="223838" y="459105"/>
                  </a:cubicBezTo>
                  <a:cubicBezTo>
                    <a:pt x="218123" y="459105"/>
                    <a:pt x="214313" y="455295"/>
                    <a:pt x="214313" y="449580"/>
                  </a:cubicBezTo>
                  <a:cubicBezTo>
                    <a:pt x="214313" y="443865"/>
                    <a:pt x="218123" y="440055"/>
                    <a:pt x="223838" y="440055"/>
                  </a:cubicBezTo>
                  <a:cubicBezTo>
                    <a:pt x="229553" y="440055"/>
                    <a:pt x="233363" y="443865"/>
                    <a:pt x="233363" y="449580"/>
                  </a:cubicBezTo>
                  <a:close/>
                  <a:moveTo>
                    <a:pt x="288608" y="466725"/>
                  </a:moveTo>
                  <a:cubicBezTo>
                    <a:pt x="288608" y="470535"/>
                    <a:pt x="285750" y="474345"/>
                    <a:pt x="280987" y="474345"/>
                  </a:cubicBezTo>
                  <a:cubicBezTo>
                    <a:pt x="276225" y="474345"/>
                    <a:pt x="273367" y="471487"/>
                    <a:pt x="273367" y="466725"/>
                  </a:cubicBezTo>
                  <a:cubicBezTo>
                    <a:pt x="273367" y="461962"/>
                    <a:pt x="276225" y="459105"/>
                    <a:pt x="280987" y="459105"/>
                  </a:cubicBezTo>
                  <a:cubicBezTo>
                    <a:pt x="285750" y="459105"/>
                    <a:pt x="288608" y="462915"/>
                    <a:pt x="288608" y="466725"/>
                  </a:cubicBezTo>
                  <a:close/>
                </a:path>
              </a:pathLst>
            </a:custGeom>
            <a:solidFill>
              <a:srgbClr val="000000">
                <a:alpha val="100000"/>
              </a:srgbClr>
            </a:solidFill>
          </p:spPr>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4" name="TextBox 4"/>
          <p:cNvSpPr txBox="1"/>
          <p:nvPr/>
        </p:nvSpPr>
        <p:spPr>
          <a:xfrm rot="21600000">
            <a:off x="2330961" y="912614"/>
            <a:ext cx="4945913" cy="1685925"/>
          </a:xfrm>
          <a:prstGeom prst="rect">
            <a:avLst/>
          </a:prstGeom>
        </p:spPr>
        <p:txBody>
          <a:bodyPr lIns="0" tIns="57600" rIns="0" bIns="0" rtlCol="0" anchor="t"/>
          <a:lstStyle/>
          <a:p>
            <a:pPr algn="l">
              <a:lnSpc>
                <a:spcPts val="4455"/>
              </a:lnSpc>
            </a:pPr>
            <a:r>
              <a:rPr lang="en-US" sz="4050" b="1" i="0" spc="0">
                <a:solidFill>
                  <a:srgbClr val="FFFFFF">
                    <a:alpha val="100000"/>
                  </a:srgbClr>
                </a:solidFill>
                <a:latin typeface="Ubuntu"/>
              </a:rPr>
              <a:t>Thank you, </a:t>
            </a:r>
            <a:r>
              <a:rPr lang="en-US" sz="4050" b="1" dirty="0"/>
              <a:t/>
            </a:r>
            <a:br>
              <a:rPr lang="en-US" sz="4050" b="1" dirty="0"/>
            </a:br>
            <a:r>
              <a:rPr lang="en-US" sz="4050" b="1" i="0" spc="0">
                <a:solidFill>
                  <a:srgbClr val="FFFFFF">
                    <a:alpha val="100000"/>
                  </a:srgbClr>
                </a:solidFill>
                <a:latin typeface="Ubuntu"/>
              </a:rPr>
              <a:t>and</a:t>
            </a:r>
            <a:r>
              <a:rPr lang="en-US" sz="4050" b="1" i="0" spc="0">
                <a:solidFill>
                  <a:srgbClr val="8FDFD1">
                    <a:alpha val="100000"/>
                  </a:srgbClr>
                </a:solidFill>
                <a:latin typeface="Ubuntu"/>
              </a:rPr>
              <a:t> good luck</a:t>
            </a:r>
            <a:r>
              <a:rPr lang="en-US" sz="4050" b="1" i="0" spc="0">
                <a:solidFill>
                  <a:srgbClr val="FFFFFF">
                    <a:alpha val="100000"/>
                  </a:srgbClr>
                </a:solidFill>
                <a:latin typeface="Ubuntu"/>
              </a:rPr>
              <a:t> </a:t>
            </a:r>
            <a:r>
              <a:rPr lang="en-US" sz="4050" b="1" dirty="0"/>
              <a:t/>
            </a:r>
            <a:br>
              <a:rPr lang="en-US" sz="4050" b="1" dirty="0"/>
            </a:br>
            <a:r>
              <a:rPr lang="en-US" sz="4050" b="1" i="0" spc="0">
                <a:solidFill>
                  <a:srgbClr val="FFFFFF">
                    <a:alpha val="100000"/>
                  </a:srgbClr>
                </a:solidFill>
                <a:latin typeface="Ubuntu"/>
              </a:rPr>
              <a:t>with your search!</a:t>
            </a:r>
          </a:p>
        </p:txBody>
      </p:sp>
      <p:grpSp>
        <p:nvGrpSpPr>
          <p:cNvPr id="6" name="Group 6"/>
          <p:cNvGrpSpPr/>
          <p:nvPr/>
        </p:nvGrpSpPr>
        <p:grpSpPr>
          <a:xfrm rot="5400000">
            <a:off x="5205084" y="3314608"/>
            <a:ext cx="953196" cy="3915204"/>
            <a:chOff x="5205084" y="3314608"/>
            <a:chExt cx="953196" cy="3915204"/>
          </a:xfrm>
        </p:grpSpPr>
        <p:sp>
          <p:nvSpPr>
            <p:cNvPr id="5" name="Freeform 5"/>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8" name="Group 8"/>
          <p:cNvGrpSpPr/>
          <p:nvPr/>
        </p:nvGrpSpPr>
        <p:grpSpPr>
          <a:xfrm rot="16200000" flipH="1">
            <a:off x="3105224" y="1214336"/>
            <a:ext cx="1419143" cy="7648941"/>
            <a:chOff x="3105224" y="1214336"/>
            <a:chExt cx="1419143" cy="7648941"/>
          </a:xfrm>
        </p:grpSpPr>
        <p:sp>
          <p:nvSpPr>
            <p:cNvPr id="7" name="Freeform 7"/>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cxnSp>
        <p:nvCxnSpPr>
          <p:cNvPr id="9" name="Straight Connector 9"/>
          <p:cNvCxnSpPr>
            <a:cxnSpLocks/>
          </p:cNvCxnSpPr>
          <p:nvPr/>
        </p:nvCxnSpPr>
        <p:spPr>
          <a:xfrm rot="21600000">
            <a:off x="2330958" y="3486150"/>
            <a:ext cx="295275"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grpSp>
        <p:nvGrpSpPr>
          <p:cNvPr id="11" name="Group 11"/>
          <p:cNvGrpSpPr/>
          <p:nvPr/>
        </p:nvGrpSpPr>
        <p:grpSpPr>
          <a:xfrm rot="21600000">
            <a:off x="2275465" y="4940215"/>
            <a:ext cx="841045" cy="95209"/>
            <a:chOff x="2275465" y="4940215"/>
            <a:chExt cx="841045" cy="95209"/>
          </a:xfrm>
        </p:grpSpPr>
        <p:sp>
          <p:nvSpPr>
            <p:cNvPr id="10" name="Freeform 10"/>
            <p:cNvSpPr/>
            <p:nvPr/>
          </p:nvSpPr>
          <p:spPr>
            <a:xfrm>
              <a:off x="2275465" y="4940215"/>
              <a:ext cx="841045" cy="95209"/>
            </a:xfrm>
            <a:custGeom>
              <a:avLst/>
              <a:gdLst/>
              <a:ahLst/>
              <a:cxnLst/>
              <a:rect l="0" t="0" r="0" b="0"/>
              <a:pathLst>
                <a:path w="304800" h="56445">
                  <a:moveTo>
                    <a:pt x="276577" y="56445"/>
                  </a:moveTo>
                  <a:lnTo>
                    <a:pt x="28223" y="56445"/>
                  </a:lnTo>
                  <a:cubicBezTo>
                    <a:pt x="12640" y="56445"/>
                    <a:pt x="0" y="43805"/>
                    <a:pt x="0" y="28223"/>
                  </a:cubicBezTo>
                  <a:lnTo>
                    <a:pt x="0" y="28223"/>
                  </a:lnTo>
                  <a:cubicBezTo>
                    <a:pt x="0" y="12640"/>
                    <a:pt x="12640" y="0"/>
                    <a:pt x="28223" y="0"/>
                  </a:cubicBezTo>
                  <a:lnTo>
                    <a:pt x="276577" y="0"/>
                  </a:lnTo>
                  <a:cubicBezTo>
                    <a:pt x="292160" y="0"/>
                    <a:pt x="304800" y="12640"/>
                    <a:pt x="304800" y="28223"/>
                  </a:cubicBezTo>
                  <a:lnTo>
                    <a:pt x="304800" y="28223"/>
                  </a:lnTo>
                  <a:cubicBezTo>
                    <a:pt x="304800" y="43805"/>
                    <a:pt x="292160" y="56445"/>
                    <a:pt x="276577" y="56445"/>
                  </a:cubicBezTo>
                  <a:close/>
                </a:path>
              </a:pathLst>
            </a:custGeom>
            <a:solidFill>
              <a:srgbClr val="464646">
                <a:alpha val="30000"/>
              </a:srgbClr>
            </a:solidFill>
          </p:spPr>
        </p:sp>
      </p:grpSp>
      <p:pic>
        <p:nvPicPr>
          <p:cNvPr id="12" name="Picture 12"/>
          <p:cNvPicPr>
            <a:picLocks noChangeAspect="1"/>
          </p:cNvPicPr>
          <p:nvPr/>
        </p:nvPicPr>
        <p:blipFill>
          <a:blip r:embed="rId2">
            <a:alphaModFix/>
          </a:blip>
          <a:srcRect/>
          <a:stretch>
            <a:fillRect/>
          </a:stretch>
        </p:blipFill>
        <p:spPr>
          <a:xfrm rot="21600000">
            <a:off x="2330364" y="4484015"/>
            <a:ext cx="731205" cy="514128"/>
          </a:xfrm>
          <a:prstGeom prst="rect">
            <a:avLst/>
          </a:prstGeom>
        </p:spPr>
      </p:pic>
      <p:sp>
        <p:nvSpPr>
          <p:cNvPr id="13" name="TextBox 13"/>
          <p:cNvSpPr txBox="1"/>
          <p:nvPr/>
        </p:nvSpPr>
        <p:spPr>
          <a:xfrm rot="21600000">
            <a:off x="2336015" y="3988593"/>
            <a:ext cx="2502750" cy="190500"/>
          </a:xfrm>
          <a:prstGeom prst="rect">
            <a:avLst/>
          </a:prstGeom>
        </p:spPr>
        <p:txBody>
          <a:bodyPr lIns="0" tIns="21600" rIns="0" bIns="0" rtlCol="0" anchor="t"/>
          <a:lstStyle/>
          <a:p>
            <a:pPr algn="l">
              <a:lnSpc>
                <a:spcPts val="1500"/>
              </a:lnSpc>
            </a:pPr>
            <a:r>
              <a:rPr lang="en-US" sz="1500" b="1" i="0" spc="75">
                <a:solidFill>
                  <a:srgbClr val="FFFFFF">
                    <a:alpha val="100000"/>
                  </a:srgbClr>
                </a:solidFill>
                <a:latin typeface="Ubuntu"/>
              </a:rPr>
              <a:t>j.schmitt@umsl.edu</a:t>
            </a:r>
          </a:p>
        </p:txBody>
      </p:sp>
      <p:pic>
        <p:nvPicPr>
          <p:cNvPr id="14" name="Picture 17"/>
          <p:cNvPicPr>
            <a:picLocks noChangeAspect="1"/>
          </p:cNvPicPr>
          <p:nvPr/>
        </p:nvPicPr>
        <p:blipFill>
          <a:blip r:embed="rId3">
            <a:alphaModFix/>
          </a:blip>
          <a:srcRect/>
          <a:stretch>
            <a:fillRect/>
          </a:stretch>
        </p:blipFill>
        <p:spPr>
          <a:xfrm rot="21600000">
            <a:off x="2336015" y="5364600"/>
            <a:ext cx="1009650" cy="178571"/>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99319">
            <a:off x="5476999" y="3842730"/>
            <a:ext cx="1173415" cy="130911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5" name="Group 5"/>
          <p:cNvGrpSpPr/>
          <p:nvPr/>
        </p:nvGrpSpPr>
        <p:grpSpPr>
          <a:xfrm rot="16199937" flipH="1">
            <a:off x="100248" y="1064988"/>
            <a:ext cx="4545212" cy="4827615"/>
            <a:chOff x="100248" y="1064988"/>
            <a:chExt cx="4545212" cy="4827615"/>
          </a:xfrm>
        </p:grpSpPr>
        <p:sp>
          <p:nvSpPr>
            <p:cNvPr id="4" name="Freeform 4"/>
            <p:cNvSpPr/>
            <p:nvPr/>
          </p:nvSpPr>
          <p:spPr>
            <a:xfrm>
              <a:off x="100248" y="1064988"/>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4548" y="-995383"/>
            <a:ext cx="5759152" cy="7677249"/>
            <a:chOff x="954548" y="-995383"/>
            <a:chExt cx="5759152" cy="7677249"/>
          </a:xfrm>
        </p:grpSpPr>
        <p:sp>
          <p:nvSpPr>
            <p:cNvPr id="6" name="Freeform 6"/>
            <p:cNvSpPr/>
            <p:nvPr/>
          </p:nvSpPr>
          <p:spPr>
            <a:xfrm>
              <a:off x="954548" y="-995383"/>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16201337" flipH="1">
            <a:off x="2185578" y="3108817"/>
            <a:ext cx="410700" cy="4810639"/>
            <a:chOff x="2185578" y="3108817"/>
            <a:chExt cx="410700" cy="4810639"/>
          </a:xfrm>
        </p:grpSpPr>
        <p:sp>
          <p:nvSpPr>
            <p:cNvPr id="8" name="Freeform 8"/>
            <p:cNvSpPr/>
            <p:nvPr/>
          </p:nvSpPr>
          <p:spPr>
            <a:xfrm>
              <a:off x="2185578" y="3108817"/>
              <a:ext cx="410700" cy="4810639"/>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5401337">
            <a:off x="4132330" y="2186379"/>
            <a:ext cx="657621" cy="6423013"/>
            <a:chOff x="4132330" y="2176219"/>
            <a:chExt cx="657621" cy="6423013"/>
          </a:xfrm>
        </p:grpSpPr>
        <p:sp>
          <p:nvSpPr>
            <p:cNvPr id="10" name="Freeform 10"/>
            <p:cNvSpPr/>
            <p:nvPr/>
          </p:nvSpPr>
          <p:spPr>
            <a:xfrm>
              <a:off x="4132330" y="2176219"/>
              <a:ext cx="657621" cy="6423013"/>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2" name="TextBox 12"/>
          <p:cNvSpPr txBox="1"/>
          <p:nvPr/>
        </p:nvSpPr>
        <p:spPr>
          <a:xfrm rot="21600000">
            <a:off x="781065" y="491290"/>
            <a:ext cx="6065100" cy="114300"/>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ABOUT</a:t>
            </a:r>
            <a:r>
              <a:rPr lang="en-US" sz="900" b="1" i="1" spc="375">
                <a:solidFill>
                  <a:srgbClr val="3C6AFF">
                    <a:alpha val="100000"/>
                  </a:srgbClr>
                </a:solidFill>
                <a:latin typeface="Ubuntu"/>
              </a:rPr>
              <a:t> YOU</a:t>
            </a:r>
          </a:p>
        </p:txBody>
      </p:sp>
      <p:cxnSp>
        <p:nvCxnSpPr>
          <p:cNvPr id="13" name="Straight Connector 13"/>
          <p:cNvCxnSpPr>
            <a:cxnSpLocks/>
          </p:cNvCxnSpPr>
          <p:nvPr/>
        </p:nvCxnSpPr>
        <p:spPr>
          <a:xfrm rot="21600000">
            <a:off x="2009723"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grpSp>
        <p:nvGrpSpPr>
          <p:cNvPr id="15" name="Group 15"/>
          <p:cNvGrpSpPr/>
          <p:nvPr/>
        </p:nvGrpSpPr>
        <p:grpSpPr>
          <a:xfrm rot="21600000">
            <a:off x="1516390" y="2685919"/>
            <a:ext cx="4579990" cy="482384"/>
            <a:chOff x="1516390" y="2685919"/>
            <a:chExt cx="4579990" cy="482384"/>
          </a:xfrm>
        </p:grpSpPr>
        <p:sp>
          <p:nvSpPr>
            <p:cNvPr id="14" name="Freeform 14"/>
            <p:cNvSpPr/>
            <p:nvPr/>
          </p:nvSpPr>
          <p:spPr>
            <a:xfrm>
              <a:off x="1516390" y="2685919"/>
              <a:ext cx="4579990" cy="482384"/>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7C7C7C"/>
            </a:solidFill>
          </p:spPr>
        </p:sp>
      </p:grpSp>
      <p:grpSp>
        <p:nvGrpSpPr>
          <p:cNvPr id="17" name="Group 17"/>
          <p:cNvGrpSpPr/>
          <p:nvPr/>
        </p:nvGrpSpPr>
        <p:grpSpPr>
          <a:xfrm rot="21600000">
            <a:off x="1676400" y="2649141"/>
            <a:ext cx="552450" cy="552450"/>
            <a:chOff x="1676400" y="2649141"/>
            <a:chExt cx="552450" cy="552450"/>
          </a:xfrm>
        </p:grpSpPr>
        <p:sp>
          <p:nvSpPr>
            <p:cNvPr id="16" name="Freeform 16"/>
            <p:cNvSpPr/>
            <p:nvPr/>
          </p:nvSpPr>
          <p:spPr>
            <a:xfrm>
              <a:off x="1676400" y="2649141"/>
              <a:ext cx="552450" cy="552450"/>
            </a:xfrm>
            <a:custGeom>
              <a:avLst/>
              <a:gdLst/>
              <a:ahLst/>
              <a:cxnLst/>
              <a:rect l="0" t="0" r="0" b="0"/>
              <a:pathLst>
                <a:path w="304800" h="304800">
                  <a:moveTo>
                    <a:pt x="152400" y="0"/>
                  </a:moveTo>
                  <a:cubicBezTo>
                    <a:pt x="68228" y="0"/>
                    <a:pt x="0" y="68228"/>
                    <a:pt x="0" y="152400"/>
                  </a:cubicBezTo>
                  <a:cubicBezTo>
                    <a:pt x="0" y="236563"/>
                    <a:pt x="68228" y="304800"/>
                    <a:pt x="152410" y="304800"/>
                  </a:cubicBezTo>
                  <a:cubicBezTo>
                    <a:pt x="236582" y="304800"/>
                    <a:pt x="304800" y="236563"/>
                    <a:pt x="304800" y="152400"/>
                  </a:cubicBezTo>
                  <a:cubicBezTo>
                    <a:pt x="304800" y="68228"/>
                    <a:pt x="236582" y="0"/>
                    <a:pt x="152400" y="0"/>
                  </a:cubicBezTo>
                  <a:close/>
                  <a:moveTo>
                    <a:pt x="165687" y="261042"/>
                  </a:moveTo>
                  <a:cubicBezTo>
                    <a:pt x="160772" y="265919"/>
                    <a:pt x="154838" y="268357"/>
                    <a:pt x="147895" y="268357"/>
                  </a:cubicBezTo>
                  <a:cubicBezTo>
                    <a:pt x="140941" y="268357"/>
                    <a:pt x="135036" y="265919"/>
                    <a:pt x="130159" y="261042"/>
                  </a:cubicBezTo>
                  <a:cubicBezTo>
                    <a:pt x="125273" y="256156"/>
                    <a:pt x="122844" y="250307"/>
                    <a:pt x="122844" y="243449"/>
                  </a:cubicBezTo>
                  <a:cubicBezTo>
                    <a:pt x="122844" y="236591"/>
                    <a:pt x="125244" y="230753"/>
                    <a:pt x="130083" y="225914"/>
                  </a:cubicBezTo>
                  <a:cubicBezTo>
                    <a:pt x="134912" y="221104"/>
                    <a:pt x="140751" y="218684"/>
                    <a:pt x="147609" y="218684"/>
                  </a:cubicBezTo>
                  <a:cubicBezTo>
                    <a:pt x="154648" y="218684"/>
                    <a:pt x="160668" y="221104"/>
                    <a:pt x="165630" y="225914"/>
                  </a:cubicBezTo>
                  <a:cubicBezTo>
                    <a:pt x="170593" y="230753"/>
                    <a:pt x="173079" y="236591"/>
                    <a:pt x="173079" y="243449"/>
                  </a:cubicBezTo>
                  <a:cubicBezTo>
                    <a:pt x="173079" y="250307"/>
                    <a:pt x="170621" y="256165"/>
                    <a:pt x="165687" y="261042"/>
                  </a:cubicBezTo>
                  <a:close/>
                  <a:moveTo>
                    <a:pt x="215798" y="117767"/>
                  </a:moveTo>
                  <a:cubicBezTo>
                    <a:pt x="213960" y="123273"/>
                    <a:pt x="211055" y="128921"/>
                    <a:pt x="207102" y="134722"/>
                  </a:cubicBezTo>
                  <a:cubicBezTo>
                    <a:pt x="204778" y="138093"/>
                    <a:pt x="199234" y="143789"/>
                    <a:pt x="190452" y="151800"/>
                  </a:cubicBezTo>
                  <a:cubicBezTo>
                    <a:pt x="182042" y="159429"/>
                    <a:pt x="176803" y="164830"/>
                    <a:pt x="174679" y="167945"/>
                  </a:cubicBezTo>
                  <a:cubicBezTo>
                    <a:pt x="172536" y="171088"/>
                    <a:pt x="170764" y="175260"/>
                    <a:pt x="169326" y="180451"/>
                  </a:cubicBezTo>
                  <a:cubicBezTo>
                    <a:pt x="167878" y="185671"/>
                    <a:pt x="166964" y="192929"/>
                    <a:pt x="166554" y="202168"/>
                  </a:cubicBezTo>
                  <a:lnTo>
                    <a:pt x="127340" y="202168"/>
                  </a:lnTo>
                  <a:lnTo>
                    <a:pt x="127187" y="195653"/>
                  </a:lnTo>
                  <a:cubicBezTo>
                    <a:pt x="127187" y="182737"/>
                    <a:pt x="129550" y="170955"/>
                    <a:pt x="134293" y="160401"/>
                  </a:cubicBezTo>
                  <a:cubicBezTo>
                    <a:pt x="139017" y="149828"/>
                    <a:pt x="146695" y="139903"/>
                    <a:pt x="157315" y="130645"/>
                  </a:cubicBezTo>
                  <a:cubicBezTo>
                    <a:pt x="167535" y="121672"/>
                    <a:pt x="173736" y="115491"/>
                    <a:pt x="175841" y="112100"/>
                  </a:cubicBezTo>
                  <a:cubicBezTo>
                    <a:pt x="177994" y="108728"/>
                    <a:pt x="179032" y="104765"/>
                    <a:pt x="179032" y="100232"/>
                  </a:cubicBezTo>
                  <a:cubicBezTo>
                    <a:pt x="179032" y="94050"/>
                    <a:pt x="176451" y="88811"/>
                    <a:pt x="171298" y="84525"/>
                  </a:cubicBezTo>
                  <a:cubicBezTo>
                    <a:pt x="166145" y="80229"/>
                    <a:pt x="159210" y="78086"/>
                    <a:pt x="150514" y="78086"/>
                  </a:cubicBezTo>
                  <a:cubicBezTo>
                    <a:pt x="141637" y="78086"/>
                    <a:pt x="134341" y="80696"/>
                    <a:pt x="128654" y="85935"/>
                  </a:cubicBezTo>
                  <a:cubicBezTo>
                    <a:pt x="122949" y="91173"/>
                    <a:pt x="120053" y="97917"/>
                    <a:pt x="119967" y="106175"/>
                  </a:cubicBezTo>
                  <a:lnTo>
                    <a:pt x="82001" y="106175"/>
                  </a:lnTo>
                  <a:cubicBezTo>
                    <a:pt x="81801" y="87592"/>
                    <a:pt x="88173" y="72238"/>
                    <a:pt x="101117" y="60103"/>
                  </a:cubicBezTo>
                  <a:cubicBezTo>
                    <a:pt x="114043" y="47968"/>
                    <a:pt x="131083" y="41881"/>
                    <a:pt x="152229" y="41881"/>
                  </a:cubicBezTo>
                  <a:cubicBezTo>
                    <a:pt x="165849" y="41881"/>
                    <a:pt x="177432" y="44406"/>
                    <a:pt x="186985" y="49416"/>
                  </a:cubicBezTo>
                  <a:cubicBezTo>
                    <a:pt x="196529" y="54435"/>
                    <a:pt x="204187" y="61684"/>
                    <a:pt x="209931" y="71133"/>
                  </a:cubicBezTo>
                  <a:cubicBezTo>
                    <a:pt x="215675" y="80591"/>
                    <a:pt x="218542" y="90535"/>
                    <a:pt x="218542" y="100965"/>
                  </a:cubicBezTo>
                  <a:cubicBezTo>
                    <a:pt x="218542" y="106670"/>
                    <a:pt x="217627" y="112262"/>
                    <a:pt x="215798" y="117767"/>
                  </a:cubicBezTo>
                  <a:close/>
                </a:path>
              </a:pathLst>
            </a:custGeom>
            <a:solidFill>
              <a:srgbClr val="FFFFFF"/>
            </a:solidFill>
          </p:spPr>
        </p:sp>
      </p:grpSp>
      <p:sp>
        <p:nvSpPr>
          <p:cNvPr id="18" name="TextBox 18"/>
          <p:cNvSpPr txBox="1"/>
          <p:nvPr/>
        </p:nvSpPr>
        <p:spPr>
          <a:xfrm rot="21600000">
            <a:off x="2366971" y="2828925"/>
            <a:ext cx="3569550" cy="190500"/>
          </a:xfrm>
          <a:prstGeom prst="rect">
            <a:avLst/>
          </a:prstGeom>
        </p:spPr>
        <p:txBody>
          <a:bodyPr lIns="0" tIns="21600" rIns="0" bIns="0" rtlCol="0" anchor="t"/>
          <a:lstStyle/>
          <a:p>
            <a:pPr>
              <a:lnSpc>
                <a:spcPts val="1500"/>
              </a:lnSpc>
            </a:pPr>
            <a:r>
              <a:rPr lang="en-US" sz="1500" b="1" dirty="0">
                <a:solidFill>
                  <a:srgbClr val="FFFFFF">
                    <a:alpha val="100000"/>
                  </a:srgbClr>
                </a:solidFill>
                <a:latin typeface="Ubuntu"/>
              </a:rPr>
              <a:t>How is your search going? Any bites?</a:t>
            </a:r>
          </a:p>
        </p:txBody>
      </p:sp>
      <p:grpSp>
        <p:nvGrpSpPr>
          <p:cNvPr id="20" name="Group 20"/>
          <p:cNvGrpSpPr/>
          <p:nvPr/>
        </p:nvGrpSpPr>
        <p:grpSpPr>
          <a:xfrm rot="21600000">
            <a:off x="1516390" y="1964451"/>
            <a:ext cx="4579990" cy="482384"/>
            <a:chOff x="1516390" y="1964451"/>
            <a:chExt cx="4579990" cy="482384"/>
          </a:xfrm>
        </p:grpSpPr>
        <p:sp>
          <p:nvSpPr>
            <p:cNvPr id="19" name="Freeform 19"/>
            <p:cNvSpPr/>
            <p:nvPr/>
          </p:nvSpPr>
          <p:spPr>
            <a:xfrm>
              <a:off x="1516390" y="1964451"/>
              <a:ext cx="4579990" cy="482384"/>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solidFill>
          </p:spPr>
        </p:sp>
      </p:grpSp>
      <p:grpSp>
        <p:nvGrpSpPr>
          <p:cNvPr id="22" name="Group 22"/>
          <p:cNvGrpSpPr/>
          <p:nvPr/>
        </p:nvGrpSpPr>
        <p:grpSpPr>
          <a:xfrm rot="21600000">
            <a:off x="5381625" y="1934766"/>
            <a:ext cx="552450" cy="552450"/>
            <a:chOff x="5381625" y="1934766"/>
            <a:chExt cx="552450" cy="552450"/>
          </a:xfrm>
        </p:grpSpPr>
        <p:sp>
          <p:nvSpPr>
            <p:cNvPr id="21" name="Freeform 21"/>
            <p:cNvSpPr/>
            <p:nvPr/>
          </p:nvSpPr>
          <p:spPr>
            <a:xfrm>
              <a:off x="5381625" y="1934766"/>
              <a:ext cx="552450" cy="552450"/>
            </a:xfrm>
            <a:custGeom>
              <a:avLst/>
              <a:gdLst/>
              <a:ahLst/>
              <a:cxnLst/>
              <a:rect l="0" t="0" r="0" b="0"/>
              <a:pathLst>
                <a:path w="304800" h="304800">
                  <a:moveTo>
                    <a:pt x="152400" y="0"/>
                  </a:moveTo>
                  <a:cubicBezTo>
                    <a:pt x="68228" y="0"/>
                    <a:pt x="0" y="68228"/>
                    <a:pt x="0" y="152400"/>
                  </a:cubicBezTo>
                  <a:cubicBezTo>
                    <a:pt x="0" y="236563"/>
                    <a:pt x="68228" y="304800"/>
                    <a:pt x="152410" y="304800"/>
                  </a:cubicBezTo>
                  <a:cubicBezTo>
                    <a:pt x="236582" y="304800"/>
                    <a:pt x="304800" y="236563"/>
                    <a:pt x="304800" y="152400"/>
                  </a:cubicBezTo>
                  <a:cubicBezTo>
                    <a:pt x="304800" y="68228"/>
                    <a:pt x="236582" y="0"/>
                    <a:pt x="152400" y="0"/>
                  </a:cubicBezTo>
                  <a:close/>
                  <a:moveTo>
                    <a:pt x="165687" y="261042"/>
                  </a:moveTo>
                  <a:cubicBezTo>
                    <a:pt x="160772" y="265919"/>
                    <a:pt x="154838" y="268357"/>
                    <a:pt x="147895" y="268357"/>
                  </a:cubicBezTo>
                  <a:cubicBezTo>
                    <a:pt x="140941" y="268357"/>
                    <a:pt x="135036" y="265919"/>
                    <a:pt x="130159" y="261042"/>
                  </a:cubicBezTo>
                  <a:cubicBezTo>
                    <a:pt x="125273" y="256156"/>
                    <a:pt x="122844" y="250307"/>
                    <a:pt x="122844" y="243449"/>
                  </a:cubicBezTo>
                  <a:cubicBezTo>
                    <a:pt x="122844" y="236591"/>
                    <a:pt x="125244" y="230753"/>
                    <a:pt x="130083" y="225914"/>
                  </a:cubicBezTo>
                  <a:cubicBezTo>
                    <a:pt x="134912" y="221104"/>
                    <a:pt x="140751" y="218684"/>
                    <a:pt x="147609" y="218684"/>
                  </a:cubicBezTo>
                  <a:cubicBezTo>
                    <a:pt x="154648" y="218684"/>
                    <a:pt x="160668" y="221104"/>
                    <a:pt x="165630" y="225914"/>
                  </a:cubicBezTo>
                  <a:cubicBezTo>
                    <a:pt x="170593" y="230753"/>
                    <a:pt x="173079" y="236591"/>
                    <a:pt x="173079" y="243449"/>
                  </a:cubicBezTo>
                  <a:cubicBezTo>
                    <a:pt x="173079" y="250307"/>
                    <a:pt x="170621" y="256165"/>
                    <a:pt x="165687" y="261042"/>
                  </a:cubicBezTo>
                  <a:close/>
                  <a:moveTo>
                    <a:pt x="215798" y="117767"/>
                  </a:moveTo>
                  <a:cubicBezTo>
                    <a:pt x="213960" y="123273"/>
                    <a:pt x="211055" y="128921"/>
                    <a:pt x="207102" y="134722"/>
                  </a:cubicBezTo>
                  <a:cubicBezTo>
                    <a:pt x="204778" y="138093"/>
                    <a:pt x="199234" y="143789"/>
                    <a:pt x="190452" y="151800"/>
                  </a:cubicBezTo>
                  <a:cubicBezTo>
                    <a:pt x="182042" y="159429"/>
                    <a:pt x="176803" y="164830"/>
                    <a:pt x="174679" y="167945"/>
                  </a:cubicBezTo>
                  <a:cubicBezTo>
                    <a:pt x="172536" y="171088"/>
                    <a:pt x="170764" y="175260"/>
                    <a:pt x="169326" y="180451"/>
                  </a:cubicBezTo>
                  <a:cubicBezTo>
                    <a:pt x="167878" y="185671"/>
                    <a:pt x="166964" y="192929"/>
                    <a:pt x="166554" y="202168"/>
                  </a:cubicBezTo>
                  <a:lnTo>
                    <a:pt x="127340" y="202168"/>
                  </a:lnTo>
                  <a:lnTo>
                    <a:pt x="127187" y="195653"/>
                  </a:lnTo>
                  <a:cubicBezTo>
                    <a:pt x="127187" y="182737"/>
                    <a:pt x="129550" y="170955"/>
                    <a:pt x="134293" y="160401"/>
                  </a:cubicBezTo>
                  <a:cubicBezTo>
                    <a:pt x="139017" y="149828"/>
                    <a:pt x="146695" y="139903"/>
                    <a:pt x="157315" y="130645"/>
                  </a:cubicBezTo>
                  <a:cubicBezTo>
                    <a:pt x="167535" y="121672"/>
                    <a:pt x="173736" y="115491"/>
                    <a:pt x="175841" y="112100"/>
                  </a:cubicBezTo>
                  <a:cubicBezTo>
                    <a:pt x="177994" y="108728"/>
                    <a:pt x="179032" y="104765"/>
                    <a:pt x="179032" y="100232"/>
                  </a:cubicBezTo>
                  <a:cubicBezTo>
                    <a:pt x="179032" y="94050"/>
                    <a:pt x="176451" y="88811"/>
                    <a:pt x="171298" y="84525"/>
                  </a:cubicBezTo>
                  <a:cubicBezTo>
                    <a:pt x="166145" y="80229"/>
                    <a:pt x="159210" y="78086"/>
                    <a:pt x="150514" y="78086"/>
                  </a:cubicBezTo>
                  <a:cubicBezTo>
                    <a:pt x="141637" y="78086"/>
                    <a:pt x="134341" y="80696"/>
                    <a:pt x="128654" y="85935"/>
                  </a:cubicBezTo>
                  <a:cubicBezTo>
                    <a:pt x="122949" y="91173"/>
                    <a:pt x="120053" y="97917"/>
                    <a:pt x="119967" y="106175"/>
                  </a:cubicBezTo>
                  <a:lnTo>
                    <a:pt x="82001" y="106175"/>
                  </a:lnTo>
                  <a:cubicBezTo>
                    <a:pt x="81801" y="87592"/>
                    <a:pt x="88173" y="72238"/>
                    <a:pt x="101117" y="60103"/>
                  </a:cubicBezTo>
                  <a:cubicBezTo>
                    <a:pt x="114043" y="47968"/>
                    <a:pt x="131083" y="41881"/>
                    <a:pt x="152229" y="41881"/>
                  </a:cubicBezTo>
                  <a:cubicBezTo>
                    <a:pt x="165849" y="41881"/>
                    <a:pt x="177432" y="44406"/>
                    <a:pt x="186985" y="49416"/>
                  </a:cubicBezTo>
                  <a:cubicBezTo>
                    <a:pt x="196529" y="54435"/>
                    <a:pt x="204187" y="61684"/>
                    <a:pt x="209931" y="71133"/>
                  </a:cubicBezTo>
                  <a:cubicBezTo>
                    <a:pt x="215675" y="80591"/>
                    <a:pt x="218542" y="90535"/>
                    <a:pt x="218542" y="100965"/>
                  </a:cubicBezTo>
                  <a:cubicBezTo>
                    <a:pt x="218542" y="106670"/>
                    <a:pt x="217627" y="112262"/>
                    <a:pt x="215798" y="117767"/>
                  </a:cubicBezTo>
                  <a:close/>
                </a:path>
              </a:pathLst>
            </a:custGeom>
            <a:solidFill>
              <a:srgbClr val="FFFFFF"/>
            </a:solidFill>
          </p:spPr>
        </p:sp>
      </p:grpSp>
      <p:sp>
        <p:nvSpPr>
          <p:cNvPr id="23" name="TextBox 23"/>
          <p:cNvSpPr txBox="1"/>
          <p:nvPr/>
        </p:nvSpPr>
        <p:spPr>
          <a:xfrm rot="21600000">
            <a:off x="1671646" y="2114550"/>
            <a:ext cx="3569550" cy="190500"/>
          </a:xfrm>
          <a:prstGeom prst="rect">
            <a:avLst/>
          </a:prstGeom>
        </p:spPr>
        <p:txBody>
          <a:bodyPr lIns="0" tIns="21600" rIns="0" bIns="0" rtlCol="0" anchor="t"/>
          <a:lstStyle/>
          <a:p>
            <a:pPr algn="r">
              <a:lnSpc>
                <a:spcPts val="1500"/>
              </a:lnSpc>
            </a:pPr>
            <a:r>
              <a:rPr lang="en-US" sz="1500" b="1" i="0" spc="0" dirty="0">
                <a:solidFill>
                  <a:srgbClr val="FFFFFF"/>
                </a:solidFill>
                <a:latin typeface="Ubuntu"/>
              </a:rPr>
              <a:t>First job or looking for a change?</a:t>
            </a:r>
          </a:p>
        </p:txBody>
      </p:sp>
      <p:grpSp>
        <p:nvGrpSpPr>
          <p:cNvPr id="25" name="Group 25"/>
          <p:cNvGrpSpPr/>
          <p:nvPr/>
        </p:nvGrpSpPr>
        <p:grpSpPr>
          <a:xfrm rot="21600000">
            <a:off x="1516390" y="1316802"/>
            <a:ext cx="4579990" cy="477622"/>
            <a:chOff x="1516390" y="1316802"/>
            <a:chExt cx="4579990" cy="477622"/>
          </a:xfrm>
        </p:grpSpPr>
        <p:sp>
          <p:nvSpPr>
            <p:cNvPr id="24" name="Freeform 24"/>
            <p:cNvSpPr/>
            <p:nvPr/>
          </p:nvSpPr>
          <p:spPr>
            <a:xfrm>
              <a:off x="1516390" y="1316802"/>
              <a:ext cx="4579990" cy="47762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27" name="Group 27"/>
          <p:cNvGrpSpPr/>
          <p:nvPr/>
        </p:nvGrpSpPr>
        <p:grpSpPr>
          <a:xfrm rot="21600000">
            <a:off x="1676400" y="1277541"/>
            <a:ext cx="552450" cy="552450"/>
            <a:chOff x="1676400" y="1277541"/>
            <a:chExt cx="552450" cy="552450"/>
          </a:xfrm>
        </p:grpSpPr>
        <p:sp>
          <p:nvSpPr>
            <p:cNvPr id="26" name="Freeform 26"/>
            <p:cNvSpPr/>
            <p:nvPr/>
          </p:nvSpPr>
          <p:spPr>
            <a:xfrm>
              <a:off x="1676400" y="1277541"/>
              <a:ext cx="552450" cy="552450"/>
            </a:xfrm>
            <a:custGeom>
              <a:avLst/>
              <a:gdLst/>
              <a:ahLst/>
              <a:cxnLst/>
              <a:rect l="0" t="0" r="0" b="0"/>
              <a:pathLst>
                <a:path w="304800" h="304800">
                  <a:moveTo>
                    <a:pt x="152400" y="0"/>
                  </a:moveTo>
                  <a:cubicBezTo>
                    <a:pt x="68228" y="0"/>
                    <a:pt x="0" y="68228"/>
                    <a:pt x="0" y="152400"/>
                  </a:cubicBezTo>
                  <a:cubicBezTo>
                    <a:pt x="0" y="236563"/>
                    <a:pt x="68228" y="304800"/>
                    <a:pt x="152410" y="304800"/>
                  </a:cubicBezTo>
                  <a:cubicBezTo>
                    <a:pt x="236582" y="304800"/>
                    <a:pt x="304800" y="236563"/>
                    <a:pt x="304800" y="152400"/>
                  </a:cubicBezTo>
                  <a:cubicBezTo>
                    <a:pt x="304800" y="68228"/>
                    <a:pt x="236582" y="0"/>
                    <a:pt x="152400" y="0"/>
                  </a:cubicBezTo>
                  <a:close/>
                  <a:moveTo>
                    <a:pt x="165687" y="261042"/>
                  </a:moveTo>
                  <a:cubicBezTo>
                    <a:pt x="160772" y="265919"/>
                    <a:pt x="154838" y="268357"/>
                    <a:pt x="147895" y="268357"/>
                  </a:cubicBezTo>
                  <a:cubicBezTo>
                    <a:pt x="140941" y="268357"/>
                    <a:pt x="135036" y="265919"/>
                    <a:pt x="130159" y="261042"/>
                  </a:cubicBezTo>
                  <a:cubicBezTo>
                    <a:pt x="125273" y="256156"/>
                    <a:pt x="122844" y="250307"/>
                    <a:pt x="122844" y="243449"/>
                  </a:cubicBezTo>
                  <a:cubicBezTo>
                    <a:pt x="122844" y="236591"/>
                    <a:pt x="125244" y="230753"/>
                    <a:pt x="130083" y="225914"/>
                  </a:cubicBezTo>
                  <a:cubicBezTo>
                    <a:pt x="134912" y="221104"/>
                    <a:pt x="140751" y="218684"/>
                    <a:pt x="147609" y="218684"/>
                  </a:cubicBezTo>
                  <a:cubicBezTo>
                    <a:pt x="154648" y="218684"/>
                    <a:pt x="160668" y="221104"/>
                    <a:pt x="165630" y="225914"/>
                  </a:cubicBezTo>
                  <a:cubicBezTo>
                    <a:pt x="170593" y="230753"/>
                    <a:pt x="173079" y="236591"/>
                    <a:pt x="173079" y="243449"/>
                  </a:cubicBezTo>
                  <a:cubicBezTo>
                    <a:pt x="173079" y="250307"/>
                    <a:pt x="170621" y="256165"/>
                    <a:pt x="165687" y="261042"/>
                  </a:cubicBezTo>
                  <a:close/>
                  <a:moveTo>
                    <a:pt x="215798" y="117767"/>
                  </a:moveTo>
                  <a:cubicBezTo>
                    <a:pt x="213960" y="123273"/>
                    <a:pt x="211055" y="128921"/>
                    <a:pt x="207102" y="134722"/>
                  </a:cubicBezTo>
                  <a:cubicBezTo>
                    <a:pt x="204778" y="138093"/>
                    <a:pt x="199234" y="143789"/>
                    <a:pt x="190452" y="151800"/>
                  </a:cubicBezTo>
                  <a:cubicBezTo>
                    <a:pt x="182042" y="159429"/>
                    <a:pt x="176803" y="164830"/>
                    <a:pt x="174679" y="167945"/>
                  </a:cubicBezTo>
                  <a:cubicBezTo>
                    <a:pt x="172536" y="171088"/>
                    <a:pt x="170764" y="175260"/>
                    <a:pt x="169326" y="180451"/>
                  </a:cubicBezTo>
                  <a:cubicBezTo>
                    <a:pt x="167878" y="185671"/>
                    <a:pt x="166964" y="192929"/>
                    <a:pt x="166554" y="202168"/>
                  </a:cubicBezTo>
                  <a:lnTo>
                    <a:pt x="127340" y="202168"/>
                  </a:lnTo>
                  <a:lnTo>
                    <a:pt x="127187" y="195653"/>
                  </a:lnTo>
                  <a:cubicBezTo>
                    <a:pt x="127187" y="182737"/>
                    <a:pt x="129550" y="170955"/>
                    <a:pt x="134293" y="160401"/>
                  </a:cubicBezTo>
                  <a:cubicBezTo>
                    <a:pt x="139017" y="149828"/>
                    <a:pt x="146695" y="139903"/>
                    <a:pt x="157315" y="130645"/>
                  </a:cubicBezTo>
                  <a:cubicBezTo>
                    <a:pt x="167535" y="121672"/>
                    <a:pt x="173736" y="115491"/>
                    <a:pt x="175841" y="112100"/>
                  </a:cubicBezTo>
                  <a:cubicBezTo>
                    <a:pt x="177994" y="108728"/>
                    <a:pt x="179032" y="104765"/>
                    <a:pt x="179032" y="100232"/>
                  </a:cubicBezTo>
                  <a:cubicBezTo>
                    <a:pt x="179032" y="94050"/>
                    <a:pt x="176451" y="88811"/>
                    <a:pt x="171298" y="84525"/>
                  </a:cubicBezTo>
                  <a:cubicBezTo>
                    <a:pt x="166145" y="80229"/>
                    <a:pt x="159210" y="78086"/>
                    <a:pt x="150514" y="78086"/>
                  </a:cubicBezTo>
                  <a:cubicBezTo>
                    <a:pt x="141637" y="78086"/>
                    <a:pt x="134341" y="80696"/>
                    <a:pt x="128654" y="85935"/>
                  </a:cubicBezTo>
                  <a:cubicBezTo>
                    <a:pt x="122949" y="91173"/>
                    <a:pt x="120053" y="97917"/>
                    <a:pt x="119967" y="106175"/>
                  </a:cubicBezTo>
                  <a:lnTo>
                    <a:pt x="82001" y="106175"/>
                  </a:lnTo>
                  <a:cubicBezTo>
                    <a:pt x="81801" y="87592"/>
                    <a:pt x="88173" y="72238"/>
                    <a:pt x="101117" y="60103"/>
                  </a:cubicBezTo>
                  <a:cubicBezTo>
                    <a:pt x="114043" y="47968"/>
                    <a:pt x="131083" y="41881"/>
                    <a:pt x="152229" y="41881"/>
                  </a:cubicBezTo>
                  <a:cubicBezTo>
                    <a:pt x="165849" y="41881"/>
                    <a:pt x="177432" y="44406"/>
                    <a:pt x="186985" y="49416"/>
                  </a:cubicBezTo>
                  <a:cubicBezTo>
                    <a:pt x="196529" y="54435"/>
                    <a:pt x="204187" y="61684"/>
                    <a:pt x="209931" y="71133"/>
                  </a:cubicBezTo>
                  <a:cubicBezTo>
                    <a:pt x="215675" y="80591"/>
                    <a:pt x="218542" y="90535"/>
                    <a:pt x="218542" y="100965"/>
                  </a:cubicBezTo>
                  <a:cubicBezTo>
                    <a:pt x="218542" y="106670"/>
                    <a:pt x="217627" y="112262"/>
                    <a:pt x="215798" y="117767"/>
                  </a:cubicBezTo>
                  <a:close/>
                </a:path>
              </a:pathLst>
            </a:custGeom>
            <a:solidFill>
              <a:srgbClr val="FFFFFF">
                <a:alpha val="100000"/>
              </a:srgbClr>
            </a:solidFill>
          </p:spPr>
        </p:sp>
      </p:grpSp>
      <p:sp>
        <p:nvSpPr>
          <p:cNvPr id="28" name="TextBox 28"/>
          <p:cNvSpPr txBox="1"/>
          <p:nvPr/>
        </p:nvSpPr>
        <p:spPr>
          <a:xfrm rot="21600000">
            <a:off x="2366971" y="1457325"/>
            <a:ext cx="3569550" cy="190500"/>
          </a:xfrm>
          <a:prstGeom prst="rect">
            <a:avLst/>
          </a:prstGeom>
        </p:spPr>
        <p:txBody>
          <a:bodyPr lIns="0" tIns="21600" rIns="0" bIns="0" rtlCol="0" anchor="t"/>
          <a:lstStyle/>
          <a:p>
            <a:pPr algn="l">
              <a:lnSpc>
                <a:spcPts val="1500"/>
              </a:lnSpc>
            </a:pPr>
            <a:r>
              <a:rPr lang="en-US" sz="1500" b="1" i="0" spc="0">
                <a:solidFill>
                  <a:srgbClr val="464646">
                    <a:alpha val="100000"/>
                  </a:srgbClr>
                </a:solidFill>
                <a:latin typeface="Ubuntu"/>
              </a:rPr>
              <a:t>How long out of library school?</a:t>
            </a:r>
          </a:p>
        </p:txBody>
      </p:sp>
      <p:grpSp>
        <p:nvGrpSpPr>
          <p:cNvPr id="30" name="Group 30"/>
          <p:cNvGrpSpPr/>
          <p:nvPr/>
        </p:nvGrpSpPr>
        <p:grpSpPr>
          <a:xfrm rot="21600000">
            <a:off x="1516390" y="3369288"/>
            <a:ext cx="4579990" cy="482384"/>
            <a:chOff x="1516390" y="3369288"/>
            <a:chExt cx="4579990" cy="482384"/>
          </a:xfrm>
        </p:grpSpPr>
        <p:sp>
          <p:nvSpPr>
            <p:cNvPr id="29" name="Freeform 29"/>
            <p:cNvSpPr/>
            <p:nvPr/>
          </p:nvSpPr>
          <p:spPr>
            <a:xfrm>
              <a:off x="1516390" y="3369288"/>
              <a:ext cx="4579990" cy="482384"/>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A53761"/>
            </a:solidFill>
          </p:spPr>
        </p:sp>
      </p:grpSp>
      <p:grpSp>
        <p:nvGrpSpPr>
          <p:cNvPr id="32" name="Group 32"/>
          <p:cNvGrpSpPr/>
          <p:nvPr/>
        </p:nvGrpSpPr>
        <p:grpSpPr>
          <a:xfrm rot="21600000">
            <a:off x="5381625" y="3334941"/>
            <a:ext cx="552450" cy="552450"/>
            <a:chOff x="5381625" y="3334941"/>
            <a:chExt cx="552450" cy="552450"/>
          </a:xfrm>
        </p:grpSpPr>
        <p:sp>
          <p:nvSpPr>
            <p:cNvPr id="31" name="Freeform 31"/>
            <p:cNvSpPr/>
            <p:nvPr/>
          </p:nvSpPr>
          <p:spPr>
            <a:xfrm>
              <a:off x="5381625" y="3334941"/>
              <a:ext cx="552450" cy="552450"/>
            </a:xfrm>
            <a:custGeom>
              <a:avLst/>
              <a:gdLst/>
              <a:ahLst/>
              <a:cxnLst/>
              <a:rect l="0" t="0" r="0" b="0"/>
              <a:pathLst>
                <a:path w="304800" h="304800">
                  <a:moveTo>
                    <a:pt x="152400" y="0"/>
                  </a:moveTo>
                  <a:cubicBezTo>
                    <a:pt x="68228" y="0"/>
                    <a:pt x="0" y="68228"/>
                    <a:pt x="0" y="152400"/>
                  </a:cubicBezTo>
                  <a:cubicBezTo>
                    <a:pt x="0" y="236563"/>
                    <a:pt x="68228" y="304800"/>
                    <a:pt x="152410" y="304800"/>
                  </a:cubicBezTo>
                  <a:cubicBezTo>
                    <a:pt x="236582" y="304800"/>
                    <a:pt x="304800" y="236563"/>
                    <a:pt x="304800" y="152400"/>
                  </a:cubicBezTo>
                  <a:cubicBezTo>
                    <a:pt x="304800" y="68228"/>
                    <a:pt x="236582" y="0"/>
                    <a:pt x="152400" y="0"/>
                  </a:cubicBezTo>
                  <a:close/>
                  <a:moveTo>
                    <a:pt x="165687" y="261042"/>
                  </a:moveTo>
                  <a:cubicBezTo>
                    <a:pt x="160772" y="265919"/>
                    <a:pt x="154838" y="268357"/>
                    <a:pt x="147895" y="268357"/>
                  </a:cubicBezTo>
                  <a:cubicBezTo>
                    <a:pt x="140941" y="268357"/>
                    <a:pt x="135036" y="265919"/>
                    <a:pt x="130159" y="261042"/>
                  </a:cubicBezTo>
                  <a:cubicBezTo>
                    <a:pt x="125273" y="256156"/>
                    <a:pt x="122844" y="250307"/>
                    <a:pt x="122844" y="243449"/>
                  </a:cubicBezTo>
                  <a:cubicBezTo>
                    <a:pt x="122844" y="236591"/>
                    <a:pt x="125244" y="230753"/>
                    <a:pt x="130083" y="225914"/>
                  </a:cubicBezTo>
                  <a:cubicBezTo>
                    <a:pt x="134912" y="221104"/>
                    <a:pt x="140751" y="218684"/>
                    <a:pt x="147609" y="218684"/>
                  </a:cubicBezTo>
                  <a:cubicBezTo>
                    <a:pt x="154648" y="218684"/>
                    <a:pt x="160668" y="221104"/>
                    <a:pt x="165630" y="225914"/>
                  </a:cubicBezTo>
                  <a:cubicBezTo>
                    <a:pt x="170593" y="230753"/>
                    <a:pt x="173079" y="236591"/>
                    <a:pt x="173079" y="243449"/>
                  </a:cubicBezTo>
                  <a:cubicBezTo>
                    <a:pt x="173079" y="250307"/>
                    <a:pt x="170621" y="256165"/>
                    <a:pt x="165687" y="261042"/>
                  </a:cubicBezTo>
                  <a:close/>
                  <a:moveTo>
                    <a:pt x="215798" y="117767"/>
                  </a:moveTo>
                  <a:cubicBezTo>
                    <a:pt x="213960" y="123273"/>
                    <a:pt x="211055" y="128921"/>
                    <a:pt x="207102" y="134722"/>
                  </a:cubicBezTo>
                  <a:cubicBezTo>
                    <a:pt x="204778" y="138093"/>
                    <a:pt x="199234" y="143789"/>
                    <a:pt x="190452" y="151800"/>
                  </a:cubicBezTo>
                  <a:cubicBezTo>
                    <a:pt x="182042" y="159429"/>
                    <a:pt x="176803" y="164830"/>
                    <a:pt x="174679" y="167945"/>
                  </a:cubicBezTo>
                  <a:cubicBezTo>
                    <a:pt x="172536" y="171088"/>
                    <a:pt x="170764" y="175260"/>
                    <a:pt x="169326" y="180451"/>
                  </a:cubicBezTo>
                  <a:cubicBezTo>
                    <a:pt x="167878" y="185671"/>
                    <a:pt x="166964" y="192929"/>
                    <a:pt x="166554" y="202168"/>
                  </a:cubicBezTo>
                  <a:lnTo>
                    <a:pt x="127340" y="202168"/>
                  </a:lnTo>
                  <a:lnTo>
                    <a:pt x="127187" y="195653"/>
                  </a:lnTo>
                  <a:cubicBezTo>
                    <a:pt x="127187" y="182737"/>
                    <a:pt x="129550" y="170955"/>
                    <a:pt x="134293" y="160401"/>
                  </a:cubicBezTo>
                  <a:cubicBezTo>
                    <a:pt x="139017" y="149828"/>
                    <a:pt x="146695" y="139903"/>
                    <a:pt x="157315" y="130645"/>
                  </a:cubicBezTo>
                  <a:cubicBezTo>
                    <a:pt x="167535" y="121672"/>
                    <a:pt x="173736" y="115491"/>
                    <a:pt x="175841" y="112100"/>
                  </a:cubicBezTo>
                  <a:cubicBezTo>
                    <a:pt x="177994" y="108728"/>
                    <a:pt x="179032" y="104765"/>
                    <a:pt x="179032" y="100232"/>
                  </a:cubicBezTo>
                  <a:cubicBezTo>
                    <a:pt x="179032" y="94050"/>
                    <a:pt x="176451" y="88811"/>
                    <a:pt x="171298" y="84525"/>
                  </a:cubicBezTo>
                  <a:cubicBezTo>
                    <a:pt x="166145" y="80229"/>
                    <a:pt x="159210" y="78086"/>
                    <a:pt x="150514" y="78086"/>
                  </a:cubicBezTo>
                  <a:cubicBezTo>
                    <a:pt x="141637" y="78086"/>
                    <a:pt x="134341" y="80696"/>
                    <a:pt x="128654" y="85935"/>
                  </a:cubicBezTo>
                  <a:cubicBezTo>
                    <a:pt x="122949" y="91173"/>
                    <a:pt x="120053" y="97917"/>
                    <a:pt x="119967" y="106175"/>
                  </a:cubicBezTo>
                  <a:lnTo>
                    <a:pt x="82001" y="106175"/>
                  </a:lnTo>
                  <a:cubicBezTo>
                    <a:pt x="81801" y="87592"/>
                    <a:pt x="88173" y="72238"/>
                    <a:pt x="101117" y="60103"/>
                  </a:cubicBezTo>
                  <a:cubicBezTo>
                    <a:pt x="114043" y="47968"/>
                    <a:pt x="131083" y="41881"/>
                    <a:pt x="152229" y="41881"/>
                  </a:cubicBezTo>
                  <a:cubicBezTo>
                    <a:pt x="165849" y="41881"/>
                    <a:pt x="177432" y="44406"/>
                    <a:pt x="186985" y="49416"/>
                  </a:cubicBezTo>
                  <a:cubicBezTo>
                    <a:pt x="196529" y="54435"/>
                    <a:pt x="204187" y="61684"/>
                    <a:pt x="209931" y="71133"/>
                  </a:cubicBezTo>
                  <a:cubicBezTo>
                    <a:pt x="215675" y="80591"/>
                    <a:pt x="218542" y="90535"/>
                    <a:pt x="218542" y="100965"/>
                  </a:cubicBezTo>
                  <a:cubicBezTo>
                    <a:pt x="218542" y="106670"/>
                    <a:pt x="217627" y="112262"/>
                    <a:pt x="215798" y="117767"/>
                  </a:cubicBezTo>
                  <a:close/>
                </a:path>
              </a:pathLst>
            </a:custGeom>
            <a:solidFill>
              <a:srgbClr val="FFFFFF">
                <a:alpha val="100000"/>
              </a:srgbClr>
            </a:solidFill>
          </p:spPr>
        </p:sp>
      </p:grpSp>
      <p:sp>
        <p:nvSpPr>
          <p:cNvPr id="33" name="TextBox 33"/>
          <p:cNvSpPr txBox="1"/>
          <p:nvPr/>
        </p:nvSpPr>
        <p:spPr>
          <a:xfrm rot="21600000">
            <a:off x="1671646" y="3514725"/>
            <a:ext cx="3569550" cy="190500"/>
          </a:xfrm>
          <a:prstGeom prst="rect">
            <a:avLst/>
          </a:prstGeom>
        </p:spPr>
        <p:txBody>
          <a:bodyPr lIns="0" tIns="21600" rIns="0" bIns="0" rtlCol="0" anchor="t"/>
          <a:lstStyle/>
          <a:p>
            <a:pPr algn="r">
              <a:lnSpc>
                <a:spcPts val="1500"/>
              </a:lnSpc>
            </a:pPr>
            <a:r>
              <a:rPr lang="en-US" sz="1500" b="1" dirty="0">
                <a:solidFill>
                  <a:srgbClr val="FFFFFF"/>
                </a:solidFill>
                <a:latin typeface="Ubuntu"/>
              </a:rPr>
              <a:t>What do you hope to learn here?</a:t>
            </a:r>
          </a:p>
        </p:txBody>
      </p:sp>
      <p:sp>
        <p:nvSpPr>
          <p:cNvPr id="38" name="TextBox 38"/>
          <p:cNvSpPr txBox="1"/>
          <p:nvPr/>
        </p:nvSpPr>
        <p:spPr>
          <a:xfrm rot="21600000">
            <a:off x="2366971" y="4229100"/>
            <a:ext cx="3702900" cy="190500"/>
          </a:xfrm>
          <a:prstGeom prst="rect">
            <a:avLst/>
          </a:prstGeom>
        </p:spPr>
        <p:txBody>
          <a:bodyPr lIns="0" tIns="21600" rIns="0" bIns="0" rtlCol="0" anchor="t"/>
          <a:lstStyle/>
          <a:p>
            <a:pPr algn="l">
              <a:lnSpc>
                <a:spcPts val="1500"/>
              </a:lnSpc>
            </a:pPr>
            <a:endParaRPr lang="en-US" sz="1500" b="1" i="0" spc="0" dirty="0">
              <a:solidFill>
                <a:srgbClr val="FFFFFF"/>
              </a:solidFill>
              <a:latin typeface="Ubuntu"/>
            </a:endParaRPr>
          </a:p>
        </p:txBody>
      </p:sp>
      <p:grpSp>
        <p:nvGrpSpPr>
          <p:cNvPr id="40" name="Group 40"/>
          <p:cNvGrpSpPr/>
          <p:nvPr/>
        </p:nvGrpSpPr>
        <p:grpSpPr>
          <a:xfrm rot="21600000">
            <a:off x="3686175" y="200025"/>
            <a:ext cx="247650" cy="205085"/>
            <a:chOff x="3686175" y="200025"/>
            <a:chExt cx="247650" cy="205085"/>
          </a:xfrm>
        </p:grpSpPr>
        <p:sp>
          <p:nvSpPr>
            <p:cNvPr id="39" name="Freeform 39"/>
            <p:cNvSpPr/>
            <p:nvPr/>
          </p:nvSpPr>
          <p:spPr>
            <a:xfrm>
              <a:off x="3686175" y="200025"/>
              <a:ext cx="247650" cy="205085"/>
            </a:xfrm>
            <a:custGeom>
              <a:avLst/>
              <a:gdLst/>
              <a:ahLst/>
              <a:cxnLst/>
              <a:rect l="0" t="0" r="0" b="0"/>
              <a:pathLst>
                <a:path w="302895" h="249736">
                  <a:moveTo>
                    <a:pt x="151447" y="0"/>
                  </a:moveTo>
                  <a:cubicBezTo>
                    <a:pt x="67932" y="0"/>
                    <a:pt x="0" y="47082"/>
                    <a:pt x="0" y="104946"/>
                  </a:cubicBezTo>
                  <a:cubicBezTo>
                    <a:pt x="0" y="141313"/>
                    <a:pt x="27337" y="175117"/>
                    <a:pt x="71733" y="194148"/>
                  </a:cubicBezTo>
                  <a:cubicBezTo>
                    <a:pt x="62789" y="214255"/>
                    <a:pt x="48987" y="233115"/>
                    <a:pt x="41405" y="240678"/>
                  </a:cubicBezTo>
                  <a:cubicBezTo>
                    <a:pt x="39891" y="242183"/>
                    <a:pt x="39433" y="244469"/>
                    <a:pt x="40262" y="246459"/>
                  </a:cubicBezTo>
                  <a:cubicBezTo>
                    <a:pt x="41072" y="248450"/>
                    <a:pt x="43024" y="249736"/>
                    <a:pt x="45168" y="249736"/>
                  </a:cubicBezTo>
                  <a:cubicBezTo>
                    <a:pt x="79829" y="249736"/>
                    <a:pt x="109976" y="236096"/>
                    <a:pt x="134798" y="209198"/>
                  </a:cubicBezTo>
                  <a:cubicBezTo>
                    <a:pt x="140960" y="209683"/>
                    <a:pt x="146304" y="209902"/>
                    <a:pt x="151447" y="209902"/>
                  </a:cubicBezTo>
                  <a:cubicBezTo>
                    <a:pt x="234963" y="209902"/>
                    <a:pt x="302895" y="162820"/>
                    <a:pt x="302895" y="104946"/>
                  </a:cubicBezTo>
                  <a:cubicBezTo>
                    <a:pt x="302895" y="47082"/>
                    <a:pt x="234963" y="0"/>
                    <a:pt x="151447" y="0"/>
                  </a:cubicBezTo>
                  <a:close/>
                  <a:moveTo>
                    <a:pt x="151457" y="199273"/>
                  </a:moveTo>
                  <a:cubicBezTo>
                    <a:pt x="145913" y="199273"/>
                    <a:pt x="140075" y="198996"/>
                    <a:pt x="133102" y="198377"/>
                  </a:cubicBezTo>
                  <a:cubicBezTo>
                    <a:pt x="131464" y="198225"/>
                    <a:pt x="129778" y="198901"/>
                    <a:pt x="128683" y="200149"/>
                  </a:cubicBezTo>
                  <a:cubicBezTo>
                    <a:pt x="108566" y="222695"/>
                    <a:pt x="84611" y="235572"/>
                    <a:pt x="57379" y="238487"/>
                  </a:cubicBezTo>
                  <a:cubicBezTo>
                    <a:pt x="66561" y="226714"/>
                    <a:pt x="77086" y="209750"/>
                    <a:pt x="83658" y="193262"/>
                  </a:cubicBezTo>
                  <a:cubicBezTo>
                    <a:pt x="84201" y="191948"/>
                    <a:pt x="84182" y="190490"/>
                    <a:pt x="83620" y="189186"/>
                  </a:cubicBezTo>
                  <a:cubicBezTo>
                    <a:pt x="83058" y="187881"/>
                    <a:pt x="82001" y="186861"/>
                    <a:pt x="80667" y="186338"/>
                  </a:cubicBezTo>
                  <a:cubicBezTo>
                    <a:pt x="37462" y="169393"/>
                    <a:pt x="10630" y="138189"/>
                    <a:pt x="10630" y="104946"/>
                  </a:cubicBezTo>
                  <a:cubicBezTo>
                    <a:pt x="10630" y="52940"/>
                    <a:pt x="73819" y="10630"/>
                    <a:pt x="151447" y="10630"/>
                  </a:cubicBezTo>
                  <a:cubicBezTo>
                    <a:pt x="229095" y="10630"/>
                    <a:pt x="292275" y="52949"/>
                    <a:pt x="292275" y="104956"/>
                  </a:cubicBezTo>
                  <a:cubicBezTo>
                    <a:pt x="292275" y="156962"/>
                    <a:pt x="229095" y="199273"/>
                    <a:pt x="151457" y="199273"/>
                  </a:cubicBezTo>
                  <a:close/>
                  <a:moveTo>
                    <a:pt x="150057" y="32556"/>
                  </a:moveTo>
                  <a:cubicBezTo>
                    <a:pt x="124816" y="32556"/>
                    <a:pt x="103499" y="53330"/>
                    <a:pt x="103499" y="77905"/>
                  </a:cubicBezTo>
                  <a:cubicBezTo>
                    <a:pt x="103499" y="80839"/>
                    <a:pt x="105861" y="83220"/>
                    <a:pt x="108814" y="83220"/>
                  </a:cubicBezTo>
                  <a:cubicBezTo>
                    <a:pt x="111747" y="83220"/>
                    <a:pt x="114129" y="80839"/>
                    <a:pt x="114129" y="77905"/>
                  </a:cubicBezTo>
                  <a:cubicBezTo>
                    <a:pt x="114129" y="59084"/>
                    <a:pt x="130588" y="43186"/>
                    <a:pt x="150057" y="43186"/>
                  </a:cubicBezTo>
                  <a:cubicBezTo>
                    <a:pt x="168554" y="43186"/>
                    <a:pt x="182499" y="57998"/>
                    <a:pt x="182499" y="77638"/>
                  </a:cubicBezTo>
                  <a:cubicBezTo>
                    <a:pt x="182499" y="100813"/>
                    <a:pt x="170526" y="112081"/>
                    <a:pt x="145856" y="112081"/>
                  </a:cubicBezTo>
                  <a:cubicBezTo>
                    <a:pt x="142913" y="112081"/>
                    <a:pt x="140541" y="114462"/>
                    <a:pt x="140541" y="117396"/>
                  </a:cubicBezTo>
                  <a:lnTo>
                    <a:pt x="140541" y="137217"/>
                  </a:lnTo>
                  <a:cubicBezTo>
                    <a:pt x="140541" y="140170"/>
                    <a:pt x="142913" y="142532"/>
                    <a:pt x="145856" y="142532"/>
                  </a:cubicBezTo>
                  <a:cubicBezTo>
                    <a:pt x="148790" y="142532"/>
                    <a:pt x="151181" y="140170"/>
                    <a:pt x="151181" y="137217"/>
                  </a:cubicBezTo>
                  <a:lnTo>
                    <a:pt x="151181" y="122539"/>
                  </a:lnTo>
                  <a:cubicBezTo>
                    <a:pt x="178270" y="120739"/>
                    <a:pt x="193129" y="104956"/>
                    <a:pt x="193129" y="77629"/>
                  </a:cubicBezTo>
                  <a:cubicBezTo>
                    <a:pt x="193129" y="51930"/>
                    <a:pt x="174612" y="32556"/>
                    <a:pt x="150057" y="32556"/>
                  </a:cubicBezTo>
                  <a:close/>
                  <a:moveTo>
                    <a:pt x="145856" y="163782"/>
                  </a:moveTo>
                  <a:cubicBezTo>
                    <a:pt x="142913" y="163782"/>
                    <a:pt x="140541" y="166164"/>
                    <a:pt x="140541" y="169116"/>
                  </a:cubicBezTo>
                  <a:lnTo>
                    <a:pt x="140541" y="179727"/>
                  </a:lnTo>
                  <a:cubicBezTo>
                    <a:pt x="140541" y="182680"/>
                    <a:pt x="142913" y="185042"/>
                    <a:pt x="145856" y="185042"/>
                  </a:cubicBezTo>
                  <a:cubicBezTo>
                    <a:pt x="148790" y="185042"/>
                    <a:pt x="151181" y="182680"/>
                    <a:pt x="151181" y="179727"/>
                  </a:cubicBezTo>
                  <a:lnTo>
                    <a:pt x="151181" y="169116"/>
                  </a:lnTo>
                  <a:cubicBezTo>
                    <a:pt x="151181" y="166164"/>
                    <a:pt x="148790" y="163782"/>
                    <a:pt x="145856" y="163782"/>
                  </a:cubicBez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EEEEE">
                <a:alpha val="100000"/>
              </a:srgbClr>
            </a:solidFill>
          </p:spPr>
        </p:sp>
      </p:grpSp>
      <p:grpSp>
        <p:nvGrpSpPr>
          <p:cNvPr id="5" name="Group 5"/>
          <p:cNvGrpSpPr/>
          <p:nvPr/>
        </p:nvGrpSpPr>
        <p:grpSpPr>
          <a:xfrm rot="16199937" flipH="1">
            <a:off x="103919" y="1064984"/>
            <a:ext cx="4545212" cy="4827615"/>
            <a:chOff x="103919" y="1064984"/>
            <a:chExt cx="4545212" cy="4827615"/>
          </a:xfrm>
        </p:grpSpPr>
        <p:sp>
          <p:nvSpPr>
            <p:cNvPr id="4" name="Freeform 4"/>
            <p:cNvSpPr/>
            <p:nvPr/>
          </p:nvSpPr>
          <p:spPr>
            <a:xfrm>
              <a:off x="103919" y="1064984"/>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58220" y="-995387"/>
            <a:ext cx="5759152" cy="7677249"/>
            <a:chOff x="958220" y="-995387"/>
            <a:chExt cx="5759152" cy="7677249"/>
          </a:xfrm>
        </p:grpSpPr>
        <p:sp>
          <p:nvSpPr>
            <p:cNvPr id="6" name="Freeform 6"/>
            <p:cNvSpPr/>
            <p:nvPr/>
          </p:nvSpPr>
          <p:spPr>
            <a:xfrm>
              <a:off x="958220"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335001" y="1817533"/>
            <a:ext cx="2243418" cy="3905252"/>
            <a:chOff x="335001" y="1817533"/>
            <a:chExt cx="2243418" cy="3905252"/>
          </a:xfrm>
        </p:grpSpPr>
        <p:sp>
          <p:nvSpPr>
            <p:cNvPr id="8" name="Freeform 8"/>
            <p:cNvSpPr/>
            <p:nvPr/>
          </p:nvSpPr>
          <p:spPr>
            <a:xfrm>
              <a:off x="335001" y="1817533"/>
              <a:ext cx="2243418" cy="390525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1" name="Group 11"/>
          <p:cNvGrpSpPr/>
          <p:nvPr/>
        </p:nvGrpSpPr>
        <p:grpSpPr>
          <a:xfrm rot="21600000">
            <a:off x="2680393" y="1817528"/>
            <a:ext cx="2243418" cy="3905252"/>
            <a:chOff x="2680393" y="1817528"/>
            <a:chExt cx="2243418" cy="3905252"/>
          </a:xfrm>
        </p:grpSpPr>
        <p:sp>
          <p:nvSpPr>
            <p:cNvPr id="10" name="Freeform 10"/>
            <p:cNvSpPr/>
            <p:nvPr/>
          </p:nvSpPr>
          <p:spPr>
            <a:xfrm>
              <a:off x="2680393" y="1817528"/>
              <a:ext cx="2243418" cy="390525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3" name="Group 13"/>
          <p:cNvGrpSpPr/>
          <p:nvPr/>
        </p:nvGrpSpPr>
        <p:grpSpPr>
          <a:xfrm rot="21600000">
            <a:off x="5025784" y="1817528"/>
            <a:ext cx="2243418" cy="3905252"/>
            <a:chOff x="5025784" y="1817528"/>
            <a:chExt cx="2243418" cy="3905252"/>
          </a:xfrm>
        </p:grpSpPr>
        <p:sp>
          <p:nvSpPr>
            <p:cNvPr id="12" name="Freeform 12"/>
            <p:cNvSpPr/>
            <p:nvPr/>
          </p:nvSpPr>
          <p:spPr>
            <a:xfrm>
              <a:off x="5025784" y="1817528"/>
              <a:ext cx="2243418" cy="390525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4" name="TextBox 14"/>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a:solidFill>
                  <a:srgbClr val="464646">
                    <a:alpha val="100000"/>
                  </a:srgbClr>
                </a:solidFill>
                <a:latin typeface="Ubuntu"/>
              </a:rPr>
              <a:t>MY OWN </a:t>
            </a:r>
            <a:r>
              <a:rPr lang="en-US" sz="900" b="1" i="1" spc="375">
                <a:solidFill>
                  <a:srgbClr val="3C6AFF">
                    <a:alpha val="100000"/>
                  </a:srgbClr>
                </a:solidFill>
                <a:latin typeface="Ubuntu"/>
              </a:rPr>
              <a:t>SEARCH</a:t>
            </a:r>
          </a:p>
        </p:txBody>
      </p:sp>
      <p:grpSp>
        <p:nvGrpSpPr>
          <p:cNvPr id="16" name="Group 16"/>
          <p:cNvGrpSpPr/>
          <p:nvPr/>
        </p:nvGrpSpPr>
        <p:grpSpPr>
          <a:xfrm rot="5401337">
            <a:off x="3598964" y="1730464"/>
            <a:ext cx="410700" cy="7630032"/>
            <a:chOff x="3598964" y="1730464"/>
            <a:chExt cx="410700" cy="7630032"/>
          </a:xfrm>
        </p:grpSpPr>
        <p:sp>
          <p:nvSpPr>
            <p:cNvPr id="15" name="Freeform 15"/>
            <p:cNvSpPr/>
            <p:nvPr/>
          </p:nvSpPr>
          <p:spPr>
            <a:xfrm>
              <a:off x="3598964" y="1730464"/>
              <a:ext cx="410700" cy="7630032"/>
            </a:xfrm>
            <a:custGeom>
              <a:avLst/>
              <a:gdLst/>
              <a:ahLst/>
              <a:cxnLst/>
              <a:rect l="0" t="0" r="0" b="0"/>
              <a:pathLst>
                <a:path w="304800" h="304800">
                  <a:moveTo>
                    <a:pt x="0" y="0"/>
                  </a:moveTo>
                  <a:lnTo>
                    <a:pt x="304800" y="304800"/>
                  </a:lnTo>
                  <a:lnTo>
                    <a:pt x="304800" y="0"/>
                  </a:lnTo>
                  <a:lnTo>
                    <a:pt x="0" y="0"/>
                  </a:lnTo>
                  <a:close/>
                </a:path>
              </a:pathLst>
            </a:custGeom>
            <a:solidFill>
              <a:srgbClr val="3C6AFF">
                <a:alpha val="100000"/>
              </a:srgbClr>
            </a:solidFill>
          </p:spPr>
        </p:sp>
      </p:grpSp>
      <p:grpSp>
        <p:nvGrpSpPr>
          <p:cNvPr id="18" name="Group 18"/>
          <p:cNvGrpSpPr/>
          <p:nvPr/>
        </p:nvGrpSpPr>
        <p:grpSpPr>
          <a:xfrm rot="16201337" flipH="1">
            <a:off x="2872042" y="2209901"/>
            <a:ext cx="657621" cy="6423013"/>
            <a:chOff x="2872042" y="2209901"/>
            <a:chExt cx="657621" cy="6423013"/>
          </a:xfrm>
        </p:grpSpPr>
        <p:sp>
          <p:nvSpPr>
            <p:cNvPr id="17" name="Freeform 17"/>
            <p:cNvSpPr/>
            <p:nvPr/>
          </p:nvSpPr>
          <p:spPr>
            <a:xfrm>
              <a:off x="2872042" y="2209901"/>
              <a:ext cx="657621" cy="6423013"/>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cxnSp>
        <p:nvCxnSpPr>
          <p:cNvPr id="19" name="Straight Connector 19"/>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20" name="TextBox 20"/>
          <p:cNvSpPr txBox="1"/>
          <p:nvPr/>
        </p:nvSpPr>
        <p:spPr>
          <a:xfrm rot="21600000">
            <a:off x="334937" y="929440"/>
            <a:ext cx="6903300" cy="666750"/>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I got my library degree in December 2017 and began at UMSL in February 2019. </a:t>
            </a:r>
            <a:r>
              <a:rPr lang="en-US" sz="1200" b="1" dirty="0"/>
              <a:t/>
            </a:r>
            <a:br>
              <a:rPr lang="en-US" sz="1200" b="1" dirty="0"/>
            </a:br>
            <a:r>
              <a:rPr lang="en-US" sz="1200" b="0" i="0" spc="0">
                <a:solidFill>
                  <a:srgbClr val="464646">
                    <a:alpha val="100000"/>
                  </a:srgbClr>
                </a:solidFill>
                <a:latin typeface="Ubuntu"/>
              </a:rPr>
              <a:t>I had a few things going for me. There were also a few strikes I had to either accept </a:t>
            </a:r>
            <a:r>
              <a:rPr lang="en-US" sz="1200" b="1" dirty="0"/>
              <a:t/>
            </a:r>
            <a:br>
              <a:rPr lang="en-US" sz="1200" b="1" dirty="0"/>
            </a:br>
            <a:r>
              <a:rPr lang="en-US" sz="1200" b="0" i="0" spc="0">
                <a:solidFill>
                  <a:srgbClr val="464646">
                    <a:alpha val="100000"/>
                  </a:srgbClr>
                </a:solidFill>
                <a:latin typeface="Ubuntu"/>
              </a:rPr>
              <a:t>or overcome, and I was able to leverage a few bits of luck in my cover letter and interviews.</a:t>
            </a:r>
          </a:p>
        </p:txBody>
      </p:sp>
      <p:sp>
        <p:nvSpPr>
          <p:cNvPr id="21" name="TextBox 21"/>
          <p:cNvSpPr txBox="1"/>
          <p:nvPr/>
        </p:nvSpPr>
        <p:spPr>
          <a:xfrm rot="21600000">
            <a:off x="537548" y="2587222"/>
            <a:ext cx="1845525" cy="123825"/>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PROS</a:t>
            </a:r>
          </a:p>
        </p:txBody>
      </p:sp>
      <p:sp>
        <p:nvSpPr>
          <p:cNvPr id="22" name="TextBox 22"/>
          <p:cNvSpPr txBox="1"/>
          <p:nvPr/>
        </p:nvSpPr>
        <p:spPr>
          <a:xfrm rot="21600000">
            <a:off x="2882939" y="2587222"/>
            <a:ext cx="1845525" cy="123825"/>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CONS</a:t>
            </a:r>
          </a:p>
        </p:txBody>
      </p:sp>
      <p:sp>
        <p:nvSpPr>
          <p:cNvPr id="23" name="TextBox 23"/>
          <p:cNvSpPr txBox="1"/>
          <p:nvPr/>
        </p:nvSpPr>
        <p:spPr>
          <a:xfrm rot="21600000">
            <a:off x="5452168" y="2596747"/>
            <a:ext cx="1397850" cy="123825"/>
          </a:xfrm>
          <a:prstGeom prst="rect">
            <a:avLst/>
          </a:prstGeom>
        </p:spPr>
        <p:txBody>
          <a:bodyPr lIns="0" tIns="14400" rIns="0" bIns="0" rtlCol="0" anchor="t"/>
          <a:lstStyle/>
          <a:p>
            <a:pPr algn="ctr">
              <a:lnSpc>
                <a:spcPts val="1080"/>
              </a:lnSpc>
            </a:pPr>
            <a:r>
              <a:rPr lang="en-US" sz="900" b="1" i="0" spc="0">
                <a:solidFill>
                  <a:srgbClr val="868686">
                    <a:alpha val="100000"/>
                  </a:srgbClr>
                </a:solidFill>
                <a:latin typeface="Ubuntu"/>
              </a:rPr>
              <a:t>SERENDIPITY</a:t>
            </a:r>
          </a:p>
        </p:txBody>
      </p:sp>
      <p:sp>
        <p:nvSpPr>
          <p:cNvPr id="24" name="TextBox 24"/>
          <p:cNvSpPr txBox="1"/>
          <p:nvPr/>
        </p:nvSpPr>
        <p:spPr>
          <a:xfrm rot="21600000">
            <a:off x="537548" y="3163456"/>
            <a:ext cx="1845525" cy="190500"/>
          </a:xfrm>
          <a:prstGeom prst="rect">
            <a:avLst/>
          </a:prstGeom>
        </p:spPr>
        <p:txBody>
          <a:bodyPr lIns="0" tIns="14400" rIns="0" bIns="0" rtlCol="0" anchor="t"/>
          <a:lstStyle/>
          <a:p>
            <a:pPr algn="ctr">
              <a:lnSpc>
                <a:spcPts val="1575"/>
              </a:lnSpc>
            </a:pPr>
            <a:r>
              <a:rPr lang="en-US" sz="1050" b="0" i="0" spc="0">
                <a:solidFill>
                  <a:srgbClr val="464646">
                    <a:alpha val="100000"/>
                  </a:srgbClr>
                </a:solidFill>
                <a:latin typeface="Ubuntu"/>
              </a:rPr>
              <a:t>Design skills.</a:t>
            </a:r>
          </a:p>
        </p:txBody>
      </p:sp>
      <p:sp>
        <p:nvSpPr>
          <p:cNvPr id="25" name="TextBox 25"/>
          <p:cNvSpPr txBox="1"/>
          <p:nvPr/>
        </p:nvSpPr>
        <p:spPr>
          <a:xfrm rot="21600000">
            <a:off x="537548" y="3423806"/>
            <a:ext cx="1845525" cy="190500"/>
          </a:xfrm>
          <a:prstGeom prst="rect">
            <a:avLst/>
          </a:prstGeom>
        </p:spPr>
        <p:txBody>
          <a:bodyPr lIns="0" tIns="14400" rIns="0" bIns="0" rtlCol="0" anchor="t"/>
          <a:lstStyle/>
          <a:p>
            <a:pPr algn="ctr">
              <a:lnSpc>
                <a:spcPts val="1575"/>
              </a:lnSpc>
            </a:pPr>
            <a:r>
              <a:rPr lang="en-US" sz="1050" b="0" spc="0" dirty="0">
                <a:solidFill>
                  <a:srgbClr val="464646">
                    <a:alpha val="100000"/>
                  </a:srgbClr>
                </a:solidFill>
                <a:latin typeface="Ubuntu"/>
              </a:rPr>
              <a:t>Highly</a:t>
            </a:r>
            <a:r>
              <a:rPr lang="en-US" sz="1050" b="0" i="0" spc="0" dirty="0">
                <a:solidFill>
                  <a:srgbClr val="464646">
                    <a:alpha val="100000"/>
                  </a:srgbClr>
                </a:solidFill>
                <a:latin typeface="Ubuntu"/>
              </a:rPr>
              <a:t> motivated.</a:t>
            </a:r>
          </a:p>
        </p:txBody>
      </p:sp>
      <p:sp>
        <p:nvSpPr>
          <p:cNvPr id="26" name="TextBox 26"/>
          <p:cNvSpPr txBox="1"/>
          <p:nvPr/>
        </p:nvSpPr>
        <p:spPr>
          <a:xfrm rot="21600000">
            <a:off x="537548" y="3684156"/>
            <a:ext cx="1845525" cy="190500"/>
          </a:xfrm>
          <a:prstGeom prst="rect">
            <a:avLst/>
          </a:prstGeom>
        </p:spPr>
        <p:txBody>
          <a:bodyPr lIns="0" tIns="14400" rIns="0" bIns="0" rtlCol="0" anchor="t"/>
          <a:lstStyle/>
          <a:p>
            <a:pPr algn="ctr">
              <a:lnSpc>
                <a:spcPts val="1575"/>
              </a:lnSpc>
            </a:pPr>
            <a:r>
              <a:rPr lang="en-US" sz="1050" b="0" i="0" spc="0" dirty="0">
                <a:solidFill>
                  <a:srgbClr val="464646">
                    <a:alpha val="100000"/>
                  </a:srgbClr>
                </a:solidFill>
                <a:latin typeface="Ubuntu"/>
              </a:rPr>
              <a:t>Kept options open.</a:t>
            </a:r>
          </a:p>
        </p:txBody>
      </p:sp>
      <p:sp>
        <p:nvSpPr>
          <p:cNvPr id="27" name="TextBox 27"/>
          <p:cNvSpPr txBox="1"/>
          <p:nvPr/>
        </p:nvSpPr>
        <p:spPr>
          <a:xfrm rot="21600000">
            <a:off x="537548" y="3944506"/>
            <a:ext cx="1845525" cy="381000"/>
          </a:xfrm>
          <a:prstGeom prst="rect">
            <a:avLst/>
          </a:prstGeom>
        </p:spPr>
        <p:txBody>
          <a:bodyPr lIns="0" tIns="14400" rIns="0" bIns="0" rtlCol="0" anchor="t"/>
          <a:lstStyle/>
          <a:p>
            <a:pPr algn="ctr">
              <a:lnSpc>
                <a:spcPts val="1575"/>
              </a:lnSpc>
            </a:pPr>
            <a:r>
              <a:rPr lang="en-US" sz="1050" b="0" i="0" spc="0" dirty="0" smtClean="0">
                <a:solidFill>
                  <a:srgbClr val="464646">
                    <a:alpha val="100000"/>
                  </a:srgbClr>
                </a:solidFill>
                <a:latin typeface="Ubuntu"/>
              </a:rPr>
              <a:t>Excellent written communication skills.</a:t>
            </a:r>
            <a:endParaRPr lang="en-US" sz="1050" b="0" i="0" spc="0" dirty="0">
              <a:solidFill>
                <a:srgbClr val="464646">
                  <a:alpha val="100000"/>
                </a:srgbClr>
              </a:solidFill>
              <a:latin typeface="Ubuntu"/>
            </a:endParaRPr>
          </a:p>
        </p:txBody>
      </p:sp>
      <p:cxnSp>
        <p:nvCxnSpPr>
          <p:cNvPr id="28" name="Straight Connector 28"/>
          <p:cNvCxnSpPr>
            <a:cxnSpLocks/>
          </p:cNvCxnSpPr>
          <p:nvPr/>
        </p:nvCxnSpPr>
        <p:spPr>
          <a:xfrm rot="21600000">
            <a:off x="1309073" y="2935634"/>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9"/>
          <p:cNvCxnSpPr>
            <a:cxnSpLocks/>
          </p:cNvCxnSpPr>
          <p:nvPr/>
        </p:nvCxnSpPr>
        <p:spPr>
          <a:xfrm rot="21600000">
            <a:off x="3654464" y="2935634"/>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cxnSp>
        <p:nvCxnSpPr>
          <p:cNvPr id="30" name="Straight Connector 30"/>
          <p:cNvCxnSpPr>
            <a:cxnSpLocks/>
          </p:cNvCxnSpPr>
          <p:nvPr/>
        </p:nvCxnSpPr>
        <p:spPr>
          <a:xfrm rot="21600000">
            <a:off x="5999855" y="2935634"/>
            <a:ext cx="295275" cy="0"/>
          </a:xfrm>
          <a:prstGeom prst="line">
            <a:avLst/>
          </a:prstGeom>
          <a:ln w="19050">
            <a:solidFill>
              <a:srgbClr val="8FDFD1">
                <a:alpha val="100000"/>
              </a:srgbClr>
            </a:solidFill>
          </a:ln>
        </p:spPr>
        <p:style>
          <a:lnRef idx="1">
            <a:schemeClr val="accent1"/>
          </a:lnRef>
          <a:fillRef idx="0">
            <a:schemeClr val="accent1"/>
          </a:fillRef>
          <a:effectRef idx="0">
            <a:schemeClr val="accent1"/>
          </a:effectRef>
          <a:fontRef idx="minor">
            <a:schemeClr val="tx1"/>
          </a:fontRef>
        </p:style>
      </p:cxnSp>
      <p:sp>
        <p:nvSpPr>
          <p:cNvPr id="31" name="TextBox 31"/>
          <p:cNvSpPr txBox="1"/>
          <p:nvPr/>
        </p:nvSpPr>
        <p:spPr>
          <a:xfrm rot="21600000">
            <a:off x="2882939" y="3163456"/>
            <a:ext cx="1845525" cy="190500"/>
          </a:xfrm>
          <a:prstGeom prst="rect">
            <a:avLst/>
          </a:prstGeom>
        </p:spPr>
        <p:txBody>
          <a:bodyPr lIns="0" tIns="14400" rIns="0" bIns="0" rtlCol="0" anchor="t"/>
          <a:lstStyle/>
          <a:p>
            <a:pPr algn="ctr">
              <a:lnSpc>
                <a:spcPts val="1575"/>
              </a:lnSpc>
            </a:pPr>
            <a:r>
              <a:rPr lang="en-US" sz="1050" dirty="0">
                <a:solidFill>
                  <a:srgbClr val="464646">
                    <a:alpha val="100000"/>
                  </a:srgbClr>
                </a:solidFill>
                <a:latin typeface="Ubuntu"/>
              </a:rPr>
              <a:t>No recent library experience.</a:t>
            </a:r>
          </a:p>
        </p:txBody>
      </p:sp>
      <p:sp>
        <p:nvSpPr>
          <p:cNvPr id="32" name="TextBox 32"/>
          <p:cNvSpPr txBox="1"/>
          <p:nvPr/>
        </p:nvSpPr>
        <p:spPr>
          <a:xfrm rot="21600000">
            <a:off x="2882939" y="3423806"/>
            <a:ext cx="1845525" cy="190500"/>
          </a:xfrm>
          <a:prstGeom prst="rect">
            <a:avLst/>
          </a:prstGeom>
        </p:spPr>
        <p:txBody>
          <a:bodyPr lIns="0" tIns="14400" rIns="0" bIns="0" rtlCol="0" anchor="t"/>
          <a:lstStyle/>
          <a:p>
            <a:pPr algn="ctr">
              <a:lnSpc>
                <a:spcPts val="1575"/>
              </a:lnSpc>
            </a:pPr>
            <a:r>
              <a:rPr lang="en-US" sz="1050" b="0" i="0" spc="0" dirty="0" smtClean="0">
                <a:solidFill>
                  <a:srgbClr val="464646">
                    <a:alpha val="100000"/>
                  </a:srgbClr>
                </a:solidFill>
                <a:latin typeface="Ubuntu"/>
              </a:rPr>
              <a:t>Could not relocate.</a:t>
            </a:r>
            <a:endParaRPr lang="en-US" sz="1050" b="0" i="0" spc="0" dirty="0">
              <a:solidFill>
                <a:srgbClr val="464646">
                  <a:alpha val="100000"/>
                </a:srgbClr>
              </a:solidFill>
              <a:latin typeface="Ubuntu"/>
            </a:endParaRPr>
          </a:p>
        </p:txBody>
      </p:sp>
      <p:sp>
        <p:nvSpPr>
          <p:cNvPr id="33" name="TextBox 33"/>
          <p:cNvSpPr txBox="1"/>
          <p:nvPr/>
        </p:nvSpPr>
        <p:spPr>
          <a:xfrm rot="21600000">
            <a:off x="2882939" y="3687331"/>
            <a:ext cx="1845525" cy="190500"/>
          </a:xfrm>
          <a:prstGeom prst="rect">
            <a:avLst/>
          </a:prstGeom>
        </p:spPr>
        <p:txBody>
          <a:bodyPr lIns="0" tIns="14400" rIns="0" bIns="0" rtlCol="0" anchor="t"/>
          <a:lstStyle/>
          <a:p>
            <a:pPr algn="ctr">
              <a:lnSpc>
                <a:spcPts val="1575"/>
              </a:lnSpc>
            </a:pPr>
            <a:r>
              <a:rPr lang="en-US" sz="1050" b="0" i="0" spc="0">
                <a:solidFill>
                  <a:srgbClr val="464646">
                    <a:alpha val="100000"/>
                  </a:srgbClr>
                </a:solidFill>
                <a:latin typeface="Ubuntu"/>
              </a:rPr>
              <a:t>Mid-life brain!</a:t>
            </a:r>
          </a:p>
        </p:txBody>
      </p:sp>
      <p:sp>
        <p:nvSpPr>
          <p:cNvPr id="34" name="TextBox 34"/>
          <p:cNvSpPr txBox="1"/>
          <p:nvPr/>
        </p:nvSpPr>
        <p:spPr>
          <a:xfrm rot="21600000">
            <a:off x="2882939" y="3947681"/>
            <a:ext cx="1845525" cy="190500"/>
          </a:xfrm>
          <a:prstGeom prst="rect">
            <a:avLst/>
          </a:prstGeom>
        </p:spPr>
        <p:txBody>
          <a:bodyPr lIns="0" tIns="14400" rIns="0" bIns="0" rtlCol="0" anchor="t"/>
          <a:lstStyle/>
          <a:p>
            <a:pPr algn="ctr">
              <a:lnSpc>
                <a:spcPts val="1575"/>
              </a:lnSpc>
            </a:pPr>
            <a:r>
              <a:rPr lang="en-US" sz="1050" b="0" i="0" spc="0">
                <a:solidFill>
                  <a:srgbClr val="464646">
                    <a:alpha val="100000"/>
                  </a:srgbClr>
                </a:solidFill>
                <a:latin typeface="Ubuntu"/>
              </a:rPr>
              <a:t>Rusty interview skills.</a:t>
            </a:r>
          </a:p>
        </p:txBody>
      </p:sp>
      <p:sp>
        <p:nvSpPr>
          <p:cNvPr id="35" name="TextBox 35"/>
          <p:cNvSpPr txBox="1"/>
          <p:nvPr/>
        </p:nvSpPr>
        <p:spPr>
          <a:xfrm rot="21600000">
            <a:off x="2882939" y="4208031"/>
            <a:ext cx="1845525" cy="381000"/>
          </a:xfrm>
          <a:prstGeom prst="rect">
            <a:avLst/>
          </a:prstGeom>
        </p:spPr>
        <p:txBody>
          <a:bodyPr lIns="0" tIns="14400" rIns="0" bIns="0" rtlCol="0" anchor="t"/>
          <a:lstStyle/>
          <a:p>
            <a:pPr algn="ctr">
              <a:lnSpc>
                <a:spcPts val="1575"/>
              </a:lnSpc>
            </a:pPr>
            <a:r>
              <a:rPr lang="en-US" sz="1050" b="0" i="0" spc="0">
                <a:solidFill>
                  <a:srgbClr val="464646">
                    <a:alpha val="100000"/>
                  </a:srgbClr>
                </a:solidFill>
                <a:latin typeface="Ubuntu"/>
              </a:rPr>
              <a:t>Ignorance of interview process in academic libraries.</a:t>
            </a:r>
          </a:p>
        </p:txBody>
      </p:sp>
      <p:sp>
        <p:nvSpPr>
          <p:cNvPr id="36" name="TextBox 36"/>
          <p:cNvSpPr txBox="1"/>
          <p:nvPr/>
        </p:nvSpPr>
        <p:spPr>
          <a:xfrm rot="21600000">
            <a:off x="5228330" y="3163456"/>
            <a:ext cx="1845525" cy="381000"/>
          </a:xfrm>
          <a:prstGeom prst="rect">
            <a:avLst/>
          </a:prstGeom>
        </p:spPr>
        <p:txBody>
          <a:bodyPr lIns="0" tIns="14400" rIns="0" bIns="0" rtlCol="0" anchor="t"/>
          <a:lstStyle/>
          <a:p>
            <a:pPr algn="ctr">
              <a:lnSpc>
                <a:spcPts val="1575"/>
              </a:lnSpc>
            </a:pPr>
            <a:r>
              <a:rPr lang="en-US" sz="1050" b="0" i="0" spc="0" dirty="0">
                <a:solidFill>
                  <a:srgbClr val="464646">
                    <a:alpha val="100000"/>
                  </a:srgbClr>
                </a:solidFill>
                <a:latin typeface="Ubuntu"/>
              </a:rPr>
              <a:t>UMSL’s needs matched </a:t>
            </a:r>
            <a:r>
              <a:rPr lang="en-US" sz="1050" b="0" i="0" spc="0" dirty="0" smtClean="0">
                <a:solidFill>
                  <a:srgbClr val="464646">
                    <a:alpha val="100000"/>
                  </a:srgbClr>
                </a:solidFill>
                <a:latin typeface="Ubuntu"/>
              </a:rPr>
              <a:t/>
            </a:r>
            <a:br>
              <a:rPr lang="en-US" sz="1050" b="0" i="0" spc="0" dirty="0" smtClean="0">
                <a:solidFill>
                  <a:srgbClr val="464646">
                    <a:alpha val="100000"/>
                  </a:srgbClr>
                </a:solidFill>
                <a:latin typeface="Ubuntu"/>
              </a:rPr>
            </a:br>
            <a:r>
              <a:rPr lang="en-US" sz="1050" b="0" i="0" spc="0" dirty="0" smtClean="0">
                <a:solidFill>
                  <a:srgbClr val="464646">
                    <a:alpha val="100000"/>
                  </a:srgbClr>
                </a:solidFill>
                <a:latin typeface="Ubuntu"/>
              </a:rPr>
              <a:t>my </a:t>
            </a:r>
            <a:r>
              <a:rPr lang="en-US" sz="1050" b="0" i="0" spc="0" dirty="0">
                <a:solidFill>
                  <a:srgbClr val="464646">
                    <a:alpha val="100000"/>
                  </a:srgbClr>
                </a:solidFill>
                <a:latin typeface="Ubuntu"/>
              </a:rPr>
              <a:t>background.</a:t>
            </a:r>
          </a:p>
        </p:txBody>
      </p:sp>
      <p:sp>
        <p:nvSpPr>
          <p:cNvPr id="37" name="TextBox 37"/>
          <p:cNvSpPr txBox="1"/>
          <p:nvPr/>
        </p:nvSpPr>
        <p:spPr>
          <a:xfrm rot="21600000">
            <a:off x="5228330" y="3623542"/>
            <a:ext cx="1845525" cy="190500"/>
          </a:xfrm>
          <a:prstGeom prst="rect">
            <a:avLst/>
          </a:prstGeom>
        </p:spPr>
        <p:txBody>
          <a:bodyPr lIns="0" tIns="14400" rIns="0" bIns="0" rtlCol="0" anchor="t"/>
          <a:lstStyle/>
          <a:p>
            <a:pPr algn="ctr">
              <a:lnSpc>
                <a:spcPts val="1575"/>
              </a:lnSpc>
            </a:pPr>
            <a:r>
              <a:rPr lang="en-US" sz="1050" b="0" i="0" spc="0" dirty="0" smtClean="0">
                <a:solidFill>
                  <a:srgbClr val="464646">
                    <a:alpha val="100000"/>
                  </a:srgbClr>
                </a:solidFill>
                <a:latin typeface="Ubuntu"/>
              </a:rPr>
              <a:t>Was non-traditional </a:t>
            </a:r>
            <a:r>
              <a:rPr lang="en-US" sz="1050" b="0" i="0" spc="0" dirty="0">
                <a:solidFill>
                  <a:srgbClr val="464646">
                    <a:alpha val="100000"/>
                  </a:srgbClr>
                </a:solidFill>
                <a:latin typeface="Ubuntu"/>
              </a:rPr>
              <a:t>student.</a:t>
            </a:r>
          </a:p>
        </p:txBody>
      </p:sp>
      <p:sp>
        <p:nvSpPr>
          <p:cNvPr id="38" name="TextBox 38"/>
          <p:cNvSpPr txBox="1"/>
          <p:nvPr/>
        </p:nvSpPr>
        <p:spPr>
          <a:xfrm rot="21600000">
            <a:off x="5228330" y="3883892"/>
            <a:ext cx="1845525" cy="381000"/>
          </a:xfrm>
          <a:prstGeom prst="rect">
            <a:avLst/>
          </a:prstGeom>
        </p:spPr>
        <p:txBody>
          <a:bodyPr lIns="0" tIns="14400" rIns="0" bIns="0" rtlCol="0" anchor="t"/>
          <a:lstStyle/>
          <a:p>
            <a:pPr algn="ctr">
              <a:lnSpc>
                <a:spcPts val="1575"/>
              </a:lnSpc>
            </a:pPr>
            <a:r>
              <a:rPr lang="en-US" sz="1050" b="0" i="0" spc="0" dirty="0" smtClean="0">
                <a:solidFill>
                  <a:srgbClr val="464646">
                    <a:alpha val="100000"/>
                  </a:srgbClr>
                </a:solidFill>
                <a:latin typeface="Ubuntu"/>
              </a:rPr>
              <a:t>Used former </a:t>
            </a:r>
            <a:r>
              <a:rPr lang="en-US" sz="1050" b="0" i="0" spc="0" dirty="0">
                <a:solidFill>
                  <a:srgbClr val="464646">
                    <a:alpha val="100000"/>
                  </a:srgbClr>
                </a:solidFill>
                <a:latin typeface="Ubuntu"/>
              </a:rPr>
              <a:t>professor and UMSL librarian as reference.</a:t>
            </a:r>
          </a:p>
        </p:txBody>
      </p:sp>
      <p:grpSp>
        <p:nvGrpSpPr>
          <p:cNvPr id="40" name="Group 40"/>
          <p:cNvGrpSpPr/>
          <p:nvPr/>
        </p:nvGrpSpPr>
        <p:grpSpPr>
          <a:xfrm rot="21600000">
            <a:off x="1313835" y="2122861"/>
            <a:ext cx="285750" cy="285750"/>
            <a:chOff x="1313835" y="2122861"/>
            <a:chExt cx="285750" cy="285750"/>
          </a:xfrm>
        </p:grpSpPr>
        <p:sp>
          <p:nvSpPr>
            <p:cNvPr id="39" name="Freeform 39"/>
            <p:cNvSpPr/>
            <p:nvPr/>
          </p:nvSpPr>
          <p:spPr>
            <a:xfrm>
              <a:off x="1313835" y="2122861"/>
              <a:ext cx="285750" cy="285750"/>
            </a:xfrm>
            <a:custGeom>
              <a:avLst/>
              <a:gdLst/>
              <a:ahLst/>
              <a:cxnLst/>
              <a:rect l="0" t="0" r="0" b="0"/>
              <a:pathLst>
                <a:path w="304800" h="304800">
                  <a:moveTo>
                    <a:pt x="152400" y="0"/>
                  </a:moveTo>
                  <a:cubicBezTo>
                    <a:pt x="68237" y="0"/>
                    <a:pt x="0" y="68228"/>
                    <a:pt x="0" y="152400"/>
                  </a:cubicBezTo>
                  <a:cubicBezTo>
                    <a:pt x="0" y="236563"/>
                    <a:pt x="68237" y="304800"/>
                    <a:pt x="152400" y="304800"/>
                  </a:cubicBezTo>
                  <a:cubicBezTo>
                    <a:pt x="236572" y="304800"/>
                    <a:pt x="304800" y="236563"/>
                    <a:pt x="304800" y="152400"/>
                  </a:cubicBezTo>
                  <a:cubicBezTo>
                    <a:pt x="304800" y="68228"/>
                    <a:pt x="236572" y="0"/>
                    <a:pt x="152400" y="0"/>
                  </a:cubicBezTo>
                  <a:close/>
                  <a:moveTo>
                    <a:pt x="238192" y="119491"/>
                  </a:moveTo>
                  <a:lnTo>
                    <a:pt x="147561" y="210131"/>
                  </a:lnTo>
                  <a:cubicBezTo>
                    <a:pt x="144266" y="213427"/>
                    <a:pt x="139798" y="215275"/>
                    <a:pt x="135150" y="215275"/>
                  </a:cubicBezTo>
                  <a:cubicBezTo>
                    <a:pt x="130502" y="215275"/>
                    <a:pt x="126025" y="213427"/>
                    <a:pt x="122739" y="210131"/>
                  </a:cubicBezTo>
                  <a:lnTo>
                    <a:pt x="66608" y="153991"/>
                  </a:lnTo>
                  <a:cubicBezTo>
                    <a:pt x="59750" y="147133"/>
                    <a:pt x="59750" y="136017"/>
                    <a:pt x="66608" y="129159"/>
                  </a:cubicBezTo>
                  <a:cubicBezTo>
                    <a:pt x="73466" y="122301"/>
                    <a:pt x="84582" y="122301"/>
                    <a:pt x="91440" y="129159"/>
                  </a:cubicBezTo>
                  <a:lnTo>
                    <a:pt x="135150" y="172879"/>
                  </a:lnTo>
                  <a:lnTo>
                    <a:pt x="213370" y="94650"/>
                  </a:lnTo>
                  <a:cubicBezTo>
                    <a:pt x="220228" y="87792"/>
                    <a:pt x="231343" y="87792"/>
                    <a:pt x="238201" y="94650"/>
                  </a:cubicBezTo>
                  <a:cubicBezTo>
                    <a:pt x="245059" y="101508"/>
                    <a:pt x="245050" y="112633"/>
                    <a:pt x="238192" y="119491"/>
                  </a:cubicBezTo>
                  <a:close/>
                </a:path>
              </a:pathLst>
            </a:custGeom>
            <a:solidFill>
              <a:srgbClr val="8FDFD1">
                <a:alpha val="100000"/>
              </a:srgbClr>
            </a:solidFill>
          </p:spPr>
        </p:sp>
      </p:grpSp>
      <p:grpSp>
        <p:nvGrpSpPr>
          <p:cNvPr id="42" name="Group 42"/>
          <p:cNvGrpSpPr/>
          <p:nvPr/>
        </p:nvGrpSpPr>
        <p:grpSpPr>
          <a:xfrm rot="21600000">
            <a:off x="3659226" y="2122861"/>
            <a:ext cx="285750" cy="285750"/>
            <a:chOff x="3659226" y="2122861"/>
            <a:chExt cx="285750" cy="285750"/>
          </a:xfrm>
        </p:grpSpPr>
        <p:sp>
          <p:nvSpPr>
            <p:cNvPr id="41" name="Freeform 41"/>
            <p:cNvSpPr/>
            <p:nvPr/>
          </p:nvSpPr>
          <p:spPr>
            <a:xfrm>
              <a:off x="3659226" y="2122861"/>
              <a:ext cx="285750" cy="285750"/>
            </a:xfrm>
            <a:custGeom>
              <a:avLst/>
              <a:gdLst/>
              <a:ahLst/>
              <a:cxnLst/>
              <a:rect l="0" t="0" r="0" b="0"/>
              <a:pathLst>
                <a:path w="304800" h="304800">
                  <a:moveTo>
                    <a:pt x="152400" y="0"/>
                  </a:moveTo>
                  <a:cubicBezTo>
                    <a:pt x="68237" y="0"/>
                    <a:pt x="0" y="68228"/>
                    <a:pt x="0" y="152400"/>
                  </a:cubicBezTo>
                  <a:cubicBezTo>
                    <a:pt x="0" y="236563"/>
                    <a:pt x="68237" y="304800"/>
                    <a:pt x="152400" y="304800"/>
                  </a:cubicBezTo>
                  <a:cubicBezTo>
                    <a:pt x="236572" y="304800"/>
                    <a:pt x="304800" y="236563"/>
                    <a:pt x="304800" y="152400"/>
                  </a:cubicBezTo>
                  <a:cubicBezTo>
                    <a:pt x="304800" y="68228"/>
                    <a:pt x="236572" y="0"/>
                    <a:pt x="152400" y="0"/>
                  </a:cubicBezTo>
                  <a:close/>
                  <a:moveTo>
                    <a:pt x="224047" y="198787"/>
                  </a:moveTo>
                  <a:cubicBezTo>
                    <a:pt x="231010" y="205759"/>
                    <a:pt x="231010" y="217075"/>
                    <a:pt x="224047" y="224047"/>
                  </a:cubicBezTo>
                  <a:cubicBezTo>
                    <a:pt x="220561" y="227533"/>
                    <a:pt x="215979" y="229276"/>
                    <a:pt x="211417" y="229276"/>
                  </a:cubicBezTo>
                  <a:cubicBezTo>
                    <a:pt x="206854" y="229276"/>
                    <a:pt x="202273" y="227533"/>
                    <a:pt x="198787" y="224047"/>
                  </a:cubicBezTo>
                  <a:lnTo>
                    <a:pt x="152400" y="177660"/>
                  </a:lnTo>
                  <a:lnTo>
                    <a:pt x="106013" y="224047"/>
                  </a:lnTo>
                  <a:cubicBezTo>
                    <a:pt x="102527" y="227533"/>
                    <a:pt x="97946" y="229276"/>
                    <a:pt x="93383" y="229276"/>
                  </a:cubicBezTo>
                  <a:cubicBezTo>
                    <a:pt x="88821" y="229276"/>
                    <a:pt x="84239" y="227533"/>
                    <a:pt x="80753" y="224047"/>
                  </a:cubicBezTo>
                  <a:cubicBezTo>
                    <a:pt x="73790" y="217075"/>
                    <a:pt x="73790" y="205759"/>
                    <a:pt x="80753" y="198787"/>
                  </a:cubicBezTo>
                  <a:lnTo>
                    <a:pt x="127140" y="152400"/>
                  </a:lnTo>
                  <a:lnTo>
                    <a:pt x="80753" y="106013"/>
                  </a:lnTo>
                  <a:cubicBezTo>
                    <a:pt x="73790" y="99041"/>
                    <a:pt x="73790" y="87735"/>
                    <a:pt x="80753" y="80762"/>
                  </a:cubicBezTo>
                  <a:cubicBezTo>
                    <a:pt x="87725" y="73790"/>
                    <a:pt x="99041" y="73790"/>
                    <a:pt x="106013" y="80762"/>
                  </a:cubicBezTo>
                  <a:lnTo>
                    <a:pt x="152400" y="127149"/>
                  </a:lnTo>
                  <a:lnTo>
                    <a:pt x="198787" y="80762"/>
                  </a:lnTo>
                  <a:cubicBezTo>
                    <a:pt x="205759" y="73790"/>
                    <a:pt x="217075" y="73790"/>
                    <a:pt x="224047" y="80762"/>
                  </a:cubicBezTo>
                  <a:cubicBezTo>
                    <a:pt x="231010" y="87735"/>
                    <a:pt x="231010" y="99041"/>
                    <a:pt x="224047" y="106013"/>
                  </a:cubicBezTo>
                  <a:lnTo>
                    <a:pt x="177660" y="152400"/>
                  </a:lnTo>
                  <a:lnTo>
                    <a:pt x="224047" y="198787"/>
                  </a:lnTo>
                  <a:close/>
                </a:path>
              </a:pathLst>
            </a:custGeom>
            <a:solidFill>
              <a:srgbClr val="FC7777">
                <a:alpha val="100000"/>
              </a:srgbClr>
            </a:solidFill>
          </p:spPr>
        </p:sp>
      </p:grpSp>
      <p:pic>
        <p:nvPicPr>
          <p:cNvPr id="43" name="Picture 43"/>
          <p:cNvPicPr>
            <a:picLocks noChangeAspect="1"/>
          </p:cNvPicPr>
          <p:nvPr/>
        </p:nvPicPr>
        <p:blipFill>
          <a:blip r:embed="rId2">
            <a:alphaModFix/>
          </a:blip>
          <a:srcRect/>
          <a:stretch>
            <a:fillRect/>
          </a:stretch>
        </p:blipFill>
        <p:spPr>
          <a:xfrm rot="21600000">
            <a:off x="6002975" y="2124604"/>
            <a:ext cx="289034" cy="285750"/>
          </a:xfrm>
          <a:prstGeom prst="rect">
            <a:avLst/>
          </a:prstGeom>
        </p:spPr>
      </p:pic>
      <p:grpSp>
        <p:nvGrpSpPr>
          <p:cNvPr id="45" name="Group 45"/>
          <p:cNvGrpSpPr/>
          <p:nvPr/>
        </p:nvGrpSpPr>
        <p:grpSpPr>
          <a:xfrm rot="21600000">
            <a:off x="3710152" y="161925"/>
            <a:ext cx="199727" cy="209550"/>
            <a:chOff x="3710152" y="161925"/>
            <a:chExt cx="199727" cy="209550"/>
          </a:xfrm>
        </p:grpSpPr>
        <p:sp>
          <p:nvSpPr>
            <p:cNvPr id="44" name="Freeform 44"/>
            <p:cNvSpPr/>
            <p:nvPr/>
          </p:nvSpPr>
          <p:spPr>
            <a:xfrm>
              <a:off x="3710152" y="161925"/>
              <a:ext cx="199727" cy="209550"/>
            </a:xfrm>
            <a:custGeom>
              <a:avLst/>
              <a:gdLst/>
              <a:ahLst/>
              <a:cxnLst/>
              <a:rect l="0" t="0" r="0" b="0"/>
              <a:pathLst>
                <a:path w="291286" h="304801">
                  <a:moveTo>
                    <a:pt x="112724" y="26004"/>
                  </a:moveTo>
                  <a:cubicBezTo>
                    <a:pt x="64785" y="26004"/>
                    <a:pt x="25780" y="65009"/>
                    <a:pt x="25780" y="112948"/>
                  </a:cubicBezTo>
                  <a:cubicBezTo>
                    <a:pt x="25780" y="160887"/>
                    <a:pt x="64785" y="199892"/>
                    <a:pt x="112724" y="199892"/>
                  </a:cubicBezTo>
                  <a:cubicBezTo>
                    <a:pt x="160663" y="199892"/>
                    <a:pt x="199668" y="160887"/>
                    <a:pt x="199668" y="112948"/>
                  </a:cubicBezTo>
                  <a:cubicBezTo>
                    <a:pt x="199668" y="65009"/>
                    <a:pt x="160673" y="26004"/>
                    <a:pt x="112724" y="26004"/>
                  </a:cubicBezTo>
                  <a:close/>
                  <a:moveTo>
                    <a:pt x="112724" y="189672"/>
                  </a:moveTo>
                  <a:cubicBezTo>
                    <a:pt x="70414" y="189672"/>
                    <a:pt x="36010" y="155249"/>
                    <a:pt x="36010" y="112958"/>
                  </a:cubicBezTo>
                  <a:cubicBezTo>
                    <a:pt x="36010" y="70648"/>
                    <a:pt x="70424" y="36243"/>
                    <a:pt x="112724" y="36243"/>
                  </a:cubicBezTo>
                  <a:cubicBezTo>
                    <a:pt x="155034" y="36243"/>
                    <a:pt x="189439" y="70657"/>
                    <a:pt x="189439" y="112958"/>
                  </a:cubicBezTo>
                  <a:cubicBezTo>
                    <a:pt x="189439" y="155258"/>
                    <a:pt x="155034" y="189672"/>
                    <a:pt x="112724" y="189672"/>
                  </a:cubicBezTo>
                  <a:close/>
                  <a:moveTo>
                    <a:pt x="287317" y="271120"/>
                  </a:moveTo>
                  <a:lnTo>
                    <a:pt x="234987" y="213675"/>
                  </a:lnTo>
                  <a:cubicBezTo>
                    <a:pt x="230958" y="209636"/>
                    <a:pt x="225862" y="208246"/>
                    <a:pt x="221195" y="208951"/>
                  </a:cubicBezTo>
                  <a:lnTo>
                    <a:pt x="199002" y="185052"/>
                  </a:lnTo>
                  <a:cubicBezTo>
                    <a:pt x="219480" y="161145"/>
                    <a:pt x="229205" y="128855"/>
                    <a:pt x="225224" y="95984"/>
                  </a:cubicBezTo>
                  <a:cubicBezTo>
                    <a:pt x="224872" y="93174"/>
                    <a:pt x="222271" y="91155"/>
                    <a:pt x="219528" y="91517"/>
                  </a:cubicBezTo>
                  <a:cubicBezTo>
                    <a:pt x="216728" y="91869"/>
                    <a:pt x="214727" y="94412"/>
                    <a:pt x="215070" y="97213"/>
                  </a:cubicBezTo>
                  <a:cubicBezTo>
                    <a:pt x="219261" y="131846"/>
                    <a:pt x="206898" y="165745"/>
                    <a:pt x="181942" y="187948"/>
                  </a:cubicBezTo>
                  <a:cubicBezTo>
                    <a:pt x="161664" y="206331"/>
                    <a:pt x="135470" y="215789"/>
                    <a:pt x="107876" y="214504"/>
                  </a:cubicBezTo>
                  <a:cubicBezTo>
                    <a:pt x="80377" y="213227"/>
                    <a:pt x="55117" y="201378"/>
                    <a:pt x="36753" y="181138"/>
                  </a:cubicBezTo>
                  <a:cubicBezTo>
                    <a:pt x="-1119" y="139370"/>
                    <a:pt x="1929" y="74696"/>
                    <a:pt x="43554" y="36948"/>
                  </a:cubicBezTo>
                  <a:cubicBezTo>
                    <a:pt x="85626" y="-1190"/>
                    <a:pt x="150748" y="1858"/>
                    <a:pt x="188743" y="43758"/>
                  </a:cubicBezTo>
                  <a:cubicBezTo>
                    <a:pt x="190639" y="45863"/>
                    <a:pt x="193887" y="46006"/>
                    <a:pt x="195963" y="44111"/>
                  </a:cubicBezTo>
                  <a:cubicBezTo>
                    <a:pt x="198049" y="42215"/>
                    <a:pt x="198211" y="38986"/>
                    <a:pt x="196316" y="36891"/>
                  </a:cubicBezTo>
                  <a:cubicBezTo>
                    <a:pt x="154529" y="-9172"/>
                    <a:pt x="82920" y="-12582"/>
                    <a:pt x="36677" y="29385"/>
                  </a:cubicBezTo>
                  <a:cubicBezTo>
                    <a:pt x="-9120" y="70914"/>
                    <a:pt x="-12491" y="142066"/>
                    <a:pt x="29171" y="187986"/>
                  </a:cubicBezTo>
                  <a:cubicBezTo>
                    <a:pt x="49364" y="210255"/>
                    <a:pt x="77148" y="223295"/>
                    <a:pt x="107390" y="224695"/>
                  </a:cubicBezTo>
                  <a:cubicBezTo>
                    <a:pt x="109190" y="224781"/>
                    <a:pt x="110991" y="224819"/>
                    <a:pt x="112791" y="224819"/>
                  </a:cubicBezTo>
                  <a:cubicBezTo>
                    <a:pt x="136651" y="224819"/>
                    <a:pt x="159444" y="217390"/>
                    <a:pt x="178590" y="203655"/>
                  </a:cubicBezTo>
                  <a:lnTo>
                    <a:pt x="200240" y="226962"/>
                  </a:lnTo>
                  <a:cubicBezTo>
                    <a:pt x="199535" y="228772"/>
                    <a:pt x="199106" y="230658"/>
                    <a:pt x="199106" y="232534"/>
                  </a:cubicBezTo>
                  <a:cubicBezTo>
                    <a:pt x="199097" y="236230"/>
                    <a:pt x="200554" y="239726"/>
                    <a:pt x="203021" y="242183"/>
                  </a:cubicBezTo>
                  <a:lnTo>
                    <a:pt x="231663" y="273902"/>
                  </a:lnTo>
                  <a:cubicBezTo>
                    <a:pt x="233549" y="275987"/>
                    <a:pt x="236778" y="276149"/>
                    <a:pt x="238883" y="274273"/>
                  </a:cubicBezTo>
                  <a:cubicBezTo>
                    <a:pt x="240978" y="272378"/>
                    <a:pt x="241150" y="269149"/>
                    <a:pt x="239254" y="267053"/>
                  </a:cubicBezTo>
                  <a:lnTo>
                    <a:pt x="210441" y="235144"/>
                  </a:lnTo>
                  <a:cubicBezTo>
                    <a:pt x="209708" y="234411"/>
                    <a:pt x="209346" y="233563"/>
                    <a:pt x="209346" y="232544"/>
                  </a:cubicBezTo>
                  <a:cubicBezTo>
                    <a:pt x="209346" y="231058"/>
                    <a:pt x="210146" y="229382"/>
                    <a:pt x="211260" y="228267"/>
                  </a:cubicBezTo>
                  <a:lnTo>
                    <a:pt x="220681" y="219876"/>
                  </a:lnTo>
                  <a:cubicBezTo>
                    <a:pt x="222776" y="217799"/>
                    <a:pt x="225834" y="218933"/>
                    <a:pt x="227605" y="220723"/>
                  </a:cubicBezTo>
                  <a:lnTo>
                    <a:pt x="279936" y="278169"/>
                  </a:lnTo>
                  <a:cubicBezTo>
                    <a:pt x="282012" y="280255"/>
                    <a:pt x="280869" y="283303"/>
                    <a:pt x="279135" y="285055"/>
                  </a:cubicBezTo>
                  <a:lnTo>
                    <a:pt x="269706" y="293447"/>
                  </a:lnTo>
                  <a:cubicBezTo>
                    <a:pt x="268963" y="294190"/>
                    <a:pt x="268125" y="294552"/>
                    <a:pt x="267105" y="294552"/>
                  </a:cubicBezTo>
                  <a:cubicBezTo>
                    <a:pt x="265619" y="294552"/>
                    <a:pt x="263943" y="293752"/>
                    <a:pt x="262800" y="292618"/>
                  </a:cubicBezTo>
                  <a:lnTo>
                    <a:pt x="253589" y="282388"/>
                  </a:lnTo>
                  <a:cubicBezTo>
                    <a:pt x="251694" y="280293"/>
                    <a:pt x="248465" y="280093"/>
                    <a:pt x="246369" y="282017"/>
                  </a:cubicBezTo>
                  <a:cubicBezTo>
                    <a:pt x="244274" y="283912"/>
                    <a:pt x="244102" y="287132"/>
                    <a:pt x="245998" y="289237"/>
                  </a:cubicBezTo>
                  <a:lnTo>
                    <a:pt x="255390" y="299657"/>
                  </a:lnTo>
                  <a:cubicBezTo>
                    <a:pt x="258657" y="302924"/>
                    <a:pt x="262924" y="304801"/>
                    <a:pt x="267115" y="304801"/>
                  </a:cubicBezTo>
                  <a:cubicBezTo>
                    <a:pt x="270830" y="304801"/>
                    <a:pt x="274306" y="303334"/>
                    <a:pt x="276697" y="300895"/>
                  </a:cubicBezTo>
                  <a:lnTo>
                    <a:pt x="286127" y="292504"/>
                  </a:lnTo>
                  <a:cubicBezTo>
                    <a:pt x="292566" y="286065"/>
                    <a:pt x="292994" y="276797"/>
                    <a:pt x="287317" y="271120"/>
                  </a:cubicBezTo>
                  <a:close/>
                  <a:moveTo>
                    <a:pt x="206555" y="218752"/>
                  </a:moveTo>
                  <a:lnTo>
                    <a:pt x="186629" y="197301"/>
                  </a:lnTo>
                  <a:cubicBezTo>
                    <a:pt x="187333" y="196692"/>
                    <a:pt x="188076" y="196158"/>
                    <a:pt x="188762" y="195539"/>
                  </a:cubicBezTo>
                  <a:cubicBezTo>
                    <a:pt x="189867" y="194549"/>
                    <a:pt x="190810" y="193425"/>
                    <a:pt x="191877" y="192396"/>
                  </a:cubicBezTo>
                  <a:lnTo>
                    <a:pt x="211918" y="213980"/>
                  </a:lnTo>
                  <a:lnTo>
                    <a:pt x="206555" y="218752"/>
                  </a:ln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pic>
        <p:nvPicPr>
          <p:cNvPr id="4" name="Picture 4"/>
          <p:cNvPicPr>
            <a:picLocks noChangeAspect="1"/>
          </p:cNvPicPr>
          <p:nvPr/>
        </p:nvPicPr>
        <p:blipFill>
          <a:blip r:embed="rId2">
            <a:alphaModFix amt="25000"/>
          </a:blip>
          <a:srcRect/>
          <a:stretch>
            <a:fillRect/>
          </a:stretch>
        </p:blipFill>
        <p:spPr>
          <a:xfrm>
            <a:off x="0" y="0"/>
            <a:ext cx="7620000" cy="5715000"/>
          </a:xfrm>
          <a:prstGeom prst="rect">
            <a:avLst/>
          </a:prstGeom>
        </p:spPr>
      </p:pic>
      <p:grpSp>
        <p:nvGrpSpPr>
          <p:cNvPr id="6" name="Group 6"/>
          <p:cNvGrpSpPr/>
          <p:nvPr/>
        </p:nvGrpSpPr>
        <p:grpSpPr>
          <a:xfrm rot="21600000">
            <a:off x="364441" y="-176435"/>
            <a:ext cx="6891117" cy="6800756"/>
            <a:chOff x="364441" y="-176436"/>
            <a:chExt cx="6891117" cy="7946513"/>
          </a:xfrm>
        </p:grpSpPr>
        <p:sp>
          <p:nvSpPr>
            <p:cNvPr id="5" name="Freeform 5"/>
            <p:cNvSpPr/>
            <p:nvPr/>
          </p:nvSpPr>
          <p:spPr>
            <a:xfrm>
              <a:off x="364441" y="-176436"/>
              <a:ext cx="6891117" cy="7946513"/>
            </a:xfrm>
            <a:custGeom>
              <a:avLst/>
              <a:gdLst/>
              <a:ahLst/>
              <a:cxnLst/>
              <a:rect l="0" t="0" r="0" b="0"/>
              <a:pathLst>
                <a:path w="263766" h="304571">
                  <a:moveTo>
                    <a:pt x="131883" y="0"/>
                  </a:moveTo>
                  <a:lnTo>
                    <a:pt x="0" y="76143"/>
                  </a:lnTo>
                  <a:lnTo>
                    <a:pt x="0" y="228419"/>
                  </a:lnTo>
                  <a:lnTo>
                    <a:pt x="131883" y="304571"/>
                  </a:lnTo>
                  <a:lnTo>
                    <a:pt x="263766" y="228419"/>
                  </a:lnTo>
                  <a:lnTo>
                    <a:pt x="263766" y="76143"/>
                  </a:lnTo>
                  <a:lnTo>
                    <a:pt x="131883" y="0"/>
                  </a:lnTo>
                  <a:close/>
                </a:path>
              </a:pathLst>
            </a:custGeom>
            <a:solidFill>
              <a:srgbClr val="3C6AFF">
                <a:alpha val="100000"/>
              </a:srgbClr>
            </a:solidFill>
          </p:spPr>
        </p:sp>
      </p:grpSp>
      <p:grpSp>
        <p:nvGrpSpPr>
          <p:cNvPr id="8" name="Group 8"/>
          <p:cNvGrpSpPr/>
          <p:nvPr/>
        </p:nvGrpSpPr>
        <p:grpSpPr>
          <a:xfrm rot="5400000">
            <a:off x="5205084" y="3314608"/>
            <a:ext cx="953196" cy="3915204"/>
            <a:chOff x="5205084" y="3314608"/>
            <a:chExt cx="953196" cy="3915204"/>
          </a:xfrm>
        </p:grpSpPr>
        <p:sp>
          <p:nvSpPr>
            <p:cNvPr id="7" name="Freeform 7"/>
            <p:cNvSpPr/>
            <p:nvPr/>
          </p:nvSpPr>
          <p:spPr>
            <a:xfrm>
              <a:off x="5205084" y="3314608"/>
              <a:ext cx="953196" cy="3915204"/>
            </a:xfrm>
            <a:custGeom>
              <a:avLst/>
              <a:gdLst/>
              <a:ahLst/>
              <a:cxnLst/>
              <a:rect l="0" t="0" r="0" b="0"/>
              <a:pathLst>
                <a:path w="304800" h="304800">
                  <a:moveTo>
                    <a:pt x="0" y="0"/>
                  </a:moveTo>
                  <a:lnTo>
                    <a:pt x="304800" y="304800"/>
                  </a:lnTo>
                  <a:lnTo>
                    <a:pt x="304800" y="0"/>
                  </a:lnTo>
                  <a:lnTo>
                    <a:pt x="0" y="0"/>
                  </a:lnTo>
                  <a:close/>
                </a:path>
              </a:pathLst>
            </a:custGeom>
            <a:solidFill>
              <a:srgbClr val="EEEEEE">
                <a:alpha val="100000"/>
              </a:srgbClr>
            </a:solidFill>
          </p:spPr>
        </p:sp>
      </p:grpSp>
      <p:grpSp>
        <p:nvGrpSpPr>
          <p:cNvPr id="10" name="Group 10"/>
          <p:cNvGrpSpPr/>
          <p:nvPr/>
        </p:nvGrpSpPr>
        <p:grpSpPr>
          <a:xfrm rot="16200000" flipH="1">
            <a:off x="3105224" y="1214336"/>
            <a:ext cx="1419143" cy="7648941"/>
            <a:chOff x="3105224" y="1214336"/>
            <a:chExt cx="1419143" cy="7648941"/>
          </a:xfrm>
        </p:grpSpPr>
        <p:sp>
          <p:nvSpPr>
            <p:cNvPr id="9" name="Freeform 9"/>
            <p:cNvSpPr/>
            <p:nvPr/>
          </p:nvSpPr>
          <p:spPr>
            <a:xfrm>
              <a:off x="3105224" y="1214336"/>
              <a:ext cx="1419143" cy="7648941"/>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sp>
        <p:nvSpPr>
          <p:cNvPr id="11" name="TextBox 11"/>
          <p:cNvSpPr txBox="1"/>
          <p:nvPr/>
        </p:nvSpPr>
        <p:spPr>
          <a:xfrm rot="21600000">
            <a:off x="399998" y="1866900"/>
            <a:ext cx="6827100" cy="990600"/>
          </a:xfrm>
          <a:prstGeom prst="rect">
            <a:avLst/>
          </a:prstGeom>
        </p:spPr>
        <p:txBody>
          <a:bodyPr lIns="0" tIns="50400" rIns="0" bIns="0" rtlCol="0" anchor="t"/>
          <a:lstStyle/>
          <a:p>
            <a:pPr algn="ctr">
              <a:lnSpc>
                <a:spcPts val="3960"/>
              </a:lnSpc>
            </a:pPr>
            <a:r>
              <a:rPr lang="en-US" sz="3600" b="1" i="0" spc="0">
                <a:solidFill>
                  <a:srgbClr val="FFFFFF">
                    <a:alpha val="100000"/>
                  </a:srgbClr>
                </a:solidFill>
                <a:latin typeface="Ubuntu"/>
              </a:rPr>
              <a:t>UMSL’s most recent librarian search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94323" y="1064985"/>
            <a:ext cx="4545212" cy="4827615"/>
            <a:chOff x="94323" y="1064985"/>
            <a:chExt cx="4545212" cy="4827615"/>
          </a:xfrm>
        </p:grpSpPr>
        <p:sp>
          <p:nvSpPr>
            <p:cNvPr id="4" name="Freeform 4"/>
            <p:cNvSpPr/>
            <p:nvPr/>
          </p:nvSpPr>
          <p:spPr>
            <a:xfrm>
              <a:off x="94323" y="1064985"/>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48624" y="-995386"/>
            <a:ext cx="5759152" cy="7677249"/>
            <a:chOff x="948624" y="-995386"/>
            <a:chExt cx="5759152" cy="7677249"/>
          </a:xfrm>
        </p:grpSpPr>
        <p:sp>
          <p:nvSpPr>
            <p:cNvPr id="6" name="Freeform 6"/>
            <p:cNvSpPr/>
            <p:nvPr/>
          </p:nvSpPr>
          <p:spPr>
            <a:xfrm>
              <a:off x="948624" y="-995386"/>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1" y="1538645"/>
            <a:ext cx="7112003" cy="438693"/>
            <a:chOff x="254001" y="1538645"/>
            <a:chExt cx="7112003" cy="438693"/>
          </a:xfrm>
        </p:grpSpPr>
        <p:sp>
          <p:nvSpPr>
            <p:cNvPr id="8" name="Freeform 8"/>
            <p:cNvSpPr/>
            <p:nvPr/>
          </p:nvSpPr>
          <p:spPr>
            <a:xfrm>
              <a:off x="254001" y="1538645"/>
              <a:ext cx="7112003" cy="438693"/>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21600000">
            <a:off x="250991" y="2017784"/>
            <a:ext cx="3942486" cy="3435642"/>
            <a:chOff x="250991" y="2017784"/>
            <a:chExt cx="3942486" cy="3435642"/>
          </a:xfrm>
        </p:grpSpPr>
        <p:sp>
          <p:nvSpPr>
            <p:cNvPr id="10" name="Freeform 10"/>
            <p:cNvSpPr/>
            <p:nvPr/>
          </p:nvSpPr>
          <p:spPr>
            <a:xfrm>
              <a:off x="250991" y="2017784"/>
              <a:ext cx="3942486" cy="343564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3" name="Group 13"/>
          <p:cNvGrpSpPr/>
          <p:nvPr/>
        </p:nvGrpSpPr>
        <p:grpSpPr>
          <a:xfrm rot="21600000">
            <a:off x="4244759" y="2017784"/>
            <a:ext cx="3121095" cy="3435642"/>
            <a:chOff x="4244759" y="2017784"/>
            <a:chExt cx="3121095" cy="3435642"/>
          </a:xfrm>
        </p:grpSpPr>
        <p:sp>
          <p:nvSpPr>
            <p:cNvPr id="12" name="Freeform 12"/>
            <p:cNvSpPr/>
            <p:nvPr/>
          </p:nvSpPr>
          <p:spPr>
            <a:xfrm>
              <a:off x="4244759" y="2017784"/>
              <a:ext cx="3121095" cy="343564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4" name="TextBox 14"/>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dirty="0" smtClean="0">
                <a:solidFill>
                  <a:srgbClr val="464646">
                    <a:alpha val="100000"/>
                  </a:srgbClr>
                </a:solidFill>
                <a:latin typeface="Ubuntu"/>
              </a:rPr>
              <a:t>UMSL</a:t>
            </a:r>
            <a:r>
              <a:rPr lang="en-US" sz="900" b="1" i="1" spc="375" dirty="0">
                <a:solidFill>
                  <a:srgbClr val="464646">
                    <a:alpha val="100000"/>
                  </a:srgbClr>
                </a:solidFill>
                <a:latin typeface="Ubuntu"/>
              </a:rPr>
              <a:t> </a:t>
            </a:r>
            <a:r>
              <a:rPr lang="en-US" sz="900" b="1" i="1" spc="375" dirty="0" smtClean="0">
                <a:solidFill>
                  <a:srgbClr val="464646">
                    <a:alpha val="100000"/>
                  </a:srgbClr>
                </a:solidFill>
                <a:latin typeface="Ubuntu"/>
              </a:rPr>
              <a:t>SEARCH</a:t>
            </a:r>
            <a:r>
              <a:rPr lang="en-US" sz="900" b="1" i="1" spc="375" dirty="0">
                <a:solidFill>
                  <a:srgbClr val="464646">
                    <a:alpha val="100000"/>
                  </a:srgbClr>
                </a:solidFill>
                <a:latin typeface="Ubuntu"/>
              </a:rPr>
              <a:t> </a:t>
            </a:r>
            <a:r>
              <a:rPr lang="en-US" sz="900" b="1" i="1" spc="375" dirty="0" smtClean="0">
                <a:solidFill>
                  <a:srgbClr val="3C6AFF">
                    <a:alpha val="100000"/>
                  </a:srgbClr>
                </a:solidFill>
                <a:latin typeface="Ubuntu"/>
              </a:rPr>
              <a:t>TIMELINE</a:t>
            </a:r>
            <a:endParaRPr lang="en-US" sz="900" b="1" i="1" spc="375" dirty="0">
              <a:solidFill>
                <a:srgbClr val="3C6AFF">
                  <a:alpha val="100000"/>
                </a:srgbClr>
              </a:solidFill>
              <a:latin typeface="Ubuntu"/>
            </a:endParaRPr>
          </a:p>
        </p:txBody>
      </p:sp>
      <p:sp>
        <p:nvSpPr>
          <p:cNvPr id="15" name="TextBox 15"/>
          <p:cNvSpPr txBox="1"/>
          <p:nvPr/>
        </p:nvSpPr>
        <p:spPr>
          <a:xfrm rot="21600000">
            <a:off x="422002" y="1681748"/>
            <a:ext cx="3921975" cy="142875"/>
          </a:xfrm>
          <a:prstGeom prst="rect">
            <a:avLst/>
          </a:prstGeom>
        </p:spPr>
        <p:txBody>
          <a:bodyPr lIns="0" tIns="18000" rIns="0" bIns="0" rtlCol="0" anchor="t"/>
          <a:lstStyle/>
          <a:p>
            <a:pPr algn="l">
              <a:lnSpc>
                <a:spcPts val="1200"/>
              </a:lnSpc>
            </a:pPr>
            <a:r>
              <a:rPr lang="en-US" sz="1200" b="1" i="0" spc="0">
                <a:solidFill>
                  <a:srgbClr val="FFFFFF">
                    <a:alpha val="100000"/>
                  </a:srgbClr>
                </a:solidFill>
                <a:latin typeface="Ubuntu"/>
              </a:rPr>
              <a:t>LESS THAN 3 MONTHS FROM START TO FINISH</a:t>
            </a:r>
          </a:p>
        </p:txBody>
      </p:sp>
      <p:sp>
        <p:nvSpPr>
          <p:cNvPr id="16" name="TextBox 16"/>
          <p:cNvSpPr txBox="1"/>
          <p:nvPr/>
        </p:nvSpPr>
        <p:spPr>
          <a:xfrm rot="21600000">
            <a:off x="419382" y="3485135"/>
            <a:ext cx="915250" cy="123825"/>
          </a:xfrm>
          <a:prstGeom prst="rect">
            <a:avLst/>
          </a:prstGeom>
        </p:spPr>
        <p:txBody>
          <a:bodyPr lIns="0" tIns="10800" rIns="0" bIns="0" rtlCol="0" anchor="t"/>
          <a:lstStyle/>
          <a:p>
            <a:pPr algn="l">
              <a:lnSpc>
                <a:spcPts val="990"/>
              </a:lnSpc>
            </a:pPr>
            <a:r>
              <a:rPr lang="en-US" sz="825" b="1" i="0" spc="0">
                <a:solidFill>
                  <a:srgbClr val="668AFD">
                    <a:alpha val="100000"/>
                  </a:srgbClr>
                </a:solidFill>
                <a:latin typeface="Ubuntu"/>
              </a:rPr>
              <a:t>MARCH</a:t>
            </a:r>
          </a:p>
        </p:txBody>
      </p:sp>
      <p:sp>
        <p:nvSpPr>
          <p:cNvPr id="17" name="TextBox 17"/>
          <p:cNvSpPr txBox="1"/>
          <p:nvPr/>
        </p:nvSpPr>
        <p:spPr>
          <a:xfrm rot="21600000">
            <a:off x="1321082" y="3485135"/>
            <a:ext cx="915250" cy="123825"/>
          </a:xfrm>
          <a:prstGeom prst="rect">
            <a:avLst/>
          </a:prstGeom>
        </p:spPr>
        <p:txBody>
          <a:bodyPr lIns="0" tIns="10800" rIns="0" bIns="0" rtlCol="0" anchor="t"/>
          <a:lstStyle/>
          <a:p>
            <a:pPr algn="l">
              <a:lnSpc>
                <a:spcPts val="990"/>
              </a:lnSpc>
            </a:pPr>
            <a:r>
              <a:rPr lang="en-US" sz="825" b="1" i="0" spc="0">
                <a:solidFill>
                  <a:srgbClr val="69C1AE">
                    <a:alpha val="100000"/>
                  </a:srgbClr>
                </a:solidFill>
                <a:latin typeface="Ubuntu"/>
              </a:rPr>
              <a:t>APRIL</a:t>
            </a:r>
          </a:p>
        </p:txBody>
      </p:sp>
      <p:sp>
        <p:nvSpPr>
          <p:cNvPr id="18" name="TextBox 18"/>
          <p:cNvSpPr txBox="1"/>
          <p:nvPr/>
        </p:nvSpPr>
        <p:spPr>
          <a:xfrm rot="21600000">
            <a:off x="2222782" y="3485135"/>
            <a:ext cx="915250" cy="123825"/>
          </a:xfrm>
          <a:prstGeom prst="rect">
            <a:avLst/>
          </a:prstGeom>
        </p:spPr>
        <p:txBody>
          <a:bodyPr lIns="0" tIns="10800" rIns="0" bIns="0" rtlCol="0" anchor="t"/>
          <a:lstStyle/>
          <a:p>
            <a:pPr algn="l">
              <a:lnSpc>
                <a:spcPts val="990"/>
              </a:lnSpc>
            </a:pPr>
            <a:r>
              <a:rPr lang="en-US" sz="825" b="1" i="0" spc="0">
                <a:solidFill>
                  <a:srgbClr val="E47D48">
                    <a:alpha val="100000"/>
                  </a:srgbClr>
                </a:solidFill>
                <a:latin typeface="Ubuntu"/>
              </a:rPr>
              <a:t>MAY</a:t>
            </a:r>
          </a:p>
        </p:txBody>
      </p:sp>
      <p:sp>
        <p:nvSpPr>
          <p:cNvPr id="19" name="TextBox 19"/>
          <p:cNvSpPr txBox="1"/>
          <p:nvPr/>
        </p:nvSpPr>
        <p:spPr>
          <a:xfrm rot="21600000">
            <a:off x="3130832" y="3485135"/>
            <a:ext cx="915250" cy="123825"/>
          </a:xfrm>
          <a:prstGeom prst="rect">
            <a:avLst/>
          </a:prstGeom>
        </p:spPr>
        <p:txBody>
          <a:bodyPr lIns="0" tIns="10800" rIns="0" bIns="0" rtlCol="0" anchor="t"/>
          <a:lstStyle/>
          <a:p>
            <a:pPr algn="l">
              <a:lnSpc>
                <a:spcPts val="990"/>
              </a:lnSpc>
            </a:pPr>
            <a:r>
              <a:rPr lang="en-US" sz="825" b="1" i="0" spc="0">
                <a:solidFill>
                  <a:srgbClr val="B25D7D">
                    <a:alpha val="100000"/>
                  </a:srgbClr>
                </a:solidFill>
                <a:latin typeface="Ubuntu"/>
              </a:rPr>
              <a:t>JUNE</a:t>
            </a:r>
          </a:p>
        </p:txBody>
      </p:sp>
      <p:sp>
        <p:nvSpPr>
          <p:cNvPr id="20" name="TextBox 20"/>
          <p:cNvSpPr txBox="1"/>
          <p:nvPr/>
        </p:nvSpPr>
        <p:spPr>
          <a:xfrm rot="21600000">
            <a:off x="4450656" y="2161161"/>
            <a:ext cx="2750400" cy="133350"/>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APPLICATIONS RECEIVED  </a:t>
            </a:r>
            <a:r>
              <a:rPr lang="en-US" sz="900" b="0" i="0" spc="0">
                <a:solidFill>
                  <a:srgbClr val="868686">
                    <a:alpha val="100000"/>
                  </a:srgbClr>
                </a:solidFill>
                <a:latin typeface="Ubuntu"/>
              </a:rPr>
              <a:t>April 19 through May 14</a:t>
            </a:r>
          </a:p>
        </p:txBody>
      </p:sp>
      <p:sp>
        <p:nvSpPr>
          <p:cNvPr id="21" name="TextBox 21"/>
          <p:cNvSpPr txBox="1"/>
          <p:nvPr/>
        </p:nvSpPr>
        <p:spPr>
          <a:xfrm rot="21600000">
            <a:off x="412056" y="2161161"/>
            <a:ext cx="1848700" cy="133350"/>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OUR TIMELINE</a:t>
            </a:r>
          </a:p>
        </p:txBody>
      </p:sp>
      <p:pic>
        <p:nvPicPr>
          <p:cNvPr id="22" name="Picture 22"/>
          <p:cNvPicPr>
            <a:picLocks noChangeAspect="1"/>
          </p:cNvPicPr>
          <p:nvPr/>
        </p:nvPicPr>
        <p:blipFill>
          <a:blip r:embed="rId2">
            <a:alphaModFix/>
          </a:blip>
          <a:srcRect/>
          <a:stretch>
            <a:fillRect/>
          </a:stretch>
        </p:blipFill>
        <p:spPr>
          <a:xfrm rot="21600000">
            <a:off x="4441175" y="2399429"/>
            <a:ext cx="2762250" cy="2895600"/>
          </a:xfrm>
          <a:prstGeom prst="rect">
            <a:avLst/>
          </a:prstGeom>
        </p:spPr>
      </p:pic>
      <p:cxnSp>
        <p:nvCxnSpPr>
          <p:cNvPr id="23" name="Straight Connector 23"/>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24" name="TextBox 24"/>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dirty="0">
                <a:solidFill>
                  <a:srgbClr val="464646">
                    <a:alpha val="100000"/>
                  </a:srgbClr>
                </a:solidFill>
                <a:latin typeface="Ubuntu"/>
              </a:rPr>
              <a:t>Our search was accelerated so that we’d have someone </a:t>
            </a:r>
            <a:r>
              <a:rPr lang="en-US" sz="1200" b="1" dirty="0"/>
              <a:t/>
            </a:r>
            <a:br>
              <a:rPr lang="en-US" sz="1200" b="1" dirty="0"/>
            </a:br>
            <a:r>
              <a:rPr lang="en-US" sz="1200" b="0" i="0" spc="0" dirty="0">
                <a:solidFill>
                  <a:srgbClr val="464646">
                    <a:alpha val="100000"/>
                  </a:srgbClr>
                </a:solidFill>
                <a:latin typeface="Ubuntu"/>
              </a:rPr>
              <a:t>in place </a:t>
            </a:r>
            <a:r>
              <a:rPr lang="en-US" sz="1200" b="0" i="0" spc="0" dirty="0" smtClean="0">
                <a:solidFill>
                  <a:srgbClr val="464646">
                    <a:alpha val="100000"/>
                  </a:srgbClr>
                </a:solidFill>
                <a:latin typeface="Ubuntu"/>
              </a:rPr>
              <a:t>at the beginning of </a:t>
            </a:r>
            <a:r>
              <a:rPr lang="en-US" sz="1200" b="0" i="0" spc="0" dirty="0">
                <a:solidFill>
                  <a:srgbClr val="464646">
                    <a:alpha val="100000"/>
                  </a:srgbClr>
                </a:solidFill>
                <a:latin typeface="Ubuntu"/>
              </a:rPr>
              <a:t>the Fall 2021 semester.</a:t>
            </a:r>
          </a:p>
        </p:txBody>
      </p:sp>
      <p:grpSp>
        <p:nvGrpSpPr>
          <p:cNvPr id="26" name="Group 26"/>
          <p:cNvGrpSpPr/>
          <p:nvPr/>
        </p:nvGrpSpPr>
        <p:grpSpPr>
          <a:xfrm rot="21600000">
            <a:off x="3688571" y="191286"/>
            <a:ext cx="242888" cy="210629"/>
            <a:chOff x="3688571" y="191286"/>
            <a:chExt cx="242888" cy="210629"/>
          </a:xfrm>
        </p:grpSpPr>
        <p:sp>
          <p:nvSpPr>
            <p:cNvPr id="25" name="Freeform 25"/>
            <p:cNvSpPr/>
            <p:nvPr/>
          </p:nvSpPr>
          <p:spPr>
            <a:xfrm>
              <a:off x="3688571" y="191286"/>
              <a:ext cx="242888" cy="210629"/>
            </a:xfrm>
            <a:custGeom>
              <a:avLst/>
              <a:gdLst/>
              <a:ahLst/>
              <a:cxnLst/>
              <a:rect l="0" t="0" r="0" b="0"/>
              <a:pathLst>
                <a:path w="304767" h="265233">
                  <a:moveTo>
                    <a:pt x="228714" y="190624"/>
                  </a:moveTo>
                  <a:lnTo>
                    <a:pt x="228714" y="151362"/>
                  </a:lnTo>
                  <a:lnTo>
                    <a:pt x="265776" y="151362"/>
                  </a:lnTo>
                  <a:lnTo>
                    <a:pt x="265776" y="140579"/>
                  </a:lnTo>
                  <a:lnTo>
                    <a:pt x="228705" y="140579"/>
                  </a:lnTo>
                  <a:lnTo>
                    <a:pt x="228705" y="101956"/>
                  </a:lnTo>
                  <a:lnTo>
                    <a:pt x="216532" y="101956"/>
                  </a:lnTo>
                  <a:lnTo>
                    <a:pt x="216532" y="140579"/>
                  </a:lnTo>
                  <a:lnTo>
                    <a:pt x="151247" y="140579"/>
                  </a:lnTo>
                  <a:lnTo>
                    <a:pt x="151247" y="101956"/>
                  </a:lnTo>
                  <a:lnTo>
                    <a:pt x="140237" y="101956"/>
                  </a:lnTo>
                  <a:lnTo>
                    <a:pt x="140237" y="140579"/>
                  </a:lnTo>
                  <a:lnTo>
                    <a:pt x="87544" y="140579"/>
                  </a:lnTo>
                  <a:lnTo>
                    <a:pt x="87544" y="101927"/>
                  </a:lnTo>
                  <a:lnTo>
                    <a:pt x="77581" y="101927"/>
                  </a:lnTo>
                  <a:lnTo>
                    <a:pt x="77581" y="140579"/>
                  </a:lnTo>
                  <a:lnTo>
                    <a:pt x="38595" y="140579"/>
                  </a:lnTo>
                  <a:lnTo>
                    <a:pt x="38595" y="151362"/>
                  </a:lnTo>
                  <a:lnTo>
                    <a:pt x="77572" y="151362"/>
                  </a:lnTo>
                  <a:lnTo>
                    <a:pt x="77572" y="190624"/>
                  </a:lnTo>
                  <a:lnTo>
                    <a:pt x="38205" y="190624"/>
                  </a:lnTo>
                  <a:lnTo>
                    <a:pt x="38205" y="203035"/>
                  </a:lnTo>
                  <a:lnTo>
                    <a:pt x="77581" y="203035"/>
                  </a:lnTo>
                  <a:lnTo>
                    <a:pt x="77581" y="228133"/>
                  </a:lnTo>
                  <a:lnTo>
                    <a:pt x="87554" y="228133"/>
                  </a:lnTo>
                  <a:lnTo>
                    <a:pt x="87554" y="203035"/>
                  </a:lnTo>
                  <a:lnTo>
                    <a:pt x="140237" y="203035"/>
                  </a:lnTo>
                  <a:lnTo>
                    <a:pt x="140237" y="228133"/>
                  </a:lnTo>
                  <a:lnTo>
                    <a:pt x="151247" y="228133"/>
                  </a:lnTo>
                  <a:lnTo>
                    <a:pt x="151247" y="203035"/>
                  </a:lnTo>
                  <a:lnTo>
                    <a:pt x="216532" y="203035"/>
                  </a:lnTo>
                  <a:lnTo>
                    <a:pt x="216532" y="228114"/>
                  </a:lnTo>
                  <a:lnTo>
                    <a:pt x="228714" y="228114"/>
                  </a:lnTo>
                  <a:lnTo>
                    <a:pt x="228714" y="203035"/>
                  </a:lnTo>
                  <a:lnTo>
                    <a:pt x="266271" y="203035"/>
                  </a:lnTo>
                  <a:lnTo>
                    <a:pt x="266271" y="190624"/>
                  </a:lnTo>
                  <a:lnTo>
                    <a:pt x="228714" y="190624"/>
                  </a:lnTo>
                  <a:close/>
                  <a:moveTo>
                    <a:pt x="140218" y="190605"/>
                  </a:moveTo>
                  <a:lnTo>
                    <a:pt x="87535" y="190605"/>
                  </a:lnTo>
                  <a:lnTo>
                    <a:pt x="87535" y="151343"/>
                  </a:lnTo>
                  <a:lnTo>
                    <a:pt x="140218" y="151343"/>
                  </a:lnTo>
                  <a:lnTo>
                    <a:pt x="140218" y="190605"/>
                  </a:lnTo>
                  <a:close/>
                  <a:moveTo>
                    <a:pt x="216522" y="190605"/>
                  </a:moveTo>
                  <a:lnTo>
                    <a:pt x="151781" y="190605"/>
                  </a:lnTo>
                  <a:lnTo>
                    <a:pt x="151781" y="151343"/>
                  </a:lnTo>
                  <a:lnTo>
                    <a:pt x="216522" y="151343"/>
                  </a:lnTo>
                  <a:lnTo>
                    <a:pt x="216522" y="190605"/>
                  </a:lnTo>
                  <a:close/>
                  <a:moveTo>
                    <a:pt x="276577" y="26041"/>
                  </a:moveTo>
                  <a:lnTo>
                    <a:pt x="255756" y="26041"/>
                  </a:lnTo>
                  <a:lnTo>
                    <a:pt x="255756" y="49740"/>
                  </a:lnTo>
                  <a:cubicBezTo>
                    <a:pt x="255756" y="51645"/>
                    <a:pt x="254232" y="53197"/>
                    <a:pt x="252355" y="53197"/>
                  </a:cubicBezTo>
                  <a:lnTo>
                    <a:pt x="242059" y="53197"/>
                  </a:lnTo>
                  <a:cubicBezTo>
                    <a:pt x="240201" y="53197"/>
                    <a:pt x="238668" y="51645"/>
                    <a:pt x="238668" y="49740"/>
                  </a:cubicBezTo>
                  <a:lnTo>
                    <a:pt x="238668" y="26041"/>
                  </a:lnTo>
                  <a:lnTo>
                    <a:pt x="66265" y="26041"/>
                  </a:lnTo>
                  <a:lnTo>
                    <a:pt x="66265" y="49740"/>
                  </a:lnTo>
                  <a:cubicBezTo>
                    <a:pt x="66265" y="51645"/>
                    <a:pt x="64732" y="53197"/>
                    <a:pt x="62836" y="53197"/>
                  </a:cubicBezTo>
                  <a:lnTo>
                    <a:pt x="52549" y="53197"/>
                  </a:lnTo>
                  <a:cubicBezTo>
                    <a:pt x="50683" y="53197"/>
                    <a:pt x="49149" y="51645"/>
                    <a:pt x="49149" y="49740"/>
                  </a:cubicBezTo>
                  <a:lnTo>
                    <a:pt x="49149" y="26041"/>
                  </a:lnTo>
                  <a:lnTo>
                    <a:pt x="28308" y="26041"/>
                  </a:lnTo>
                  <a:cubicBezTo>
                    <a:pt x="12678" y="26041"/>
                    <a:pt x="0" y="38872"/>
                    <a:pt x="0" y="54683"/>
                  </a:cubicBezTo>
                  <a:lnTo>
                    <a:pt x="0" y="236591"/>
                  </a:lnTo>
                  <a:cubicBezTo>
                    <a:pt x="0" y="252393"/>
                    <a:pt x="12678" y="265233"/>
                    <a:pt x="28308" y="265233"/>
                  </a:cubicBezTo>
                  <a:lnTo>
                    <a:pt x="276463" y="265233"/>
                  </a:lnTo>
                  <a:cubicBezTo>
                    <a:pt x="292122" y="265233"/>
                    <a:pt x="304800" y="252393"/>
                    <a:pt x="304800" y="236591"/>
                  </a:cubicBezTo>
                  <a:lnTo>
                    <a:pt x="304800" y="54693"/>
                  </a:lnTo>
                  <a:cubicBezTo>
                    <a:pt x="304914" y="38881"/>
                    <a:pt x="292246" y="26041"/>
                    <a:pt x="276577" y="26041"/>
                  </a:cubicBezTo>
                  <a:close/>
                  <a:moveTo>
                    <a:pt x="279749" y="218475"/>
                  </a:moveTo>
                  <a:cubicBezTo>
                    <a:pt x="279749" y="232019"/>
                    <a:pt x="269157" y="242992"/>
                    <a:pt x="256137" y="242992"/>
                  </a:cubicBezTo>
                  <a:lnTo>
                    <a:pt x="48911" y="242992"/>
                  </a:lnTo>
                  <a:cubicBezTo>
                    <a:pt x="35881" y="242992"/>
                    <a:pt x="25260" y="232039"/>
                    <a:pt x="25260" y="218475"/>
                  </a:cubicBezTo>
                  <a:lnTo>
                    <a:pt x="25260" y="112205"/>
                  </a:lnTo>
                  <a:cubicBezTo>
                    <a:pt x="25260" y="98669"/>
                    <a:pt x="35881" y="87678"/>
                    <a:pt x="48911" y="87678"/>
                  </a:cubicBezTo>
                  <a:lnTo>
                    <a:pt x="256137" y="87678"/>
                  </a:lnTo>
                  <a:cubicBezTo>
                    <a:pt x="269157" y="87678"/>
                    <a:pt x="279749" y="98650"/>
                    <a:pt x="279749" y="112205"/>
                  </a:cubicBezTo>
                  <a:lnTo>
                    <a:pt x="279749" y="218475"/>
                  </a:lnTo>
                  <a:close/>
                  <a:moveTo>
                    <a:pt x="60950" y="724"/>
                  </a:moveTo>
                  <a:lnTo>
                    <a:pt x="53854" y="724"/>
                  </a:lnTo>
                  <a:cubicBezTo>
                    <a:pt x="52549" y="724"/>
                    <a:pt x="51502" y="2667"/>
                    <a:pt x="51502" y="5039"/>
                  </a:cubicBezTo>
                  <a:lnTo>
                    <a:pt x="51502" y="24413"/>
                  </a:lnTo>
                  <a:lnTo>
                    <a:pt x="63284" y="24413"/>
                  </a:lnTo>
                  <a:lnTo>
                    <a:pt x="63313" y="5039"/>
                  </a:lnTo>
                  <a:cubicBezTo>
                    <a:pt x="63313" y="2667"/>
                    <a:pt x="62246" y="724"/>
                    <a:pt x="60950" y="724"/>
                  </a:cubicBezTo>
                  <a:close/>
                  <a:moveTo>
                    <a:pt x="250736" y="0"/>
                  </a:moveTo>
                  <a:lnTo>
                    <a:pt x="244297" y="0"/>
                  </a:lnTo>
                  <a:cubicBezTo>
                    <a:pt x="243126" y="0"/>
                    <a:pt x="242192" y="1981"/>
                    <a:pt x="242192" y="4448"/>
                  </a:cubicBezTo>
                  <a:lnTo>
                    <a:pt x="242192" y="24413"/>
                  </a:lnTo>
                  <a:lnTo>
                    <a:pt x="252832" y="24413"/>
                  </a:lnTo>
                  <a:lnTo>
                    <a:pt x="252832" y="4448"/>
                  </a:lnTo>
                  <a:cubicBezTo>
                    <a:pt x="252841" y="2000"/>
                    <a:pt x="251889" y="0"/>
                    <a:pt x="250736" y="0"/>
                  </a:cubicBezTo>
                  <a:close/>
                </a:path>
              </a:pathLst>
            </a:custGeom>
            <a:solidFill>
              <a:srgbClr val="3C6AFF">
                <a:alpha val="100000"/>
              </a:srgbClr>
            </a:solidFill>
          </p:spPr>
        </p:sp>
      </p:grpSp>
      <p:grpSp>
        <p:nvGrpSpPr>
          <p:cNvPr id="28" name="Group 28"/>
          <p:cNvGrpSpPr/>
          <p:nvPr/>
        </p:nvGrpSpPr>
        <p:grpSpPr>
          <a:xfrm rot="21600000">
            <a:off x="419100" y="3605871"/>
            <a:ext cx="902126" cy="199018"/>
            <a:chOff x="419100" y="3605871"/>
            <a:chExt cx="902126" cy="199018"/>
          </a:xfrm>
        </p:grpSpPr>
        <p:sp>
          <p:nvSpPr>
            <p:cNvPr id="27" name="Freeform 27"/>
            <p:cNvSpPr/>
            <p:nvPr/>
          </p:nvSpPr>
          <p:spPr>
            <a:xfrm>
              <a:off x="419100" y="3605871"/>
              <a:ext cx="902126" cy="199018"/>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668AFD">
                <a:alpha val="100000"/>
              </a:srgbClr>
            </a:solidFill>
          </p:spPr>
        </p:sp>
      </p:grpSp>
      <p:grpSp>
        <p:nvGrpSpPr>
          <p:cNvPr id="30" name="Group 30"/>
          <p:cNvGrpSpPr/>
          <p:nvPr/>
        </p:nvGrpSpPr>
        <p:grpSpPr>
          <a:xfrm rot="21600000">
            <a:off x="1321226" y="3605871"/>
            <a:ext cx="902126" cy="199018"/>
            <a:chOff x="1321226" y="3605871"/>
            <a:chExt cx="902126" cy="199018"/>
          </a:xfrm>
        </p:grpSpPr>
        <p:sp>
          <p:nvSpPr>
            <p:cNvPr id="29" name="Freeform 29"/>
            <p:cNvSpPr/>
            <p:nvPr/>
          </p:nvSpPr>
          <p:spPr>
            <a:xfrm>
              <a:off x="1321226" y="3605871"/>
              <a:ext cx="902126" cy="199018"/>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69C1AE">
                <a:alpha val="100000"/>
              </a:srgbClr>
            </a:solidFill>
          </p:spPr>
        </p:sp>
      </p:grpSp>
      <p:grpSp>
        <p:nvGrpSpPr>
          <p:cNvPr id="32" name="Group 32"/>
          <p:cNvGrpSpPr/>
          <p:nvPr/>
        </p:nvGrpSpPr>
        <p:grpSpPr>
          <a:xfrm rot="21600000">
            <a:off x="2223352" y="3605871"/>
            <a:ext cx="902126" cy="199018"/>
            <a:chOff x="2223352" y="3605871"/>
            <a:chExt cx="902126" cy="199018"/>
          </a:xfrm>
        </p:grpSpPr>
        <p:sp>
          <p:nvSpPr>
            <p:cNvPr id="31" name="Freeform 31"/>
            <p:cNvSpPr/>
            <p:nvPr/>
          </p:nvSpPr>
          <p:spPr>
            <a:xfrm>
              <a:off x="2223352" y="3605871"/>
              <a:ext cx="902126" cy="199018"/>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E47D48">
                <a:alpha val="100000"/>
              </a:srgbClr>
            </a:solidFill>
          </p:spPr>
        </p:sp>
      </p:grpSp>
      <p:grpSp>
        <p:nvGrpSpPr>
          <p:cNvPr id="34" name="Group 34"/>
          <p:cNvGrpSpPr/>
          <p:nvPr/>
        </p:nvGrpSpPr>
        <p:grpSpPr>
          <a:xfrm rot="21600000">
            <a:off x="3125478" y="3605871"/>
            <a:ext cx="902126" cy="199018"/>
            <a:chOff x="3125478" y="3605871"/>
            <a:chExt cx="902126" cy="199018"/>
          </a:xfrm>
        </p:grpSpPr>
        <p:sp>
          <p:nvSpPr>
            <p:cNvPr id="33" name="Freeform 33"/>
            <p:cNvSpPr/>
            <p:nvPr/>
          </p:nvSpPr>
          <p:spPr>
            <a:xfrm>
              <a:off x="3125478" y="3605871"/>
              <a:ext cx="902126" cy="199018"/>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B25D7D">
                <a:alpha val="100000"/>
              </a:srgbClr>
            </a:solidFill>
          </p:spPr>
        </p:sp>
      </p:grpSp>
      <p:grpSp>
        <p:nvGrpSpPr>
          <p:cNvPr id="36" name="Group 36"/>
          <p:cNvGrpSpPr/>
          <p:nvPr/>
        </p:nvGrpSpPr>
        <p:grpSpPr>
          <a:xfrm rot="21600000">
            <a:off x="1673651" y="3665266"/>
            <a:ext cx="102452" cy="102452"/>
            <a:chOff x="1673651" y="3665266"/>
            <a:chExt cx="102452" cy="102452"/>
          </a:xfrm>
        </p:grpSpPr>
        <p:sp>
          <p:nvSpPr>
            <p:cNvPr id="35" name="Freeform 35"/>
            <p:cNvSpPr/>
            <p:nvPr/>
          </p:nvSpPr>
          <p:spPr>
            <a:xfrm>
              <a:off x="1673651" y="3665266"/>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cxnSp>
        <p:nvCxnSpPr>
          <p:cNvPr id="37" name="Straight Connector 37"/>
          <p:cNvCxnSpPr>
            <a:cxnSpLocks/>
          </p:cNvCxnSpPr>
          <p:nvPr/>
        </p:nvCxnSpPr>
        <p:spPr>
          <a:xfrm rot="5400000">
            <a:off x="1237088" y="4186044"/>
            <a:ext cx="97557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sp>
        <p:nvSpPr>
          <p:cNvPr id="38" name="TextBox 38"/>
          <p:cNvSpPr txBox="1"/>
          <p:nvPr/>
        </p:nvSpPr>
        <p:spPr>
          <a:xfrm rot="21600000">
            <a:off x="537349" y="2489820"/>
            <a:ext cx="715922" cy="228600"/>
          </a:xfrm>
          <a:prstGeom prst="rect">
            <a:avLst/>
          </a:prstGeom>
        </p:spPr>
        <p:txBody>
          <a:bodyPr lIns="0" tIns="25200" rIns="0" bIns="0" rtlCol="0" anchor="t"/>
          <a:lstStyle/>
          <a:p>
            <a:pPr algn="r">
              <a:lnSpc>
                <a:spcPts val="1800"/>
              </a:lnSpc>
            </a:pPr>
            <a:r>
              <a:rPr lang="en-US" sz="1800" b="0" i="0" spc="0" dirty="0">
                <a:solidFill>
                  <a:srgbClr val="668AFD">
                    <a:alpha val="100000"/>
                  </a:srgbClr>
                </a:solidFill>
                <a:latin typeface="Ubuntu"/>
              </a:rPr>
              <a:t>31</a:t>
            </a:r>
          </a:p>
        </p:txBody>
      </p:sp>
      <p:sp>
        <p:nvSpPr>
          <p:cNvPr id="39" name="TextBox 39"/>
          <p:cNvSpPr txBox="1"/>
          <p:nvPr/>
        </p:nvSpPr>
        <p:spPr>
          <a:xfrm rot="21600000">
            <a:off x="518299" y="2732823"/>
            <a:ext cx="704809" cy="361950"/>
          </a:xfrm>
          <a:prstGeom prst="rect">
            <a:avLst/>
          </a:prstGeom>
        </p:spPr>
        <p:txBody>
          <a:bodyPr lIns="0" tIns="14400" rIns="0" bIns="0" rtlCol="0" anchor="t"/>
          <a:lstStyle/>
          <a:p>
            <a:pPr algn="r">
              <a:lnSpc>
                <a:spcPts val="990"/>
              </a:lnSpc>
            </a:pPr>
            <a:r>
              <a:rPr lang="en-US" sz="900" b="0" i="0" spc="0">
                <a:solidFill>
                  <a:srgbClr val="868686">
                    <a:alpha val="100000"/>
                  </a:srgbClr>
                </a:solidFill>
                <a:latin typeface="Ubuntu"/>
              </a:rPr>
              <a:t>Search committee formed</a:t>
            </a:r>
          </a:p>
        </p:txBody>
      </p:sp>
      <p:sp>
        <p:nvSpPr>
          <p:cNvPr id="40" name="TextBox 40"/>
          <p:cNvSpPr txBox="1"/>
          <p:nvPr/>
        </p:nvSpPr>
        <p:spPr>
          <a:xfrm rot="21600000">
            <a:off x="3677424" y="3886820"/>
            <a:ext cx="385722" cy="228600"/>
          </a:xfrm>
          <a:prstGeom prst="rect">
            <a:avLst/>
          </a:prstGeom>
        </p:spPr>
        <p:txBody>
          <a:bodyPr lIns="0" tIns="25200" rIns="0" bIns="0" rtlCol="0" anchor="t"/>
          <a:lstStyle/>
          <a:p>
            <a:pPr algn="l">
              <a:lnSpc>
                <a:spcPts val="1800"/>
              </a:lnSpc>
            </a:pPr>
            <a:r>
              <a:rPr lang="en-US" sz="1800" b="0" i="0" spc="0" dirty="0">
                <a:solidFill>
                  <a:srgbClr val="B25D7D">
                    <a:alpha val="100000"/>
                  </a:srgbClr>
                </a:solidFill>
                <a:latin typeface="Ubuntu"/>
              </a:rPr>
              <a:t>21</a:t>
            </a:r>
          </a:p>
        </p:txBody>
      </p:sp>
      <p:sp>
        <p:nvSpPr>
          <p:cNvPr id="41" name="TextBox 41"/>
          <p:cNvSpPr txBox="1"/>
          <p:nvPr/>
        </p:nvSpPr>
        <p:spPr>
          <a:xfrm rot="21600000">
            <a:off x="3677424" y="4129823"/>
            <a:ext cx="368259" cy="238125"/>
          </a:xfrm>
          <a:prstGeom prst="rect">
            <a:avLst/>
          </a:prstGeom>
        </p:spPr>
        <p:txBody>
          <a:bodyPr lIns="0" tIns="14400" rIns="0" bIns="0" rtlCol="0" anchor="t"/>
          <a:lstStyle/>
          <a:p>
            <a:pPr algn="l">
              <a:lnSpc>
                <a:spcPts val="990"/>
              </a:lnSpc>
            </a:pPr>
            <a:r>
              <a:rPr lang="en-US" sz="900" b="0" i="0" spc="0">
                <a:solidFill>
                  <a:srgbClr val="868686">
                    <a:alpha val="100000"/>
                  </a:srgbClr>
                </a:solidFill>
                <a:latin typeface="Ubuntu"/>
              </a:rPr>
              <a:t>Offer made</a:t>
            </a:r>
          </a:p>
        </p:txBody>
      </p:sp>
      <p:sp>
        <p:nvSpPr>
          <p:cNvPr id="42" name="TextBox 42"/>
          <p:cNvSpPr txBox="1"/>
          <p:nvPr/>
        </p:nvSpPr>
        <p:spPr>
          <a:xfrm rot="21600000">
            <a:off x="3232924" y="4451970"/>
            <a:ext cx="715922" cy="228600"/>
          </a:xfrm>
          <a:prstGeom prst="rect">
            <a:avLst/>
          </a:prstGeom>
        </p:spPr>
        <p:txBody>
          <a:bodyPr lIns="0" tIns="25200" rIns="0" bIns="0" rtlCol="0" anchor="t"/>
          <a:lstStyle/>
          <a:p>
            <a:pPr algn="l">
              <a:lnSpc>
                <a:spcPts val="1800"/>
              </a:lnSpc>
            </a:pPr>
            <a:r>
              <a:rPr lang="en-US" sz="1800" b="0" i="0" spc="0">
                <a:solidFill>
                  <a:srgbClr val="B25D7D">
                    <a:alpha val="100000"/>
                  </a:srgbClr>
                </a:solidFill>
                <a:latin typeface="Ubuntu"/>
              </a:rPr>
              <a:t>1</a:t>
            </a:r>
          </a:p>
        </p:txBody>
      </p:sp>
      <p:sp>
        <p:nvSpPr>
          <p:cNvPr id="43" name="TextBox 43"/>
          <p:cNvSpPr txBox="1"/>
          <p:nvPr/>
        </p:nvSpPr>
        <p:spPr>
          <a:xfrm rot="21600000">
            <a:off x="3242449" y="4694973"/>
            <a:ext cx="704809" cy="123825"/>
          </a:xfrm>
          <a:prstGeom prst="rect">
            <a:avLst/>
          </a:prstGeom>
        </p:spPr>
        <p:txBody>
          <a:bodyPr lIns="0" tIns="14400" rIns="0" bIns="0" rtlCol="0" anchor="t"/>
          <a:lstStyle/>
          <a:p>
            <a:pPr algn="l">
              <a:lnSpc>
                <a:spcPts val="990"/>
              </a:lnSpc>
            </a:pPr>
            <a:r>
              <a:rPr lang="en-US" sz="900" b="0" i="0" spc="0" dirty="0">
                <a:solidFill>
                  <a:srgbClr val="868686">
                    <a:alpha val="100000"/>
                  </a:srgbClr>
                </a:solidFill>
                <a:latin typeface="Ubuntu"/>
              </a:rPr>
              <a:t>HR approval</a:t>
            </a:r>
          </a:p>
        </p:txBody>
      </p:sp>
      <p:sp>
        <p:nvSpPr>
          <p:cNvPr id="44" name="TextBox 44"/>
          <p:cNvSpPr txBox="1"/>
          <p:nvPr/>
        </p:nvSpPr>
        <p:spPr>
          <a:xfrm rot="21600000">
            <a:off x="2121674" y="2724770"/>
            <a:ext cx="436522" cy="228600"/>
          </a:xfrm>
          <a:prstGeom prst="rect">
            <a:avLst/>
          </a:prstGeom>
        </p:spPr>
        <p:txBody>
          <a:bodyPr lIns="0" tIns="25200" rIns="0" bIns="0" rtlCol="0" anchor="t"/>
          <a:lstStyle/>
          <a:p>
            <a:pPr algn="r">
              <a:lnSpc>
                <a:spcPts val="1800"/>
              </a:lnSpc>
            </a:pPr>
            <a:r>
              <a:rPr lang="en-US" sz="1800" b="0" i="0" spc="0">
                <a:solidFill>
                  <a:srgbClr val="E47D48">
                    <a:alpha val="100000"/>
                  </a:srgbClr>
                </a:solidFill>
                <a:latin typeface="Ubuntu"/>
              </a:rPr>
              <a:t>14</a:t>
            </a:r>
          </a:p>
        </p:txBody>
      </p:sp>
      <p:sp>
        <p:nvSpPr>
          <p:cNvPr id="45" name="TextBox 45"/>
          <p:cNvSpPr txBox="1"/>
          <p:nvPr/>
        </p:nvSpPr>
        <p:spPr>
          <a:xfrm rot="21600000">
            <a:off x="1853387" y="2967773"/>
            <a:ext cx="704809" cy="123825"/>
          </a:xfrm>
          <a:prstGeom prst="rect">
            <a:avLst/>
          </a:prstGeom>
        </p:spPr>
        <p:txBody>
          <a:bodyPr lIns="0" tIns="14400" rIns="0" bIns="0" rtlCol="0" anchor="t"/>
          <a:lstStyle/>
          <a:p>
            <a:pPr algn="r">
              <a:lnSpc>
                <a:spcPts val="990"/>
              </a:lnSpc>
            </a:pPr>
            <a:r>
              <a:rPr lang="en-US" sz="900" b="0" i="0" spc="0">
                <a:solidFill>
                  <a:srgbClr val="868686">
                    <a:alpha val="100000"/>
                  </a:srgbClr>
                </a:solidFill>
                <a:latin typeface="Ubuntu"/>
              </a:rPr>
              <a:t>Job closed</a:t>
            </a:r>
          </a:p>
        </p:txBody>
      </p:sp>
      <p:sp>
        <p:nvSpPr>
          <p:cNvPr id="46" name="TextBox 46"/>
          <p:cNvSpPr txBox="1"/>
          <p:nvPr/>
        </p:nvSpPr>
        <p:spPr>
          <a:xfrm rot="21600000">
            <a:off x="1893074" y="4305920"/>
            <a:ext cx="715922" cy="228600"/>
          </a:xfrm>
          <a:prstGeom prst="rect">
            <a:avLst/>
          </a:prstGeom>
        </p:spPr>
        <p:txBody>
          <a:bodyPr lIns="0" tIns="25200" rIns="0" bIns="0" rtlCol="0" anchor="t"/>
          <a:lstStyle/>
          <a:p>
            <a:pPr algn="l">
              <a:lnSpc>
                <a:spcPts val="1800"/>
              </a:lnSpc>
            </a:pPr>
            <a:r>
              <a:rPr lang="en-US" sz="1800" b="0" i="0" spc="0" dirty="0">
                <a:solidFill>
                  <a:srgbClr val="69C1AE">
                    <a:alpha val="100000"/>
                  </a:srgbClr>
                </a:solidFill>
                <a:latin typeface="Ubuntu"/>
              </a:rPr>
              <a:t>19</a:t>
            </a:r>
          </a:p>
        </p:txBody>
      </p:sp>
      <p:sp>
        <p:nvSpPr>
          <p:cNvPr id="47" name="TextBox 47"/>
          <p:cNvSpPr txBox="1"/>
          <p:nvPr/>
        </p:nvSpPr>
        <p:spPr>
          <a:xfrm rot="21600000">
            <a:off x="978674" y="4185270"/>
            <a:ext cx="715922" cy="228600"/>
          </a:xfrm>
          <a:prstGeom prst="rect">
            <a:avLst/>
          </a:prstGeom>
        </p:spPr>
        <p:txBody>
          <a:bodyPr lIns="0" tIns="25200" rIns="0" bIns="0" rtlCol="0" anchor="t"/>
          <a:lstStyle/>
          <a:p>
            <a:pPr algn="r">
              <a:lnSpc>
                <a:spcPts val="1800"/>
              </a:lnSpc>
            </a:pPr>
            <a:r>
              <a:rPr lang="en-US" sz="1800" b="0" i="0" spc="0">
                <a:solidFill>
                  <a:srgbClr val="69C1AE">
                    <a:alpha val="100000"/>
                  </a:srgbClr>
                </a:solidFill>
                <a:latin typeface="Ubuntu"/>
              </a:rPr>
              <a:t>12</a:t>
            </a:r>
          </a:p>
        </p:txBody>
      </p:sp>
      <p:sp>
        <p:nvSpPr>
          <p:cNvPr id="48" name="TextBox 48"/>
          <p:cNvSpPr txBox="1"/>
          <p:nvPr/>
        </p:nvSpPr>
        <p:spPr>
          <a:xfrm rot="21600000">
            <a:off x="1899424" y="4548923"/>
            <a:ext cx="704809" cy="123825"/>
          </a:xfrm>
          <a:prstGeom prst="rect">
            <a:avLst/>
          </a:prstGeom>
        </p:spPr>
        <p:txBody>
          <a:bodyPr lIns="0" tIns="14400" rIns="0" bIns="0" rtlCol="0" anchor="t"/>
          <a:lstStyle/>
          <a:p>
            <a:pPr algn="l">
              <a:lnSpc>
                <a:spcPts val="990"/>
              </a:lnSpc>
            </a:pPr>
            <a:r>
              <a:rPr lang="en-US" sz="900" b="0" i="0" spc="0">
                <a:solidFill>
                  <a:srgbClr val="868686">
                    <a:alpha val="100000"/>
                  </a:srgbClr>
                </a:solidFill>
                <a:latin typeface="Ubuntu"/>
              </a:rPr>
              <a:t>Job posted</a:t>
            </a:r>
          </a:p>
        </p:txBody>
      </p:sp>
      <p:sp>
        <p:nvSpPr>
          <p:cNvPr id="49" name="TextBox 49"/>
          <p:cNvSpPr txBox="1"/>
          <p:nvPr/>
        </p:nvSpPr>
        <p:spPr>
          <a:xfrm rot="21600000">
            <a:off x="1899424" y="3828198"/>
            <a:ext cx="673059" cy="238125"/>
          </a:xfrm>
          <a:prstGeom prst="rect">
            <a:avLst/>
          </a:prstGeom>
        </p:spPr>
        <p:txBody>
          <a:bodyPr lIns="0" tIns="14400" rIns="0" bIns="0" rtlCol="0" anchor="t"/>
          <a:lstStyle/>
          <a:p>
            <a:pPr algn="ctr">
              <a:lnSpc>
                <a:spcPts val="990"/>
              </a:lnSpc>
            </a:pPr>
            <a:r>
              <a:rPr lang="en-US" sz="900" b="0" i="0" spc="0">
                <a:solidFill>
                  <a:srgbClr val="3C6AFF">
                    <a:alpha val="100000"/>
                  </a:srgbClr>
                </a:solidFill>
                <a:latin typeface="Ubuntu"/>
              </a:rPr>
              <a:t>Applications received    </a:t>
            </a:r>
          </a:p>
        </p:txBody>
      </p:sp>
      <p:sp>
        <p:nvSpPr>
          <p:cNvPr id="50" name="TextBox 50"/>
          <p:cNvSpPr txBox="1"/>
          <p:nvPr/>
        </p:nvSpPr>
        <p:spPr>
          <a:xfrm rot="21600000">
            <a:off x="985024" y="4428273"/>
            <a:ext cx="704809" cy="238125"/>
          </a:xfrm>
          <a:prstGeom prst="rect">
            <a:avLst/>
          </a:prstGeom>
        </p:spPr>
        <p:txBody>
          <a:bodyPr lIns="0" tIns="14400" rIns="0" bIns="0" rtlCol="0" anchor="t"/>
          <a:lstStyle/>
          <a:p>
            <a:pPr algn="r">
              <a:lnSpc>
                <a:spcPts val="990"/>
              </a:lnSpc>
            </a:pPr>
            <a:r>
              <a:rPr lang="en-US" sz="900" b="0" i="0" spc="0" dirty="0">
                <a:solidFill>
                  <a:srgbClr val="868686">
                    <a:alpha val="100000"/>
                  </a:srgbClr>
                </a:solidFill>
                <a:latin typeface="Ubuntu"/>
              </a:rPr>
              <a:t>HR diversity meeting</a:t>
            </a:r>
          </a:p>
        </p:txBody>
      </p:sp>
      <p:sp>
        <p:nvSpPr>
          <p:cNvPr id="51" name="TextBox 51"/>
          <p:cNvSpPr txBox="1"/>
          <p:nvPr/>
        </p:nvSpPr>
        <p:spPr>
          <a:xfrm rot="21600000">
            <a:off x="2820174" y="2159620"/>
            <a:ext cx="715922" cy="228600"/>
          </a:xfrm>
          <a:prstGeom prst="rect">
            <a:avLst/>
          </a:prstGeom>
        </p:spPr>
        <p:txBody>
          <a:bodyPr lIns="0" tIns="25200" rIns="0" bIns="0" rtlCol="0" anchor="t"/>
          <a:lstStyle/>
          <a:p>
            <a:pPr algn="l">
              <a:lnSpc>
                <a:spcPts val="1800"/>
              </a:lnSpc>
            </a:pPr>
            <a:r>
              <a:rPr lang="en-US" sz="1800" b="0" i="0" spc="0">
                <a:solidFill>
                  <a:srgbClr val="E47D48">
                    <a:alpha val="100000"/>
                  </a:srgbClr>
                </a:solidFill>
                <a:latin typeface="Ubuntu"/>
              </a:rPr>
              <a:t>17–20</a:t>
            </a:r>
          </a:p>
        </p:txBody>
      </p:sp>
      <p:sp>
        <p:nvSpPr>
          <p:cNvPr id="52" name="TextBox 52"/>
          <p:cNvSpPr txBox="1"/>
          <p:nvPr/>
        </p:nvSpPr>
        <p:spPr>
          <a:xfrm rot="21600000">
            <a:off x="2242324" y="4794870"/>
            <a:ext cx="741322" cy="228600"/>
          </a:xfrm>
          <a:prstGeom prst="rect">
            <a:avLst/>
          </a:prstGeom>
        </p:spPr>
        <p:txBody>
          <a:bodyPr lIns="0" tIns="25200" rIns="0" bIns="0" rtlCol="0" anchor="t"/>
          <a:lstStyle/>
          <a:p>
            <a:pPr algn="r">
              <a:lnSpc>
                <a:spcPts val="1800"/>
              </a:lnSpc>
            </a:pPr>
            <a:r>
              <a:rPr lang="en-US" sz="1800" b="0" i="0" spc="0">
                <a:solidFill>
                  <a:srgbClr val="E47D48">
                    <a:alpha val="100000"/>
                  </a:srgbClr>
                </a:solidFill>
                <a:latin typeface="Ubuntu"/>
              </a:rPr>
              <a:t>24–28</a:t>
            </a:r>
          </a:p>
        </p:txBody>
      </p:sp>
      <p:sp>
        <p:nvSpPr>
          <p:cNvPr id="53" name="TextBox 53"/>
          <p:cNvSpPr txBox="1"/>
          <p:nvPr/>
        </p:nvSpPr>
        <p:spPr>
          <a:xfrm rot="21600000">
            <a:off x="3461524" y="2902570"/>
            <a:ext cx="741322" cy="228600"/>
          </a:xfrm>
          <a:prstGeom prst="rect">
            <a:avLst/>
          </a:prstGeom>
        </p:spPr>
        <p:txBody>
          <a:bodyPr lIns="0" tIns="25200" rIns="0" bIns="0" rtlCol="0" anchor="t"/>
          <a:lstStyle/>
          <a:p>
            <a:pPr algn="l">
              <a:lnSpc>
                <a:spcPts val="1800"/>
              </a:lnSpc>
            </a:pPr>
            <a:r>
              <a:rPr lang="en-US" sz="1800" b="0" i="0" spc="0">
                <a:solidFill>
                  <a:srgbClr val="B25D7D">
                    <a:alpha val="100000"/>
                  </a:srgbClr>
                </a:solidFill>
                <a:latin typeface="Ubuntu"/>
              </a:rPr>
              <a:t>8–17</a:t>
            </a:r>
          </a:p>
        </p:txBody>
      </p:sp>
      <p:sp>
        <p:nvSpPr>
          <p:cNvPr id="54" name="TextBox 54"/>
          <p:cNvSpPr txBox="1"/>
          <p:nvPr/>
        </p:nvSpPr>
        <p:spPr>
          <a:xfrm rot="21600000">
            <a:off x="2832874" y="2402623"/>
            <a:ext cx="704809" cy="238125"/>
          </a:xfrm>
          <a:prstGeom prst="rect">
            <a:avLst/>
          </a:prstGeom>
        </p:spPr>
        <p:txBody>
          <a:bodyPr lIns="0" tIns="14400" rIns="0" bIns="0" rtlCol="0" anchor="t"/>
          <a:lstStyle/>
          <a:p>
            <a:pPr algn="l">
              <a:lnSpc>
                <a:spcPts val="990"/>
              </a:lnSpc>
            </a:pPr>
            <a:r>
              <a:rPr lang="en-US" sz="900" b="0" i="0" spc="0">
                <a:solidFill>
                  <a:srgbClr val="868686">
                    <a:alpha val="100000"/>
                  </a:srgbClr>
                </a:solidFill>
                <a:latin typeface="Ubuntu"/>
              </a:rPr>
              <a:t>HR diversity review</a:t>
            </a:r>
          </a:p>
        </p:txBody>
      </p:sp>
      <p:sp>
        <p:nvSpPr>
          <p:cNvPr id="55" name="TextBox 55"/>
          <p:cNvSpPr txBox="1"/>
          <p:nvPr/>
        </p:nvSpPr>
        <p:spPr>
          <a:xfrm rot="21600000">
            <a:off x="2248674" y="5037873"/>
            <a:ext cx="730209" cy="238125"/>
          </a:xfrm>
          <a:prstGeom prst="rect">
            <a:avLst/>
          </a:prstGeom>
        </p:spPr>
        <p:txBody>
          <a:bodyPr lIns="0" tIns="14400" rIns="0" bIns="0" rtlCol="0" anchor="t"/>
          <a:lstStyle/>
          <a:p>
            <a:pPr algn="r">
              <a:lnSpc>
                <a:spcPts val="990"/>
              </a:lnSpc>
            </a:pPr>
            <a:r>
              <a:rPr lang="en-US" sz="900" b="0" i="0" spc="0" dirty="0">
                <a:solidFill>
                  <a:srgbClr val="868686">
                    <a:alpha val="100000"/>
                  </a:srgbClr>
                </a:solidFill>
                <a:latin typeface="Ubuntu"/>
              </a:rPr>
              <a:t>Phone interviews</a:t>
            </a:r>
          </a:p>
        </p:txBody>
      </p:sp>
      <p:sp>
        <p:nvSpPr>
          <p:cNvPr id="56" name="TextBox 56"/>
          <p:cNvSpPr txBox="1"/>
          <p:nvPr/>
        </p:nvSpPr>
        <p:spPr>
          <a:xfrm rot="21600000">
            <a:off x="3467874" y="3145573"/>
            <a:ext cx="730209" cy="238125"/>
          </a:xfrm>
          <a:prstGeom prst="rect">
            <a:avLst/>
          </a:prstGeom>
        </p:spPr>
        <p:txBody>
          <a:bodyPr lIns="0" tIns="14400" rIns="0" bIns="0" rtlCol="0" anchor="t"/>
          <a:lstStyle/>
          <a:p>
            <a:pPr algn="l">
              <a:lnSpc>
                <a:spcPts val="990"/>
              </a:lnSpc>
            </a:pPr>
            <a:r>
              <a:rPr lang="en-US" sz="900" b="0" i="0" spc="0">
                <a:solidFill>
                  <a:srgbClr val="868686">
                    <a:alpha val="100000"/>
                  </a:srgbClr>
                </a:solidFill>
                <a:latin typeface="Ubuntu"/>
              </a:rPr>
              <a:t>Zoom interviews</a:t>
            </a:r>
          </a:p>
        </p:txBody>
      </p:sp>
      <p:grpSp>
        <p:nvGrpSpPr>
          <p:cNvPr id="58" name="Group 58"/>
          <p:cNvGrpSpPr/>
          <p:nvPr/>
        </p:nvGrpSpPr>
        <p:grpSpPr>
          <a:xfrm rot="21600000">
            <a:off x="3139804" y="3665266"/>
            <a:ext cx="102452" cy="102452"/>
            <a:chOff x="3139804" y="3665266"/>
            <a:chExt cx="102452" cy="102452"/>
          </a:xfrm>
        </p:grpSpPr>
        <p:sp>
          <p:nvSpPr>
            <p:cNvPr id="57" name="Freeform 57"/>
            <p:cNvSpPr/>
            <p:nvPr/>
          </p:nvSpPr>
          <p:spPr>
            <a:xfrm>
              <a:off x="3139804" y="3665266"/>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cxnSp>
        <p:nvCxnSpPr>
          <p:cNvPr id="59" name="Straight Connector 59"/>
          <p:cNvCxnSpPr>
            <a:cxnSpLocks/>
          </p:cNvCxnSpPr>
          <p:nvPr/>
        </p:nvCxnSpPr>
        <p:spPr>
          <a:xfrm rot="5400000">
            <a:off x="2630216" y="4259069"/>
            <a:ext cx="112162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61" name="Group 61"/>
          <p:cNvGrpSpPr/>
          <p:nvPr/>
        </p:nvGrpSpPr>
        <p:grpSpPr>
          <a:xfrm rot="21600000">
            <a:off x="3585495" y="3667648"/>
            <a:ext cx="100071" cy="100071"/>
            <a:chOff x="3585495" y="3667648"/>
            <a:chExt cx="100071" cy="100071"/>
          </a:xfrm>
        </p:grpSpPr>
        <p:sp>
          <p:nvSpPr>
            <p:cNvPr id="60" name="Freeform 60"/>
            <p:cNvSpPr/>
            <p:nvPr/>
          </p:nvSpPr>
          <p:spPr>
            <a:xfrm>
              <a:off x="3585495" y="3667648"/>
              <a:ext cx="100071" cy="100071"/>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cxnSp>
        <p:nvCxnSpPr>
          <p:cNvPr id="62" name="Straight Connector 62"/>
          <p:cNvCxnSpPr>
            <a:cxnSpLocks/>
          </p:cNvCxnSpPr>
          <p:nvPr/>
        </p:nvCxnSpPr>
        <p:spPr>
          <a:xfrm rot="5400000">
            <a:off x="3293791" y="4039994"/>
            <a:ext cx="68347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64" name="Group 64"/>
          <p:cNvGrpSpPr/>
          <p:nvPr/>
        </p:nvGrpSpPr>
        <p:grpSpPr>
          <a:xfrm rot="10800000">
            <a:off x="1215754" y="3665499"/>
            <a:ext cx="102452" cy="102452"/>
            <a:chOff x="1215754" y="3665499"/>
            <a:chExt cx="102452" cy="102452"/>
          </a:xfrm>
        </p:grpSpPr>
        <p:sp>
          <p:nvSpPr>
            <p:cNvPr id="63" name="Freeform 63"/>
            <p:cNvSpPr/>
            <p:nvPr/>
          </p:nvSpPr>
          <p:spPr>
            <a:xfrm>
              <a:off x="1215754" y="3665499"/>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cxnSp>
        <p:nvCxnSpPr>
          <p:cNvPr id="65" name="Straight Connector 65"/>
          <p:cNvCxnSpPr>
            <a:cxnSpLocks/>
          </p:cNvCxnSpPr>
          <p:nvPr/>
        </p:nvCxnSpPr>
        <p:spPr>
          <a:xfrm rot="16200000">
            <a:off x="661716" y="3139455"/>
            <a:ext cx="121052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6"/>
          <p:cNvCxnSpPr>
            <a:cxnSpLocks/>
          </p:cNvCxnSpPr>
          <p:nvPr/>
        </p:nvCxnSpPr>
        <p:spPr>
          <a:xfrm rot="5400000">
            <a:off x="2223394" y="4490596"/>
            <a:ext cx="158517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68" name="Group 68"/>
          <p:cNvGrpSpPr/>
          <p:nvPr/>
        </p:nvGrpSpPr>
        <p:grpSpPr>
          <a:xfrm rot="21600000">
            <a:off x="3011429" y="3665476"/>
            <a:ext cx="102452" cy="102452"/>
            <a:chOff x="3011429" y="3665476"/>
            <a:chExt cx="102452" cy="102452"/>
          </a:xfrm>
        </p:grpSpPr>
        <p:sp>
          <p:nvSpPr>
            <p:cNvPr id="67" name="Freeform 67"/>
            <p:cNvSpPr/>
            <p:nvPr/>
          </p:nvSpPr>
          <p:spPr>
            <a:xfrm>
              <a:off x="3011429" y="3665476"/>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grpSp>
        <p:nvGrpSpPr>
          <p:cNvPr id="70" name="Group 70"/>
          <p:cNvGrpSpPr/>
          <p:nvPr/>
        </p:nvGrpSpPr>
        <p:grpSpPr>
          <a:xfrm rot="21600000">
            <a:off x="2918084" y="3665476"/>
            <a:ext cx="102452" cy="102452"/>
            <a:chOff x="2918084" y="3665476"/>
            <a:chExt cx="102452" cy="102452"/>
          </a:xfrm>
        </p:grpSpPr>
        <p:sp>
          <p:nvSpPr>
            <p:cNvPr id="69" name="Freeform 69"/>
            <p:cNvSpPr/>
            <p:nvPr/>
          </p:nvSpPr>
          <p:spPr>
            <a:xfrm>
              <a:off x="2918084" y="3665476"/>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grpSp>
        <p:nvGrpSpPr>
          <p:cNvPr id="72" name="Group 72"/>
          <p:cNvGrpSpPr/>
          <p:nvPr/>
        </p:nvGrpSpPr>
        <p:grpSpPr>
          <a:xfrm rot="10800000">
            <a:off x="2975343" y="3665266"/>
            <a:ext cx="95250" cy="102870"/>
            <a:chOff x="2975343" y="3665266"/>
            <a:chExt cx="95250" cy="102870"/>
          </a:xfrm>
        </p:grpSpPr>
        <p:sp>
          <p:nvSpPr>
            <p:cNvPr id="71" name="Freeform 71"/>
            <p:cNvSpPr/>
            <p:nvPr/>
          </p:nvSpPr>
          <p:spPr>
            <a:xfrm>
              <a:off x="2975343" y="3665266"/>
              <a:ext cx="95250" cy="10287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100000"/>
              </a:srgbClr>
            </a:solidFill>
          </p:spPr>
        </p:sp>
      </p:grpSp>
      <p:cxnSp>
        <p:nvCxnSpPr>
          <p:cNvPr id="73" name="Straight Connector 73"/>
          <p:cNvCxnSpPr>
            <a:cxnSpLocks/>
          </p:cNvCxnSpPr>
          <p:nvPr/>
        </p:nvCxnSpPr>
        <p:spPr>
          <a:xfrm rot="16200000">
            <a:off x="3025186" y="3342655"/>
            <a:ext cx="80412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75" name="Group 75"/>
          <p:cNvGrpSpPr/>
          <p:nvPr/>
        </p:nvGrpSpPr>
        <p:grpSpPr>
          <a:xfrm rot="10800000">
            <a:off x="3284584" y="3665042"/>
            <a:ext cx="102452" cy="102452"/>
            <a:chOff x="3284584" y="3665042"/>
            <a:chExt cx="102452" cy="102452"/>
          </a:xfrm>
        </p:grpSpPr>
        <p:sp>
          <p:nvSpPr>
            <p:cNvPr id="74" name="Freeform 74"/>
            <p:cNvSpPr/>
            <p:nvPr/>
          </p:nvSpPr>
          <p:spPr>
            <a:xfrm>
              <a:off x="3284584" y="3665042"/>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grpSp>
        <p:nvGrpSpPr>
          <p:cNvPr id="77" name="Group 77"/>
          <p:cNvGrpSpPr/>
          <p:nvPr/>
        </p:nvGrpSpPr>
        <p:grpSpPr>
          <a:xfrm rot="10800000">
            <a:off x="3467464" y="3665042"/>
            <a:ext cx="102452" cy="102452"/>
            <a:chOff x="3467464" y="3665042"/>
            <a:chExt cx="102452" cy="102452"/>
          </a:xfrm>
        </p:grpSpPr>
        <p:sp>
          <p:nvSpPr>
            <p:cNvPr id="76" name="Freeform 76"/>
            <p:cNvSpPr/>
            <p:nvPr/>
          </p:nvSpPr>
          <p:spPr>
            <a:xfrm>
              <a:off x="3467464" y="3665042"/>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grpSp>
        <p:nvGrpSpPr>
          <p:cNvPr id="79" name="Group 79"/>
          <p:cNvGrpSpPr/>
          <p:nvPr/>
        </p:nvGrpSpPr>
        <p:grpSpPr>
          <a:xfrm rot="21600000">
            <a:off x="3345017" y="3664833"/>
            <a:ext cx="173355" cy="102870"/>
            <a:chOff x="3345017" y="3664833"/>
            <a:chExt cx="173355" cy="102870"/>
          </a:xfrm>
        </p:grpSpPr>
        <p:sp>
          <p:nvSpPr>
            <p:cNvPr id="78" name="Freeform 78"/>
            <p:cNvSpPr/>
            <p:nvPr/>
          </p:nvSpPr>
          <p:spPr>
            <a:xfrm>
              <a:off x="3345017" y="3664833"/>
              <a:ext cx="173355" cy="10287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100000"/>
              </a:srgbClr>
            </a:solidFill>
          </p:spPr>
        </p:sp>
      </p:grpSp>
      <p:cxnSp>
        <p:nvCxnSpPr>
          <p:cNvPr id="80" name="Straight Connector 80"/>
          <p:cNvCxnSpPr>
            <a:cxnSpLocks/>
          </p:cNvCxnSpPr>
          <p:nvPr/>
        </p:nvCxnSpPr>
        <p:spPr>
          <a:xfrm rot="16200000">
            <a:off x="2014745" y="2973674"/>
            <a:ext cx="154072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82" name="Group 82"/>
          <p:cNvGrpSpPr/>
          <p:nvPr/>
        </p:nvGrpSpPr>
        <p:grpSpPr>
          <a:xfrm>
            <a:off x="2771982" y="3665042"/>
            <a:ext cx="102452" cy="102452"/>
            <a:chOff x="2771982" y="3665042"/>
            <a:chExt cx="102452" cy="102452"/>
          </a:xfrm>
        </p:grpSpPr>
        <p:sp>
          <p:nvSpPr>
            <p:cNvPr id="81" name="Freeform 81"/>
            <p:cNvSpPr/>
            <p:nvPr/>
          </p:nvSpPr>
          <p:spPr>
            <a:xfrm>
              <a:off x="2771982" y="3665042"/>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grpSp>
        <p:nvGrpSpPr>
          <p:cNvPr id="84" name="Group 84"/>
          <p:cNvGrpSpPr/>
          <p:nvPr/>
        </p:nvGrpSpPr>
        <p:grpSpPr>
          <a:xfrm>
            <a:off x="2695782" y="3665042"/>
            <a:ext cx="102452" cy="102452"/>
            <a:chOff x="2695782" y="3665042"/>
            <a:chExt cx="102452" cy="102452"/>
          </a:xfrm>
        </p:grpSpPr>
        <p:sp>
          <p:nvSpPr>
            <p:cNvPr id="83" name="Freeform 83"/>
            <p:cNvSpPr/>
            <p:nvPr/>
          </p:nvSpPr>
          <p:spPr>
            <a:xfrm>
              <a:off x="2695782" y="3665042"/>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grpSp>
        <p:nvGrpSpPr>
          <p:cNvPr id="86" name="Group 86"/>
          <p:cNvGrpSpPr/>
          <p:nvPr/>
        </p:nvGrpSpPr>
        <p:grpSpPr>
          <a:xfrm rot="10800000">
            <a:off x="2735896" y="3664833"/>
            <a:ext cx="95250" cy="102870"/>
            <a:chOff x="2735896" y="3664833"/>
            <a:chExt cx="95250" cy="102870"/>
          </a:xfrm>
        </p:grpSpPr>
        <p:sp>
          <p:nvSpPr>
            <p:cNvPr id="85" name="Freeform 85"/>
            <p:cNvSpPr/>
            <p:nvPr/>
          </p:nvSpPr>
          <p:spPr>
            <a:xfrm>
              <a:off x="2735896" y="3664833"/>
              <a:ext cx="95250" cy="10287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464646">
                <a:alpha val="100000"/>
              </a:srgbClr>
            </a:solidFill>
          </p:spPr>
        </p:sp>
      </p:grpSp>
      <p:grpSp>
        <p:nvGrpSpPr>
          <p:cNvPr id="88" name="Group 88"/>
          <p:cNvGrpSpPr/>
          <p:nvPr/>
        </p:nvGrpSpPr>
        <p:grpSpPr>
          <a:xfrm rot="10800000">
            <a:off x="1853246" y="3664833"/>
            <a:ext cx="730250" cy="102870"/>
            <a:chOff x="1853246" y="3664833"/>
            <a:chExt cx="730250" cy="102870"/>
          </a:xfrm>
        </p:grpSpPr>
        <p:sp>
          <p:nvSpPr>
            <p:cNvPr id="87" name="Freeform 87"/>
            <p:cNvSpPr/>
            <p:nvPr/>
          </p:nvSpPr>
          <p:spPr>
            <a:xfrm>
              <a:off x="1853246" y="3664833"/>
              <a:ext cx="730250" cy="10287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grpSp>
        <p:nvGrpSpPr>
          <p:cNvPr id="90" name="Group 90"/>
          <p:cNvGrpSpPr/>
          <p:nvPr/>
        </p:nvGrpSpPr>
        <p:grpSpPr>
          <a:xfrm rot="21600000">
            <a:off x="1807001" y="3665266"/>
            <a:ext cx="102452" cy="102452"/>
            <a:chOff x="1807001" y="3665266"/>
            <a:chExt cx="102452" cy="102452"/>
          </a:xfrm>
        </p:grpSpPr>
        <p:sp>
          <p:nvSpPr>
            <p:cNvPr id="89" name="Freeform 89"/>
            <p:cNvSpPr/>
            <p:nvPr/>
          </p:nvSpPr>
          <p:spPr>
            <a:xfrm>
              <a:off x="1807001" y="3665266"/>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cxnSp>
        <p:nvCxnSpPr>
          <p:cNvPr id="91" name="Straight Connector 91"/>
          <p:cNvCxnSpPr>
            <a:cxnSpLocks/>
          </p:cNvCxnSpPr>
          <p:nvPr/>
        </p:nvCxnSpPr>
        <p:spPr>
          <a:xfrm rot="5400000">
            <a:off x="1370438" y="4186044"/>
            <a:ext cx="97557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93" name="Group 93"/>
          <p:cNvGrpSpPr/>
          <p:nvPr/>
        </p:nvGrpSpPr>
        <p:grpSpPr>
          <a:xfrm rot="10800000">
            <a:off x="2546079" y="3665042"/>
            <a:ext cx="102452" cy="102452"/>
            <a:chOff x="2546079" y="3665042"/>
            <a:chExt cx="102452" cy="102452"/>
          </a:xfrm>
        </p:grpSpPr>
        <p:sp>
          <p:nvSpPr>
            <p:cNvPr id="92" name="Freeform 92"/>
            <p:cNvSpPr/>
            <p:nvPr/>
          </p:nvSpPr>
          <p:spPr>
            <a:xfrm>
              <a:off x="2546079" y="3665042"/>
              <a:ext cx="102452" cy="102452"/>
            </a:xfrm>
            <a:custGeom>
              <a:avLst/>
              <a:gdLst/>
              <a:ahLst/>
              <a:cxnLst/>
              <a:rect l="0" t="0" r="0" b="0"/>
              <a:pathLst>
                <a:path w="302905" h="302685">
                  <a:moveTo>
                    <a:pt x="151447" y="0"/>
                  </a:moveTo>
                  <a:cubicBezTo>
                    <a:pt x="67780" y="0"/>
                    <a:pt x="0" y="67780"/>
                    <a:pt x="0" y="151371"/>
                  </a:cubicBezTo>
                  <a:cubicBezTo>
                    <a:pt x="0" y="234982"/>
                    <a:pt x="67780" y="302685"/>
                    <a:pt x="151447" y="302685"/>
                  </a:cubicBezTo>
                  <a:cubicBezTo>
                    <a:pt x="235058" y="302685"/>
                    <a:pt x="302905" y="234991"/>
                    <a:pt x="302905" y="151381"/>
                  </a:cubicBezTo>
                  <a:cubicBezTo>
                    <a:pt x="302895" y="67780"/>
                    <a:pt x="235048" y="0"/>
                    <a:pt x="151447" y="0"/>
                  </a:cubicBezTo>
                  <a:close/>
                </a:path>
              </a:pathLst>
            </a:custGeom>
            <a:solidFill>
              <a:srgbClr val="464646">
                <a:alpha val="100000"/>
              </a:srgbClr>
            </a:solidFill>
          </p:spPr>
        </p:sp>
      </p:grpSp>
      <p:cxnSp>
        <p:nvCxnSpPr>
          <p:cNvPr id="94" name="Straight Connector 94"/>
          <p:cNvCxnSpPr>
            <a:cxnSpLocks/>
          </p:cNvCxnSpPr>
          <p:nvPr/>
        </p:nvCxnSpPr>
        <p:spPr>
          <a:xfrm rot="16200000">
            <a:off x="2103166" y="3250580"/>
            <a:ext cx="988277" cy="0"/>
          </a:xfrm>
          <a:prstGeom prst="line">
            <a:avLst/>
          </a:prstGeom>
          <a:ln w="9271">
            <a:solidFill>
              <a:srgbClr val="464646">
                <a:alpha val="100000"/>
              </a:srgbClr>
            </a:solidFill>
          </a:ln>
        </p:spPr>
        <p:style>
          <a:lnRef idx="1">
            <a:schemeClr val="accent1"/>
          </a:lnRef>
          <a:fillRef idx="0">
            <a:schemeClr val="accent1"/>
          </a:fillRef>
          <a:effectRef idx="0">
            <a:schemeClr val="accent1"/>
          </a:effectRef>
          <a:fontRef idx="minor">
            <a:schemeClr val="tx1"/>
          </a:fontRef>
        </p:style>
      </p:cxnSp>
      <p:grpSp>
        <p:nvGrpSpPr>
          <p:cNvPr id="96" name="Group 96"/>
          <p:cNvGrpSpPr/>
          <p:nvPr/>
        </p:nvGrpSpPr>
        <p:grpSpPr>
          <a:xfrm rot="21600000">
            <a:off x="2421221" y="3983885"/>
            <a:ext cx="95250" cy="95250"/>
            <a:chOff x="2421221" y="3964835"/>
            <a:chExt cx="95250" cy="95250"/>
          </a:xfrm>
        </p:grpSpPr>
        <p:sp>
          <p:nvSpPr>
            <p:cNvPr id="95" name="Freeform 95"/>
            <p:cNvSpPr/>
            <p:nvPr/>
          </p:nvSpPr>
          <p:spPr>
            <a:xfrm>
              <a:off x="2421221" y="3964835"/>
              <a:ext cx="95250" cy="95250"/>
            </a:xfrm>
            <a:custGeom>
              <a:avLst/>
              <a:gdLst/>
              <a:ahLst/>
              <a:cxnLst/>
              <a:rect l="0" t="0" r="0" b="0"/>
              <a:pathLst>
                <a:path w="304800" h="304800">
                  <a:moveTo>
                    <a:pt x="156258" y="152400"/>
                  </a:moveTo>
                  <a:lnTo>
                    <a:pt x="111090" y="195901"/>
                  </a:lnTo>
                  <a:lnTo>
                    <a:pt x="137255" y="221237"/>
                  </a:lnTo>
                  <a:lnTo>
                    <a:pt x="207474" y="153495"/>
                  </a:lnTo>
                  <a:lnTo>
                    <a:pt x="206235" y="152400"/>
                  </a:lnTo>
                  <a:lnTo>
                    <a:pt x="207474" y="151295"/>
                  </a:lnTo>
                  <a:lnTo>
                    <a:pt x="137255" y="83553"/>
                  </a:lnTo>
                  <a:lnTo>
                    <a:pt x="111090" y="108880"/>
                  </a:lnTo>
                  <a:lnTo>
                    <a:pt x="156258" y="152400"/>
                  </a:lnTo>
                  <a:close/>
                  <a:moveTo>
                    <a:pt x="152400" y="31242"/>
                  </a:moveTo>
                  <a:cubicBezTo>
                    <a:pt x="219170" y="31242"/>
                    <a:pt x="273558" y="85620"/>
                    <a:pt x="273558" y="152400"/>
                  </a:cubicBezTo>
                  <a:cubicBezTo>
                    <a:pt x="273558" y="219170"/>
                    <a:pt x="219170" y="273558"/>
                    <a:pt x="152400" y="273558"/>
                  </a:cubicBezTo>
                  <a:cubicBezTo>
                    <a:pt x="85630" y="273558"/>
                    <a:pt x="31242" y="219170"/>
                    <a:pt x="31242" y="152400"/>
                  </a:cubicBezTo>
                  <a:cubicBezTo>
                    <a:pt x="31242" y="85620"/>
                    <a:pt x="85630" y="31242"/>
                    <a:pt x="152400" y="31242"/>
                  </a:cubicBezTo>
                  <a:close/>
                  <a:moveTo>
                    <a:pt x="152400" y="303848"/>
                  </a:moveTo>
                  <a:cubicBezTo>
                    <a:pt x="235829" y="303848"/>
                    <a:pt x="303848" y="235829"/>
                    <a:pt x="303848" y="152400"/>
                  </a:cubicBezTo>
                  <a:cubicBezTo>
                    <a:pt x="303848" y="68971"/>
                    <a:pt x="235829" y="953"/>
                    <a:pt x="152400" y="953"/>
                  </a:cubicBezTo>
                  <a:cubicBezTo>
                    <a:pt x="68971" y="953"/>
                    <a:pt x="953" y="68961"/>
                    <a:pt x="953" y="152400"/>
                  </a:cubicBezTo>
                  <a:cubicBezTo>
                    <a:pt x="953" y="235839"/>
                    <a:pt x="68971" y="303848"/>
                    <a:pt x="152400" y="303848"/>
                  </a:cubicBezTo>
                  <a:close/>
                </a:path>
              </a:pathLst>
            </a:custGeom>
            <a:solidFill>
              <a:srgbClr val="3C6AFF">
                <a:alpha val="100000"/>
              </a:srgbClr>
            </a:solidFill>
          </p:spPr>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94323" y="1064985"/>
            <a:ext cx="4545212" cy="4827615"/>
            <a:chOff x="94323" y="1064985"/>
            <a:chExt cx="4545212" cy="4827615"/>
          </a:xfrm>
        </p:grpSpPr>
        <p:sp>
          <p:nvSpPr>
            <p:cNvPr id="4" name="Freeform 4"/>
            <p:cNvSpPr/>
            <p:nvPr/>
          </p:nvSpPr>
          <p:spPr>
            <a:xfrm>
              <a:off x="94323" y="1064985"/>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48624" y="-995386"/>
            <a:ext cx="5759152" cy="7677249"/>
            <a:chOff x="948624" y="-995386"/>
            <a:chExt cx="5759152" cy="7677249"/>
          </a:xfrm>
        </p:grpSpPr>
        <p:sp>
          <p:nvSpPr>
            <p:cNvPr id="6" name="Freeform 6"/>
            <p:cNvSpPr/>
            <p:nvPr/>
          </p:nvSpPr>
          <p:spPr>
            <a:xfrm>
              <a:off x="948624" y="-995386"/>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1" y="1538645"/>
            <a:ext cx="7112003" cy="438693"/>
            <a:chOff x="254001" y="1538645"/>
            <a:chExt cx="7112003" cy="438693"/>
          </a:xfrm>
        </p:grpSpPr>
        <p:sp>
          <p:nvSpPr>
            <p:cNvPr id="8" name="Freeform 8"/>
            <p:cNvSpPr/>
            <p:nvPr/>
          </p:nvSpPr>
          <p:spPr>
            <a:xfrm>
              <a:off x="254001" y="1538645"/>
              <a:ext cx="7112003" cy="438693"/>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grpSp>
        <p:nvGrpSpPr>
          <p:cNvPr id="11" name="Group 11"/>
          <p:cNvGrpSpPr/>
          <p:nvPr/>
        </p:nvGrpSpPr>
        <p:grpSpPr>
          <a:xfrm rot="21600000">
            <a:off x="260516" y="2017784"/>
            <a:ext cx="2294661" cy="3435642"/>
            <a:chOff x="260516" y="2017784"/>
            <a:chExt cx="2294661" cy="3435642"/>
          </a:xfrm>
        </p:grpSpPr>
        <p:sp>
          <p:nvSpPr>
            <p:cNvPr id="10" name="Freeform 10"/>
            <p:cNvSpPr/>
            <p:nvPr/>
          </p:nvSpPr>
          <p:spPr>
            <a:xfrm>
              <a:off x="260516" y="2017784"/>
              <a:ext cx="2294661" cy="343564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grpSp>
        <p:nvGrpSpPr>
          <p:cNvPr id="13" name="Group 13"/>
          <p:cNvGrpSpPr/>
          <p:nvPr/>
        </p:nvGrpSpPr>
        <p:grpSpPr>
          <a:xfrm rot="21600000">
            <a:off x="2603284" y="2017784"/>
            <a:ext cx="4753045" cy="3435642"/>
            <a:chOff x="2603284" y="2017784"/>
            <a:chExt cx="4753045" cy="3435642"/>
          </a:xfrm>
        </p:grpSpPr>
        <p:sp>
          <p:nvSpPr>
            <p:cNvPr id="12" name="Freeform 12"/>
            <p:cNvSpPr/>
            <p:nvPr/>
          </p:nvSpPr>
          <p:spPr>
            <a:xfrm>
              <a:off x="2603284" y="2017784"/>
              <a:ext cx="4753045" cy="3435642"/>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4" name="TextBox 14"/>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dirty="0">
                <a:solidFill>
                  <a:srgbClr val="464646">
                    <a:alpha val="100000"/>
                  </a:srgbClr>
                </a:solidFill>
                <a:latin typeface="Ubuntu"/>
              </a:rPr>
              <a:t>UMSL </a:t>
            </a:r>
            <a:r>
              <a:rPr lang="en-US" sz="900" b="1" i="1" spc="375" dirty="0" smtClean="0">
                <a:solidFill>
                  <a:srgbClr val="464646">
                    <a:alpha val="100000"/>
                  </a:srgbClr>
                </a:solidFill>
                <a:latin typeface="Ubuntu"/>
              </a:rPr>
              <a:t>SEARCH</a:t>
            </a:r>
            <a:r>
              <a:rPr lang="en-US" sz="900" b="1" i="1" spc="375" dirty="0">
                <a:solidFill>
                  <a:srgbClr val="464646">
                    <a:alpha val="100000"/>
                  </a:srgbClr>
                </a:solidFill>
                <a:latin typeface="Ubuntu"/>
              </a:rPr>
              <a:t> </a:t>
            </a:r>
            <a:r>
              <a:rPr lang="en-US" sz="900" b="1" i="1" spc="375" dirty="0" smtClean="0">
                <a:solidFill>
                  <a:srgbClr val="3C6AFF">
                    <a:alpha val="100000"/>
                  </a:srgbClr>
                </a:solidFill>
                <a:latin typeface="Ubuntu"/>
              </a:rPr>
              <a:t>APPLICANTS</a:t>
            </a:r>
            <a:endParaRPr lang="en-US" sz="900" b="1" i="1" spc="375" dirty="0">
              <a:solidFill>
                <a:srgbClr val="3C6AFF">
                  <a:alpha val="100000"/>
                </a:srgbClr>
              </a:solidFill>
              <a:latin typeface="Ubuntu"/>
            </a:endParaRPr>
          </a:p>
        </p:txBody>
      </p:sp>
      <p:sp>
        <p:nvSpPr>
          <p:cNvPr id="15" name="TextBox 15"/>
          <p:cNvSpPr txBox="1"/>
          <p:nvPr/>
        </p:nvSpPr>
        <p:spPr>
          <a:xfrm rot="21600000">
            <a:off x="422002" y="1681748"/>
            <a:ext cx="3255225" cy="152400"/>
          </a:xfrm>
          <a:prstGeom prst="rect">
            <a:avLst/>
          </a:prstGeom>
        </p:spPr>
        <p:txBody>
          <a:bodyPr lIns="0" tIns="18000" rIns="0" bIns="0" rtlCol="0" anchor="t"/>
          <a:lstStyle/>
          <a:p>
            <a:pPr algn="l">
              <a:lnSpc>
                <a:spcPts val="1200"/>
              </a:lnSpc>
            </a:pPr>
            <a:r>
              <a:rPr lang="en-US" sz="1200" b="1" i="0" spc="0">
                <a:solidFill>
                  <a:srgbClr val="FFFFFF">
                    <a:alpha val="100000"/>
                  </a:srgbClr>
                </a:solidFill>
                <a:latin typeface="Ubuntu"/>
              </a:rPr>
              <a:t>THE CHOSEN FEW</a:t>
            </a:r>
          </a:p>
        </p:txBody>
      </p:sp>
      <p:cxnSp>
        <p:nvCxnSpPr>
          <p:cNvPr id="26" name="Straight Connector 26"/>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27" name="TextBox 27"/>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Due to COVID, no university-sponsored travel was permitted. </a:t>
            </a:r>
            <a:r>
              <a:rPr lang="en-US" sz="1200" b="1" dirty="0"/>
              <a:t/>
            </a:r>
            <a:br>
              <a:rPr lang="en-US" sz="1200" b="1" dirty="0"/>
            </a:br>
            <a:r>
              <a:rPr lang="en-US" sz="1200" b="0" i="0" spc="0">
                <a:solidFill>
                  <a:srgbClr val="464646">
                    <a:alpha val="100000"/>
                  </a:srgbClr>
                </a:solidFill>
                <a:latin typeface="Ubuntu"/>
              </a:rPr>
              <a:t>Final interviews took place via Zoom and lasted about 4.5 hrs (including breaks).</a:t>
            </a:r>
          </a:p>
        </p:txBody>
      </p:sp>
      <p:grpSp>
        <p:nvGrpSpPr>
          <p:cNvPr id="29" name="Group 29"/>
          <p:cNvGrpSpPr/>
          <p:nvPr/>
        </p:nvGrpSpPr>
        <p:grpSpPr>
          <a:xfrm rot="21600000">
            <a:off x="3667140" y="189698"/>
            <a:ext cx="285750" cy="203150"/>
            <a:chOff x="3667140" y="189698"/>
            <a:chExt cx="285750" cy="203150"/>
          </a:xfrm>
        </p:grpSpPr>
        <p:sp>
          <p:nvSpPr>
            <p:cNvPr id="28" name="Freeform 28"/>
            <p:cNvSpPr/>
            <p:nvPr/>
          </p:nvSpPr>
          <p:spPr>
            <a:xfrm>
              <a:off x="3667140" y="189698"/>
              <a:ext cx="285750" cy="203150"/>
            </a:xfrm>
            <a:custGeom>
              <a:avLst/>
              <a:gdLst/>
              <a:ahLst/>
              <a:cxnLst/>
              <a:rect l="0" t="0" r="0" b="0"/>
              <a:pathLst>
                <a:path w="304767" h="216256">
                  <a:moveTo>
                    <a:pt x="267691" y="0"/>
                  </a:moveTo>
                  <a:lnTo>
                    <a:pt x="37119" y="0"/>
                  </a:lnTo>
                  <a:cubicBezTo>
                    <a:pt x="16669" y="0"/>
                    <a:pt x="0" y="16802"/>
                    <a:pt x="0" y="37490"/>
                  </a:cubicBezTo>
                  <a:lnTo>
                    <a:pt x="0" y="178756"/>
                  </a:lnTo>
                  <a:cubicBezTo>
                    <a:pt x="0" y="199434"/>
                    <a:pt x="16669" y="216256"/>
                    <a:pt x="37119" y="216256"/>
                  </a:cubicBezTo>
                  <a:lnTo>
                    <a:pt x="267691" y="216256"/>
                  </a:lnTo>
                  <a:cubicBezTo>
                    <a:pt x="288150" y="216256"/>
                    <a:pt x="304800" y="199434"/>
                    <a:pt x="304800" y="178756"/>
                  </a:cubicBezTo>
                  <a:lnTo>
                    <a:pt x="304800" y="37490"/>
                  </a:lnTo>
                  <a:cubicBezTo>
                    <a:pt x="304800" y="16802"/>
                    <a:pt x="288131" y="0"/>
                    <a:pt x="267691" y="0"/>
                  </a:cubicBezTo>
                  <a:close/>
                  <a:moveTo>
                    <a:pt x="63875" y="76543"/>
                  </a:moveTo>
                  <a:cubicBezTo>
                    <a:pt x="49235" y="77619"/>
                    <a:pt x="38129" y="82658"/>
                    <a:pt x="38129" y="88744"/>
                  </a:cubicBezTo>
                  <a:cubicBezTo>
                    <a:pt x="38129" y="94831"/>
                    <a:pt x="49235" y="99870"/>
                    <a:pt x="63875" y="100946"/>
                  </a:cubicBezTo>
                  <a:lnTo>
                    <a:pt x="63875" y="114710"/>
                  </a:lnTo>
                  <a:cubicBezTo>
                    <a:pt x="49235" y="115786"/>
                    <a:pt x="38129" y="120825"/>
                    <a:pt x="38129" y="126911"/>
                  </a:cubicBezTo>
                  <a:cubicBezTo>
                    <a:pt x="38129" y="132998"/>
                    <a:pt x="49235" y="138036"/>
                    <a:pt x="63875" y="139113"/>
                  </a:cubicBezTo>
                  <a:lnTo>
                    <a:pt x="63875" y="152876"/>
                  </a:lnTo>
                  <a:cubicBezTo>
                    <a:pt x="49235" y="153953"/>
                    <a:pt x="38129" y="158991"/>
                    <a:pt x="38129" y="165078"/>
                  </a:cubicBezTo>
                  <a:cubicBezTo>
                    <a:pt x="38129" y="171164"/>
                    <a:pt x="49235" y="176203"/>
                    <a:pt x="63875" y="177279"/>
                  </a:cubicBezTo>
                  <a:lnTo>
                    <a:pt x="63875" y="190805"/>
                  </a:lnTo>
                  <a:lnTo>
                    <a:pt x="37186" y="190805"/>
                  </a:lnTo>
                  <a:cubicBezTo>
                    <a:pt x="30699" y="190805"/>
                    <a:pt x="25432" y="185385"/>
                    <a:pt x="25432" y="178746"/>
                  </a:cubicBezTo>
                  <a:lnTo>
                    <a:pt x="25432" y="37481"/>
                  </a:lnTo>
                  <a:cubicBezTo>
                    <a:pt x="25432" y="30851"/>
                    <a:pt x="30699" y="25432"/>
                    <a:pt x="37186" y="25432"/>
                  </a:cubicBezTo>
                  <a:lnTo>
                    <a:pt x="63875" y="25432"/>
                  </a:lnTo>
                  <a:lnTo>
                    <a:pt x="63875" y="76543"/>
                  </a:lnTo>
                  <a:close/>
                  <a:moveTo>
                    <a:pt x="152924" y="38376"/>
                  </a:moveTo>
                  <a:cubicBezTo>
                    <a:pt x="138284" y="39453"/>
                    <a:pt x="127178" y="44491"/>
                    <a:pt x="127178" y="50578"/>
                  </a:cubicBezTo>
                  <a:cubicBezTo>
                    <a:pt x="127178" y="56664"/>
                    <a:pt x="138284" y="61703"/>
                    <a:pt x="152924" y="62779"/>
                  </a:cubicBezTo>
                  <a:lnTo>
                    <a:pt x="152924" y="76543"/>
                  </a:lnTo>
                  <a:cubicBezTo>
                    <a:pt x="138284" y="77619"/>
                    <a:pt x="127178" y="82658"/>
                    <a:pt x="127178" y="88744"/>
                  </a:cubicBezTo>
                  <a:cubicBezTo>
                    <a:pt x="127178" y="94831"/>
                    <a:pt x="138284" y="99870"/>
                    <a:pt x="152924" y="100946"/>
                  </a:cubicBezTo>
                  <a:lnTo>
                    <a:pt x="152924" y="152876"/>
                  </a:lnTo>
                  <a:cubicBezTo>
                    <a:pt x="138284" y="153953"/>
                    <a:pt x="127178" y="158991"/>
                    <a:pt x="127178" y="165078"/>
                  </a:cubicBezTo>
                  <a:cubicBezTo>
                    <a:pt x="127178" y="171164"/>
                    <a:pt x="138284" y="176203"/>
                    <a:pt x="152924" y="177279"/>
                  </a:cubicBezTo>
                  <a:lnTo>
                    <a:pt x="152924" y="190805"/>
                  </a:lnTo>
                  <a:lnTo>
                    <a:pt x="75924" y="190805"/>
                  </a:lnTo>
                  <a:lnTo>
                    <a:pt x="75924" y="177260"/>
                  </a:lnTo>
                  <a:cubicBezTo>
                    <a:pt x="90345" y="176117"/>
                    <a:pt x="101203" y="171098"/>
                    <a:pt x="101203" y="165078"/>
                  </a:cubicBezTo>
                  <a:cubicBezTo>
                    <a:pt x="101203" y="159058"/>
                    <a:pt x="90345" y="154038"/>
                    <a:pt x="75924" y="152895"/>
                  </a:cubicBezTo>
                  <a:lnTo>
                    <a:pt x="75924" y="139094"/>
                  </a:lnTo>
                  <a:cubicBezTo>
                    <a:pt x="90345" y="137951"/>
                    <a:pt x="101203" y="132931"/>
                    <a:pt x="101203" y="126911"/>
                  </a:cubicBezTo>
                  <a:cubicBezTo>
                    <a:pt x="101203" y="120891"/>
                    <a:pt x="90345" y="115872"/>
                    <a:pt x="75924" y="114729"/>
                  </a:cubicBezTo>
                  <a:lnTo>
                    <a:pt x="75924" y="100927"/>
                  </a:lnTo>
                  <a:cubicBezTo>
                    <a:pt x="90345" y="99784"/>
                    <a:pt x="101203" y="94764"/>
                    <a:pt x="101203" y="88744"/>
                  </a:cubicBezTo>
                  <a:cubicBezTo>
                    <a:pt x="101203" y="82725"/>
                    <a:pt x="90345" y="77705"/>
                    <a:pt x="75924" y="76562"/>
                  </a:cubicBezTo>
                  <a:lnTo>
                    <a:pt x="75924" y="25432"/>
                  </a:lnTo>
                  <a:lnTo>
                    <a:pt x="152924" y="25432"/>
                  </a:lnTo>
                  <a:lnTo>
                    <a:pt x="152924" y="38376"/>
                  </a:lnTo>
                  <a:close/>
                  <a:moveTo>
                    <a:pt x="229257" y="114710"/>
                  </a:moveTo>
                  <a:cubicBezTo>
                    <a:pt x="214617" y="115786"/>
                    <a:pt x="203511" y="120825"/>
                    <a:pt x="203511" y="126911"/>
                  </a:cubicBezTo>
                  <a:cubicBezTo>
                    <a:pt x="203511" y="132998"/>
                    <a:pt x="214617" y="138036"/>
                    <a:pt x="229257" y="139113"/>
                  </a:cubicBezTo>
                  <a:lnTo>
                    <a:pt x="229257" y="152876"/>
                  </a:lnTo>
                  <a:cubicBezTo>
                    <a:pt x="214617" y="153953"/>
                    <a:pt x="203511" y="158991"/>
                    <a:pt x="203511" y="165078"/>
                  </a:cubicBezTo>
                  <a:cubicBezTo>
                    <a:pt x="203511" y="171164"/>
                    <a:pt x="214617" y="176203"/>
                    <a:pt x="229257" y="177279"/>
                  </a:cubicBezTo>
                  <a:lnTo>
                    <a:pt x="229257" y="190805"/>
                  </a:lnTo>
                  <a:lnTo>
                    <a:pt x="164973" y="190805"/>
                  </a:lnTo>
                  <a:lnTo>
                    <a:pt x="164973" y="177260"/>
                  </a:lnTo>
                  <a:cubicBezTo>
                    <a:pt x="179394" y="176117"/>
                    <a:pt x="190252" y="171098"/>
                    <a:pt x="190252" y="165078"/>
                  </a:cubicBezTo>
                  <a:cubicBezTo>
                    <a:pt x="190252" y="159058"/>
                    <a:pt x="179394" y="154038"/>
                    <a:pt x="164973" y="152895"/>
                  </a:cubicBezTo>
                  <a:lnTo>
                    <a:pt x="164973" y="100927"/>
                  </a:lnTo>
                  <a:cubicBezTo>
                    <a:pt x="179394" y="99784"/>
                    <a:pt x="190252" y="94764"/>
                    <a:pt x="190252" y="88744"/>
                  </a:cubicBezTo>
                  <a:cubicBezTo>
                    <a:pt x="190252" y="82725"/>
                    <a:pt x="179394" y="77705"/>
                    <a:pt x="164973" y="76562"/>
                  </a:cubicBezTo>
                  <a:lnTo>
                    <a:pt x="164973" y="62760"/>
                  </a:lnTo>
                  <a:cubicBezTo>
                    <a:pt x="179394" y="61617"/>
                    <a:pt x="190252" y="56598"/>
                    <a:pt x="190252" y="50578"/>
                  </a:cubicBezTo>
                  <a:cubicBezTo>
                    <a:pt x="190252" y="44558"/>
                    <a:pt x="179394" y="39538"/>
                    <a:pt x="164973" y="38395"/>
                  </a:cubicBezTo>
                  <a:lnTo>
                    <a:pt x="164973" y="25432"/>
                  </a:lnTo>
                  <a:lnTo>
                    <a:pt x="229257" y="25432"/>
                  </a:lnTo>
                  <a:lnTo>
                    <a:pt x="229257" y="114710"/>
                  </a:lnTo>
                  <a:close/>
                  <a:moveTo>
                    <a:pt x="279864" y="178746"/>
                  </a:moveTo>
                  <a:cubicBezTo>
                    <a:pt x="279864" y="185385"/>
                    <a:pt x="274596" y="190805"/>
                    <a:pt x="268119" y="190805"/>
                  </a:cubicBezTo>
                  <a:lnTo>
                    <a:pt x="241306" y="190805"/>
                  </a:lnTo>
                  <a:lnTo>
                    <a:pt x="241306" y="177260"/>
                  </a:lnTo>
                  <a:cubicBezTo>
                    <a:pt x="255727" y="176117"/>
                    <a:pt x="266586" y="171098"/>
                    <a:pt x="266586" y="165078"/>
                  </a:cubicBezTo>
                  <a:cubicBezTo>
                    <a:pt x="266586" y="159058"/>
                    <a:pt x="255727" y="154038"/>
                    <a:pt x="241306" y="152895"/>
                  </a:cubicBezTo>
                  <a:lnTo>
                    <a:pt x="241306" y="139094"/>
                  </a:lnTo>
                  <a:cubicBezTo>
                    <a:pt x="255727" y="137951"/>
                    <a:pt x="266586" y="132931"/>
                    <a:pt x="266586" y="126911"/>
                  </a:cubicBezTo>
                  <a:cubicBezTo>
                    <a:pt x="266586" y="120891"/>
                    <a:pt x="255727" y="115872"/>
                    <a:pt x="241306" y="114729"/>
                  </a:cubicBezTo>
                  <a:lnTo>
                    <a:pt x="241306" y="25432"/>
                  </a:lnTo>
                  <a:lnTo>
                    <a:pt x="268119" y="25432"/>
                  </a:lnTo>
                  <a:cubicBezTo>
                    <a:pt x="274596" y="25432"/>
                    <a:pt x="279864" y="30851"/>
                    <a:pt x="279864" y="37481"/>
                  </a:cubicBezTo>
                  <a:lnTo>
                    <a:pt x="279864" y="178746"/>
                  </a:lnTo>
                  <a:close/>
                </a:path>
              </a:pathLst>
            </a:custGeom>
            <a:solidFill>
              <a:srgbClr val="3C6AFF">
                <a:alpha val="100000"/>
              </a:srgbClr>
            </a:solidFill>
          </p:spPr>
        </p:sp>
      </p:grpSp>
      <p:sp>
        <p:nvSpPr>
          <p:cNvPr id="41" name="TextBox 16"/>
          <p:cNvSpPr txBox="1"/>
          <p:nvPr/>
        </p:nvSpPr>
        <p:spPr>
          <a:xfrm rot="21600000">
            <a:off x="422557" y="2170685"/>
            <a:ext cx="1397850"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APPLICATIONS</a:t>
            </a:r>
          </a:p>
        </p:txBody>
      </p:sp>
      <p:sp>
        <p:nvSpPr>
          <p:cNvPr id="42" name="TextBox 17"/>
          <p:cNvSpPr txBox="1"/>
          <p:nvPr/>
        </p:nvSpPr>
        <p:spPr>
          <a:xfrm rot="21600000">
            <a:off x="422557" y="2332611"/>
            <a:ext cx="1540725"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100</a:t>
            </a:r>
          </a:p>
        </p:txBody>
      </p:sp>
      <p:sp>
        <p:nvSpPr>
          <p:cNvPr id="43" name="TextBox 18"/>
          <p:cNvSpPr txBox="1"/>
          <p:nvPr/>
        </p:nvSpPr>
        <p:spPr>
          <a:xfrm rot="21600000">
            <a:off x="422557" y="3046986"/>
            <a:ext cx="1397850"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PHONE INTERVIEWS</a:t>
            </a:r>
          </a:p>
        </p:txBody>
      </p:sp>
      <p:sp>
        <p:nvSpPr>
          <p:cNvPr id="44" name="TextBox 19"/>
          <p:cNvSpPr txBox="1"/>
          <p:nvPr/>
        </p:nvSpPr>
        <p:spPr>
          <a:xfrm rot="21600000">
            <a:off x="422557" y="3218436"/>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11</a:t>
            </a:r>
          </a:p>
        </p:txBody>
      </p:sp>
      <p:sp>
        <p:nvSpPr>
          <p:cNvPr id="45" name="TextBox 20"/>
          <p:cNvSpPr txBox="1"/>
          <p:nvPr/>
        </p:nvSpPr>
        <p:spPr>
          <a:xfrm rot="21600000">
            <a:off x="422557" y="3935192"/>
            <a:ext cx="1397850" cy="123825"/>
          </a:xfrm>
          <a:prstGeom prst="rect">
            <a:avLst/>
          </a:prstGeom>
        </p:spPr>
        <p:txBody>
          <a:bodyPr lIns="0" tIns="14400" rIns="0" bIns="0" rtlCol="0" anchor="t"/>
          <a:lstStyle/>
          <a:p>
            <a:pPr algn="l">
              <a:lnSpc>
                <a:spcPts val="1080"/>
              </a:lnSpc>
            </a:pPr>
            <a:r>
              <a:rPr lang="en-US" sz="900" b="1" i="0" spc="0">
                <a:solidFill>
                  <a:srgbClr val="868686">
                    <a:alpha val="100000"/>
                  </a:srgbClr>
                </a:solidFill>
                <a:latin typeface="Ubuntu"/>
              </a:rPr>
              <a:t>ZOOM INTERVIEWS</a:t>
            </a:r>
          </a:p>
        </p:txBody>
      </p:sp>
      <p:sp>
        <p:nvSpPr>
          <p:cNvPr id="46" name="TextBox 21"/>
          <p:cNvSpPr txBox="1"/>
          <p:nvPr/>
        </p:nvSpPr>
        <p:spPr>
          <a:xfrm rot="21600000">
            <a:off x="584482" y="4971972"/>
            <a:ext cx="1750275" cy="133350"/>
          </a:xfrm>
          <a:prstGeom prst="rect">
            <a:avLst/>
          </a:prstGeom>
        </p:spPr>
        <p:txBody>
          <a:bodyPr lIns="0" tIns="14400" rIns="0" bIns="0" rtlCol="0" anchor="t"/>
          <a:lstStyle/>
          <a:p>
            <a:pPr algn="l">
              <a:lnSpc>
                <a:spcPts val="1080"/>
              </a:lnSpc>
            </a:pPr>
            <a:r>
              <a:rPr lang="en-US" sz="900" b="0" i="0" spc="0">
                <a:solidFill>
                  <a:srgbClr val="868686">
                    <a:alpha val="100000"/>
                  </a:srgbClr>
                </a:solidFill>
                <a:latin typeface="Ubuntu"/>
              </a:rPr>
              <a:t>= 1 person = 1%</a:t>
            </a:r>
          </a:p>
        </p:txBody>
      </p:sp>
      <p:sp>
        <p:nvSpPr>
          <p:cNvPr id="47" name="TextBox 22"/>
          <p:cNvSpPr txBox="1"/>
          <p:nvPr/>
        </p:nvSpPr>
        <p:spPr>
          <a:xfrm rot="21600000">
            <a:off x="422557" y="4106642"/>
            <a:ext cx="1397850" cy="266700"/>
          </a:xfrm>
          <a:prstGeom prst="rect">
            <a:avLst/>
          </a:prstGeom>
        </p:spPr>
        <p:txBody>
          <a:bodyPr lIns="0" tIns="25200" rIns="0" bIns="0" rtlCol="0" anchor="t"/>
          <a:lstStyle/>
          <a:p>
            <a:pPr algn="l">
              <a:lnSpc>
                <a:spcPts val="2160"/>
              </a:lnSpc>
            </a:pPr>
            <a:r>
              <a:rPr lang="en-US" sz="1800" b="0" i="0" spc="0">
                <a:solidFill>
                  <a:srgbClr val="464646">
                    <a:alpha val="100000"/>
                  </a:srgbClr>
                </a:solidFill>
                <a:latin typeface="Ubuntu"/>
              </a:rPr>
              <a:t>4</a:t>
            </a:r>
          </a:p>
        </p:txBody>
      </p:sp>
      <p:sp>
        <p:nvSpPr>
          <p:cNvPr id="48" name="TextBox 23"/>
          <p:cNvSpPr txBox="1"/>
          <p:nvPr/>
        </p:nvSpPr>
        <p:spPr>
          <a:xfrm rot="21600000">
            <a:off x="422557" y="3528792"/>
            <a:ext cx="2026500" cy="114300"/>
          </a:xfrm>
          <a:prstGeom prst="rect">
            <a:avLst/>
          </a:prstGeom>
        </p:spPr>
        <p:txBody>
          <a:bodyPr lIns="0" tIns="10800" rIns="0" bIns="0" rtlCol="0" anchor="t"/>
          <a:lstStyle/>
          <a:p>
            <a:pPr algn="l">
              <a:lnSpc>
                <a:spcPts val="900"/>
              </a:lnSpc>
            </a:pPr>
            <a:r>
              <a:rPr lang="en-US" sz="750" b="0" i="0" spc="0">
                <a:solidFill>
                  <a:srgbClr val="868686">
                    <a:alpha val="100000"/>
                  </a:srgbClr>
                </a:solidFill>
                <a:latin typeface="Ubuntu"/>
              </a:rPr>
              <a:t>(</a:t>
            </a:r>
            <a:r>
              <a:rPr lang="en-US" sz="750" b="1" i="0" spc="0">
                <a:solidFill>
                  <a:srgbClr val="464646">
                    <a:alpha val="100000"/>
                  </a:srgbClr>
                </a:solidFill>
                <a:latin typeface="Ubuntu"/>
              </a:rPr>
              <a:t>2 declined</a:t>
            </a:r>
            <a:r>
              <a:rPr lang="en-US" sz="750" b="0" i="0" spc="0">
                <a:solidFill>
                  <a:srgbClr val="868686">
                    <a:alpha val="100000"/>
                  </a:srgbClr>
                </a:solidFill>
                <a:latin typeface="Ubuntu"/>
              </a:rPr>
              <a:t>, so we interviewed 2 alternates)</a:t>
            </a:r>
          </a:p>
        </p:txBody>
      </p:sp>
      <p:sp>
        <p:nvSpPr>
          <p:cNvPr id="49" name="TextBox 24"/>
          <p:cNvSpPr txBox="1"/>
          <p:nvPr/>
        </p:nvSpPr>
        <p:spPr>
          <a:xfrm rot="21600000">
            <a:off x="441458" y="2633442"/>
            <a:ext cx="2007450" cy="104775"/>
          </a:xfrm>
          <a:prstGeom prst="rect">
            <a:avLst/>
          </a:prstGeom>
        </p:spPr>
        <p:txBody>
          <a:bodyPr lIns="0" tIns="10800" rIns="0" bIns="0" rtlCol="0" anchor="t"/>
          <a:lstStyle/>
          <a:p>
            <a:pPr algn="l">
              <a:lnSpc>
                <a:spcPts val="900"/>
              </a:lnSpc>
            </a:pPr>
            <a:r>
              <a:rPr lang="en-US" sz="750" b="0" i="0" spc="0">
                <a:solidFill>
                  <a:srgbClr val="868686">
                    <a:alpha val="100000"/>
                  </a:srgbClr>
                </a:solidFill>
                <a:latin typeface="Ubuntu"/>
              </a:rPr>
              <a:t>+ 1 submission error</a:t>
            </a:r>
          </a:p>
        </p:txBody>
      </p:sp>
      <p:grpSp>
        <p:nvGrpSpPr>
          <p:cNvPr id="50" name="Group 30"/>
          <p:cNvGrpSpPr/>
          <p:nvPr/>
        </p:nvGrpSpPr>
        <p:grpSpPr>
          <a:xfrm rot="21600000">
            <a:off x="728663" y="3219017"/>
            <a:ext cx="95250" cy="259404"/>
            <a:chOff x="728663" y="3219017"/>
            <a:chExt cx="95250" cy="259404"/>
          </a:xfrm>
        </p:grpSpPr>
        <p:sp>
          <p:nvSpPr>
            <p:cNvPr id="51" name="Freeform 29"/>
            <p:cNvSpPr/>
            <p:nvPr/>
          </p:nvSpPr>
          <p:spPr>
            <a:xfrm>
              <a:off x="728663" y="3219017"/>
              <a:ext cx="95250" cy="259404"/>
            </a:xfrm>
            <a:custGeom>
              <a:avLst/>
              <a:gdLst/>
              <a:ahLst/>
              <a:cxnLst/>
              <a:rect l="0" t="0" r="0" b="0"/>
              <a:pathLst>
                <a:path w="108618" h="292781">
                  <a:moveTo>
                    <a:pt x="79522" y="23812"/>
                  </a:moveTo>
                  <a:cubicBezTo>
                    <a:pt x="79522" y="36957"/>
                    <a:pt x="68854" y="47625"/>
                    <a:pt x="55709" y="47625"/>
                  </a:cubicBezTo>
                  <a:cubicBezTo>
                    <a:pt x="42555" y="47625"/>
                    <a:pt x="31887" y="36957"/>
                    <a:pt x="31887" y="23812"/>
                  </a:cubicBezTo>
                  <a:cubicBezTo>
                    <a:pt x="31887" y="10658"/>
                    <a:pt x="42555" y="0"/>
                    <a:pt x="55709" y="0"/>
                  </a:cubicBezTo>
                  <a:cubicBezTo>
                    <a:pt x="61586" y="0"/>
                    <a:pt x="66977" y="2134"/>
                    <a:pt x="71130" y="5667"/>
                  </a:cubicBezTo>
                  <a:cubicBezTo>
                    <a:pt x="76274" y="10039"/>
                    <a:pt x="79522" y="16545"/>
                    <a:pt x="79522" y="23812"/>
                  </a:cubicBezTo>
                  <a:close/>
                  <a:moveTo>
                    <a:pt x="18067" y="55064"/>
                  </a:moveTo>
                  <a:lnTo>
                    <a:pt x="92895" y="54931"/>
                  </a:lnTo>
                  <a:cubicBezTo>
                    <a:pt x="92895" y="54931"/>
                    <a:pt x="108583" y="53130"/>
                    <a:pt x="108583" y="70618"/>
                  </a:cubicBezTo>
                  <a:lnTo>
                    <a:pt x="108583" y="158715"/>
                  </a:lnTo>
                  <a:cubicBezTo>
                    <a:pt x="108583" y="158715"/>
                    <a:pt x="109649" y="167145"/>
                    <a:pt x="100143" y="167145"/>
                  </a:cubicBezTo>
                  <a:cubicBezTo>
                    <a:pt x="100143" y="167145"/>
                    <a:pt x="91495" y="168935"/>
                    <a:pt x="91495" y="159915"/>
                  </a:cubicBezTo>
                  <a:lnTo>
                    <a:pt x="91495" y="84725"/>
                  </a:lnTo>
                  <a:lnTo>
                    <a:pt x="82913" y="84725"/>
                  </a:lnTo>
                  <a:lnTo>
                    <a:pt x="82913" y="284064"/>
                  </a:lnTo>
                  <a:cubicBezTo>
                    <a:pt x="82913" y="284064"/>
                    <a:pt x="82275" y="292779"/>
                    <a:pt x="71949" y="292779"/>
                  </a:cubicBezTo>
                  <a:cubicBezTo>
                    <a:pt x="71949" y="292779"/>
                    <a:pt x="61310" y="293094"/>
                    <a:pt x="61310" y="285359"/>
                  </a:cubicBezTo>
                  <a:lnTo>
                    <a:pt x="61310" y="169888"/>
                  </a:lnTo>
                  <a:lnTo>
                    <a:pt x="47108" y="169888"/>
                  </a:lnTo>
                  <a:lnTo>
                    <a:pt x="47108" y="285683"/>
                  </a:lnTo>
                  <a:cubicBezTo>
                    <a:pt x="47108" y="285683"/>
                    <a:pt x="47432" y="292779"/>
                    <a:pt x="36145" y="292779"/>
                  </a:cubicBezTo>
                  <a:cubicBezTo>
                    <a:pt x="36145" y="292779"/>
                    <a:pt x="25182" y="292779"/>
                    <a:pt x="25182" y="285359"/>
                  </a:cubicBezTo>
                  <a:lnTo>
                    <a:pt x="25182" y="85049"/>
                  </a:lnTo>
                  <a:lnTo>
                    <a:pt x="17438" y="85049"/>
                  </a:lnTo>
                  <a:lnTo>
                    <a:pt x="17133" y="158325"/>
                  </a:lnTo>
                  <a:cubicBezTo>
                    <a:pt x="17133" y="158325"/>
                    <a:pt x="18409" y="168907"/>
                    <a:pt x="7760" y="168602"/>
                  </a:cubicBezTo>
                  <a:cubicBezTo>
                    <a:pt x="7760" y="168602"/>
                    <a:pt x="7" y="169459"/>
                    <a:pt x="7" y="158772"/>
                  </a:cubicBezTo>
                  <a:lnTo>
                    <a:pt x="17" y="68599"/>
                  </a:lnTo>
                  <a:cubicBezTo>
                    <a:pt x="7" y="68599"/>
                    <a:pt x="-1164" y="54874"/>
                    <a:pt x="18067" y="55064"/>
                  </a:cubicBezTo>
                  <a:close/>
                </a:path>
              </a:pathLst>
            </a:custGeom>
            <a:solidFill>
              <a:srgbClr val="FA8163">
                <a:alpha val="100000"/>
              </a:srgbClr>
            </a:solidFill>
          </p:spPr>
        </p:sp>
      </p:grpSp>
      <p:grpSp>
        <p:nvGrpSpPr>
          <p:cNvPr id="52" name="Group 32"/>
          <p:cNvGrpSpPr/>
          <p:nvPr/>
        </p:nvGrpSpPr>
        <p:grpSpPr>
          <a:xfrm rot="21600000">
            <a:off x="414338" y="4903497"/>
            <a:ext cx="95250" cy="259404"/>
            <a:chOff x="414338" y="4857317"/>
            <a:chExt cx="95250" cy="259404"/>
          </a:xfrm>
        </p:grpSpPr>
        <p:sp>
          <p:nvSpPr>
            <p:cNvPr id="53" name="Freeform 31"/>
            <p:cNvSpPr/>
            <p:nvPr/>
          </p:nvSpPr>
          <p:spPr>
            <a:xfrm>
              <a:off x="414338" y="4857317"/>
              <a:ext cx="95250" cy="259404"/>
            </a:xfrm>
            <a:custGeom>
              <a:avLst/>
              <a:gdLst/>
              <a:ahLst/>
              <a:cxnLst/>
              <a:rect l="0" t="0" r="0" b="0"/>
              <a:pathLst>
                <a:path w="108618" h="292781">
                  <a:moveTo>
                    <a:pt x="79522" y="23812"/>
                  </a:moveTo>
                  <a:cubicBezTo>
                    <a:pt x="79522" y="36957"/>
                    <a:pt x="68854" y="47625"/>
                    <a:pt x="55709" y="47625"/>
                  </a:cubicBezTo>
                  <a:cubicBezTo>
                    <a:pt x="42555" y="47625"/>
                    <a:pt x="31887" y="36957"/>
                    <a:pt x="31887" y="23812"/>
                  </a:cubicBezTo>
                  <a:cubicBezTo>
                    <a:pt x="31887" y="10658"/>
                    <a:pt x="42555" y="0"/>
                    <a:pt x="55709" y="0"/>
                  </a:cubicBezTo>
                  <a:cubicBezTo>
                    <a:pt x="61586" y="0"/>
                    <a:pt x="66977" y="2134"/>
                    <a:pt x="71130" y="5667"/>
                  </a:cubicBezTo>
                  <a:cubicBezTo>
                    <a:pt x="76274" y="10039"/>
                    <a:pt x="79522" y="16545"/>
                    <a:pt x="79522" y="23812"/>
                  </a:cubicBezTo>
                  <a:close/>
                  <a:moveTo>
                    <a:pt x="18067" y="55064"/>
                  </a:moveTo>
                  <a:lnTo>
                    <a:pt x="92895" y="54931"/>
                  </a:lnTo>
                  <a:cubicBezTo>
                    <a:pt x="92895" y="54931"/>
                    <a:pt x="108583" y="53130"/>
                    <a:pt x="108583" y="70618"/>
                  </a:cubicBezTo>
                  <a:lnTo>
                    <a:pt x="108583" y="158715"/>
                  </a:lnTo>
                  <a:cubicBezTo>
                    <a:pt x="108583" y="158715"/>
                    <a:pt x="109649" y="167145"/>
                    <a:pt x="100143" y="167145"/>
                  </a:cubicBezTo>
                  <a:cubicBezTo>
                    <a:pt x="100143" y="167145"/>
                    <a:pt x="91495" y="168935"/>
                    <a:pt x="91495" y="159915"/>
                  </a:cubicBezTo>
                  <a:lnTo>
                    <a:pt x="91495" y="84725"/>
                  </a:lnTo>
                  <a:lnTo>
                    <a:pt x="82913" y="84725"/>
                  </a:lnTo>
                  <a:lnTo>
                    <a:pt x="82913" y="284064"/>
                  </a:lnTo>
                  <a:cubicBezTo>
                    <a:pt x="82913" y="284064"/>
                    <a:pt x="82275" y="292779"/>
                    <a:pt x="71949" y="292779"/>
                  </a:cubicBezTo>
                  <a:cubicBezTo>
                    <a:pt x="71949" y="292779"/>
                    <a:pt x="61310" y="293094"/>
                    <a:pt x="61310" y="285359"/>
                  </a:cubicBezTo>
                  <a:lnTo>
                    <a:pt x="61310" y="169888"/>
                  </a:lnTo>
                  <a:lnTo>
                    <a:pt x="47108" y="169888"/>
                  </a:lnTo>
                  <a:lnTo>
                    <a:pt x="47108" y="285683"/>
                  </a:lnTo>
                  <a:cubicBezTo>
                    <a:pt x="47108" y="285683"/>
                    <a:pt x="47432" y="292779"/>
                    <a:pt x="36145" y="292779"/>
                  </a:cubicBezTo>
                  <a:cubicBezTo>
                    <a:pt x="36145" y="292779"/>
                    <a:pt x="25182" y="292779"/>
                    <a:pt x="25182" y="285359"/>
                  </a:cubicBezTo>
                  <a:lnTo>
                    <a:pt x="25182" y="85049"/>
                  </a:lnTo>
                  <a:lnTo>
                    <a:pt x="17438" y="85049"/>
                  </a:lnTo>
                  <a:lnTo>
                    <a:pt x="17133" y="158325"/>
                  </a:lnTo>
                  <a:cubicBezTo>
                    <a:pt x="17133" y="158325"/>
                    <a:pt x="18409" y="168907"/>
                    <a:pt x="7760" y="168602"/>
                  </a:cubicBezTo>
                  <a:cubicBezTo>
                    <a:pt x="7760" y="168602"/>
                    <a:pt x="7" y="169459"/>
                    <a:pt x="7" y="158772"/>
                  </a:cubicBezTo>
                  <a:lnTo>
                    <a:pt x="17" y="68599"/>
                  </a:lnTo>
                  <a:cubicBezTo>
                    <a:pt x="7" y="68599"/>
                    <a:pt x="-1164" y="54874"/>
                    <a:pt x="18067" y="55064"/>
                  </a:cubicBezTo>
                  <a:close/>
                </a:path>
              </a:pathLst>
            </a:custGeom>
            <a:solidFill>
              <a:srgbClr val="9F9E9E">
                <a:alpha val="100000"/>
              </a:srgbClr>
            </a:solidFill>
          </p:spPr>
        </p:sp>
      </p:grpSp>
      <p:pic>
        <p:nvPicPr>
          <p:cNvPr id="54" name="Picture 33"/>
          <p:cNvPicPr>
            <a:picLocks noChangeAspect="1"/>
          </p:cNvPicPr>
          <p:nvPr/>
        </p:nvPicPr>
        <p:blipFill>
          <a:blip r:embed="rId2">
            <a:alphaModFix/>
          </a:blip>
          <a:srcRect/>
          <a:stretch>
            <a:fillRect/>
          </a:stretch>
        </p:blipFill>
        <p:spPr>
          <a:xfrm rot="21600000">
            <a:off x="2783825" y="2199404"/>
            <a:ext cx="4429125" cy="3057525"/>
          </a:xfrm>
          <a:prstGeom prst="rect">
            <a:avLst/>
          </a:prstGeom>
        </p:spPr>
      </p:pic>
      <p:grpSp>
        <p:nvGrpSpPr>
          <p:cNvPr id="55" name="Group 39"/>
          <p:cNvGrpSpPr/>
          <p:nvPr/>
        </p:nvGrpSpPr>
        <p:grpSpPr>
          <a:xfrm rot="21600000">
            <a:off x="619125" y="4161558"/>
            <a:ext cx="209550" cy="209550"/>
            <a:chOff x="619125" y="4133850"/>
            <a:chExt cx="209550" cy="209550"/>
          </a:xfrm>
        </p:grpSpPr>
        <p:sp>
          <p:nvSpPr>
            <p:cNvPr id="56" name="Freeform 38"/>
            <p:cNvSpPr/>
            <p:nvPr/>
          </p:nvSpPr>
          <p:spPr>
            <a:xfrm>
              <a:off x="619125" y="4133850"/>
              <a:ext cx="209550" cy="209550"/>
            </a:xfrm>
            <a:custGeom>
              <a:avLst/>
              <a:gdLst/>
              <a:ahLst/>
              <a:cxnLst/>
              <a:rect l="0" t="0" r="0" b="0"/>
              <a:pathLst>
                <a:path w="304800" h="304800">
                  <a:moveTo>
                    <a:pt x="287245" y="304800"/>
                  </a:moveTo>
                  <a:lnTo>
                    <a:pt x="17564" y="304800"/>
                  </a:lnTo>
                  <a:cubicBezTo>
                    <a:pt x="7877" y="304800"/>
                    <a:pt x="0" y="296932"/>
                    <a:pt x="0" y="287255"/>
                  </a:cubicBezTo>
                  <a:lnTo>
                    <a:pt x="0" y="17555"/>
                  </a:lnTo>
                  <a:cubicBezTo>
                    <a:pt x="0" y="7868"/>
                    <a:pt x="7887" y="0"/>
                    <a:pt x="17564" y="0"/>
                  </a:cubicBezTo>
                  <a:lnTo>
                    <a:pt x="287245" y="0"/>
                  </a:lnTo>
                  <a:cubicBezTo>
                    <a:pt x="296932" y="0"/>
                    <a:pt x="304800" y="7868"/>
                    <a:pt x="304800" y="17555"/>
                  </a:cubicBezTo>
                  <a:lnTo>
                    <a:pt x="304800" y="287255"/>
                  </a:lnTo>
                  <a:cubicBezTo>
                    <a:pt x="304800" y="296932"/>
                    <a:pt x="296932" y="304800"/>
                    <a:pt x="287245" y="304800"/>
                  </a:cubicBezTo>
                  <a:close/>
                  <a:moveTo>
                    <a:pt x="287207" y="17555"/>
                  </a:moveTo>
                  <a:lnTo>
                    <a:pt x="17564" y="17602"/>
                  </a:lnTo>
                  <a:lnTo>
                    <a:pt x="17612" y="287255"/>
                  </a:lnTo>
                  <a:lnTo>
                    <a:pt x="287264" y="287198"/>
                  </a:lnTo>
                  <a:lnTo>
                    <a:pt x="287207" y="17555"/>
                  </a:lnTo>
                  <a:close/>
                </a:path>
              </a:pathLst>
            </a:custGeom>
            <a:solidFill>
              <a:srgbClr val="3C6AFF">
                <a:alpha val="100000"/>
              </a:srgbClr>
            </a:solidFill>
          </p:spPr>
        </p:sp>
      </p:grpSp>
      <p:sp>
        <p:nvSpPr>
          <p:cNvPr id="57" name="Rectangle 56"/>
          <p:cNvSpPr/>
          <p:nvPr/>
        </p:nvSpPr>
        <p:spPr>
          <a:xfrm>
            <a:off x="2772875" y="2224907"/>
            <a:ext cx="894265" cy="558487"/>
          </a:xfrm>
          <a:prstGeom prst="rect">
            <a:avLst/>
          </a:prstGeom>
          <a:noFill/>
          <a:ln>
            <a:solidFill>
              <a:srgbClr val="3C6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0" y="0"/>
            <a:ext cx="7620000" cy="5715000"/>
            <a:chOff x="0" y="0"/>
            <a:chExt cx="7620000" cy="5715000"/>
          </a:xfrm>
        </p:grpSpPr>
        <p:sp>
          <p:nvSpPr>
            <p:cNvPr id="2" name="Freeform 2"/>
            <p:cNvSpPr/>
            <p:nvPr/>
          </p:nvSpPr>
          <p:spPr>
            <a:xfrm>
              <a:off x="0" y="0"/>
              <a:ext cx="7620000" cy="5715000"/>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8FDFD1">
                <a:alpha val="100000"/>
              </a:srgbClr>
            </a:solidFill>
          </p:spPr>
        </p:sp>
      </p:grpSp>
      <p:grpSp>
        <p:nvGrpSpPr>
          <p:cNvPr id="5" name="Group 5"/>
          <p:cNvGrpSpPr/>
          <p:nvPr/>
        </p:nvGrpSpPr>
        <p:grpSpPr>
          <a:xfrm rot="16199937" flipH="1">
            <a:off x="108397" y="1064983"/>
            <a:ext cx="4545212" cy="4827615"/>
            <a:chOff x="108397" y="1064983"/>
            <a:chExt cx="4545212" cy="4827615"/>
          </a:xfrm>
        </p:grpSpPr>
        <p:sp>
          <p:nvSpPr>
            <p:cNvPr id="4" name="Freeform 4"/>
            <p:cNvSpPr/>
            <p:nvPr/>
          </p:nvSpPr>
          <p:spPr>
            <a:xfrm>
              <a:off x="108397" y="1064983"/>
              <a:ext cx="4545212" cy="4827615"/>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7" name="Group 7"/>
          <p:cNvGrpSpPr/>
          <p:nvPr/>
        </p:nvGrpSpPr>
        <p:grpSpPr>
          <a:xfrm rot="5399937">
            <a:off x="962698" y="-995387"/>
            <a:ext cx="5759152" cy="7677249"/>
            <a:chOff x="962698" y="-995387"/>
            <a:chExt cx="5759152" cy="7677249"/>
          </a:xfrm>
        </p:grpSpPr>
        <p:sp>
          <p:nvSpPr>
            <p:cNvPr id="6" name="Freeform 6"/>
            <p:cNvSpPr/>
            <p:nvPr/>
          </p:nvSpPr>
          <p:spPr>
            <a:xfrm>
              <a:off x="962698" y="-995387"/>
              <a:ext cx="5759152" cy="7677249"/>
            </a:xfrm>
            <a:custGeom>
              <a:avLst/>
              <a:gdLst/>
              <a:ahLst/>
              <a:cxnLst/>
              <a:rect l="0" t="0" r="0" b="0"/>
              <a:pathLst>
                <a:path w="304800" h="304800">
                  <a:moveTo>
                    <a:pt x="0" y="0"/>
                  </a:moveTo>
                  <a:lnTo>
                    <a:pt x="304800" y="304800"/>
                  </a:lnTo>
                  <a:lnTo>
                    <a:pt x="304800" y="0"/>
                  </a:lnTo>
                  <a:lnTo>
                    <a:pt x="0" y="0"/>
                  </a:lnTo>
                  <a:close/>
                </a:path>
              </a:pathLst>
            </a:custGeom>
            <a:solidFill>
              <a:srgbClr val="FFFFFF">
                <a:alpha val="30000"/>
              </a:srgbClr>
            </a:solidFill>
          </p:spPr>
        </p:sp>
      </p:grpSp>
      <p:grpSp>
        <p:nvGrpSpPr>
          <p:cNvPr id="9" name="Group 9"/>
          <p:cNvGrpSpPr/>
          <p:nvPr/>
        </p:nvGrpSpPr>
        <p:grpSpPr>
          <a:xfrm rot="21600000">
            <a:off x="254000" y="2019970"/>
            <a:ext cx="7105247" cy="3438525"/>
            <a:chOff x="254000" y="2019970"/>
            <a:chExt cx="7105247" cy="3438525"/>
          </a:xfrm>
        </p:grpSpPr>
        <p:sp>
          <p:nvSpPr>
            <p:cNvPr id="8" name="Freeform 8"/>
            <p:cNvSpPr/>
            <p:nvPr/>
          </p:nvSpPr>
          <p:spPr>
            <a:xfrm>
              <a:off x="254000" y="2019970"/>
              <a:ext cx="7105247" cy="3438525"/>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FFFFFF">
                <a:alpha val="100000"/>
              </a:srgbClr>
            </a:solidFill>
          </p:spPr>
        </p:sp>
      </p:grpSp>
      <p:sp>
        <p:nvSpPr>
          <p:cNvPr id="10" name="TextBox 10"/>
          <p:cNvSpPr txBox="1"/>
          <p:nvPr/>
        </p:nvSpPr>
        <p:spPr>
          <a:xfrm rot="21600000">
            <a:off x="781065" y="491290"/>
            <a:ext cx="6065100" cy="104775"/>
          </a:xfrm>
          <a:prstGeom prst="rect">
            <a:avLst/>
          </a:prstGeom>
        </p:spPr>
        <p:txBody>
          <a:bodyPr lIns="0" tIns="14400" rIns="0" bIns="0" rtlCol="0" anchor="t"/>
          <a:lstStyle/>
          <a:p>
            <a:pPr algn="ctr">
              <a:lnSpc>
                <a:spcPts val="900"/>
              </a:lnSpc>
            </a:pPr>
            <a:r>
              <a:rPr lang="en-US" sz="900" b="1" i="1" spc="375" dirty="0">
                <a:solidFill>
                  <a:srgbClr val="464646">
                    <a:alpha val="100000"/>
                  </a:srgbClr>
                </a:solidFill>
                <a:latin typeface="Ubuntu"/>
              </a:rPr>
              <a:t>UMSL SEARCH </a:t>
            </a:r>
            <a:r>
              <a:rPr lang="en-US" sz="900" b="1" i="1" spc="375" dirty="0" smtClean="0">
                <a:solidFill>
                  <a:srgbClr val="3C6AFF">
                    <a:alpha val="100000"/>
                  </a:srgbClr>
                </a:solidFill>
                <a:latin typeface="Ubuntu"/>
              </a:rPr>
              <a:t>GEOGRAPHY</a:t>
            </a:r>
            <a:endParaRPr lang="en-US" sz="900" b="1" i="1" spc="375" dirty="0">
              <a:solidFill>
                <a:srgbClr val="3C6AFF">
                  <a:alpha val="100000"/>
                </a:srgbClr>
              </a:solidFill>
              <a:latin typeface="Ubuntu"/>
            </a:endParaRPr>
          </a:p>
        </p:txBody>
      </p:sp>
      <p:cxnSp>
        <p:nvCxnSpPr>
          <p:cNvPr id="11" name="Straight Connector 11"/>
          <p:cNvCxnSpPr>
            <a:cxnSpLocks/>
          </p:cNvCxnSpPr>
          <p:nvPr/>
        </p:nvCxnSpPr>
        <p:spPr>
          <a:xfrm rot="21600000">
            <a:off x="2009775" y="777040"/>
            <a:ext cx="3600450" cy="0"/>
          </a:xfrm>
          <a:prstGeom prst="line">
            <a:avLst/>
          </a:prstGeom>
          <a:ln w="19050">
            <a:solidFill>
              <a:srgbClr val="FFFFFF">
                <a:alpha val="100000"/>
              </a:srgbClr>
            </a:solidFill>
          </a:ln>
        </p:spPr>
        <p:style>
          <a:lnRef idx="1">
            <a:schemeClr val="accent1"/>
          </a:lnRef>
          <a:fillRef idx="0">
            <a:schemeClr val="accent1"/>
          </a:fillRef>
          <a:effectRef idx="0">
            <a:schemeClr val="accent1"/>
          </a:effectRef>
          <a:fontRef idx="minor">
            <a:schemeClr val="tx1"/>
          </a:fontRef>
        </p:style>
      </p:cxnSp>
      <p:sp>
        <p:nvSpPr>
          <p:cNvPr id="12" name="TextBox 12"/>
          <p:cNvSpPr txBox="1"/>
          <p:nvPr/>
        </p:nvSpPr>
        <p:spPr>
          <a:xfrm rot="21600000">
            <a:off x="361950" y="929440"/>
            <a:ext cx="6903300" cy="447675"/>
          </a:xfrm>
          <a:prstGeom prst="rect">
            <a:avLst/>
          </a:prstGeom>
        </p:spPr>
        <p:txBody>
          <a:bodyPr lIns="0" tIns="18000" rIns="0" bIns="0" rtlCol="0" anchor="t"/>
          <a:lstStyle/>
          <a:p>
            <a:pPr algn="ctr">
              <a:lnSpc>
                <a:spcPts val="1800"/>
              </a:lnSpc>
            </a:pPr>
            <a:r>
              <a:rPr lang="en-US" sz="1200" b="0" i="0" spc="0">
                <a:solidFill>
                  <a:srgbClr val="464646">
                    <a:alpha val="100000"/>
                  </a:srgbClr>
                </a:solidFill>
                <a:latin typeface="Ubuntu"/>
              </a:rPr>
              <a:t>Applications originated in 29 states. Missouri was heavily represented with a total </a:t>
            </a:r>
            <a:r>
              <a:rPr lang="en-US" sz="1200" b="1" dirty="0"/>
              <a:t/>
            </a:r>
            <a:br>
              <a:rPr lang="en-US" sz="1200" b="1" dirty="0"/>
            </a:br>
            <a:r>
              <a:rPr lang="en-US" sz="1200" b="0" i="0" spc="0">
                <a:solidFill>
                  <a:srgbClr val="464646">
                    <a:alpha val="100000"/>
                  </a:srgbClr>
                </a:solidFill>
                <a:latin typeface="Ubuntu"/>
              </a:rPr>
              <a:t>of 39 job seekers, and 28 of those applicants lived within 25 miles of UMSL.</a:t>
            </a:r>
          </a:p>
        </p:txBody>
      </p:sp>
      <p:pic>
        <p:nvPicPr>
          <p:cNvPr id="13" name="Picture 13"/>
          <p:cNvPicPr>
            <a:picLocks noChangeAspect="1"/>
          </p:cNvPicPr>
          <p:nvPr/>
        </p:nvPicPr>
        <p:blipFill>
          <a:blip r:embed="rId2">
            <a:alphaModFix/>
          </a:blip>
          <a:srcRect/>
          <a:stretch>
            <a:fillRect/>
          </a:stretch>
        </p:blipFill>
        <p:spPr>
          <a:xfrm rot="21600000">
            <a:off x="922851" y="2126019"/>
            <a:ext cx="5051778" cy="3210270"/>
          </a:xfrm>
          <a:prstGeom prst="rect">
            <a:avLst/>
          </a:prstGeom>
        </p:spPr>
      </p:pic>
      <p:grpSp>
        <p:nvGrpSpPr>
          <p:cNvPr id="15" name="Group 15"/>
          <p:cNvGrpSpPr/>
          <p:nvPr/>
        </p:nvGrpSpPr>
        <p:grpSpPr>
          <a:xfrm rot="21600000">
            <a:off x="3693334" y="170392"/>
            <a:ext cx="233363" cy="233363"/>
            <a:chOff x="3693334" y="170392"/>
            <a:chExt cx="233363" cy="233363"/>
          </a:xfrm>
        </p:grpSpPr>
        <p:sp>
          <p:nvSpPr>
            <p:cNvPr id="14" name="Freeform 14"/>
            <p:cNvSpPr/>
            <p:nvPr/>
          </p:nvSpPr>
          <p:spPr>
            <a:xfrm>
              <a:off x="3693334" y="170392"/>
              <a:ext cx="233363" cy="233363"/>
            </a:xfrm>
            <a:custGeom>
              <a:avLst/>
              <a:gdLst/>
              <a:ahLst/>
              <a:cxnLst/>
              <a:rect l="0" t="0" r="0" b="0"/>
              <a:pathLst>
                <a:path w="302914" h="302904">
                  <a:moveTo>
                    <a:pt x="300266" y="147914"/>
                  </a:moveTo>
                  <a:lnTo>
                    <a:pt x="227200" y="107937"/>
                  </a:lnTo>
                  <a:lnTo>
                    <a:pt x="238449" y="71628"/>
                  </a:lnTo>
                  <a:cubicBezTo>
                    <a:pt x="239002" y="69837"/>
                    <a:pt x="238535" y="67894"/>
                    <a:pt x="237211" y="66551"/>
                  </a:cubicBezTo>
                  <a:cubicBezTo>
                    <a:pt x="235887" y="65218"/>
                    <a:pt x="233944" y="64703"/>
                    <a:pt x="232153" y="65237"/>
                  </a:cubicBezTo>
                  <a:lnTo>
                    <a:pt x="194967" y="76124"/>
                  </a:lnTo>
                  <a:lnTo>
                    <a:pt x="154972" y="2648"/>
                  </a:lnTo>
                  <a:cubicBezTo>
                    <a:pt x="154077" y="1010"/>
                    <a:pt x="152343" y="0"/>
                    <a:pt x="150495" y="0"/>
                  </a:cubicBezTo>
                  <a:lnTo>
                    <a:pt x="150448" y="0"/>
                  </a:lnTo>
                  <a:cubicBezTo>
                    <a:pt x="148562" y="10"/>
                    <a:pt x="146847" y="1067"/>
                    <a:pt x="145971" y="2724"/>
                  </a:cubicBezTo>
                  <a:lnTo>
                    <a:pt x="106956" y="77105"/>
                  </a:lnTo>
                  <a:lnTo>
                    <a:pt x="71866" y="66751"/>
                  </a:lnTo>
                  <a:cubicBezTo>
                    <a:pt x="70057" y="66227"/>
                    <a:pt x="68123" y="66723"/>
                    <a:pt x="66790" y="68066"/>
                  </a:cubicBezTo>
                  <a:cubicBezTo>
                    <a:pt x="65475" y="69409"/>
                    <a:pt x="64999" y="71361"/>
                    <a:pt x="65551" y="73152"/>
                  </a:cubicBezTo>
                  <a:lnTo>
                    <a:pt x="76362" y="107785"/>
                  </a:lnTo>
                  <a:lnTo>
                    <a:pt x="2648" y="147914"/>
                  </a:lnTo>
                  <a:cubicBezTo>
                    <a:pt x="991" y="148819"/>
                    <a:pt x="-19" y="150552"/>
                    <a:pt x="0" y="152438"/>
                  </a:cubicBezTo>
                  <a:cubicBezTo>
                    <a:pt x="0" y="154315"/>
                    <a:pt x="1058" y="156029"/>
                    <a:pt x="2724" y="156886"/>
                  </a:cubicBezTo>
                  <a:lnTo>
                    <a:pt x="77010" y="195872"/>
                  </a:lnTo>
                  <a:lnTo>
                    <a:pt x="66590" y="231172"/>
                  </a:lnTo>
                  <a:cubicBezTo>
                    <a:pt x="66056" y="232962"/>
                    <a:pt x="66551" y="234915"/>
                    <a:pt x="67904" y="236230"/>
                  </a:cubicBezTo>
                  <a:cubicBezTo>
                    <a:pt x="68856" y="237192"/>
                    <a:pt x="70152" y="237696"/>
                    <a:pt x="71466" y="237696"/>
                  </a:cubicBezTo>
                  <a:cubicBezTo>
                    <a:pt x="71981" y="237696"/>
                    <a:pt x="72476" y="237611"/>
                    <a:pt x="72981" y="237458"/>
                  </a:cubicBezTo>
                  <a:lnTo>
                    <a:pt x="107290" y="226781"/>
                  </a:lnTo>
                  <a:lnTo>
                    <a:pt x="145980" y="300180"/>
                  </a:lnTo>
                  <a:cubicBezTo>
                    <a:pt x="146857" y="301847"/>
                    <a:pt x="148590" y="302885"/>
                    <a:pt x="150457" y="302905"/>
                  </a:cubicBezTo>
                  <a:lnTo>
                    <a:pt x="150495" y="302905"/>
                  </a:lnTo>
                  <a:cubicBezTo>
                    <a:pt x="152343" y="302905"/>
                    <a:pt x="154058" y="301885"/>
                    <a:pt x="154962" y="300257"/>
                  </a:cubicBezTo>
                  <a:lnTo>
                    <a:pt x="194596" y="227828"/>
                  </a:lnTo>
                  <a:lnTo>
                    <a:pt x="230658" y="239011"/>
                  </a:lnTo>
                  <a:cubicBezTo>
                    <a:pt x="231153" y="239154"/>
                    <a:pt x="231648" y="239220"/>
                    <a:pt x="232163" y="239220"/>
                  </a:cubicBezTo>
                  <a:cubicBezTo>
                    <a:pt x="233468" y="239220"/>
                    <a:pt x="234763" y="238706"/>
                    <a:pt x="235696" y="237763"/>
                  </a:cubicBezTo>
                  <a:cubicBezTo>
                    <a:pt x="237068" y="236458"/>
                    <a:pt x="237554" y="234486"/>
                    <a:pt x="237020" y="232705"/>
                  </a:cubicBezTo>
                  <a:lnTo>
                    <a:pt x="226267" y="195891"/>
                  </a:lnTo>
                  <a:lnTo>
                    <a:pt x="300181" y="156896"/>
                  </a:lnTo>
                  <a:cubicBezTo>
                    <a:pt x="301857" y="156029"/>
                    <a:pt x="302876" y="154305"/>
                    <a:pt x="302914" y="152438"/>
                  </a:cubicBezTo>
                  <a:cubicBezTo>
                    <a:pt x="302914" y="150533"/>
                    <a:pt x="301895" y="148809"/>
                    <a:pt x="300266" y="147914"/>
                  </a:cubicBezTo>
                  <a:close/>
                  <a:moveTo>
                    <a:pt x="225914" y="77667"/>
                  </a:moveTo>
                  <a:lnTo>
                    <a:pt x="218085" y="102946"/>
                  </a:lnTo>
                  <a:lnTo>
                    <a:pt x="205959" y="96317"/>
                  </a:lnTo>
                  <a:lnTo>
                    <a:pt x="199949" y="85268"/>
                  </a:lnTo>
                  <a:lnTo>
                    <a:pt x="225914" y="77667"/>
                  </a:lnTo>
                  <a:close/>
                  <a:moveTo>
                    <a:pt x="150190" y="216808"/>
                  </a:moveTo>
                  <a:cubicBezTo>
                    <a:pt x="114376" y="216808"/>
                    <a:pt x="85239" y="187671"/>
                    <a:pt x="85239" y="151857"/>
                  </a:cubicBezTo>
                  <a:cubicBezTo>
                    <a:pt x="85239" y="116043"/>
                    <a:pt x="114367" y="86897"/>
                    <a:pt x="150190" y="86897"/>
                  </a:cubicBezTo>
                  <a:cubicBezTo>
                    <a:pt x="186014" y="86897"/>
                    <a:pt x="215141" y="116024"/>
                    <a:pt x="215141" y="151857"/>
                  </a:cubicBezTo>
                  <a:cubicBezTo>
                    <a:pt x="215151" y="187671"/>
                    <a:pt x="186004" y="216808"/>
                    <a:pt x="150190" y="216808"/>
                  </a:cubicBezTo>
                  <a:close/>
                  <a:moveTo>
                    <a:pt x="150571" y="15907"/>
                  </a:moveTo>
                  <a:lnTo>
                    <a:pt x="189910" y="88173"/>
                  </a:lnTo>
                  <a:cubicBezTo>
                    <a:pt x="178365" y="80953"/>
                    <a:pt x="164783" y="76705"/>
                    <a:pt x="150190" y="76705"/>
                  </a:cubicBezTo>
                  <a:cubicBezTo>
                    <a:pt x="140618" y="76705"/>
                    <a:pt x="131493" y="78572"/>
                    <a:pt x="123073" y="81848"/>
                  </a:cubicBezTo>
                  <a:lnTo>
                    <a:pt x="116920" y="80039"/>
                  </a:lnTo>
                  <a:lnTo>
                    <a:pt x="150571" y="15907"/>
                  </a:lnTo>
                  <a:close/>
                  <a:moveTo>
                    <a:pt x="78134" y="79219"/>
                  </a:moveTo>
                  <a:lnTo>
                    <a:pt x="102127" y="86296"/>
                  </a:lnTo>
                  <a:lnTo>
                    <a:pt x="96650" y="96736"/>
                  </a:lnTo>
                  <a:lnTo>
                    <a:pt x="85487" y="102813"/>
                  </a:lnTo>
                  <a:lnTo>
                    <a:pt x="78134" y="79219"/>
                  </a:lnTo>
                  <a:close/>
                  <a:moveTo>
                    <a:pt x="79458" y="117719"/>
                  </a:moveTo>
                  <a:lnTo>
                    <a:pt x="80982" y="122596"/>
                  </a:lnTo>
                  <a:cubicBezTo>
                    <a:pt x="77162" y="131597"/>
                    <a:pt x="75048" y="141484"/>
                    <a:pt x="75048" y="151857"/>
                  </a:cubicBezTo>
                  <a:cubicBezTo>
                    <a:pt x="75048" y="164582"/>
                    <a:pt x="78248" y="176565"/>
                    <a:pt x="83858" y="187081"/>
                  </a:cubicBezTo>
                  <a:cubicBezTo>
                    <a:pt x="83334" y="187042"/>
                    <a:pt x="82830" y="187052"/>
                    <a:pt x="82325" y="187176"/>
                  </a:cubicBezTo>
                  <a:lnTo>
                    <a:pt x="15907" y="152314"/>
                  </a:lnTo>
                  <a:lnTo>
                    <a:pt x="79458" y="117719"/>
                  </a:lnTo>
                  <a:close/>
                  <a:moveTo>
                    <a:pt x="79048" y="224914"/>
                  </a:moveTo>
                  <a:lnTo>
                    <a:pt x="86202" y="200701"/>
                  </a:lnTo>
                  <a:lnTo>
                    <a:pt x="96346" y="206026"/>
                  </a:lnTo>
                  <a:lnTo>
                    <a:pt x="102461" y="217627"/>
                  </a:lnTo>
                  <a:lnTo>
                    <a:pt x="79048" y="224914"/>
                  </a:lnTo>
                  <a:close/>
                  <a:moveTo>
                    <a:pt x="150581" y="287036"/>
                  </a:moveTo>
                  <a:lnTo>
                    <a:pt x="116215" y="221847"/>
                  </a:lnTo>
                  <a:cubicBezTo>
                    <a:pt x="116558" y="220913"/>
                    <a:pt x="116662" y="219904"/>
                    <a:pt x="116405" y="218875"/>
                  </a:cubicBezTo>
                  <a:cubicBezTo>
                    <a:pt x="126578" y="224028"/>
                    <a:pt x="138037" y="227000"/>
                    <a:pt x="150190" y="227000"/>
                  </a:cubicBezTo>
                  <a:cubicBezTo>
                    <a:pt x="164668" y="227000"/>
                    <a:pt x="178146" y="222828"/>
                    <a:pt x="189624" y="215703"/>
                  </a:cubicBezTo>
                  <a:lnTo>
                    <a:pt x="150581" y="287036"/>
                  </a:lnTo>
                  <a:close/>
                  <a:moveTo>
                    <a:pt x="224600" y="226457"/>
                  </a:moveTo>
                  <a:lnTo>
                    <a:pt x="199587" y="218713"/>
                  </a:lnTo>
                  <a:lnTo>
                    <a:pt x="206321" y="206407"/>
                  </a:lnTo>
                  <a:lnTo>
                    <a:pt x="217075" y="200730"/>
                  </a:lnTo>
                  <a:lnTo>
                    <a:pt x="224600" y="226457"/>
                  </a:lnTo>
                  <a:close/>
                  <a:moveTo>
                    <a:pt x="214494" y="190548"/>
                  </a:moveTo>
                  <a:cubicBezTo>
                    <a:pt x="221333" y="179232"/>
                    <a:pt x="225343" y="166021"/>
                    <a:pt x="225343" y="151857"/>
                  </a:cubicBezTo>
                  <a:cubicBezTo>
                    <a:pt x="225343" y="137350"/>
                    <a:pt x="221142" y="123835"/>
                    <a:pt x="213998" y="112338"/>
                  </a:cubicBezTo>
                  <a:lnTo>
                    <a:pt x="287036" y="152305"/>
                  </a:lnTo>
                  <a:lnTo>
                    <a:pt x="214494" y="190548"/>
                  </a:lnTo>
                  <a:close/>
                  <a:moveTo>
                    <a:pt x="169107" y="125720"/>
                  </a:moveTo>
                  <a:lnTo>
                    <a:pt x="163278" y="131559"/>
                  </a:lnTo>
                  <a:cubicBezTo>
                    <a:pt x="159506" y="129111"/>
                    <a:pt x="155020" y="127654"/>
                    <a:pt x="150200" y="127654"/>
                  </a:cubicBezTo>
                  <a:cubicBezTo>
                    <a:pt x="136846" y="127654"/>
                    <a:pt x="125997" y="138513"/>
                    <a:pt x="125997" y="151857"/>
                  </a:cubicBezTo>
                  <a:cubicBezTo>
                    <a:pt x="125997" y="156686"/>
                    <a:pt x="127454" y="161173"/>
                    <a:pt x="129902" y="164944"/>
                  </a:cubicBezTo>
                  <a:lnTo>
                    <a:pt x="124092" y="170764"/>
                  </a:lnTo>
                  <a:cubicBezTo>
                    <a:pt x="122101" y="172755"/>
                    <a:pt x="122101" y="175984"/>
                    <a:pt x="124092" y="177975"/>
                  </a:cubicBezTo>
                  <a:cubicBezTo>
                    <a:pt x="125083" y="178965"/>
                    <a:pt x="126378" y="179451"/>
                    <a:pt x="127692" y="179451"/>
                  </a:cubicBezTo>
                  <a:cubicBezTo>
                    <a:pt x="128988" y="179451"/>
                    <a:pt x="130302" y="178965"/>
                    <a:pt x="131302" y="177975"/>
                  </a:cubicBezTo>
                  <a:lnTo>
                    <a:pt x="137122" y="172155"/>
                  </a:lnTo>
                  <a:cubicBezTo>
                    <a:pt x="140904" y="174593"/>
                    <a:pt x="145380" y="176051"/>
                    <a:pt x="150210" y="176051"/>
                  </a:cubicBezTo>
                  <a:cubicBezTo>
                    <a:pt x="163554" y="176051"/>
                    <a:pt x="174413" y="165183"/>
                    <a:pt x="174413" y="151857"/>
                  </a:cubicBezTo>
                  <a:cubicBezTo>
                    <a:pt x="174413" y="147028"/>
                    <a:pt x="172955" y="142542"/>
                    <a:pt x="170498" y="138760"/>
                  </a:cubicBezTo>
                  <a:lnTo>
                    <a:pt x="176318" y="132940"/>
                  </a:lnTo>
                  <a:cubicBezTo>
                    <a:pt x="178308" y="130950"/>
                    <a:pt x="178308" y="127721"/>
                    <a:pt x="176318" y="125730"/>
                  </a:cubicBezTo>
                  <a:cubicBezTo>
                    <a:pt x="174327" y="123739"/>
                    <a:pt x="171088" y="123730"/>
                    <a:pt x="169107" y="125720"/>
                  </a:cubicBezTo>
                  <a:close/>
                  <a:moveTo>
                    <a:pt x="136179" y="151857"/>
                  </a:moveTo>
                  <a:cubicBezTo>
                    <a:pt x="136179" y="144123"/>
                    <a:pt x="142466" y="137836"/>
                    <a:pt x="150190" y="137836"/>
                  </a:cubicBezTo>
                  <a:cubicBezTo>
                    <a:pt x="152191" y="137836"/>
                    <a:pt x="154086" y="138265"/>
                    <a:pt x="155801" y="139027"/>
                  </a:cubicBezTo>
                  <a:lnTo>
                    <a:pt x="137360" y="157467"/>
                  </a:lnTo>
                  <a:cubicBezTo>
                    <a:pt x="136617" y="155753"/>
                    <a:pt x="136179" y="153857"/>
                    <a:pt x="136179" y="151857"/>
                  </a:cubicBezTo>
                  <a:close/>
                  <a:moveTo>
                    <a:pt x="164202" y="151857"/>
                  </a:moveTo>
                  <a:cubicBezTo>
                    <a:pt x="164202" y="159591"/>
                    <a:pt x="157925" y="165878"/>
                    <a:pt x="150190" y="165878"/>
                  </a:cubicBezTo>
                  <a:cubicBezTo>
                    <a:pt x="148190" y="165878"/>
                    <a:pt x="146295" y="165440"/>
                    <a:pt x="144580" y="164687"/>
                  </a:cubicBezTo>
                  <a:lnTo>
                    <a:pt x="163011" y="146237"/>
                  </a:lnTo>
                  <a:cubicBezTo>
                    <a:pt x="163764" y="147961"/>
                    <a:pt x="164202" y="149857"/>
                    <a:pt x="164202" y="151857"/>
                  </a:cubicBezTo>
                  <a:close/>
                </a:path>
              </a:pathLst>
            </a:custGeom>
            <a:solidFill>
              <a:srgbClr val="3C6AFF">
                <a:alpha val="100000"/>
              </a:srgbClr>
            </a:solidFill>
          </p:spPr>
        </p:sp>
      </p:grpSp>
      <p:grpSp>
        <p:nvGrpSpPr>
          <p:cNvPr id="17" name="Group 17"/>
          <p:cNvGrpSpPr/>
          <p:nvPr/>
        </p:nvGrpSpPr>
        <p:grpSpPr>
          <a:xfrm rot="21600000">
            <a:off x="254001" y="1538645"/>
            <a:ext cx="7112003" cy="438693"/>
            <a:chOff x="254001" y="1538645"/>
            <a:chExt cx="7112003" cy="438693"/>
          </a:xfrm>
        </p:grpSpPr>
        <p:sp>
          <p:nvSpPr>
            <p:cNvPr id="16" name="Freeform 16"/>
            <p:cNvSpPr/>
            <p:nvPr/>
          </p:nvSpPr>
          <p:spPr>
            <a:xfrm>
              <a:off x="254001" y="1538645"/>
              <a:ext cx="7112003" cy="438693"/>
            </a:xfrm>
            <a:custGeom>
              <a:avLst/>
              <a:gdLst/>
              <a:ahLst/>
              <a:cxnLst/>
              <a:rect l="0" t="0" r="0" b="0"/>
              <a:pathLst>
                <a:path w="304800" h="304800">
                  <a:moveTo>
                    <a:pt x="0" y="0"/>
                  </a:moveTo>
                  <a:lnTo>
                    <a:pt x="0" y="304800"/>
                  </a:lnTo>
                  <a:lnTo>
                    <a:pt x="304800" y="304800"/>
                  </a:lnTo>
                  <a:lnTo>
                    <a:pt x="304800" y="0"/>
                  </a:lnTo>
                  <a:lnTo>
                    <a:pt x="0" y="0"/>
                  </a:lnTo>
                  <a:close/>
                </a:path>
              </a:pathLst>
            </a:custGeom>
            <a:solidFill>
              <a:srgbClr val="3C6AFF">
                <a:alpha val="100000"/>
              </a:srgbClr>
            </a:solidFill>
          </p:spPr>
        </p:sp>
      </p:grpSp>
      <p:sp>
        <p:nvSpPr>
          <p:cNvPr id="18" name="TextBox 18"/>
          <p:cNvSpPr txBox="1"/>
          <p:nvPr/>
        </p:nvSpPr>
        <p:spPr>
          <a:xfrm rot="21600000">
            <a:off x="422002" y="1681748"/>
            <a:ext cx="3255225" cy="152400"/>
          </a:xfrm>
          <a:prstGeom prst="rect">
            <a:avLst/>
          </a:prstGeom>
        </p:spPr>
        <p:txBody>
          <a:bodyPr lIns="0" tIns="18000" rIns="0" bIns="0" rtlCol="0" anchor="t"/>
          <a:lstStyle/>
          <a:p>
            <a:pPr algn="l">
              <a:lnSpc>
                <a:spcPts val="1200"/>
              </a:lnSpc>
            </a:pPr>
            <a:r>
              <a:rPr lang="en-US" sz="1200" b="1" i="0" spc="0">
                <a:solidFill>
                  <a:srgbClr val="FFFFFF">
                    <a:alpha val="100000"/>
                  </a:srgbClr>
                </a:solidFill>
                <a:latin typeface="Ubuntu"/>
              </a:rPr>
              <a:t>WHERE’D THEY ALL COME FROM?</a:t>
            </a:r>
          </a:p>
        </p:txBody>
      </p:sp>
      <p:grpSp>
        <p:nvGrpSpPr>
          <p:cNvPr id="20" name="Group 20"/>
          <p:cNvGrpSpPr/>
          <p:nvPr/>
        </p:nvGrpSpPr>
        <p:grpSpPr>
          <a:xfrm rot="21600000">
            <a:off x="5815014" y="3649761"/>
            <a:ext cx="106128" cy="106128"/>
            <a:chOff x="5815014" y="3649761"/>
            <a:chExt cx="106128" cy="106128"/>
          </a:xfrm>
        </p:grpSpPr>
        <p:sp>
          <p:nvSpPr>
            <p:cNvPr id="19" name="Freeform 19"/>
            <p:cNvSpPr/>
            <p:nvPr/>
          </p:nvSpPr>
          <p:spPr>
            <a:xfrm>
              <a:off x="5815014" y="364976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E55E1A">
                <a:alpha val="100000"/>
              </a:srgbClr>
            </a:solidFill>
          </p:spPr>
        </p:sp>
      </p:grpSp>
      <p:grpSp>
        <p:nvGrpSpPr>
          <p:cNvPr id="22" name="Group 22"/>
          <p:cNvGrpSpPr/>
          <p:nvPr/>
        </p:nvGrpSpPr>
        <p:grpSpPr>
          <a:xfrm rot="21600000">
            <a:off x="5815014" y="3856136"/>
            <a:ext cx="106128" cy="106128"/>
            <a:chOff x="5815014" y="3856136"/>
            <a:chExt cx="106128" cy="106128"/>
          </a:xfrm>
        </p:grpSpPr>
        <p:sp>
          <p:nvSpPr>
            <p:cNvPr id="21" name="Freeform 21"/>
            <p:cNvSpPr/>
            <p:nvPr/>
          </p:nvSpPr>
          <p:spPr>
            <a:xfrm>
              <a:off x="5815014" y="3856136"/>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A53761">
                <a:alpha val="100000"/>
              </a:srgbClr>
            </a:solidFill>
          </p:spPr>
        </p:sp>
      </p:grpSp>
      <p:grpSp>
        <p:nvGrpSpPr>
          <p:cNvPr id="24" name="Group 24"/>
          <p:cNvGrpSpPr/>
          <p:nvPr/>
        </p:nvGrpSpPr>
        <p:grpSpPr>
          <a:xfrm rot="21600000">
            <a:off x="5815014" y="4062511"/>
            <a:ext cx="106128" cy="106128"/>
            <a:chOff x="5815014" y="4062511"/>
            <a:chExt cx="106128" cy="106128"/>
          </a:xfrm>
        </p:grpSpPr>
        <p:sp>
          <p:nvSpPr>
            <p:cNvPr id="23" name="Freeform 23"/>
            <p:cNvSpPr/>
            <p:nvPr/>
          </p:nvSpPr>
          <p:spPr>
            <a:xfrm>
              <a:off x="5815014" y="406251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9C5EA1">
                <a:alpha val="100000"/>
              </a:srgbClr>
            </a:solidFill>
          </p:spPr>
        </p:sp>
      </p:grpSp>
      <p:grpSp>
        <p:nvGrpSpPr>
          <p:cNvPr id="26" name="Group 26"/>
          <p:cNvGrpSpPr/>
          <p:nvPr/>
        </p:nvGrpSpPr>
        <p:grpSpPr>
          <a:xfrm rot="21600000">
            <a:off x="5815014" y="4268886"/>
            <a:ext cx="106128" cy="106128"/>
            <a:chOff x="5815014" y="4268886"/>
            <a:chExt cx="106128" cy="106128"/>
          </a:xfrm>
        </p:grpSpPr>
        <p:sp>
          <p:nvSpPr>
            <p:cNvPr id="25" name="Freeform 25"/>
            <p:cNvSpPr/>
            <p:nvPr/>
          </p:nvSpPr>
          <p:spPr>
            <a:xfrm>
              <a:off x="5815014" y="4268886"/>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7987CD">
                <a:alpha val="100000"/>
              </a:srgbClr>
            </a:solidFill>
          </p:spPr>
        </p:sp>
      </p:grpSp>
      <p:grpSp>
        <p:nvGrpSpPr>
          <p:cNvPr id="28" name="Group 28"/>
          <p:cNvGrpSpPr/>
          <p:nvPr/>
        </p:nvGrpSpPr>
        <p:grpSpPr>
          <a:xfrm rot="21600000">
            <a:off x="5815014" y="4475261"/>
            <a:ext cx="106128" cy="106128"/>
            <a:chOff x="5815014" y="4475261"/>
            <a:chExt cx="106128" cy="106128"/>
          </a:xfrm>
        </p:grpSpPr>
        <p:sp>
          <p:nvSpPr>
            <p:cNvPr id="27" name="Freeform 27"/>
            <p:cNvSpPr/>
            <p:nvPr/>
          </p:nvSpPr>
          <p:spPr>
            <a:xfrm>
              <a:off x="5815014" y="447526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52AADF">
                <a:alpha val="100000"/>
              </a:srgbClr>
            </a:solidFill>
          </p:spPr>
        </p:sp>
      </p:grpSp>
      <p:grpSp>
        <p:nvGrpSpPr>
          <p:cNvPr id="30" name="Group 30"/>
          <p:cNvGrpSpPr/>
          <p:nvPr/>
        </p:nvGrpSpPr>
        <p:grpSpPr>
          <a:xfrm rot="21600000">
            <a:off x="5815014" y="4681636"/>
            <a:ext cx="106128" cy="106128"/>
            <a:chOff x="5815014" y="4681636"/>
            <a:chExt cx="106128" cy="106128"/>
          </a:xfrm>
        </p:grpSpPr>
        <p:sp>
          <p:nvSpPr>
            <p:cNvPr id="29" name="Freeform 29"/>
            <p:cNvSpPr/>
            <p:nvPr/>
          </p:nvSpPr>
          <p:spPr>
            <a:xfrm>
              <a:off x="5815014" y="4681636"/>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5BC7DB">
                <a:alpha val="100000"/>
              </a:srgbClr>
            </a:solidFill>
          </p:spPr>
        </p:sp>
      </p:grpSp>
      <p:grpSp>
        <p:nvGrpSpPr>
          <p:cNvPr id="32" name="Group 32"/>
          <p:cNvGrpSpPr/>
          <p:nvPr/>
        </p:nvGrpSpPr>
        <p:grpSpPr>
          <a:xfrm rot="21600000">
            <a:off x="5815014" y="4888011"/>
            <a:ext cx="106128" cy="106128"/>
            <a:chOff x="5815014" y="4888011"/>
            <a:chExt cx="106128" cy="106128"/>
          </a:xfrm>
        </p:grpSpPr>
        <p:sp>
          <p:nvSpPr>
            <p:cNvPr id="31" name="Freeform 31"/>
            <p:cNvSpPr/>
            <p:nvPr/>
          </p:nvSpPr>
          <p:spPr>
            <a:xfrm>
              <a:off x="5815014" y="488801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8FDFD1">
                <a:alpha val="100000"/>
              </a:srgbClr>
            </a:solidFill>
          </p:spPr>
        </p:sp>
      </p:grpSp>
      <p:grpSp>
        <p:nvGrpSpPr>
          <p:cNvPr id="34" name="Group 34"/>
          <p:cNvGrpSpPr/>
          <p:nvPr/>
        </p:nvGrpSpPr>
        <p:grpSpPr>
          <a:xfrm rot="21600000">
            <a:off x="5815014" y="5097561"/>
            <a:ext cx="106128" cy="106128"/>
            <a:chOff x="5815014" y="5097561"/>
            <a:chExt cx="106128" cy="106128"/>
          </a:xfrm>
        </p:grpSpPr>
        <p:sp>
          <p:nvSpPr>
            <p:cNvPr id="33" name="Freeform 33"/>
            <p:cNvSpPr/>
            <p:nvPr/>
          </p:nvSpPr>
          <p:spPr>
            <a:xfrm>
              <a:off x="5815014" y="5097561"/>
              <a:ext cx="106128" cy="106128"/>
            </a:xfrm>
            <a:custGeom>
              <a:avLst/>
              <a:gdLst/>
              <a:ahLst/>
              <a:cxnLst/>
              <a:rect l="0" t="0" r="0" b="0"/>
              <a:pathLst>
                <a:path w="304800" h="304800">
                  <a:moveTo>
                    <a:pt x="0" y="0"/>
                  </a:moveTo>
                  <a:lnTo>
                    <a:pt x="304800" y="304800"/>
                  </a:lnTo>
                  <a:lnTo>
                    <a:pt x="304800" y="0"/>
                  </a:lnTo>
                  <a:lnTo>
                    <a:pt x="0" y="0"/>
                  </a:lnTo>
                  <a:close/>
                </a:path>
              </a:pathLst>
            </a:custGeom>
            <a:solidFill>
              <a:srgbClr val="D0D0D0">
                <a:alpha val="100000"/>
              </a:srgbClr>
            </a:solidFill>
          </p:spPr>
        </p:sp>
      </p:grpSp>
      <p:sp>
        <p:nvSpPr>
          <p:cNvPr id="35" name="TextBox 35"/>
          <p:cNvSpPr txBox="1"/>
          <p:nvPr/>
        </p:nvSpPr>
        <p:spPr>
          <a:xfrm rot="21600000">
            <a:off x="5982695" y="3615415"/>
            <a:ext cx="123592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28 applicants</a:t>
            </a:r>
          </a:p>
        </p:txBody>
      </p:sp>
      <p:sp>
        <p:nvSpPr>
          <p:cNvPr id="36" name="TextBox 36"/>
          <p:cNvSpPr txBox="1"/>
          <p:nvPr/>
        </p:nvSpPr>
        <p:spPr>
          <a:xfrm rot="21600000">
            <a:off x="5982695" y="3821790"/>
            <a:ext cx="123592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11 applicants</a:t>
            </a:r>
          </a:p>
        </p:txBody>
      </p:sp>
      <p:sp>
        <p:nvSpPr>
          <p:cNvPr id="37" name="TextBox 37"/>
          <p:cNvSpPr txBox="1"/>
          <p:nvPr/>
        </p:nvSpPr>
        <p:spPr>
          <a:xfrm rot="21600000">
            <a:off x="5982695" y="4028165"/>
            <a:ext cx="1240687"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7 applicants</a:t>
            </a:r>
          </a:p>
        </p:txBody>
      </p:sp>
      <p:sp>
        <p:nvSpPr>
          <p:cNvPr id="38" name="TextBox 38"/>
          <p:cNvSpPr txBox="1"/>
          <p:nvPr/>
        </p:nvSpPr>
        <p:spPr>
          <a:xfrm rot="21600000">
            <a:off x="5982695" y="4234540"/>
            <a:ext cx="75967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4 applicants</a:t>
            </a:r>
          </a:p>
        </p:txBody>
      </p:sp>
      <p:sp>
        <p:nvSpPr>
          <p:cNvPr id="39" name="TextBox 39"/>
          <p:cNvSpPr txBox="1"/>
          <p:nvPr/>
        </p:nvSpPr>
        <p:spPr>
          <a:xfrm rot="21600000">
            <a:off x="5982695" y="4440915"/>
            <a:ext cx="75967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3 applicants</a:t>
            </a:r>
          </a:p>
        </p:txBody>
      </p:sp>
      <p:sp>
        <p:nvSpPr>
          <p:cNvPr id="40" name="TextBox 40"/>
          <p:cNvSpPr txBox="1"/>
          <p:nvPr/>
        </p:nvSpPr>
        <p:spPr>
          <a:xfrm rot="21600000">
            <a:off x="5982695" y="4647290"/>
            <a:ext cx="75967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2 applicants</a:t>
            </a:r>
          </a:p>
        </p:txBody>
      </p:sp>
      <p:sp>
        <p:nvSpPr>
          <p:cNvPr id="41" name="TextBox 41"/>
          <p:cNvSpPr txBox="1"/>
          <p:nvPr/>
        </p:nvSpPr>
        <p:spPr>
          <a:xfrm rot="21600000">
            <a:off x="5982695" y="4853665"/>
            <a:ext cx="75967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1 applicant</a:t>
            </a:r>
          </a:p>
        </p:txBody>
      </p:sp>
      <p:sp>
        <p:nvSpPr>
          <p:cNvPr id="42" name="TextBox 42"/>
          <p:cNvSpPr txBox="1"/>
          <p:nvPr/>
        </p:nvSpPr>
        <p:spPr>
          <a:xfrm rot="21600000">
            <a:off x="5982695" y="5063215"/>
            <a:ext cx="759675" cy="123825"/>
          </a:xfrm>
          <a:prstGeom prst="rect">
            <a:avLst/>
          </a:prstGeom>
        </p:spPr>
        <p:txBody>
          <a:bodyPr lIns="0" tIns="14400" rIns="0" bIns="0" rtlCol="0" anchor="t"/>
          <a:lstStyle/>
          <a:p>
            <a:pPr algn="l">
              <a:lnSpc>
                <a:spcPts val="1080"/>
              </a:lnSpc>
            </a:pPr>
            <a:r>
              <a:rPr lang="en-US" sz="900" b="0" i="0" spc="0">
                <a:solidFill>
                  <a:srgbClr val="464646">
                    <a:alpha val="100000"/>
                  </a:srgbClr>
                </a:solidFill>
                <a:latin typeface="Ubuntu"/>
              </a:rPr>
              <a:t>0 applicants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8ADF176FAA72844A6F2BD539619DF99" ma:contentTypeVersion="14" ma:contentTypeDescription="Create a new document." ma:contentTypeScope="" ma:versionID="f1a338912316d76ce94298bcc244715b">
  <xsd:schema xmlns:xsd="http://www.w3.org/2001/XMLSchema" xmlns:xs="http://www.w3.org/2001/XMLSchema" xmlns:p="http://schemas.microsoft.com/office/2006/metadata/properties" xmlns:ns3="c673bf09-8148-4458-93bf-a3de571bfe76" xmlns:ns4="d3f9e7fd-6a38-4458-8c19-8e4c2503bd60" targetNamespace="http://schemas.microsoft.com/office/2006/metadata/properties" ma:root="true" ma:fieldsID="646dab088934d95f4977c52602fd7115" ns3:_="" ns4:_="">
    <xsd:import namespace="c673bf09-8148-4458-93bf-a3de571bfe76"/>
    <xsd:import namespace="d3f9e7fd-6a38-4458-8c19-8e4c2503bd6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73bf09-8148-4458-93bf-a3de571bfe7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3f9e7fd-6a38-4458-8c19-8e4c2503bd6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14775C-E4A4-4CF7-97F1-C3EC2D2AC99D}">
  <ds:schemaRefs>
    <ds:schemaRef ds:uri="http://schemas.microsoft.com/sharepoint/v3/contenttype/forms"/>
  </ds:schemaRefs>
</ds:datastoreItem>
</file>

<file path=customXml/itemProps2.xml><?xml version="1.0" encoding="utf-8"?>
<ds:datastoreItem xmlns:ds="http://schemas.openxmlformats.org/officeDocument/2006/customXml" ds:itemID="{526A132F-F4A8-41BF-B964-784EBF47EA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73bf09-8148-4458-93bf-a3de571bfe76"/>
    <ds:schemaRef ds:uri="d3f9e7fd-6a38-4458-8c19-8e4c2503bd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456767-7D09-4015-9B78-BAC1F55F95BA}">
  <ds:schemaRef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www.w3.org/XML/1998/namespace"/>
    <ds:schemaRef ds:uri="http://schemas.microsoft.com/office/infopath/2007/PartnerControls"/>
    <ds:schemaRef ds:uri="d3f9e7fd-6a38-4458-8c19-8e4c2503bd60"/>
    <ds:schemaRef ds:uri="http://purl.org/dc/terms/"/>
    <ds:schemaRef ds:uri="c673bf09-8148-4458-93bf-a3de571bfe76"/>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1407</TotalTime>
  <Words>2959</Words>
  <Application>Microsoft Office PowerPoint</Application>
  <PresentationFormat>Custom</PresentationFormat>
  <Paragraphs>405</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Calibri</vt:lpstr>
      <vt:lpstr>Ubuntu</vt:lpstr>
      <vt:lpstr>Arial</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Schmitt, Judy</dc:creator>
  <cp:lastModifiedBy>Schmitt, Judy</cp:lastModifiedBy>
  <cp:revision>53</cp:revision>
  <dcterms:created xsi:type="dcterms:W3CDTF">2021-09-13T18:50:34Z</dcterms:created>
  <dcterms:modified xsi:type="dcterms:W3CDTF">2021-09-28T17:38:09Z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0x010100E8ADF176FAA72844A6F2BD539619DF99</vt:lpwstr>
  </property>
</Properties>
</file>