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8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598" autoAdjust="0"/>
    <p:restoredTop sz="94715" autoAdjust="0"/>
  </p:normalViewPr>
  <p:slideViewPr>
    <p:cSldViewPr snapToGrid="0" snapToObjects="1">
      <p:cViewPr varScale="1">
        <p:scale>
          <a:sx n="97" d="100"/>
          <a:sy n="97" d="100"/>
        </p:scale>
        <p:origin x="-67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01B4-B960-CC41-97D6-F60AB4737ED8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5822FB46-FB7B-4879-9B1A-EE9F4DE9AFD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01B4-B960-CC41-97D6-F60AB4737ED8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BB982-FFAC-1245-A55F-69DDD34D0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01B4-B960-CC41-97D6-F60AB4737ED8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F1679-83E0-4571-98D7-4BB535B5F5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01B4-B960-CC41-97D6-F60AB4737ED8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BB982-FFAC-1245-A55F-69DDD34D05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01B4-B960-CC41-97D6-F60AB4737ED8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BB982-FFAC-1245-A55F-69DDD34D0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01B4-B960-CC41-97D6-F60AB4737ED8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BB982-FFAC-1245-A55F-69DDD34D05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01B4-B960-CC41-97D6-F60AB4737ED8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BB982-FFAC-1245-A55F-69DDD34D0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01B4-B960-CC41-97D6-F60AB4737ED8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9E5BB982-FFAC-1245-A55F-69DDD34D052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01B4-B960-CC41-97D6-F60AB4737ED8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BB982-FFAC-1245-A55F-69DDD34D0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01B4-B960-CC41-97D6-F60AB4737ED8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BB982-FFAC-1245-A55F-69DDD34D0529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01B4-B960-CC41-97D6-F60AB4737ED8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BB982-FFAC-1245-A55F-69DDD34D05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01B4-B960-CC41-97D6-F60AB4737ED8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BB982-FFAC-1245-A55F-69DDD34D05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01B4-B960-CC41-97D6-F60AB4737ED8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BB982-FFAC-1245-A55F-69DDD34D05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5301B4-B960-CC41-97D6-F60AB4737ED8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5BB982-FFAC-1245-A55F-69DDD34D052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005301B4-B960-CC41-97D6-F60AB4737ED8}" type="datetimeFigureOut">
              <a:rPr lang="en-US" smtClean="0"/>
              <a:pPr/>
              <a:t>3/24/14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9E5BB982-FFAC-1245-A55F-69DDD34D052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Intracorporate</a:t>
            </a:r>
            <a:r>
              <a:rPr lang="en-US" dirty="0" smtClean="0"/>
              <a:t> Conspiracy Trap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J.S. Nelson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Monsignor Lynn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544" y="2286000"/>
            <a:ext cx="8183282" cy="409079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dirty="0" smtClean="0"/>
              <a:t>All parties agree that Lynn’s actions:</a:t>
            </a:r>
          </a:p>
          <a:p>
            <a:pPr lvl="1"/>
            <a:r>
              <a:rPr lang="en-US" sz="3200" dirty="0" smtClean="0"/>
              <a:t>Allowed priests to continue to abuse children</a:t>
            </a:r>
          </a:p>
          <a:p>
            <a:pPr lvl="1"/>
            <a:r>
              <a:rPr lang="en-US" sz="3200" dirty="0" smtClean="0"/>
              <a:t>Sheltered the priests from potential prosecution</a:t>
            </a:r>
          </a:p>
          <a:p>
            <a:pPr lvl="1"/>
            <a:r>
              <a:rPr lang="en-US" sz="3200" dirty="0" smtClean="0"/>
              <a:t>Directly protected the Archdiocese’s reputation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Monsignor Lynn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451" y="2286000"/>
            <a:ext cx="7999150" cy="4234829"/>
          </a:xfrm>
        </p:spPr>
        <p:txBody>
          <a:bodyPr>
            <a:normAutofit fontScale="92500" lnSpcReduction="10000"/>
          </a:bodyPr>
          <a:lstStyle/>
          <a:p>
            <a:r>
              <a:rPr lang="en-US" sz="2162" dirty="0" smtClean="0"/>
              <a:t>In 2012, </a:t>
            </a:r>
            <a:r>
              <a:rPr lang="en-US" sz="2162" dirty="0" smtClean="0"/>
              <a:t>c</a:t>
            </a:r>
            <a:r>
              <a:rPr lang="en-US" sz="2162" dirty="0" smtClean="0"/>
              <a:t>harged with:</a:t>
            </a:r>
            <a:br>
              <a:rPr lang="en-US" sz="2162" dirty="0" smtClean="0"/>
            </a:br>
            <a:r>
              <a:rPr lang="en-US" sz="2162" dirty="0" smtClean="0"/>
              <a:t>(1) Child endangerment</a:t>
            </a:r>
            <a:br>
              <a:rPr lang="en-US" sz="2162" dirty="0" smtClean="0"/>
            </a:br>
            <a:r>
              <a:rPr lang="en-US" sz="2162" dirty="0" smtClean="0"/>
              <a:t>(2) Criminal conspiracy </a:t>
            </a:r>
            <a:r>
              <a:rPr lang="en-US" sz="2162" i="1" dirty="0" smtClean="0"/>
              <a:t>with the priests</a:t>
            </a:r>
          </a:p>
          <a:p>
            <a:r>
              <a:rPr lang="en-US" sz="2162" dirty="0" smtClean="0"/>
              <a:t>Judge dismisses criminal conspiracy with one priest</a:t>
            </a:r>
            <a:br>
              <a:rPr lang="en-US" sz="2162" dirty="0" smtClean="0"/>
            </a:br>
            <a:r>
              <a:rPr lang="en-US" sz="2162" dirty="0" smtClean="0"/>
              <a:t>---no evidence of “shared criminal intent” with priest to abuse children (not coordinating with Rev. Brennan)</a:t>
            </a:r>
          </a:p>
          <a:p>
            <a:r>
              <a:rPr lang="en-US" sz="2162" dirty="0" smtClean="0"/>
              <a:t>Jury found Lynn not guilty of conspiracy with other priest (Avery)</a:t>
            </a:r>
            <a:br>
              <a:rPr lang="en-US" sz="2162" dirty="0" smtClean="0"/>
            </a:br>
            <a:r>
              <a:rPr lang="en-US" sz="2162" dirty="0" smtClean="0"/>
              <a:t>---did silence one of the priest’s accusers, but no evidence that Lynn was affirmatively trying to “help [the predator priest get] to another parish so [that] he can continue to enjoy what he likes to do.”</a:t>
            </a:r>
          </a:p>
          <a:p>
            <a:r>
              <a:rPr lang="en-US" sz="2162" dirty="0" smtClean="0"/>
              <a:t>Child endangerment conviction overturned on appeal because Lynn had no duty to </a:t>
            </a:r>
            <a:r>
              <a:rPr lang="en-US" sz="2162" smtClean="0"/>
              <a:t>supervise children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Monsignor Lynn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8263" y="2121234"/>
            <a:ext cx="8209469" cy="4451972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/>
              <a:t>Conspiracy charge can reach what no other type of prosecution can:</a:t>
            </a:r>
          </a:p>
          <a:p>
            <a:pPr lvl="1"/>
            <a:r>
              <a:rPr lang="en-US" dirty="0" smtClean="0"/>
              <a:t>Need a judicial proceeding (actual investigation by authorities) and knowledge of investigation for obstruction of justice or similar charge---Lynn too successful</a:t>
            </a:r>
          </a:p>
          <a:p>
            <a:pPr lvl="1"/>
            <a:r>
              <a:rPr lang="en-US" dirty="0" smtClean="0"/>
              <a:t>Criminal conspiracy has longer statute of limitations and can introduce context of actions to infer coordination</a:t>
            </a:r>
          </a:p>
          <a:p>
            <a:pPr lvl="1"/>
            <a:r>
              <a:rPr lang="en-US" dirty="0" smtClean="0"/>
              <a:t>For tort, needs to share duty: “Aiding and abetting” the Archdiocese’s cover-up would allow imposition of church’s duty to report; Lynn could have been helping to evade</a:t>
            </a:r>
          </a:p>
          <a:p>
            <a:pPr marL="283464" lvl="1" indent="-283464"/>
            <a:r>
              <a:rPr lang="en-US" sz="2595" dirty="0" smtClean="0"/>
              <a:t>Thought experiment may help:</a:t>
            </a:r>
          </a:p>
          <a:p>
            <a:pPr marL="566039" lvl="2" indent="-283464"/>
            <a:r>
              <a:rPr lang="en-US" dirty="0" smtClean="0"/>
              <a:t>“Imagine that</a:t>
            </a:r>
            <a:r>
              <a:rPr lang="en-US" dirty="0" smtClean="0"/>
              <a:t> </a:t>
            </a:r>
            <a:r>
              <a:rPr lang="en-US" i="1" dirty="0" smtClean="0"/>
              <a:t>A</a:t>
            </a:r>
            <a:r>
              <a:rPr lang="en-US" dirty="0" smtClean="0"/>
              <a:t> </a:t>
            </a:r>
            <a:r>
              <a:rPr lang="en-US" dirty="0" smtClean="0"/>
              <a:t>is involved in a suit against </a:t>
            </a:r>
            <a:r>
              <a:rPr lang="en-US" i="1" dirty="0" smtClean="0"/>
              <a:t>B</a:t>
            </a:r>
            <a:r>
              <a:rPr lang="en-US" dirty="0" smtClean="0"/>
              <a:t>, and </a:t>
            </a:r>
            <a:r>
              <a:rPr lang="en-US" i="1" dirty="0" smtClean="0"/>
              <a:t>B</a:t>
            </a:r>
            <a:r>
              <a:rPr lang="en-US" dirty="0" smtClean="0"/>
              <a:t> and his attorney threaten suit in another court against </a:t>
            </a:r>
            <a:r>
              <a:rPr lang="en-US" i="1" dirty="0" smtClean="0"/>
              <a:t>C</a:t>
            </a:r>
            <a:r>
              <a:rPr lang="en-US" dirty="0" smtClean="0"/>
              <a:t>, one of </a:t>
            </a:r>
            <a:r>
              <a:rPr lang="en-US" i="1" dirty="0" smtClean="0"/>
              <a:t>A</a:t>
            </a:r>
            <a:r>
              <a:rPr lang="en-US" dirty="0" smtClean="0"/>
              <a:t>'s witnesses, to keep </a:t>
            </a:r>
            <a:r>
              <a:rPr lang="en-US" i="1" dirty="0" smtClean="0"/>
              <a:t>C</a:t>
            </a:r>
            <a:r>
              <a:rPr lang="en-US" dirty="0" smtClean="0"/>
              <a:t> from testifying.  </a:t>
            </a:r>
            <a:r>
              <a:rPr lang="en-US" i="1" dirty="0" smtClean="0"/>
              <a:t>A</a:t>
            </a:r>
            <a:r>
              <a:rPr lang="en-US" dirty="0" smtClean="0"/>
              <a:t> may not have a cause of action against </a:t>
            </a:r>
            <a:r>
              <a:rPr lang="en-US" i="1" dirty="0" smtClean="0"/>
              <a:t>B</a:t>
            </a:r>
            <a:r>
              <a:rPr lang="en-US" dirty="0" smtClean="0"/>
              <a:t>—only </a:t>
            </a:r>
            <a:r>
              <a:rPr lang="en-US" i="1" dirty="0" smtClean="0"/>
              <a:t>C</a:t>
            </a:r>
            <a:r>
              <a:rPr lang="en-US" dirty="0" smtClean="0"/>
              <a:t> would.  But </a:t>
            </a:r>
            <a:r>
              <a:rPr lang="en-US" i="1" dirty="0" smtClean="0"/>
              <a:t>A</a:t>
            </a:r>
            <a:r>
              <a:rPr lang="en-US" dirty="0" smtClean="0"/>
              <a:t>, not </a:t>
            </a:r>
            <a:r>
              <a:rPr lang="en-US" i="1" dirty="0" smtClean="0"/>
              <a:t>C</a:t>
            </a:r>
            <a:r>
              <a:rPr lang="en-US" dirty="0" smtClean="0"/>
              <a:t>, is the primary victim of the conspiracy, because it is </a:t>
            </a:r>
            <a:r>
              <a:rPr lang="en-US" i="1" dirty="0" smtClean="0"/>
              <a:t>A</a:t>
            </a:r>
            <a:r>
              <a:rPr lang="en-US" dirty="0" smtClean="0"/>
              <a:t>'s suit that suffers if </a:t>
            </a:r>
            <a:r>
              <a:rPr lang="en-US" i="1" dirty="0" smtClean="0"/>
              <a:t>C</a:t>
            </a:r>
            <a:r>
              <a:rPr lang="en-US" dirty="0" smtClean="0"/>
              <a:t> is too intimidated to testify.</a:t>
            </a:r>
            <a:r>
              <a:rPr lang="en-US" dirty="0" smtClean="0"/>
              <a:t>” (</a:t>
            </a:r>
            <a:r>
              <a:rPr lang="en-US" dirty="0" err="1" smtClean="0"/>
              <a:t>Kedem</a:t>
            </a:r>
            <a:r>
              <a:rPr lang="en-US" dirty="0" smtClean="0"/>
              <a:t> example)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With </a:t>
            </a:r>
            <a:r>
              <a:rPr lang="en-US" i="1" dirty="0" smtClean="0"/>
              <a:t>Whom</a:t>
            </a:r>
            <a:r>
              <a:rPr lang="en-US" dirty="0" smtClean="0"/>
              <a:t> Did Lynn Conspire?</a:t>
            </a:r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357" y="2180332"/>
            <a:ext cx="3469712" cy="3216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0359" y="2233623"/>
            <a:ext cx="4674834" cy="3110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58813" y="5669717"/>
            <a:ext cx="3038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Cardinal </a:t>
            </a:r>
            <a:r>
              <a:rPr lang="en-US" dirty="0" err="1" smtClean="0"/>
              <a:t>Bevilacqua</a:t>
            </a:r>
            <a:endParaRPr lang="en-US" dirty="0" smtClean="0"/>
          </a:p>
          <a:p>
            <a:r>
              <a:rPr lang="en-US" dirty="0" smtClean="0"/>
              <a:t>(Archbishop of Philadelphia)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373153" y="5656623"/>
            <a:ext cx="41564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Archdiocese of Philadelphia</a:t>
            </a:r>
            <a:br>
              <a:rPr lang="en-US" dirty="0" smtClean="0"/>
            </a:br>
            <a:r>
              <a:rPr lang="en-US" dirty="0" smtClean="0"/>
              <a:t>(Cardinal’s top lieutenants at his funeral)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Intracorporate</a:t>
            </a:r>
            <a:r>
              <a:rPr lang="en-US" dirty="0" smtClean="0"/>
              <a:t> Conspiracy Doctrine Dangerous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449" y="2068857"/>
            <a:ext cx="8196377" cy="4438877"/>
          </a:xfrm>
        </p:spPr>
        <p:txBody>
          <a:bodyPr>
            <a:normAutofit fontScale="85000" lnSpcReduction="10000"/>
          </a:bodyPr>
          <a:lstStyle/>
          <a:p>
            <a:r>
              <a:rPr lang="en-US" sz="2353" dirty="0" smtClean="0"/>
              <a:t>NOT properly based in agency law</a:t>
            </a:r>
          </a:p>
          <a:p>
            <a:pPr lvl="1"/>
            <a:r>
              <a:rPr lang="en-US" sz="1882" dirty="0" smtClean="0"/>
              <a:t>Why should an agent be immune for conspiracy with the principal?</a:t>
            </a:r>
          </a:p>
          <a:p>
            <a:pPr lvl="1"/>
            <a:r>
              <a:rPr lang="en-US" sz="1882" dirty="0" smtClean="0"/>
              <a:t>Why should a principal be immune for conspiracy with its agent?  And how extensive should this definition of an agent be?  Becoming all conspiracies in all forms.</a:t>
            </a:r>
          </a:p>
          <a:p>
            <a:r>
              <a:rPr lang="en-US" sz="2353" dirty="0" smtClean="0"/>
              <a:t>NOT proper to apply to criminal law</a:t>
            </a:r>
          </a:p>
          <a:p>
            <a:pPr lvl="1"/>
            <a:r>
              <a:rPr lang="en-US" sz="1882" dirty="0" smtClean="0"/>
              <a:t>U.S. Sup. </a:t>
            </a:r>
            <a:r>
              <a:rPr lang="en-US" sz="1882" dirty="0" smtClean="0"/>
              <a:t>Ct.: </a:t>
            </a:r>
            <a:r>
              <a:rPr lang="en-US" sz="1882" dirty="0" smtClean="0"/>
              <a:t>“[</a:t>
            </a:r>
            <a:r>
              <a:rPr lang="en-US" sz="1882" dirty="0" err="1" smtClean="0"/>
              <a:t>C]ollective</a:t>
            </a:r>
            <a:r>
              <a:rPr lang="en-US" sz="1882" dirty="0" smtClean="0"/>
              <a:t> criminal agreement—partnership in crime—presents a greater potential threat to the public than individual </a:t>
            </a:r>
            <a:r>
              <a:rPr lang="en-US" sz="1882" dirty="0" err="1" smtClean="0"/>
              <a:t>delicts</a:t>
            </a:r>
            <a:r>
              <a:rPr lang="en-US" sz="1882" dirty="0" smtClean="0"/>
              <a:t>....  Group association for criminal purposes often, if not normally, makes possible the attainment of ends more complex than those which one criminal could accomplish.</a:t>
            </a:r>
            <a:r>
              <a:rPr lang="en-US" sz="1882" dirty="0" smtClean="0"/>
              <a:t>” (</a:t>
            </a:r>
            <a:r>
              <a:rPr lang="en-US" sz="1882" i="1" dirty="0" err="1" smtClean="0"/>
              <a:t>Callanan</a:t>
            </a:r>
            <a:r>
              <a:rPr lang="en-US" sz="1882" i="1" dirty="0" smtClean="0"/>
              <a:t> </a:t>
            </a:r>
            <a:r>
              <a:rPr lang="en-US" sz="1882" i="1" dirty="0" err="1" smtClean="0"/>
              <a:t>v</a:t>
            </a:r>
            <a:r>
              <a:rPr lang="en-US" sz="1882" i="1" dirty="0" smtClean="0"/>
              <a:t>. U.S.</a:t>
            </a:r>
            <a:r>
              <a:rPr lang="en-US" sz="1882" dirty="0" smtClean="0"/>
              <a:t>)  </a:t>
            </a:r>
          </a:p>
          <a:p>
            <a:pPr lvl="1"/>
            <a:r>
              <a:rPr lang="en-US" sz="1882" dirty="0" smtClean="0"/>
              <a:t>Think especially about social conformity and the pressures on employees within work cultures.</a:t>
            </a:r>
          </a:p>
          <a:p>
            <a:r>
              <a:rPr lang="en-US" sz="2353" dirty="0" smtClean="0"/>
              <a:t>NOT proper to apply to tort law</a:t>
            </a:r>
          </a:p>
          <a:p>
            <a:pPr lvl="1"/>
            <a:r>
              <a:rPr lang="en-US" sz="1882" dirty="0" smtClean="0"/>
              <a:t>NOT vicarious liability</a:t>
            </a:r>
          </a:p>
          <a:p>
            <a:pPr lvl="1"/>
            <a:r>
              <a:rPr lang="en-US" sz="1882" dirty="0" smtClean="0"/>
              <a:t>About direction of activity and sharing of duties (e.g., all through the </a:t>
            </a:r>
            <a:r>
              <a:rPr lang="en-US" sz="1882" i="1" dirty="0" smtClean="0"/>
              <a:t>Restatement</a:t>
            </a:r>
            <a:r>
              <a:rPr lang="en-US" sz="1882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“Just Following Orders”</a:t>
            </a:r>
            <a:endParaRPr lang="en-U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9750" y="2042820"/>
            <a:ext cx="2273300" cy="35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3101" y="2042820"/>
            <a:ext cx="3067312" cy="356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55708" y="2104722"/>
            <a:ext cx="2349500" cy="346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310769" y="5647168"/>
            <a:ext cx="85663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“The fact that a person acted pursuant to order of his Government or of a superior</a:t>
            </a:r>
            <a:r>
              <a:rPr lang="en-US" dirty="0" smtClean="0"/>
              <a:t> does </a:t>
            </a:r>
            <a:r>
              <a:rPr lang="en-US" dirty="0" smtClean="0"/>
              <a:t>not relieve him from responsibility under international law, provided a moral choice</a:t>
            </a:r>
            <a:r>
              <a:rPr lang="en-US" dirty="0" smtClean="0"/>
              <a:t> was </a:t>
            </a:r>
            <a:r>
              <a:rPr lang="en-US" dirty="0" smtClean="0"/>
              <a:t>in fact possible to him.</a:t>
            </a:r>
            <a:r>
              <a:rPr lang="en-US" dirty="0" smtClean="0"/>
              <a:t>” (Principle IV, Nuremberg Tribunal)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653" y="2286000"/>
            <a:ext cx="8028948" cy="38401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	</a:t>
            </a:r>
            <a:r>
              <a:rPr lang="en-US" sz="3600" dirty="0" smtClean="0"/>
              <a:t>The </a:t>
            </a:r>
            <a:r>
              <a:rPr lang="en-US" sz="3600" dirty="0" err="1" smtClean="0"/>
              <a:t>intracorporate</a:t>
            </a:r>
            <a:r>
              <a:rPr lang="en-US" sz="3600" dirty="0" smtClean="0"/>
              <a:t> conspiracy doctrine provides all types of associations immunity from conspiracy suits based on the legal fiction that an enterprise and its agents are a single actor incapable of the meeting of two minds to form a conspiracy.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Incredibly Wide-Spread and Powerful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12" y="2286000"/>
            <a:ext cx="7824787" cy="38401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dirty="0" smtClean="0"/>
              <a:t>1984 </a:t>
            </a:r>
            <a:r>
              <a:rPr lang="en-US" sz="2800" i="1" dirty="0" err="1" smtClean="0"/>
              <a:t>Copperweld</a:t>
            </a:r>
            <a:r>
              <a:rPr lang="en-US" sz="2800" i="1" dirty="0" smtClean="0"/>
              <a:t> Corp. </a:t>
            </a:r>
            <a:r>
              <a:rPr lang="en-US" sz="2800" i="1" dirty="0" err="1" smtClean="0"/>
              <a:t>v</a:t>
            </a:r>
            <a:r>
              <a:rPr lang="en-US" sz="2800" i="1" dirty="0" smtClean="0"/>
              <a:t>. Independent Tube Corp.</a:t>
            </a:r>
            <a:r>
              <a:rPr lang="en-US" sz="2800" dirty="0" smtClean="0"/>
              <a:t> </a:t>
            </a:r>
          </a:p>
          <a:p>
            <a:pPr lvl="1"/>
            <a:r>
              <a:rPr lang="en-US" sz="2800" dirty="0" smtClean="0"/>
              <a:t>U.S. Supreme Court held that the </a:t>
            </a:r>
            <a:r>
              <a:rPr lang="en-US" sz="2800" dirty="0" err="1" smtClean="0"/>
              <a:t>intracorporate</a:t>
            </a:r>
            <a:r>
              <a:rPr lang="en-US" sz="2800" dirty="0" smtClean="0"/>
              <a:t> conspiracy doctrine shielded a parent company from being able to conspire with its wholly-owned subsidiary for purposes of Section 1 of the Sherman Act because they should not be considered separate economic entities.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Incredibly Wide-Spread and Powerful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75" y="2286000"/>
            <a:ext cx="8246453" cy="3840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1984-2000, sweeping the federal and state courts in all areas outside antitrust: tort, criminal law, and many other parts of the law</a:t>
            </a:r>
          </a:p>
          <a:p>
            <a:r>
              <a:rPr lang="en-US" sz="2400" dirty="0" smtClean="0"/>
              <a:t>By 2000, the U.S. Ct. of Appeals for the Eleventh Circuit became the last circuit to agree that a civil RICO 1962(c) indictment must name a person distinct from (not an agent of) the RICO enterprise.</a:t>
            </a:r>
          </a:p>
          <a:p>
            <a:r>
              <a:rPr lang="en-US" sz="2400" dirty="0" smtClean="0"/>
              <a:t>Today the Eleventh Circuit is the only circuit still halting application of the </a:t>
            </a:r>
            <a:r>
              <a:rPr lang="en-US" sz="2400" dirty="0" err="1" smtClean="0"/>
              <a:t>intracorporate</a:t>
            </a:r>
            <a:r>
              <a:rPr lang="en-US" sz="2400" dirty="0" smtClean="0"/>
              <a:t> conspiracy doctrine at the door of criminal liability (and about to lose this argument).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Spread So Fast?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651" y="2286000"/>
            <a:ext cx="8028950" cy="3840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Push by academics: 1998 argument by Prof. Martin that too close to vicarious liability</a:t>
            </a:r>
          </a:p>
          <a:p>
            <a:r>
              <a:rPr lang="en-US" sz="2400" dirty="0" smtClean="0"/>
              <a:t>Push by businesses</a:t>
            </a:r>
          </a:p>
          <a:p>
            <a:r>
              <a:rPr lang="en-US" sz="2400" dirty="0" smtClean="0"/>
              <a:t>Push by attorneys who want to be doctrinally immune for their actions on behalf of clients</a:t>
            </a:r>
          </a:p>
          <a:p>
            <a:r>
              <a:rPr lang="en-US" sz="2400" dirty="0" smtClean="0"/>
              <a:t>Caseload pressures and budget cuts</a:t>
            </a:r>
          </a:p>
          <a:p>
            <a:pPr lvl="2"/>
            <a:r>
              <a:rPr lang="en-US" sz="2400" dirty="0" smtClean="0"/>
              <a:t>2012 total federal caseload: 360,550</a:t>
            </a:r>
          </a:p>
          <a:p>
            <a:pPr lvl="2"/>
            <a:r>
              <a:rPr lang="en-US" sz="2400" dirty="0" smtClean="0"/>
              <a:t>2006 total state caseload: 102,400,000 (last year for which consolidated data available)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 of the “unity” doctrines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8813" y="2286000"/>
            <a:ext cx="7824787" cy="3840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1960, U.S. Sup. Ct. struck down similar doctrine that held that a man and his wife could not conspire because they compose a single entity within a marriage (</a:t>
            </a:r>
            <a:r>
              <a:rPr lang="en-US" sz="2400" i="1" dirty="0" err="1" smtClean="0"/>
              <a:t>Dege</a:t>
            </a:r>
            <a:r>
              <a:rPr lang="en-US" sz="2400" dirty="0" smtClean="0"/>
              <a:t>)</a:t>
            </a:r>
          </a:p>
          <a:p>
            <a:r>
              <a:rPr lang="en-US" sz="2400" dirty="0" smtClean="0"/>
              <a:t>Two legs:</a:t>
            </a:r>
          </a:p>
          <a:p>
            <a:pPr lvl="1"/>
            <a:r>
              <a:rPr lang="en-US" sz="2400" dirty="0" smtClean="0"/>
              <a:t>A corporation is a legal “person.” This fiction has only become stronger over time (</a:t>
            </a:r>
            <a:r>
              <a:rPr lang="en-US" sz="2400" i="1" dirty="0" smtClean="0"/>
              <a:t>see Citizens United</a:t>
            </a:r>
            <a:r>
              <a:rPr lang="en-US" sz="2400" dirty="0" smtClean="0"/>
              <a:t>), but still weakest in the criminal law (no 5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Amend. rights).</a:t>
            </a:r>
          </a:p>
          <a:p>
            <a:pPr lvl="1"/>
            <a:r>
              <a:rPr lang="en-US" sz="2400" dirty="0" smtClean="0"/>
              <a:t>Corporate unity: the idea that a corporation and its agents are one body.  Allegedly based in agency law.  But article shows that a </a:t>
            </a:r>
            <a:r>
              <a:rPr lang="en-US" sz="2400" dirty="0" err="1" smtClean="0"/>
              <a:t>mis</a:t>
            </a:r>
            <a:r>
              <a:rPr lang="en-US" sz="2400" dirty="0" smtClean="0"/>
              <a:t>-understanding of the law.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Limited Exception to the Doctrine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0330" y="2286000"/>
            <a:ext cx="8013270" cy="38401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When employee’s actions fall outside the scope of his or her employment: when she acts for her own benefit and not for the benefit of the employer.</a:t>
            </a:r>
          </a:p>
          <a:p>
            <a:r>
              <a:rPr lang="en-US" sz="2800" dirty="0" smtClean="0"/>
              <a:t>Limited range of how interpreted.  E.g., in Third Circuit, to be outside the scope of agent’s authority, the agent must have been “acting in a purely personal capacity.”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Monsignor Lynn 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91503" y="2286000"/>
            <a:ext cx="6197600" cy="3840163"/>
          </a:xfrm>
        </p:spPr>
        <p:txBody>
          <a:bodyPr/>
          <a:lstStyle/>
          <a:p>
            <a:endParaRPr lang="en-US"/>
          </a:p>
        </p:txBody>
      </p:sp>
      <p:pic>
        <p:nvPicPr>
          <p:cNvPr id="2273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62998" y="2285999"/>
            <a:ext cx="6938547" cy="3971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Monsignor Lynn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1357" y="2042669"/>
            <a:ext cx="8222562" cy="4504348"/>
          </a:xfrm>
        </p:spPr>
        <p:txBody>
          <a:bodyPr>
            <a:normAutofit/>
          </a:bodyPr>
          <a:lstStyle/>
          <a:p>
            <a:r>
              <a:rPr lang="en-US" dirty="0" smtClean="0"/>
              <a:t>Facts not in disagreement:</a:t>
            </a:r>
          </a:p>
          <a:p>
            <a:pPr lvl="1"/>
            <a:r>
              <a:rPr lang="en-US" dirty="0" smtClean="0"/>
              <a:t>For twelve years, from 1992 to 2004, Monsignor Lynn served the Archbishop of Philadelphia as the archdiocese’s Secretary of the Clergy</a:t>
            </a:r>
          </a:p>
          <a:p>
            <a:pPr lvl="1"/>
            <a:r>
              <a:rPr lang="en-US" dirty="0" smtClean="0"/>
              <a:t>Job was </a:t>
            </a:r>
            <a:r>
              <a:rPr lang="en-US" dirty="0" smtClean="0"/>
              <a:t>to supervise priests and to investigate sex-abuse claims</a:t>
            </a:r>
          </a:p>
          <a:p>
            <a:pPr lvl="1"/>
            <a:r>
              <a:rPr lang="en-US" dirty="0" smtClean="0"/>
              <a:t>In 1994, Lynn complied a list of 35 “predator” priests based on </a:t>
            </a:r>
            <a:r>
              <a:rPr lang="en-US" dirty="0" smtClean="0"/>
              <a:t>hundreds of secret sex-abuse complaints</a:t>
            </a:r>
          </a:p>
          <a:p>
            <a:pPr lvl="1"/>
            <a:r>
              <a:rPr lang="en-US" dirty="0" smtClean="0"/>
              <a:t>Said on the stand that he hoped the list would help his supervisors address the growing crisis</a:t>
            </a:r>
          </a:p>
          <a:p>
            <a:pPr lvl="1"/>
            <a:r>
              <a:rPr lang="en-US" dirty="0" smtClean="0"/>
              <a:t>Actual actions: merely reassigned priests and hid the abuse within the church</a:t>
            </a:r>
          </a:p>
          <a:p>
            <a:pPr lvl="1"/>
            <a:r>
              <a:rPr lang="en-US" dirty="0" smtClean="0"/>
              <a:t>Supervisors ordered all copies of the </a:t>
            </a:r>
            <a:r>
              <a:rPr lang="en-US" dirty="0" smtClean="0"/>
              <a:t>list destroyed (prosecutors found one after a top official died; </a:t>
            </a:r>
            <a:r>
              <a:rPr lang="en-US" dirty="0" smtClean="0"/>
              <a:t>c</a:t>
            </a:r>
            <a:r>
              <a:rPr lang="en-US" dirty="0" smtClean="0"/>
              <a:t>hurch even lied to own lawyers about existence)</a:t>
            </a:r>
          </a:p>
          <a:p>
            <a:pPr lvl="1"/>
            <a:r>
              <a:rPr lang="en-US" dirty="0" smtClean="0"/>
              <a:t>Lynn never contacted authorities</a:t>
            </a:r>
          </a:p>
          <a:p>
            <a:pPr lvl="1"/>
            <a:r>
              <a:rPr lang="en-US" dirty="0" smtClean="0"/>
              <a:t>As late as 2012, one of the “predator” priests on list still serving in a parish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1675</TotalTime>
  <Words>1202</Words>
  <Application>Microsoft Macintosh PowerPoint</Application>
  <PresentationFormat>On-screen Show (4:3)</PresentationFormat>
  <Paragraphs>70</Paragraphs>
  <Slides>15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Codex</vt:lpstr>
      <vt:lpstr>The Intracorporate Conspiracy Trap</vt:lpstr>
      <vt:lpstr>Definition</vt:lpstr>
      <vt:lpstr>Incredibly Wide-Spread and Powerful</vt:lpstr>
      <vt:lpstr>Incredibly Wide-Spread and Powerful</vt:lpstr>
      <vt:lpstr>Why Spread So Fast?</vt:lpstr>
      <vt:lpstr>Last of the “unity” doctrines</vt:lpstr>
      <vt:lpstr>Limited Exception to the Doctrine</vt:lpstr>
      <vt:lpstr>The Monsignor Lynn  Case</vt:lpstr>
      <vt:lpstr>Monsignor Lynn</vt:lpstr>
      <vt:lpstr>Monsignor Lynn</vt:lpstr>
      <vt:lpstr>Monsignor Lynn</vt:lpstr>
      <vt:lpstr>Monsignor Lynn</vt:lpstr>
      <vt:lpstr>With Whom Did Lynn Conspire?</vt:lpstr>
      <vt:lpstr>Intracorporate Conspiracy Doctrine Dangerous</vt:lpstr>
      <vt:lpstr>“Just Following Orders”</vt:lpstr>
    </vt:vector>
  </TitlesOfParts>
  <Company>The Webb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Intracorporate Conspiracy Trap</dc:title>
  <dc:creator>J. Sandler Nelson</dc:creator>
  <cp:lastModifiedBy>J. Sandler Nelson</cp:lastModifiedBy>
  <cp:revision>52</cp:revision>
  <cp:lastPrinted>2014-03-24T22:09:25Z</cp:lastPrinted>
  <dcterms:created xsi:type="dcterms:W3CDTF">2014-03-24T20:19:51Z</dcterms:created>
  <dcterms:modified xsi:type="dcterms:W3CDTF">2014-03-24T22:22:05Z</dcterms:modified>
</cp:coreProperties>
</file>