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notesMasterIdLst>
    <p:notesMasterId r:id="rId22"/>
  </p:notesMasterIdLst>
  <p:sldIdLst>
    <p:sldId id="267" r:id="rId6"/>
    <p:sldId id="264" r:id="rId7"/>
    <p:sldId id="263" r:id="rId8"/>
    <p:sldId id="268" r:id="rId9"/>
    <p:sldId id="266" r:id="rId10"/>
    <p:sldId id="269" r:id="rId11"/>
    <p:sldId id="270" r:id="rId12"/>
    <p:sldId id="279" r:id="rId13"/>
    <p:sldId id="280" r:id="rId14"/>
    <p:sldId id="260" r:id="rId15"/>
    <p:sldId id="272" r:id="rId16"/>
    <p:sldId id="273" r:id="rId17"/>
    <p:sldId id="274" r:id="rId18"/>
    <p:sldId id="275" r:id="rId19"/>
    <p:sldId id="278" r:id="rId20"/>
    <p:sldId id="277"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260" autoAdjust="0"/>
    <p:restoredTop sz="68313" autoAdjust="0"/>
  </p:normalViewPr>
  <p:slideViewPr>
    <p:cSldViewPr>
      <p:cViewPr varScale="1">
        <p:scale>
          <a:sx n="57" d="100"/>
          <a:sy n="57" d="100"/>
        </p:scale>
        <p:origin x="91" y="53"/>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viewProps" Target="viewProp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oleObject" Target="file:///C:\Users\faganjc\Dropbox\_SummerLeave\SourcesForSCSUsageReport\Systems%20usage%20over%20time\Visits_New_Returning_LEO_EDS_LIB_FY09-12.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Visits to Library Systems, FY12</a:t>
            </a:r>
          </a:p>
        </c:rich>
      </c:tx>
      <c:layout>
        <c:manualLayout>
          <c:xMode val="edge"/>
          <c:yMode val="edge"/>
          <c:x val="0.24271878893926144"/>
          <c:y val="0"/>
        </c:manualLayout>
      </c:layout>
      <c:overlay val="0"/>
    </c:title>
    <c:autoTitleDeleted val="0"/>
    <c:plotArea>
      <c:layout/>
      <c:barChart>
        <c:barDir val="col"/>
        <c:grouping val="clustered"/>
        <c:varyColors val="0"/>
        <c:ser>
          <c:idx val="0"/>
          <c:order val="0"/>
          <c:tx>
            <c:strRef>
              <c:f>Charts!$L$77</c:f>
              <c:strCache>
                <c:ptCount val="1"/>
                <c:pt idx="0">
                  <c:v>FY12</c:v>
                </c:pt>
              </c:strCache>
            </c:strRef>
          </c:tx>
          <c:invertIfNegative val="0"/>
          <c:dPt>
            <c:idx val="3"/>
            <c:invertIfNegative val="0"/>
            <c:bubble3D val="0"/>
            <c:spPr>
              <a:pattFill prst="ltUpDiag">
                <a:fgClr>
                  <a:schemeClr val="accent1"/>
                </a:fgClr>
                <a:bgClr>
                  <a:schemeClr val="bg1"/>
                </a:bgClr>
              </a:pattFill>
            </c:spPr>
          </c:dPt>
          <c:cat>
            <c:strRef>
              <c:f>Charts!$K$78:$K$82</c:f>
              <c:strCache>
                <c:ptCount val="5"/>
                <c:pt idx="0">
                  <c:v>EDS</c:v>
                </c:pt>
                <c:pt idx="1">
                  <c:v>LEO</c:v>
                </c:pt>
                <c:pt idx="2">
                  <c:v>EBSCO databases</c:v>
                </c:pt>
                <c:pt idx="3">
                  <c:v>CFFT (estimated)</c:v>
                </c:pt>
                <c:pt idx="4">
                  <c:v>R2</c:v>
                </c:pt>
              </c:strCache>
            </c:strRef>
          </c:cat>
          <c:val>
            <c:numRef>
              <c:f>Charts!$L$78:$L$82</c:f>
              <c:numCache>
                <c:formatCode>General</c:formatCode>
                <c:ptCount val="5"/>
                <c:pt idx="0">
                  <c:v>239456</c:v>
                </c:pt>
                <c:pt idx="1">
                  <c:v>175586</c:v>
                </c:pt>
                <c:pt idx="2">
                  <c:v>119311</c:v>
                </c:pt>
                <c:pt idx="3">
                  <c:v>98240</c:v>
                </c:pt>
                <c:pt idx="4">
                  <c:v>59537</c:v>
                </c:pt>
              </c:numCache>
            </c:numRef>
          </c:val>
        </c:ser>
        <c:dLbls>
          <c:showLegendKey val="0"/>
          <c:showVal val="0"/>
          <c:showCatName val="0"/>
          <c:showSerName val="0"/>
          <c:showPercent val="0"/>
          <c:showBubbleSize val="0"/>
        </c:dLbls>
        <c:gapWidth val="150"/>
        <c:axId val="200183856"/>
        <c:axId val="200182680"/>
      </c:barChart>
      <c:catAx>
        <c:axId val="200183856"/>
        <c:scaling>
          <c:orientation val="minMax"/>
        </c:scaling>
        <c:delete val="0"/>
        <c:axPos val="b"/>
        <c:numFmt formatCode="General" sourceLinked="0"/>
        <c:majorTickMark val="none"/>
        <c:minorTickMark val="none"/>
        <c:tickLblPos val="nextTo"/>
        <c:crossAx val="200182680"/>
        <c:crosses val="autoZero"/>
        <c:auto val="1"/>
        <c:lblAlgn val="ctr"/>
        <c:lblOffset val="100"/>
        <c:noMultiLvlLbl val="0"/>
      </c:catAx>
      <c:valAx>
        <c:axId val="200182680"/>
        <c:scaling>
          <c:orientation val="minMax"/>
        </c:scaling>
        <c:delete val="0"/>
        <c:axPos val="l"/>
        <c:majorGridlines>
          <c:spPr>
            <a:ln>
              <a:solidFill>
                <a:schemeClr val="bg1">
                  <a:lumMod val="85000"/>
                </a:schemeClr>
              </a:solidFill>
            </a:ln>
          </c:spPr>
        </c:majorGridlines>
        <c:numFmt formatCode="#,##0" sourceLinked="0"/>
        <c:majorTickMark val="out"/>
        <c:minorTickMark val="none"/>
        <c:tickLblPos val="nextTo"/>
        <c:spPr>
          <a:ln>
            <a:noFill/>
          </a:ln>
        </c:spPr>
        <c:crossAx val="200183856"/>
        <c:crosses val="autoZero"/>
        <c:crossBetween val="between"/>
      </c:valAx>
    </c:plotArea>
    <c:plotVisOnly val="1"/>
    <c:dispBlanksAs val="gap"/>
    <c:showDLblsOverMax val="0"/>
  </c:chart>
  <c:txPr>
    <a:bodyPr/>
    <a:lstStyle/>
    <a:p>
      <a:pPr>
        <a:defRPr sz="2000">
          <a:solidFill>
            <a:schemeClr val="bg1">
              <a:lumMod val="85000"/>
            </a:schemeClr>
          </a:solidFill>
        </a:defRPr>
      </a:pPr>
      <a:endParaRPr lang="en-US"/>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18495A5-C485-4D9A-8B78-693222AEA321}" type="datetimeFigureOut">
              <a:rPr lang="en-US" smtClean="0"/>
              <a:pPr/>
              <a:t>10/1/2017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DCA6FD8-E9E0-425E-83B0-BFDC8B319E76}" type="slidenum">
              <a:rPr lang="en-US" smtClean="0"/>
              <a:pPr/>
              <a:t>‹#›</a:t>
            </a:fld>
            <a:endParaRPr lang="en-US"/>
          </a:p>
        </p:txBody>
      </p:sp>
    </p:spTree>
    <p:extLst>
      <p:ext uri="{BB962C8B-B14F-4D97-AF65-F5344CB8AC3E}">
        <p14:creationId xmlns:p14="http://schemas.microsoft.com/office/powerpoint/2010/main" val="13175494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First I’m going to talk about my summer leave project, very briefly, because 20 minutes is not enough time to discuss everything.</a:t>
            </a:r>
          </a:p>
          <a:p>
            <a:r>
              <a:rPr lang="en-US" sz="1200" kern="1200" dirty="0" smtClean="0">
                <a:solidFill>
                  <a:schemeClr val="tx1"/>
                </a:solidFill>
                <a:effectLst/>
                <a:latin typeface="+mn-lt"/>
                <a:ea typeface="+mn-ea"/>
                <a:cs typeface="+mn-cs"/>
              </a:rPr>
              <a:t>Then I’m going to talk about a big picture agenda for web analytics and library systems which I came up with on my summer leave project. As part of that, towards the end, I will offer just a few nuggets of web analytics information from some of our library systems.</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But before I do any of that, I want to explain Why I care about web analytics?</a:t>
            </a:r>
            <a:endParaRPr lang="en-US" dirty="0"/>
          </a:p>
        </p:txBody>
      </p:sp>
      <p:sp>
        <p:nvSpPr>
          <p:cNvPr id="4" name="Slide Number Placeholder 3"/>
          <p:cNvSpPr>
            <a:spLocks noGrp="1"/>
          </p:cNvSpPr>
          <p:nvPr>
            <p:ph type="sldNum" sz="quarter" idx="10"/>
          </p:nvPr>
        </p:nvSpPr>
        <p:spPr/>
        <p:txBody>
          <a:bodyPr/>
          <a:lstStyle/>
          <a:p>
            <a:fld id="{3DCA6FD8-E9E0-425E-83B0-BFDC8B319E76}" type="slidenum">
              <a:rPr lang="en-US" smtClean="0"/>
              <a:pPr/>
              <a:t>1</a:t>
            </a:fld>
            <a:endParaRPr lang="en-US"/>
          </a:p>
        </p:txBody>
      </p:sp>
    </p:spTree>
    <p:extLst>
      <p:ext uri="{BB962C8B-B14F-4D97-AF65-F5344CB8AC3E}">
        <p14:creationId xmlns:p14="http://schemas.microsoft.com/office/powerpoint/2010/main" val="27968721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dirty="0" smtClean="0">
                <a:solidFill>
                  <a:schemeClr val="tx1"/>
                </a:solidFill>
                <a:effectLst/>
                <a:latin typeface="+mn-lt"/>
                <a:ea typeface="+mn-ea"/>
                <a:cs typeface="+mn-cs"/>
              </a:rPr>
              <a:t>692130</a:t>
            </a:r>
            <a:r>
              <a:rPr lang="en-US" dirty="0" smtClean="0"/>
              <a:t> visits</a:t>
            </a:r>
            <a:r>
              <a:rPr lang="en-US" baseline="0" dirty="0" smtClean="0"/>
              <a:t> total</a:t>
            </a:r>
            <a:endParaRPr lang="en-US" dirty="0"/>
          </a:p>
        </p:txBody>
      </p:sp>
      <p:sp>
        <p:nvSpPr>
          <p:cNvPr id="4" name="Slide Number Placeholder 3"/>
          <p:cNvSpPr>
            <a:spLocks noGrp="1"/>
          </p:cNvSpPr>
          <p:nvPr>
            <p:ph type="sldNum" sz="quarter" idx="10"/>
          </p:nvPr>
        </p:nvSpPr>
        <p:spPr/>
        <p:txBody>
          <a:bodyPr/>
          <a:lstStyle/>
          <a:p>
            <a:fld id="{3DCA6FD8-E9E0-425E-83B0-BFDC8B319E76}" type="slidenum">
              <a:rPr lang="en-US" smtClean="0"/>
              <a:pPr/>
              <a:t>10</a:t>
            </a:fld>
            <a:endParaRPr lang="en-US"/>
          </a:p>
        </p:txBody>
      </p:sp>
    </p:spTree>
    <p:extLst>
      <p:ext uri="{BB962C8B-B14F-4D97-AF65-F5344CB8AC3E}">
        <p14:creationId xmlns:p14="http://schemas.microsoft.com/office/powerpoint/2010/main" val="31214951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number of sessions in Quick Search rose from 198,207 to 239,456, or 21%, in the past two years </a:t>
            </a:r>
            <a:r>
              <a:rPr lang="en-US" sz="1200" b="1" kern="1200" dirty="0" smtClean="0">
                <a:solidFill>
                  <a:schemeClr val="tx1"/>
                </a:solidFill>
                <a:effectLst/>
                <a:latin typeface="+mn-lt"/>
                <a:ea typeface="+mn-ea"/>
                <a:cs typeface="+mn-cs"/>
              </a:rPr>
              <a:t>(write on board)</a:t>
            </a:r>
            <a:r>
              <a:rPr lang="en-US" sz="1200" kern="1200" dirty="0" smtClean="0">
                <a:solidFill>
                  <a:schemeClr val="tx1"/>
                </a:solidFill>
                <a:effectLst/>
                <a:latin typeface="+mn-lt"/>
                <a:ea typeface="+mn-ea"/>
                <a:cs typeface="+mn-cs"/>
              </a:rPr>
              <a:t> .  But, that can happen for a variety of reasons. Just because people are getting more used to it, or due to its prominent location.  Or because individuals are using more devices per individual. So an increase or decrease in an online system alone doesn’t say much about its utility.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Now, sessions like we have here are just a count.  One way to begin to add meaning to web analytics is to use more ratios, because they are proportional to something.  For example, I found that full-text downloads plus abstract views per Quick Search session rose from 2.39 to 2.55 in the past year </a:t>
            </a:r>
            <a:r>
              <a:rPr lang="en-US" sz="1200" b="1" kern="1200" dirty="0" smtClean="0">
                <a:solidFill>
                  <a:schemeClr val="tx1"/>
                </a:solidFill>
                <a:effectLst/>
                <a:latin typeface="+mn-lt"/>
                <a:ea typeface="+mn-ea"/>
                <a:cs typeface="+mn-cs"/>
              </a:rPr>
              <a:t>(write on board)</a:t>
            </a:r>
            <a:r>
              <a:rPr lang="en-US" sz="1200" kern="1200" dirty="0" smtClean="0">
                <a:solidFill>
                  <a:schemeClr val="tx1"/>
                </a:solidFill>
                <a:effectLst/>
                <a:latin typeface="+mn-lt"/>
                <a:ea typeface="+mn-ea"/>
                <a:cs typeface="+mn-cs"/>
              </a:rPr>
              <a:t>.   That seems like a good trend!  It seems like maybe Quick Search is not only used more, but that users are finding more relevant information than they used to. </a:t>
            </a: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Figure: Average visit value for Quick Search / EDS, Source: EBSCO Admin statistics</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So the question is, does an increase  in full-text downloads per session indicate that users are finding more relevant information?  So what social science researchers often do is they correlate patterns with experimental designs. This is called CONSTRUCT validity. For example,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Suppose we had asked a quick pop-up survey of all these 200,000 users in both years, “How relevant was the information you found today?”  And suppose the ratings went UP from 2011 to 2012.  I have just added to my validity argument.  Other experiments could be designed.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Librarians have done this with information literacy, with </a:t>
            </a:r>
            <a:r>
              <a:rPr lang="en-US" sz="1200" kern="1200" dirty="0" err="1" smtClean="0">
                <a:solidFill>
                  <a:schemeClr val="tx1"/>
                </a:solidFill>
                <a:effectLst/>
                <a:latin typeface="+mn-lt"/>
                <a:ea typeface="+mn-ea"/>
                <a:cs typeface="+mn-cs"/>
              </a:rPr>
              <a:t>LibQUAL</a:t>
            </a:r>
            <a:r>
              <a:rPr lang="en-US" sz="1200" kern="1200" dirty="0" smtClean="0">
                <a:solidFill>
                  <a:schemeClr val="tx1"/>
                </a:solidFill>
                <a:effectLst/>
                <a:latin typeface="+mn-lt"/>
                <a:ea typeface="+mn-ea"/>
                <a:cs typeface="+mn-cs"/>
              </a:rPr>
              <a:t>, with some collections metrics, and now it is time for them to do it with web analytics.  They need to choose web metrics more carefully, and study them in parallel with usability studies and other experimental designs, and report on THAT to the field instead of how to navigate Google Analytics, which you can learn from the web site.  </a:t>
            </a:r>
          </a:p>
          <a:p>
            <a:r>
              <a:rPr lang="en-US" sz="1200" kern="1200" dirty="0" smtClean="0">
                <a:solidFill>
                  <a:schemeClr val="tx1"/>
                </a:solidFill>
                <a:effectLst/>
                <a:latin typeface="+mn-lt"/>
                <a:ea typeface="+mn-ea"/>
                <a:cs typeface="+mn-cs"/>
              </a:rPr>
              <a:t/>
            </a:r>
            <a:br>
              <a:rPr lang="en-US" sz="1200" kern="1200" dirty="0" smtClean="0">
                <a:solidFill>
                  <a:schemeClr val="tx1"/>
                </a:solidFill>
                <a:effectLst/>
                <a:latin typeface="+mn-lt"/>
                <a:ea typeface="+mn-ea"/>
                <a:cs typeface="+mn-cs"/>
              </a:rPr>
            </a:br>
            <a:endParaRPr lang="en-US" dirty="0"/>
          </a:p>
        </p:txBody>
      </p:sp>
      <p:sp>
        <p:nvSpPr>
          <p:cNvPr id="4" name="Slide Number Placeholder 3"/>
          <p:cNvSpPr>
            <a:spLocks noGrp="1"/>
          </p:cNvSpPr>
          <p:nvPr>
            <p:ph type="sldNum" sz="quarter" idx="10"/>
          </p:nvPr>
        </p:nvSpPr>
        <p:spPr/>
        <p:txBody>
          <a:bodyPr/>
          <a:lstStyle/>
          <a:p>
            <a:fld id="{3DCA6FD8-E9E0-425E-83B0-BFDC8B319E76}" type="slidenum">
              <a:rPr lang="en-US" smtClean="0"/>
              <a:pPr/>
              <a:t>11</a:t>
            </a:fld>
            <a:endParaRPr lang="en-US"/>
          </a:p>
        </p:txBody>
      </p:sp>
    </p:spTree>
    <p:extLst>
      <p:ext uri="{BB962C8B-B14F-4D97-AF65-F5344CB8AC3E}">
        <p14:creationId xmlns:p14="http://schemas.microsoft.com/office/powerpoint/2010/main" val="31214951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I promised to share a few nuggets of information about our own systems. </a:t>
            </a:r>
          </a:p>
          <a:p>
            <a:pPr lvl="0"/>
            <a:r>
              <a:rPr lang="en-US" sz="1200" kern="1200" dirty="0" smtClean="0">
                <a:solidFill>
                  <a:schemeClr val="tx1"/>
                </a:solidFill>
                <a:effectLst/>
                <a:latin typeface="+mn-lt"/>
                <a:ea typeface="+mn-ea"/>
                <a:cs typeface="+mn-cs"/>
              </a:rPr>
              <a:t>Overall system traffic picture</a:t>
            </a:r>
          </a:p>
          <a:p>
            <a:pPr lvl="0"/>
            <a:r>
              <a:rPr lang="en-US" sz="1200" kern="1200" dirty="0" smtClean="0">
                <a:solidFill>
                  <a:schemeClr val="tx1"/>
                </a:solidFill>
                <a:effectLst/>
                <a:latin typeface="+mn-lt"/>
                <a:ea typeface="+mn-ea"/>
                <a:cs typeface="+mn-cs"/>
              </a:rPr>
              <a:t>Elsevier graphs</a:t>
            </a:r>
          </a:p>
          <a:p>
            <a:pPr lvl="0"/>
            <a:r>
              <a:rPr lang="en-US" sz="1200" kern="1200" dirty="0" smtClean="0">
                <a:solidFill>
                  <a:schemeClr val="tx1"/>
                </a:solidFill>
                <a:effectLst/>
                <a:latin typeface="+mn-lt"/>
                <a:ea typeface="+mn-ea"/>
                <a:cs typeface="+mn-cs"/>
              </a:rPr>
              <a:t>Visits over time - remember, a decrease in visits or increase in visits doesn’t necessarily say much about the system</a:t>
            </a:r>
          </a:p>
          <a:p>
            <a:pPr lvl="0"/>
            <a:r>
              <a:rPr lang="en-US" sz="1200" kern="1200" dirty="0" smtClean="0">
                <a:solidFill>
                  <a:schemeClr val="tx1"/>
                </a:solidFill>
                <a:effectLst/>
                <a:latin typeface="+mn-lt"/>
                <a:ea typeface="+mn-ea"/>
                <a:cs typeface="+mn-cs"/>
              </a:rPr>
              <a:t>The catalog since the redesign </a:t>
            </a:r>
          </a:p>
          <a:p>
            <a:pPr lvl="0"/>
            <a:r>
              <a:rPr lang="en-US" sz="1200" kern="1200" dirty="0" smtClean="0">
                <a:solidFill>
                  <a:schemeClr val="tx1"/>
                </a:solidFill>
                <a:effectLst/>
                <a:latin typeface="+mn-lt"/>
                <a:ea typeface="+mn-ea"/>
                <a:cs typeface="+mn-cs"/>
              </a:rPr>
              <a:t>The increase of the catalog as a portal (See Traffic Sources spreadsheet in LEO segmented)</a:t>
            </a:r>
          </a:p>
          <a:p>
            <a:pPr lvl="0"/>
            <a:r>
              <a:rPr lang="en-US" sz="1200" kern="1200" dirty="0" err="1" smtClean="0">
                <a:solidFill>
                  <a:schemeClr val="tx1"/>
                </a:solidFill>
                <a:effectLst/>
                <a:latin typeface="+mn-lt"/>
                <a:ea typeface="+mn-ea"/>
                <a:cs typeface="+mn-cs"/>
              </a:rPr>
              <a:t>WebPAC</a:t>
            </a:r>
            <a:r>
              <a:rPr lang="en-US" sz="1200" kern="1200" dirty="0" smtClean="0">
                <a:solidFill>
                  <a:schemeClr val="tx1"/>
                </a:solidFill>
                <a:effectLst/>
                <a:latin typeface="+mn-lt"/>
                <a:ea typeface="+mn-ea"/>
                <a:cs typeface="+mn-cs"/>
              </a:rPr>
              <a:t> – not the Millennium client.</a:t>
            </a:r>
          </a:p>
          <a:p>
            <a:endParaRPr lang="en-US" dirty="0"/>
          </a:p>
        </p:txBody>
      </p:sp>
      <p:sp>
        <p:nvSpPr>
          <p:cNvPr id="4" name="Slide Number Placeholder 3"/>
          <p:cNvSpPr>
            <a:spLocks noGrp="1"/>
          </p:cNvSpPr>
          <p:nvPr>
            <p:ph type="sldNum" sz="quarter" idx="10"/>
          </p:nvPr>
        </p:nvSpPr>
        <p:spPr/>
        <p:txBody>
          <a:bodyPr/>
          <a:lstStyle/>
          <a:p>
            <a:fld id="{3DCA6FD8-E9E0-425E-83B0-BFDC8B319E76}" type="slidenum">
              <a:rPr lang="en-US" smtClean="0"/>
              <a:pPr/>
              <a:t>12</a:t>
            </a:fld>
            <a:endParaRPr lang="en-US"/>
          </a:p>
        </p:txBody>
      </p:sp>
    </p:spTree>
    <p:extLst>
      <p:ext uri="{BB962C8B-B14F-4D97-AF65-F5344CB8AC3E}">
        <p14:creationId xmlns:p14="http://schemas.microsoft.com/office/powerpoint/2010/main" val="33995194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Note: The library web site received over 1 million visits and is therefore off the charts;  session/visit data currently unavailable for Serials Solutions. Data from JMU Library Catalog Google Analytics account and </a:t>
            </a:r>
            <a:r>
              <a:rPr lang="en-US" sz="1200" kern="1200" dirty="0" err="1" smtClean="0">
                <a:solidFill>
                  <a:schemeClr val="tx1"/>
                </a:solidFill>
                <a:effectLst/>
                <a:latin typeface="+mn-lt"/>
                <a:ea typeface="+mn-ea"/>
                <a:cs typeface="+mn-cs"/>
              </a:rPr>
              <a:t>EADmin</a:t>
            </a:r>
            <a:r>
              <a:rPr lang="en-US" sz="1200" kern="1200" dirty="0" smtClean="0">
                <a:solidFill>
                  <a:schemeClr val="tx1"/>
                </a:solidFill>
                <a:effectLst/>
                <a:latin typeface="+mn-lt"/>
                <a:ea typeface="+mn-ea"/>
                <a:cs typeface="+mn-cs"/>
              </a:rPr>
              <a:t> Reports &amp; Statistics Session Report (Session counts for </a:t>
            </a:r>
            <a:r>
              <a:rPr lang="en-US" sz="1200" kern="1200" dirty="0" err="1" smtClean="0">
                <a:solidFill>
                  <a:schemeClr val="tx1"/>
                </a:solidFill>
                <a:effectLst/>
                <a:latin typeface="+mn-lt"/>
                <a:ea typeface="+mn-ea"/>
                <a:cs typeface="+mn-cs"/>
              </a:rPr>
              <a:t>eds</a:t>
            </a:r>
            <a:r>
              <a:rPr lang="en-US" sz="1200" kern="1200" dirty="0" smtClean="0">
                <a:solidFill>
                  <a:schemeClr val="tx1"/>
                </a:solidFill>
                <a:effectLst/>
                <a:latin typeface="+mn-lt"/>
                <a:ea typeface="+mn-ea"/>
                <a:cs typeface="+mn-cs"/>
              </a:rPr>
              <a:t> profiles; other profiles)</a:t>
            </a:r>
            <a:endParaRPr lang="en-US" dirty="0"/>
          </a:p>
        </p:txBody>
      </p:sp>
      <p:sp>
        <p:nvSpPr>
          <p:cNvPr id="4" name="Slide Number Placeholder 3"/>
          <p:cNvSpPr>
            <a:spLocks noGrp="1"/>
          </p:cNvSpPr>
          <p:nvPr>
            <p:ph type="sldNum" sz="quarter" idx="10"/>
          </p:nvPr>
        </p:nvSpPr>
        <p:spPr/>
        <p:txBody>
          <a:bodyPr/>
          <a:lstStyle/>
          <a:p>
            <a:fld id="{3DCA6FD8-E9E0-425E-83B0-BFDC8B319E76}" type="slidenum">
              <a:rPr lang="en-US" smtClean="0"/>
              <a:pPr/>
              <a:t>14</a:t>
            </a:fld>
            <a:endParaRPr lang="en-US"/>
          </a:p>
        </p:txBody>
      </p:sp>
    </p:spTree>
    <p:extLst>
      <p:ext uri="{BB962C8B-B14F-4D97-AF65-F5344CB8AC3E}">
        <p14:creationId xmlns:p14="http://schemas.microsoft.com/office/powerpoint/2010/main" val="20263241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dirty="0" smtClean="0">
                <a:solidFill>
                  <a:schemeClr val="tx1"/>
                </a:solidFill>
                <a:effectLst/>
                <a:latin typeface="+mn-lt"/>
                <a:ea typeface="+mn-ea"/>
                <a:cs typeface="+mn-cs"/>
              </a:rPr>
              <a:t>692130</a:t>
            </a:r>
            <a:r>
              <a:rPr lang="en-US" dirty="0" smtClean="0"/>
              <a:t> visits</a:t>
            </a:r>
            <a:r>
              <a:rPr lang="en-US" baseline="0" dirty="0" smtClean="0"/>
              <a:t> total</a:t>
            </a:r>
            <a:endParaRPr lang="en-US" dirty="0"/>
          </a:p>
        </p:txBody>
      </p:sp>
      <p:sp>
        <p:nvSpPr>
          <p:cNvPr id="4" name="Slide Number Placeholder 3"/>
          <p:cNvSpPr>
            <a:spLocks noGrp="1"/>
          </p:cNvSpPr>
          <p:nvPr>
            <p:ph type="sldNum" sz="quarter" idx="10"/>
          </p:nvPr>
        </p:nvSpPr>
        <p:spPr/>
        <p:txBody>
          <a:bodyPr/>
          <a:lstStyle/>
          <a:p>
            <a:fld id="{3DCA6FD8-E9E0-425E-83B0-BFDC8B319E76}" type="slidenum">
              <a:rPr lang="en-US" smtClean="0"/>
              <a:pPr/>
              <a:t>15</a:t>
            </a:fld>
            <a:endParaRPr lang="en-US"/>
          </a:p>
        </p:txBody>
      </p:sp>
    </p:spTree>
    <p:extLst>
      <p:ext uri="{BB962C8B-B14F-4D97-AF65-F5344CB8AC3E}">
        <p14:creationId xmlns:p14="http://schemas.microsoft.com/office/powerpoint/2010/main" val="31214951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DCA6FD8-E9E0-425E-83B0-BFDC8B319E76}" type="slidenum">
              <a:rPr lang="en-US" smtClean="0"/>
              <a:pPr/>
              <a:t>16</a:t>
            </a:fld>
            <a:endParaRPr lang="en-US"/>
          </a:p>
        </p:txBody>
      </p:sp>
    </p:spTree>
    <p:extLst>
      <p:ext uri="{BB962C8B-B14F-4D97-AF65-F5344CB8AC3E}">
        <p14:creationId xmlns:p14="http://schemas.microsoft.com/office/powerpoint/2010/main" val="28594206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effectLst/>
                <a:latin typeface="+mn-lt"/>
                <a:ea typeface="+mn-ea"/>
                <a:cs typeface="+mn-cs"/>
              </a:rPr>
              <a:t>What’s important to me is people being able to access the information they need.  People making new discoveries.  People connecting ideas together.  Some of you know, but some of you don’t know, that my first eight years in academic libraries were enjoyably spent on the reference desk and conducting instruction classes.  </a:t>
            </a:r>
          </a:p>
          <a:p>
            <a:pPr lvl="0"/>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It is immediately rewarding when you see someone at the reference desk finding what they need, or someone in your class taking careful notes.  The scene in this slide probably evokes some emotion from some of you.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http://historicalphotos.pressible.org/rebecca/russell-hall-school-library-laboratory-fifth-floor-miss-gilbert-advising-gentleman-at-shelves-teachers-college-may-1940-1940</a:t>
            </a:r>
          </a:p>
          <a:p>
            <a:pPr lvl="0"/>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3DCA6FD8-E9E0-425E-83B0-BFDC8B319E76}" type="slidenum">
              <a:rPr lang="en-US" smtClean="0"/>
              <a:pPr/>
              <a:t>2</a:t>
            </a:fld>
            <a:endParaRPr lang="en-US"/>
          </a:p>
        </p:txBody>
      </p:sp>
    </p:spTree>
    <p:extLst>
      <p:ext uri="{BB962C8B-B14F-4D97-AF65-F5344CB8AC3E}">
        <p14:creationId xmlns:p14="http://schemas.microsoft.com/office/powerpoint/2010/main" val="15583216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If web analytics looked like this, [SLIDE], it would be much easier, I think, to feel interested in them. </a:t>
            </a:r>
            <a:endParaRPr lang="en-US" dirty="0"/>
          </a:p>
        </p:txBody>
      </p:sp>
      <p:sp>
        <p:nvSpPr>
          <p:cNvPr id="4" name="Slide Number Placeholder 3"/>
          <p:cNvSpPr>
            <a:spLocks noGrp="1"/>
          </p:cNvSpPr>
          <p:nvPr>
            <p:ph type="sldNum" sz="quarter" idx="10"/>
          </p:nvPr>
        </p:nvSpPr>
        <p:spPr/>
        <p:txBody>
          <a:bodyPr/>
          <a:lstStyle/>
          <a:p>
            <a:fld id="{3DCA6FD8-E9E0-425E-83B0-BFDC8B319E76}" type="slidenum">
              <a:rPr lang="en-US" smtClean="0"/>
              <a:pPr/>
              <a:t>3</a:t>
            </a:fld>
            <a:endParaRPr lang="en-US"/>
          </a:p>
        </p:txBody>
      </p:sp>
    </p:spTree>
    <p:extLst>
      <p:ext uri="{BB962C8B-B14F-4D97-AF65-F5344CB8AC3E}">
        <p14:creationId xmlns:p14="http://schemas.microsoft.com/office/powerpoint/2010/main" val="40427440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dirty="0" smtClean="0">
                <a:solidFill>
                  <a:schemeClr val="tx1"/>
                </a:solidFill>
                <a:effectLst/>
                <a:latin typeface="+mn-lt"/>
                <a:ea typeface="+mn-ea"/>
                <a:cs typeface="+mn-cs"/>
              </a:rPr>
              <a:t>692,130</a:t>
            </a:r>
            <a:r>
              <a:rPr lang="en-US" dirty="0" smtClean="0"/>
              <a:t> visits</a:t>
            </a:r>
            <a:r>
              <a:rPr lang="en-US" baseline="0" dirty="0" smtClean="0"/>
              <a:t> </a:t>
            </a:r>
            <a:r>
              <a:rPr lang="en-US" baseline="0" dirty="0" smtClean="0"/>
              <a:t>total.</a:t>
            </a:r>
          </a:p>
          <a:p>
            <a:endParaRPr lang="en-US" baseline="0" dirty="0" smtClean="0"/>
          </a:p>
          <a:p>
            <a:pPr lvl="0"/>
            <a:r>
              <a:rPr lang="en-US" sz="1200" kern="1200" dirty="0" smtClean="0">
                <a:solidFill>
                  <a:schemeClr val="tx1"/>
                </a:solidFill>
                <a:effectLst/>
                <a:latin typeface="+mn-lt"/>
                <a:ea typeface="+mn-ea"/>
                <a:cs typeface="+mn-cs"/>
              </a:rPr>
              <a:t>But instead, they look something like this [SLIDE].  Some of you in the room might find it interesting that we have had almost 700,000 “visits” to our library systems - and this does not even count the library web site.  But I’m guessing NONE of you FELT the same excitement you would have as if you’d been able to </a:t>
            </a:r>
            <a:r>
              <a:rPr lang="en-US" sz="1200" i="1" kern="1200" dirty="0" smtClean="0">
                <a:solidFill>
                  <a:schemeClr val="tx1"/>
                </a:solidFill>
                <a:effectLst/>
                <a:latin typeface="+mn-lt"/>
                <a:ea typeface="+mn-ea"/>
                <a:cs typeface="+mn-cs"/>
              </a:rPr>
              <a:t>see</a:t>
            </a:r>
            <a:r>
              <a:rPr lang="en-US" sz="1200" kern="1200" dirty="0" smtClean="0">
                <a:solidFill>
                  <a:schemeClr val="tx1"/>
                </a:solidFill>
                <a:effectLst/>
                <a:latin typeface="+mn-lt"/>
                <a:ea typeface="+mn-ea"/>
                <a:cs typeface="+mn-cs"/>
              </a:rPr>
              <a:t> these 700,000 people walk through the door, like you do every day in the public areas of our library locations. </a:t>
            </a:r>
          </a:p>
          <a:p>
            <a:r>
              <a:rPr lang="en-US" sz="1200" kern="1200" dirty="0" smtClean="0">
                <a:solidFill>
                  <a:schemeClr val="tx1"/>
                </a:solidFill>
                <a:effectLst/>
                <a:latin typeface="+mn-lt"/>
                <a:ea typeface="+mn-ea"/>
                <a:cs typeface="+mn-cs"/>
              </a:rPr>
              <a:t>What’s important is that even though many of the interactions between people and information in our online systems are now hidden from us, to remember that the activity at the heart of it all is still the same.</a:t>
            </a:r>
            <a:br>
              <a:rPr lang="en-US" sz="1200" kern="1200" dirty="0" smtClean="0">
                <a:solidFill>
                  <a:schemeClr val="tx1"/>
                </a:solidFill>
                <a:effectLst/>
                <a:latin typeface="+mn-lt"/>
                <a:ea typeface="+mn-ea"/>
                <a:cs typeface="+mn-cs"/>
              </a:rPr>
            </a:br>
            <a:endParaRPr lang="en-US" sz="1200" kern="1200" dirty="0" smtClean="0">
              <a:solidFill>
                <a:schemeClr val="tx1"/>
              </a:solidFill>
              <a:effectLst/>
              <a:latin typeface="+mn-lt"/>
              <a:ea typeface="+mn-ea"/>
              <a:cs typeface="+mn-cs"/>
            </a:endParaRPr>
          </a:p>
          <a:p>
            <a:endParaRPr lang="en-US" baseline="0" dirty="0" smtClean="0"/>
          </a:p>
          <a:p>
            <a:r>
              <a:rPr lang="en-US" sz="1200" b="1" kern="1200" dirty="0" smtClean="0">
                <a:solidFill>
                  <a:schemeClr val="tx1"/>
                </a:solidFill>
                <a:effectLst/>
                <a:latin typeface="+mn-lt"/>
                <a:ea typeface="+mn-ea"/>
                <a:cs typeface="+mn-cs"/>
              </a:rPr>
              <a:t>Sources:	</a:t>
            </a:r>
            <a:endParaRPr lang="en-US" sz="1200" kern="1200" dirty="0" smtClean="0">
              <a:solidFill>
                <a:schemeClr val="tx1"/>
              </a:solidFill>
              <a:effectLst/>
              <a:latin typeface="+mn-lt"/>
              <a:ea typeface="+mn-ea"/>
              <a:cs typeface="+mn-cs"/>
            </a:endParaRPr>
          </a:p>
          <a:p>
            <a:pPr lvl="0"/>
            <a:r>
              <a:rPr lang="en-US" sz="1200" b="1" kern="1200" dirty="0" smtClean="0">
                <a:solidFill>
                  <a:schemeClr val="tx1"/>
                </a:solidFill>
                <a:effectLst/>
                <a:latin typeface="+mn-lt"/>
                <a:ea typeface="+mn-ea"/>
                <a:cs typeface="+mn-cs"/>
              </a:rPr>
              <a:t>Google Analytics – LEO Account </a:t>
            </a:r>
            <a:endParaRPr lang="en-US" sz="1200" kern="1200" dirty="0" smtClean="0">
              <a:solidFill>
                <a:schemeClr val="tx1"/>
              </a:solidFill>
              <a:effectLst/>
              <a:latin typeface="+mn-lt"/>
              <a:ea typeface="+mn-ea"/>
              <a:cs typeface="+mn-cs"/>
            </a:endParaRPr>
          </a:p>
          <a:p>
            <a:pPr lvl="0"/>
            <a:r>
              <a:rPr lang="en-US" sz="1200" b="1" kern="1200" dirty="0" smtClean="0">
                <a:solidFill>
                  <a:schemeClr val="tx1"/>
                </a:solidFill>
                <a:effectLst/>
                <a:latin typeface="+mn-lt"/>
                <a:ea typeface="+mn-ea"/>
                <a:cs typeface="+mn-cs"/>
              </a:rPr>
              <a:t>Google Analytics – www.lib.jmu.edu </a:t>
            </a:r>
            <a:endParaRPr lang="en-US" sz="1200" kern="1200" dirty="0" smtClean="0">
              <a:solidFill>
                <a:schemeClr val="tx1"/>
              </a:solidFill>
              <a:effectLst/>
              <a:latin typeface="+mn-lt"/>
              <a:ea typeface="+mn-ea"/>
              <a:cs typeface="+mn-cs"/>
            </a:endParaRPr>
          </a:p>
          <a:p>
            <a:pPr lvl="0"/>
            <a:r>
              <a:rPr lang="en-US" sz="1200" b="1" kern="1200" dirty="0" smtClean="0">
                <a:solidFill>
                  <a:schemeClr val="tx1"/>
                </a:solidFill>
                <a:effectLst/>
                <a:latin typeface="+mn-lt"/>
                <a:ea typeface="+mn-ea"/>
                <a:cs typeface="+mn-cs"/>
              </a:rPr>
              <a:t>Google Analytics – Serials Solutions Account Traffic Sources Report </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3DCA6FD8-E9E0-425E-83B0-BFDC8B319E76}" type="slidenum">
              <a:rPr lang="en-US" smtClean="0"/>
              <a:pPr/>
              <a:t>4</a:t>
            </a:fld>
            <a:endParaRPr lang="en-US"/>
          </a:p>
        </p:txBody>
      </p:sp>
    </p:spTree>
    <p:extLst>
      <p:ext uri="{BB962C8B-B14F-4D97-AF65-F5344CB8AC3E}">
        <p14:creationId xmlns:p14="http://schemas.microsoft.com/office/powerpoint/2010/main" val="31214951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So, we don’t have time to talk about all that.  So I picked one thing to focus on, which is the Validity of web analytics and what libraries might do to increase the utility of web analytics.  </a:t>
            </a:r>
          </a:p>
          <a:p>
            <a:endParaRPr lang="en-US" dirty="0"/>
          </a:p>
        </p:txBody>
      </p:sp>
      <p:sp>
        <p:nvSpPr>
          <p:cNvPr id="4" name="Slide Number Placeholder 3"/>
          <p:cNvSpPr>
            <a:spLocks noGrp="1"/>
          </p:cNvSpPr>
          <p:nvPr>
            <p:ph type="sldNum" sz="quarter" idx="10"/>
          </p:nvPr>
        </p:nvSpPr>
        <p:spPr/>
        <p:txBody>
          <a:bodyPr/>
          <a:lstStyle/>
          <a:p>
            <a:fld id="{3DCA6FD8-E9E0-425E-83B0-BFDC8B319E76}" type="slidenum">
              <a:rPr lang="en-US" smtClean="0"/>
              <a:pPr/>
              <a:t>5</a:t>
            </a:fld>
            <a:endParaRPr lang="en-US"/>
          </a:p>
        </p:txBody>
      </p:sp>
    </p:spTree>
    <p:extLst>
      <p:ext uri="{BB962C8B-B14F-4D97-AF65-F5344CB8AC3E}">
        <p14:creationId xmlns:p14="http://schemas.microsoft.com/office/powerpoint/2010/main" val="40583655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kern="1200" dirty="0" smtClean="0">
                <a:solidFill>
                  <a:schemeClr val="tx1"/>
                </a:solidFill>
                <a:effectLst/>
                <a:latin typeface="+mn-lt"/>
                <a:ea typeface="+mn-ea"/>
                <a:cs typeface="+mn-cs"/>
              </a:rPr>
              <a:t>DOI:</a:t>
            </a:r>
            <a:r>
              <a:rPr lang="en-US" sz="1200" b="0" i="0" kern="1200" dirty="0" smtClean="0">
                <a:solidFill>
                  <a:schemeClr val="tx1"/>
                </a:solidFill>
                <a:effectLst/>
                <a:latin typeface="+mn-lt"/>
                <a:ea typeface="+mn-ea"/>
                <a:cs typeface="+mn-cs"/>
              </a:rPr>
              <a:t>10.4135/9781412950589</a:t>
            </a:r>
          </a:p>
          <a:p>
            <a:r>
              <a:rPr lang="en-US" sz="1200" kern="1200" dirty="0" smtClean="0">
                <a:solidFill>
                  <a:schemeClr val="tx1"/>
                </a:solidFill>
                <a:effectLst/>
                <a:latin typeface="+mn-lt"/>
                <a:ea typeface="+mn-ea"/>
                <a:cs typeface="+mn-cs"/>
              </a:rPr>
              <a:t>[</a:t>
            </a:r>
            <a:r>
              <a:rPr lang="en-US" sz="1200" b="1" kern="1200" dirty="0" smtClean="0">
                <a:solidFill>
                  <a:schemeClr val="tx1"/>
                </a:solidFill>
                <a:effectLst/>
                <a:latin typeface="+mn-lt"/>
                <a:ea typeface="+mn-ea"/>
                <a:cs typeface="+mn-cs"/>
              </a:rPr>
              <a:t>VALIDITY</a:t>
            </a:r>
            <a:r>
              <a:rPr lang="en-US" sz="1200" kern="120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SLIDE 1</a:t>
            </a:r>
            <a:r>
              <a:rPr lang="en-US" sz="1200" kern="1200" dirty="0" smtClean="0">
                <a:solidFill>
                  <a:schemeClr val="tx1"/>
                </a:solidFill>
                <a:effectLst/>
                <a:latin typeface="+mn-lt"/>
                <a:ea typeface="+mn-ea"/>
                <a:cs typeface="+mn-cs"/>
              </a:rPr>
              <a:t>] Review the definition of validity.  One can never prove that a high SAT score means that you will do well in college, but you can demonstrate that SAT scores are a valid measure for predicting college performance.</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So one of the first steps with respect to validity is called CONTENT validity.</a:t>
            </a:r>
            <a:endParaRPr lang="en-US" dirty="0"/>
          </a:p>
        </p:txBody>
      </p:sp>
      <p:sp>
        <p:nvSpPr>
          <p:cNvPr id="4" name="Slide Number Placeholder 3"/>
          <p:cNvSpPr>
            <a:spLocks noGrp="1"/>
          </p:cNvSpPr>
          <p:nvPr>
            <p:ph type="sldNum" sz="quarter" idx="10"/>
          </p:nvPr>
        </p:nvSpPr>
        <p:spPr/>
        <p:txBody>
          <a:bodyPr/>
          <a:lstStyle/>
          <a:p>
            <a:fld id="{3DCA6FD8-E9E0-425E-83B0-BFDC8B319E76}" type="slidenum">
              <a:rPr lang="en-US" smtClean="0"/>
              <a:pPr/>
              <a:t>6</a:t>
            </a:fld>
            <a:endParaRPr lang="en-US"/>
          </a:p>
        </p:txBody>
      </p:sp>
    </p:spTree>
    <p:extLst>
      <p:ext uri="{BB962C8B-B14F-4D97-AF65-F5344CB8AC3E}">
        <p14:creationId xmlns:p14="http://schemas.microsoft.com/office/powerpoint/2010/main" val="31214951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kern="1200" dirty="0" smtClean="0">
                <a:solidFill>
                  <a:schemeClr val="tx1"/>
                </a:solidFill>
                <a:effectLst/>
                <a:latin typeface="+mn-lt"/>
                <a:ea typeface="+mn-ea"/>
                <a:cs typeface="+mn-cs"/>
              </a:rPr>
              <a:t>DOI:</a:t>
            </a:r>
            <a:r>
              <a:rPr lang="en-US" sz="1200" b="0" i="0" kern="1200" dirty="0" smtClean="0">
                <a:solidFill>
                  <a:schemeClr val="tx1"/>
                </a:solidFill>
                <a:effectLst/>
                <a:latin typeface="+mn-lt"/>
                <a:ea typeface="+mn-ea"/>
                <a:cs typeface="+mn-cs"/>
              </a:rPr>
              <a:t>10.4135/9781412950589</a:t>
            </a:r>
          </a:p>
          <a:p>
            <a:endParaRPr lang="en-US" sz="1200" b="0" i="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Some of you have participated in examinations of information literacy test items to determine if the content of the questions is really relevant to information literacy today. For example, if there was an old question that involved knowing the LC Classification system, you might determine that question no longer has content validity. In my summer leave work, I wrote a paper reviewing a set of commercial web analytics ratios thinking about their content validity for the library environment.  </a:t>
            </a:r>
            <a:endParaRPr lang="en-US" dirty="0"/>
          </a:p>
        </p:txBody>
      </p:sp>
      <p:sp>
        <p:nvSpPr>
          <p:cNvPr id="4" name="Slide Number Placeholder 3"/>
          <p:cNvSpPr>
            <a:spLocks noGrp="1"/>
          </p:cNvSpPr>
          <p:nvPr>
            <p:ph type="sldNum" sz="quarter" idx="10"/>
          </p:nvPr>
        </p:nvSpPr>
        <p:spPr/>
        <p:txBody>
          <a:bodyPr/>
          <a:lstStyle/>
          <a:p>
            <a:fld id="{3DCA6FD8-E9E0-425E-83B0-BFDC8B319E76}" type="slidenum">
              <a:rPr lang="en-US" smtClean="0"/>
              <a:pPr/>
              <a:t>7</a:t>
            </a:fld>
            <a:endParaRPr lang="en-US"/>
          </a:p>
        </p:txBody>
      </p:sp>
    </p:spTree>
    <p:extLst>
      <p:ext uri="{BB962C8B-B14F-4D97-AF65-F5344CB8AC3E}">
        <p14:creationId xmlns:p14="http://schemas.microsoft.com/office/powerpoint/2010/main" val="31214951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kern="1200" dirty="0" smtClean="0">
                <a:solidFill>
                  <a:schemeClr val="tx1"/>
                </a:solidFill>
                <a:effectLst/>
                <a:latin typeface="+mn-lt"/>
                <a:ea typeface="+mn-ea"/>
                <a:cs typeface="+mn-cs"/>
              </a:rPr>
              <a:t>DOI:</a:t>
            </a:r>
            <a:r>
              <a:rPr lang="en-US" sz="1200" b="0" i="0" kern="1200" dirty="0" smtClean="0">
                <a:solidFill>
                  <a:schemeClr val="tx1"/>
                </a:solidFill>
                <a:effectLst/>
                <a:latin typeface="+mn-lt"/>
                <a:ea typeface="+mn-ea"/>
                <a:cs typeface="+mn-cs"/>
              </a:rPr>
              <a:t>10.4135/9781412950589</a:t>
            </a:r>
          </a:p>
          <a:p>
            <a:endParaRPr lang="en-US" sz="1200" b="0" i="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For example, there is a metric called “average order value,” which works great for Amazon.com. </a:t>
            </a:r>
          </a:p>
          <a:p>
            <a:endParaRPr lang="en-US" sz="1200" b="0" i="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At first blush, it seems like it would not be good for libraries.  We don’t put price tags on the value of information, even though our vendors do.  But then I thought about the ways companies increase average order value – they have features like “customers who bought this also bought…”  Well, maybe our systems SHOULD do that, and do that so well that our users do end up checking out more items or downloading more articles because they were relevant!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What’s also so important is that web metrics are different for different types of sites. For example, a system like R2 would be considered a “commerce” site – we want users to find their database and make selections quickly.  So we would want to see low average time on site and maybe low </a:t>
            </a:r>
            <a:r>
              <a:rPr lang="en-US" sz="1200" kern="1200" dirty="0" err="1" smtClean="0">
                <a:solidFill>
                  <a:schemeClr val="tx1"/>
                </a:solidFill>
                <a:effectLst/>
                <a:latin typeface="+mn-lt"/>
                <a:ea typeface="+mn-ea"/>
                <a:cs typeface="+mn-cs"/>
              </a:rPr>
              <a:t>pageviews</a:t>
            </a:r>
            <a:r>
              <a:rPr lang="en-US" sz="1200" kern="1200" dirty="0" smtClean="0">
                <a:solidFill>
                  <a:schemeClr val="tx1"/>
                </a:solidFill>
                <a:effectLst/>
                <a:latin typeface="+mn-lt"/>
                <a:ea typeface="+mn-ea"/>
                <a:cs typeface="+mn-cs"/>
              </a:rPr>
              <a:t> per visit.  For Go for the Gold, we would want to see a high average time on site and high </a:t>
            </a:r>
            <a:r>
              <a:rPr lang="en-US" sz="1200" kern="1200" dirty="0" err="1" smtClean="0">
                <a:solidFill>
                  <a:schemeClr val="tx1"/>
                </a:solidFill>
                <a:effectLst/>
                <a:latin typeface="+mn-lt"/>
                <a:ea typeface="+mn-ea"/>
                <a:cs typeface="+mn-cs"/>
              </a:rPr>
              <a:t>pageviews</a:t>
            </a:r>
            <a:r>
              <a:rPr lang="en-US" sz="1200" kern="1200" dirty="0" smtClean="0">
                <a:solidFill>
                  <a:schemeClr val="tx1"/>
                </a:solidFill>
                <a:effectLst/>
                <a:latin typeface="+mn-lt"/>
                <a:ea typeface="+mn-ea"/>
                <a:cs typeface="+mn-cs"/>
              </a:rPr>
              <a:t> per visit.  For the catalog, it gets confusing because users looking up a call number should have low </a:t>
            </a:r>
            <a:r>
              <a:rPr lang="en-US" sz="1200" kern="1200" dirty="0" err="1" smtClean="0">
                <a:solidFill>
                  <a:schemeClr val="tx1"/>
                </a:solidFill>
                <a:effectLst/>
                <a:latin typeface="+mn-lt"/>
                <a:ea typeface="+mn-ea"/>
                <a:cs typeface="+mn-cs"/>
              </a:rPr>
              <a:t>pageviews</a:t>
            </a:r>
            <a:r>
              <a:rPr lang="en-US" sz="1200" kern="1200" dirty="0" smtClean="0">
                <a:solidFill>
                  <a:schemeClr val="tx1"/>
                </a:solidFill>
                <a:effectLst/>
                <a:latin typeface="+mn-lt"/>
                <a:ea typeface="+mn-ea"/>
                <a:cs typeface="+mn-cs"/>
              </a:rPr>
              <a:t> per visit, but users doing serious research should have high </a:t>
            </a:r>
            <a:r>
              <a:rPr lang="en-US" sz="1200" kern="1200" dirty="0" err="1" smtClean="0">
                <a:solidFill>
                  <a:schemeClr val="tx1"/>
                </a:solidFill>
                <a:effectLst/>
                <a:latin typeface="+mn-lt"/>
                <a:ea typeface="+mn-ea"/>
                <a:cs typeface="+mn-cs"/>
              </a:rPr>
              <a:t>pageviews</a:t>
            </a:r>
            <a:r>
              <a:rPr lang="en-US" sz="1200" kern="1200" dirty="0" smtClean="0">
                <a:solidFill>
                  <a:schemeClr val="tx1"/>
                </a:solidFill>
                <a:effectLst/>
                <a:latin typeface="+mn-lt"/>
                <a:ea typeface="+mn-ea"/>
                <a:cs typeface="+mn-cs"/>
              </a:rPr>
              <a:t> per visit. What’s important is thinking about how the intended user behavior might translate into web analytics. </a:t>
            </a:r>
          </a:p>
          <a:p>
            <a:r>
              <a:rPr lang="en-US" sz="1200" kern="1200" dirty="0" smtClean="0">
                <a:solidFill>
                  <a:schemeClr val="tx1"/>
                </a:solidFill>
                <a:effectLst/>
                <a:latin typeface="+mn-lt"/>
                <a:ea typeface="+mn-ea"/>
                <a:cs typeface="+mn-cs"/>
              </a:rPr>
              <a:t>So if you are REALLY interested in the various web metrics available, I have a paper you can read.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3DCA6FD8-E9E0-425E-83B0-BFDC8B319E76}" type="slidenum">
              <a:rPr lang="en-US" smtClean="0"/>
              <a:pPr/>
              <a:t>8</a:t>
            </a:fld>
            <a:endParaRPr lang="en-US"/>
          </a:p>
        </p:txBody>
      </p:sp>
    </p:spTree>
    <p:extLst>
      <p:ext uri="{BB962C8B-B14F-4D97-AF65-F5344CB8AC3E}">
        <p14:creationId xmlns:p14="http://schemas.microsoft.com/office/powerpoint/2010/main" val="31214951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kern="1200" dirty="0" smtClean="0">
                <a:solidFill>
                  <a:schemeClr val="tx1"/>
                </a:solidFill>
                <a:effectLst/>
                <a:latin typeface="+mn-lt"/>
                <a:ea typeface="+mn-ea"/>
                <a:cs typeface="+mn-cs"/>
              </a:rPr>
              <a:t>DOI:</a:t>
            </a:r>
            <a:r>
              <a:rPr lang="en-US" sz="1200" b="0" i="0" kern="1200" dirty="0" smtClean="0">
                <a:solidFill>
                  <a:schemeClr val="tx1"/>
                </a:solidFill>
                <a:effectLst/>
                <a:latin typeface="+mn-lt"/>
                <a:ea typeface="+mn-ea"/>
                <a:cs typeface="+mn-cs"/>
              </a:rPr>
              <a:t>10.4135/9781412950589</a:t>
            </a:r>
          </a:p>
          <a:p>
            <a:endParaRPr lang="en-US" sz="1200" b="0" i="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For today, we’re going to look at a metric I’ve been interested in recently, which is a conversion rate.  </a:t>
            </a:r>
            <a:r>
              <a:rPr lang="en-US" sz="1200" b="1" kern="1200" dirty="0" smtClean="0">
                <a:solidFill>
                  <a:schemeClr val="tx1"/>
                </a:solidFill>
                <a:effectLst/>
                <a:latin typeface="+mn-lt"/>
                <a:ea typeface="+mn-ea"/>
                <a:cs typeface="+mn-cs"/>
              </a:rPr>
              <a:t>[VALIDITY SLIDE 4]</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Since we don’t have customers making purchases, we have customers choosing databases or downloading full-text articles.  </a:t>
            </a:r>
          </a:p>
          <a:p>
            <a:endParaRPr lang="en-US" dirty="0"/>
          </a:p>
        </p:txBody>
      </p:sp>
      <p:sp>
        <p:nvSpPr>
          <p:cNvPr id="4" name="Slide Number Placeholder 3"/>
          <p:cNvSpPr>
            <a:spLocks noGrp="1"/>
          </p:cNvSpPr>
          <p:nvPr>
            <p:ph type="sldNum" sz="quarter" idx="10"/>
          </p:nvPr>
        </p:nvSpPr>
        <p:spPr/>
        <p:txBody>
          <a:bodyPr/>
          <a:lstStyle/>
          <a:p>
            <a:fld id="{3DCA6FD8-E9E0-425E-83B0-BFDC8B319E76}" type="slidenum">
              <a:rPr lang="en-US" smtClean="0"/>
              <a:pPr/>
              <a:t>9</a:t>
            </a:fld>
            <a:endParaRPr lang="en-US"/>
          </a:p>
        </p:txBody>
      </p:sp>
    </p:spTree>
    <p:extLst>
      <p:ext uri="{BB962C8B-B14F-4D97-AF65-F5344CB8AC3E}">
        <p14:creationId xmlns:p14="http://schemas.microsoft.com/office/powerpoint/2010/main" val="31214951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3D33E15-AE28-4E3D-9F74-A1E5860A68BF}" type="datetimeFigureOut">
              <a:rPr lang="en-US" smtClean="0"/>
              <a:pPr/>
              <a:t>10/1/2017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A4F458-979B-4D14-8A86-27B6156906B3}" type="slidenum">
              <a:rPr lang="en-US" smtClean="0"/>
              <a:pPr/>
              <a:t>‹#›</a:t>
            </a:fld>
            <a:endParaRPr lang="en-US"/>
          </a:p>
        </p:txBody>
      </p:sp>
    </p:spTree>
    <p:extLst>
      <p:ext uri="{BB962C8B-B14F-4D97-AF65-F5344CB8AC3E}">
        <p14:creationId xmlns:p14="http://schemas.microsoft.com/office/powerpoint/2010/main" val="19329806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3D33E15-AE28-4E3D-9F74-A1E5860A68BF}" type="datetimeFigureOut">
              <a:rPr lang="en-US" smtClean="0"/>
              <a:pPr/>
              <a:t>10/1/2017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A4F458-979B-4D14-8A86-27B6156906B3}" type="slidenum">
              <a:rPr lang="en-US" smtClean="0"/>
              <a:pPr/>
              <a:t>‹#›</a:t>
            </a:fld>
            <a:endParaRPr lang="en-US"/>
          </a:p>
        </p:txBody>
      </p:sp>
    </p:spTree>
    <p:extLst>
      <p:ext uri="{BB962C8B-B14F-4D97-AF65-F5344CB8AC3E}">
        <p14:creationId xmlns:p14="http://schemas.microsoft.com/office/powerpoint/2010/main" val="894931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3D33E15-AE28-4E3D-9F74-A1E5860A68BF}" type="datetimeFigureOut">
              <a:rPr lang="en-US" smtClean="0"/>
              <a:pPr/>
              <a:t>10/1/2017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A4F458-979B-4D14-8A86-27B6156906B3}" type="slidenum">
              <a:rPr lang="en-US" smtClean="0"/>
              <a:pPr/>
              <a:t>‹#›</a:t>
            </a:fld>
            <a:endParaRPr lang="en-US"/>
          </a:p>
        </p:txBody>
      </p:sp>
    </p:spTree>
    <p:extLst>
      <p:ext uri="{BB962C8B-B14F-4D97-AF65-F5344CB8AC3E}">
        <p14:creationId xmlns:p14="http://schemas.microsoft.com/office/powerpoint/2010/main" val="32826860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3D33E15-AE28-4E3D-9F74-A1E5860A68BF}" type="datetimeFigureOut">
              <a:rPr lang="en-US" smtClean="0"/>
              <a:pPr/>
              <a:t>10/1/2017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A4F458-979B-4D14-8A86-27B6156906B3}" type="slidenum">
              <a:rPr lang="en-US" smtClean="0"/>
              <a:pPr/>
              <a:t>‹#›</a:t>
            </a:fld>
            <a:endParaRPr lang="en-US"/>
          </a:p>
        </p:txBody>
      </p:sp>
    </p:spTree>
    <p:extLst>
      <p:ext uri="{BB962C8B-B14F-4D97-AF65-F5344CB8AC3E}">
        <p14:creationId xmlns:p14="http://schemas.microsoft.com/office/powerpoint/2010/main" val="30202028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3D33E15-AE28-4E3D-9F74-A1E5860A68BF}" type="datetimeFigureOut">
              <a:rPr lang="en-US" smtClean="0"/>
              <a:pPr/>
              <a:t>10/1/2017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A4F458-979B-4D14-8A86-27B6156906B3}" type="slidenum">
              <a:rPr lang="en-US" smtClean="0"/>
              <a:pPr/>
              <a:t>‹#›</a:t>
            </a:fld>
            <a:endParaRPr lang="en-US"/>
          </a:p>
        </p:txBody>
      </p:sp>
    </p:spTree>
    <p:extLst>
      <p:ext uri="{BB962C8B-B14F-4D97-AF65-F5344CB8AC3E}">
        <p14:creationId xmlns:p14="http://schemas.microsoft.com/office/powerpoint/2010/main" val="5588800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3D33E15-AE28-4E3D-9F74-A1E5860A68BF}" type="datetimeFigureOut">
              <a:rPr lang="en-US" smtClean="0"/>
              <a:pPr/>
              <a:t>10/1/2017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A4F458-979B-4D14-8A86-27B6156906B3}" type="slidenum">
              <a:rPr lang="en-US" smtClean="0"/>
              <a:pPr/>
              <a:t>‹#›</a:t>
            </a:fld>
            <a:endParaRPr lang="en-US"/>
          </a:p>
        </p:txBody>
      </p:sp>
    </p:spTree>
    <p:extLst>
      <p:ext uri="{BB962C8B-B14F-4D97-AF65-F5344CB8AC3E}">
        <p14:creationId xmlns:p14="http://schemas.microsoft.com/office/powerpoint/2010/main" val="13554719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3D33E15-AE28-4E3D-9F74-A1E5860A68BF}" type="datetimeFigureOut">
              <a:rPr lang="en-US" smtClean="0"/>
              <a:pPr/>
              <a:t>10/1/2017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6A4F458-979B-4D14-8A86-27B6156906B3}" type="slidenum">
              <a:rPr lang="en-US" smtClean="0"/>
              <a:pPr/>
              <a:t>‹#›</a:t>
            </a:fld>
            <a:endParaRPr lang="en-US"/>
          </a:p>
        </p:txBody>
      </p:sp>
    </p:spTree>
    <p:extLst>
      <p:ext uri="{BB962C8B-B14F-4D97-AF65-F5344CB8AC3E}">
        <p14:creationId xmlns:p14="http://schemas.microsoft.com/office/powerpoint/2010/main" val="2787018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3D33E15-AE28-4E3D-9F74-A1E5860A68BF}" type="datetimeFigureOut">
              <a:rPr lang="en-US" smtClean="0"/>
              <a:pPr/>
              <a:t>10/1/2017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6A4F458-979B-4D14-8A86-27B6156906B3}" type="slidenum">
              <a:rPr lang="en-US" smtClean="0"/>
              <a:pPr/>
              <a:t>‹#›</a:t>
            </a:fld>
            <a:endParaRPr lang="en-US"/>
          </a:p>
        </p:txBody>
      </p:sp>
    </p:spTree>
    <p:extLst>
      <p:ext uri="{BB962C8B-B14F-4D97-AF65-F5344CB8AC3E}">
        <p14:creationId xmlns:p14="http://schemas.microsoft.com/office/powerpoint/2010/main" val="26853636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3D33E15-AE28-4E3D-9F74-A1E5860A68BF}" type="datetimeFigureOut">
              <a:rPr lang="en-US" smtClean="0"/>
              <a:pPr/>
              <a:t>10/1/2017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6A4F458-979B-4D14-8A86-27B6156906B3}" type="slidenum">
              <a:rPr lang="en-US" smtClean="0"/>
              <a:pPr/>
              <a:t>‹#›</a:t>
            </a:fld>
            <a:endParaRPr lang="en-US"/>
          </a:p>
        </p:txBody>
      </p:sp>
    </p:spTree>
    <p:extLst>
      <p:ext uri="{BB962C8B-B14F-4D97-AF65-F5344CB8AC3E}">
        <p14:creationId xmlns:p14="http://schemas.microsoft.com/office/powerpoint/2010/main" val="9355381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3D33E15-AE28-4E3D-9F74-A1E5860A68BF}" type="datetimeFigureOut">
              <a:rPr lang="en-US" smtClean="0"/>
              <a:pPr/>
              <a:t>10/1/2017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A4F458-979B-4D14-8A86-27B6156906B3}" type="slidenum">
              <a:rPr lang="en-US" smtClean="0"/>
              <a:pPr/>
              <a:t>‹#›</a:t>
            </a:fld>
            <a:endParaRPr lang="en-US"/>
          </a:p>
        </p:txBody>
      </p:sp>
    </p:spTree>
    <p:extLst>
      <p:ext uri="{BB962C8B-B14F-4D97-AF65-F5344CB8AC3E}">
        <p14:creationId xmlns:p14="http://schemas.microsoft.com/office/powerpoint/2010/main" val="14499572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3D33E15-AE28-4E3D-9F74-A1E5860A68BF}" type="datetimeFigureOut">
              <a:rPr lang="en-US" smtClean="0"/>
              <a:pPr/>
              <a:t>10/1/2017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A4F458-979B-4D14-8A86-27B6156906B3}" type="slidenum">
              <a:rPr lang="en-US" smtClean="0"/>
              <a:pPr/>
              <a:t>‹#›</a:t>
            </a:fld>
            <a:endParaRPr lang="en-US"/>
          </a:p>
        </p:txBody>
      </p:sp>
    </p:spTree>
    <p:extLst>
      <p:ext uri="{BB962C8B-B14F-4D97-AF65-F5344CB8AC3E}">
        <p14:creationId xmlns:p14="http://schemas.microsoft.com/office/powerpoint/2010/main" val="23012005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3D33E15-AE28-4E3D-9F74-A1E5860A68BF}" type="datetimeFigureOut">
              <a:rPr lang="en-US" smtClean="0"/>
              <a:pPr/>
              <a:t>10/1/2017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A4F458-979B-4D14-8A86-27B6156906B3}" type="slidenum">
              <a:rPr lang="en-US" smtClean="0"/>
              <a:pPr/>
              <a:t>‹#›</a:t>
            </a:fld>
            <a:endParaRPr lang="en-US"/>
          </a:p>
        </p:txBody>
      </p:sp>
    </p:spTree>
    <p:extLst>
      <p:ext uri="{BB962C8B-B14F-4D97-AF65-F5344CB8AC3E}">
        <p14:creationId xmlns:p14="http://schemas.microsoft.com/office/powerpoint/2010/main" val="38493866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solidFill>
                  <a:schemeClr val="bg1">
                    <a:lumMod val="85000"/>
                  </a:schemeClr>
                </a:solidFill>
              </a:rPr>
              <a:t>Library Systems and Web Analytics: What can we learn?</a:t>
            </a:r>
          </a:p>
        </p:txBody>
      </p:sp>
      <p:sp>
        <p:nvSpPr>
          <p:cNvPr id="3" name="Subtitle 2"/>
          <p:cNvSpPr>
            <a:spLocks noGrp="1"/>
          </p:cNvSpPr>
          <p:nvPr>
            <p:ph type="subTitle" idx="1"/>
          </p:nvPr>
        </p:nvSpPr>
        <p:spPr/>
        <p:txBody>
          <a:bodyPr/>
          <a:lstStyle/>
          <a:p>
            <a:r>
              <a:rPr lang="en-US" dirty="0" smtClean="0">
                <a:solidFill>
                  <a:schemeClr val="tx2">
                    <a:lumMod val="40000"/>
                    <a:lumOff val="60000"/>
                  </a:schemeClr>
                </a:solidFill>
              </a:rPr>
              <a:t>Jody Condit Fagan</a:t>
            </a:r>
            <a:endParaRPr lang="en-US" dirty="0">
              <a:solidFill>
                <a:schemeClr val="tx2">
                  <a:lumMod val="40000"/>
                  <a:lumOff val="60000"/>
                </a:schemeClr>
              </a:solidFill>
            </a:endParaRPr>
          </a:p>
        </p:txBody>
      </p:sp>
    </p:spTree>
    <p:extLst>
      <p:ext uri="{BB962C8B-B14F-4D97-AF65-F5344CB8AC3E}">
        <p14:creationId xmlns:p14="http://schemas.microsoft.com/office/powerpoint/2010/main" val="278232198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28239908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2"/>
          <p:cNvSpPr txBox="1">
            <a:spLocks/>
          </p:cNvSpPr>
          <p:nvPr/>
        </p:nvSpPr>
        <p:spPr>
          <a:xfrm>
            <a:off x="1364087" y="2590800"/>
            <a:ext cx="6400800" cy="17526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dirty="0" smtClean="0">
                <a:solidFill>
                  <a:schemeClr val="tx2">
                    <a:lumMod val="40000"/>
                    <a:lumOff val="60000"/>
                  </a:schemeClr>
                </a:solidFill>
              </a:rPr>
              <a:t>(see handout)</a:t>
            </a:r>
            <a:endParaRPr lang="en-US" dirty="0">
              <a:solidFill>
                <a:schemeClr val="tx2">
                  <a:lumMod val="40000"/>
                  <a:lumOff val="60000"/>
                </a:schemeClr>
              </a:solidFill>
            </a:endParaRPr>
          </a:p>
        </p:txBody>
      </p:sp>
    </p:spTree>
    <p:extLst>
      <p:ext uri="{BB962C8B-B14F-4D97-AF65-F5344CB8AC3E}">
        <p14:creationId xmlns:p14="http://schemas.microsoft.com/office/powerpoint/2010/main" val="297550780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1025" name="Chart 1"/>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94942" y="609600"/>
            <a:ext cx="7154116" cy="4714875"/>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3"/>
          <p:cNvSpPr>
            <a:spLocks noChangeArrowheads="1"/>
          </p:cNvSpPr>
          <p:nvPr/>
        </p:nvSpPr>
        <p:spPr bwMode="auto">
          <a:xfrm>
            <a:off x="6535670" y="6567526"/>
            <a:ext cx="264643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45720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bg1">
                    <a:lumMod val="85000"/>
                  </a:schemeClr>
                </a:solidFill>
                <a:effectLst/>
                <a:latin typeface="Arial" pitchFamily="34" charset="0"/>
                <a:ea typeface="Times New Roman" pitchFamily="18" charset="0"/>
                <a:cs typeface="Arial" pitchFamily="34" charset="0"/>
              </a:rPr>
              <a:t>Note: Data from Elsevier, Inc.</a:t>
            </a:r>
            <a:endParaRPr kumimoji="0" lang="en-US" sz="600" b="0" i="0" u="none" strike="noStrike" cap="none" normalizeH="0" baseline="0" dirty="0" smtClean="0">
              <a:ln>
                <a:noFill/>
              </a:ln>
              <a:solidFill>
                <a:schemeClr val="bg1">
                  <a:lumMod val="85000"/>
                </a:schemeClr>
              </a:solidFill>
              <a:effectLst/>
              <a:latin typeface="Arial" pitchFamily="34" charset="0"/>
              <a:cs typeface="Arial" pitchFamily="34" charset="0"/>
            </a:endParaRPr>
          </a:p>
        </p:txBody>
      </p:sp>
    </p:spTree>
    <p:extLst>
      <p:ext uri="{BB962C8B-B14F-4D97-AF65-F5344CB8AC3E}">
        <p14:creationId xmlns:p14="http://schemas.microsoft.com/office/powerpoint/2010/main" val="61374709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Chart 1"/>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94941" y="609599"/>
            <a:ext cx="7136561" cy="471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3"/>
          <p:cNvSpPr>
            <a:spLocks noChangeArrowheads="1"/>
          </p:cNvSpPr>
          <p:nvPr/>
        </p:nvSpPr>
        <p:spPr bwMode="auto">
          <a:xfrm>
            <a:off x="6535670" y="6567526"/>
            <a:ext cx="264643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45720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bg1">
                    <a:lumMod val="85000"/>
                  </a:schemeClr>
                </a:solidFill>
                <a:effectLst/>
                <a:latin typeface="Arial" pitchFamily="34" charset="0"/>
                <a:ea typeface="Times New Roman" pitchFamily="18" charset="0"/>
                <a:cs typeface="Arial" pitchFamily="34" charset="0"/>
              </a:rPr>
              <a:t>Note: Data from Elsevier, Inc.</a:t>
            </a:r>
            <a:endParaRPr kumimoji="0" lang="en-US" sz="600" b="0" i="0" u="none" strike="noStrike" cap="none" normalizeH="0" baseline="0" dirty="0" smtClean="0">
              <a:ln>
                <a:noFill/>
              </a:ln>
              <a:solidFill>
                <a:schemeClr val="bg1">
                  <a:lumMod val="85000"/>
                </a:schemeClr>
              </a:solidFill>
              <a:effectLst/>
              <a:latin typeface="Arial" pitchFamily="34" charset="0"/>
              <a:cs typeface="Arial" pitchFamily="34" charset="0"/>
            </a:endParaRPr>
          </a:p>
        </p:txBody>
      </p:sp>
    </p:spTree>
    <p:extLst>
      <p:ext uri="{BB962C8B-B14F-4D97-AF65-F5344CB8AC3E}">
        <p14:creationId xmlns:p14="http://schemas.microsoft.com/office/powerpoint/2010/main" val="374784491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Chart 1"/>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94941" y="609599"/>
            <a:ext cx="7136561" cy="471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3"/>
          <p:cNvSpPr>
            <a:spLocks noChangeArrowheads="1"/>
          </p:cNvSpPr>
          <p:nvPr/>
        </p:nvSpPr>
        <p:spPr bwMode="auto">
          <a:xfrm>
            <a:off x="457201" y="6506874"/>
            <a:ext cx="8686800"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indent="457200" algn="r" fontAlgn="base">
              <a:spcBef>
                <a:spcPct val="0"/>
              </a:spcBef>
              <a:spcAft>
                <a:spcPct val="0"/>
              </a:spcAft>
            </a:pPr>
            <a:r>
              <a:rPr lang="en-US" sz="1400" dirty="0">
                <a:solidFill>
                  <a:schemeClr val="bg1">
                    <a:lumMod val="85000"/>
                  </a:schemeClr>
                </a:solidFill>
              </a:rPr>
              <a:t>Data from JMU Library Catalog Google Analytics account and </a:t>
            </a:r>
            <a:r>
              <a:rPr lang="en-US" sz="1400" dirty="0" err="1">
                <a:solidFill>
                  <a:schemeClr val="bg1">
                    <a:lumMod val="85000"/>
                  </a:schemeClr>
                </a:solidFill>
              </a:rPr>
              <a:t>EADmin</a:t>
            </a:r>
            <a:r>
              <a:rPr lang="en-US" sz="1400" dirty="0">
                <a:solidFill>
                  <a:schemeClr val="bg1">
                    <a:lumMod val="85000"/>
                  </a:schemeClr>
                </a:solidFill>
              </a:rPr>
              <a:t> Reports &amp; Statistics Session Report </a:t>
            </a:r>
            <a:endParaRPr kumimoji="0" lang="en-US" sz="700" b="0" i="0" u="none" strike="noStrike" cap="none" normalizeH="0" baseline="0" dirty="0" smtClean="0">
              <a:ln>
                <a:noFill/>
              </a:ln>
              <a:solidFill>
                <a:schemeClr val="bg1">
                  <a:lumMod val="85000"/>
                </a:schemeClr>
              </a:solidFill>
              <a:effectLst/>
              <a:latin typeface="Arial" pitchFamily="34" charset="0"/>
              <a:cs typeface="Arial" pitchFamily="34" charset="0"/>
            </a:endParaRPr>
          </a:p>
        </p:txBody>
      </p:sp>
      <p:pic>
        <p:nvPicPr>
          <p:cNvPr id="3075" name="Chart 3"/>
          <p:cNvPicPr>
            <a:picLocks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50527" y="622299"/>
            <a:ext cx="8425388" cy="468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1466091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2"/>
          <p:cNvSpPr txBox="1">
            <a:spLocks/>
          </p:cNvSpPr>
          <p:nvPr/>
        </p:nvSpPr>
        <p:spPr>
          <a:xfrm>
            <a:off x="1364087" y="2590800"/>
            <a:ext cx="6400800" cy="17526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dirty="0" smtClean="0">
                <a:solidFill>
                  <a:schemeClr val="tx2">
                    <a:lumMod val="40000"/>
                    <a:lumOff val="60000"/>
                  </a:schemeClr>
                </a:solidFill>
              </a:rPr>
              <a:t>(see handout)</a:t>
            </a:r>
            <a:endParaRPr lang="en-US" dirty="0">
              <a:solidFill>
                <a:schemeClr val="tx2">
                  <a:lumMod val="40000"/>
                  <a:lumOff val="60000"/>
                </a:schemeClr>
              </a:solidFill>
            </a:endParaRPr>
          </a:p>
        </p:txBody>
      </p:sp>
    </p:spTree>
    <p:extLst>
      <p:ext uri="{BB962C8B-B14F-4D97-AF65-F5344CB8AC3E}">
        <p14:creationId xmlns:p14="http://schemas.microsoft.com/office/powerpoint/2010/main" val="360451863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solidFill>
                  <a:schemeClr val="bg1">
                    <a:lumMod val="85000"/>
                  </a:schemeClr>
                </a:solidFill>
              </a:rPr>
              <a:t>Library Systems and Web Analytics: What can we learn?</a:t>
            </a:r>
          </a:p>
        </p:txBody>
      </p:sp>
      <p:sp>
        <p:nvSpPr>
          <p:cNvPr id="3" name="Subtitle 2"/>
          <p:cNvSpPr>
            <a:spLocks noGrp="1"/>
          </p:cNvSpPr>
          <p:nvPr>
            <p:ph type="subTitle" idx="1"/>
          </p:nvPr>
        </p:nvSpPr>
        <p:spPr/>
        <p:txBody>
          <a:bodyPr/>
          <a:lstStyle/>
          <a:p>
            <a:r>
              <a:rPr lang="en-US" dirty="0" smtClean="0">
                <a:solidFill>
                  <a:schemeClr val="tx2">
                    <a:lumMod val="40000"/>
                    <a:lumOff val="60000"/>
                  </a:schemeClr>
                </a:solidFill>
              </a:rPr>
              <a:t>Jody Condit Fagan</a:t>
            </a:r>
            <a:endParaRPr lang="en-US" dirty="0">
              <a:solidFill>
                <a:schemeClr val="tx2">
                  <a:lumMod val="40000"/>
                  <a:lumOff val="60000"/>
                </a:schemeClr>
              </a:solidFill>
            </a:endParaRPr>
          </a:p>
        </p:txBody>
      </p:sp>
    </p:spTree>
    <p:extLst>
      <p:ext uri="{BB962C8B-B14F-4D97-AF65-F5344CB8AC3E}">
        <p14:creationId xmlns:p14="http://schemas.microsoft.com/office/powerpoint/2010/main" val="28207256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http://pocketknowledge.tc.columbia.edu/files_web_accessible/35005/3867_medlarg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1000" y="228600"/>
            <a:ext cx="7620000" cy="5915026"/>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381000" y="6143626"/>
            <a:ext cx="8737600" cy="646331"/>
          </a:xfrm>
          <a:prstGeom prst="rect">
            <a:avLst/>
          </a:prstGeom>
        </p:spPr>
        <p:txBody>
          <a:bodyPr wrap="square">
            <a:spAutoFit/>
          </a:bodyPr>
          <a:lstStyle/>
          <a:p>
            <a:pPr algn="r"/>
            <a:r>
              <a:rPr lang="en-US" dirty="0" smtClean="0">
                <a:solidFill>
                  <a:schemeClr val="bg1">
                    <a:lumMod val="85000"/>
                  </a:schemeClr>
                </a:solidFill>
              </a:rPr>
              <a:t>Russell Hall. School Library Laboratory (Fifth Floor). Miss Gilbert Advising Gentleman At Shelves. Teachers College. (May, 1940) (1940), by Photographer: Unknown</a:t>
            </a:r>
            <a:endParaRPr lang="en-US" dirty="0">
              <a:solidFill>
                <a:schemeClr val="bg1">
                  <a:lumMod val="85000"/>
                </a:schemeClr>
              </a:solidFill>
            </a:endParaRPr>
          </a:p>
        </p:txBody>
      </p:sp>
    </p:spTree>
    <p:extLst>
      <p:ext uri="{BB962C8B-B14F-4D97-AF65-F5344CB8AC3E}">
        <p14:creationId xmlns:p14="http://schemas.microsoft.com/office/powerpoint/2010/main" val="378315054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197259"/>
            <a:ext cx="9144000" cy="6463481"/>
          </a:xfrm>
          <a:prstGeom prst="rect">
            <a:avLst/>
          </a:prstGeom>
        </p:spPr>
      </p:pic>
    </p:spTree>
    <p:extLst>
      <p:ext uri="{BB962C8B-B14F-4D97-AF65-F5344CB8AC3E}">
        <p14:creationId xmlns:p14="http://schemas.microsoft.com/office/powerpoint/2010/main" val="280704012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a:graphicFrameLocks/>
          </p:cNvGraphicFramePr>
          <p:nvPr>
            <p:extLst>
              <p:ext uri="{D42A27DB-BD31-4B8C-83A1-F6EECF244321}">
                <p14:modId xmlns:p14="http://schemas.microsoft.com/office/powerpoint/2010/main" val="2609256529"/>
              </p:ext>
            </p:extLst>
          </p:nvPr>
        </p:nvGraphicFramePr>
        <p:xfrm>
          <a:off x="685800" y="838200"/>
          <a:ext cx="7543800" cy="4953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79381967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bg1">
                    <a:lumMod val="65000"/>
                  </a:schemeClr>
                </a:solidFill>
              </a:rPr>
              <a:t>Jody’s Summer Leave Project Activities</a:t>
            </a:r>
            <a:endParaRPr lang="en-US" dirty="0">
              <a:solidFill>
                <a:schemeClr val="bg1">
                  <a:lumMod val="65000"/>
                </a:schemeClr>
              </a:solidFill>
            </a:endParaRPr>
          </a:p>
        </p:txBody>
      </p:sp>
      <p:sp>
        <p:nvSpPr>
          <p:cNvPr id="3" name="Content Placeholder 2"/>
          <p:cNvSpPr>
            <a:spLocks noGrp="1"/>
          </p:cNvSpPr>
          <p:nvPr>
            <p:ph idx="1"/>
          </p:nvPr>
        </p:nvSpPr>
        <p:spPr/>
        <p:txBody>
          <a:bodyPr>
            <a:normAutofit fontScale="92500" lnSpcReduction="10000"/>
          </a:bodyPr>
          <a:lstStyle/>
          <a:p>
            <a:r>
              <a:rPr lang="en-US" dirty="0" smtClean="0">
                <a:solidFill>
                  <a:schemeClr val="bg1">
                    <a:lumMod val="85000"/>
                  </a:schemeClr>
                </a:solidFill>
              </a:rPr>
              <a:t>How libraries are putting web analytics to practical use </a:t>
            </a:r>
          </a:p>
          <a:p>
            <a:r>
              <a:rPr lang="en-US" dirty="0" smtClean="0">
                <a:solidFill>
                  <a:schemeClr val="bg1">
                    <a:lumMod val="85000"/>
                  </a:schemeClr>
                </a:solidFill>
              </a:rPr>
              <a:t>New developments with Google Analytics</a:t>
            </a:r>
          </a:p>
          <a:p>
            <a:r>
              <a:rPr lang="en-US" dirty="0" smtClean="0">
                <a:solidFill>
                  <a:schemeClr val="bg1">
                    <a:lumMod val="85000"/>
                  </a:schemeClr>
                </a:solidFill>
              </a:rPr>
              <a:t>Review existing systems’ reports and log files</a:t>
            </a:r>
          </a:p>
          <a:p>
            <a:r>
              <a:rPr lang="en-US" dirty="0" smtClean="0">
                <a:solidFill>
                  <a:schemeClr val="bg1">
                    <a:lumMod val="85000"/>
                  </a:schemeClr>
                </a:solidFill>
              </a:rPr>
              <a:t>Research commercial Key Performance Indicators </a:t>
            </a:r>
          </a:p>
          <a:p>
            <a:r>
              <a:rPr lang="en-US" dirty="0" smtClean="0">
                <a:solidFill>
                  <a:schemeClr val="bg1">
                    <a:lumMod val="85000"/>
                  </a:schemeClr>
                </a:solidFill>
              </a:rPr>
              <a:t>What KPIs might be relevant to JMU Libraries?</a:t>
            </a:r>
          </a:p>
          <a:p>
            <a:r>
              <a:rPr lang="en-US" dirty="0" smtClean="0">
                <a:solidFill>
                  <a:schemeClr val="bg1">
                    <a:lumMod val="85000"/>
                  </a:schemeClr>
                </a:solidFill>
              </a:rPr>
              <a:t>Recommend changes to analytics / logs at JMU</a:t>
            </a:r>
          </a:p>
          <a:p>
            <a:r>
              <a:rPr lang="en-US" dirty="0" smtClean="0">
                <a:solidFill>
                  <a:schemeClr val="bg1">
                    <a:lumMod val="85000"/>
                  </a:schemeClr>
                </a:solidFill>
              </a:rPr>
              <a:t>Visual display and presentation of quant. Information (</a:t>
            </a:r>
            <a:r>
              <a:rPr lang="en-US" dirty="0" err="1" smtClean="0">
                <a:solidFill>
                  <a:schemeClr val="bg1">
                    <a:lumMod val="85000"/>
                  </a:schemeClr>
                </a:solidFill>
              </a:rPr>
              <a:t>Tufte</a:t>
            </a:r>
            <a:r>
              <a:rPr lang="en-US" dirty="0" smtClean="0">
                <a:solidFill>
                  <a:schemeClr val="bg1">
                    <a:lumMod val="85000"/>
                  </a:schemeClr>
                </a:solidFill>
              </a:rPr>
              <a:t>)</a:t>
            </a:r>
            <a:endParaRPr lang="en-US" dirty="0">
              <a:solidFill>
                <a:schemeClr val="bg1">
                  <a:lumMod val="85000"/>
                </a:schemeClr>
              </a:solidFill>
            </a:endParaRPr>
          </a:p>
        </p:txBody>
      </p:sp>
    </p:spTree>
    <p:extLst>
      <p:ext uri="{BB962C8B-B14F-4D97-AF65-F5344CB8AC3E}">
        <p14:creationId xmlns:p14="http://schemas.microsoft.com/office/powerpoint/2010/main" val="204419942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normAutofit/>
          </a:bodyPr>
          <a:lstStyle/>
          <a:p>
            <a:endParaRPr lang="en-US" dirty="0">
              <a:solidFill>
                <a:schemeClr val="bg1">
                  <a:lumMod val="65000"/>
                </a:schemeClr>
              </a:solidFill>
            </a:endParaRPr>
          </a:p>
        </p:txBody>
      </p:sp>
      <p:sp>
        <p:nvSpPr>
          <p:cNvPr id="3" name="Content Placeholder 2"/>
          <p:cNvSpPr>
            <a:spLocks noGrp="1"/>
          </p:cNvSpPr>
          <p:nvPr>
            <p:ph idx="1"/>
          </p:nvPr>
        </p:nvSpPr>
        <p:spPr>
          <a:xfrm>
            <a:off x="457200" y="1600200"/>
            <a:ext cx="8229600" cy="4525963"/>
          </a:xfrm>
        </p:spPr>
        <p:txBody>
          <a:bodyPr>
            <a:normAutofit/>
          </a:bodyPr>
          <a:lstStyle/>
          <a:p>
            <a:pPr marL="0" indent="0">
              <a:buNone/>
            </a:pPr>
            <a:r>
              <a:rPr lang="en-US" dirty="0" smtClean="0">
                <a:solidFill>
                  <a:schemeClr val="bg1">
                    <a:lumMod val="85000"/>
                  </a:schemeClr>
                </a:solidFill>
              </a:rPr>
              <a:t>Validity: </a:t>
            </a:r>
          </a:p>
          <a:p>
            <a:pPr marL="0" indent="0">
              <a:buNone/>
            </a:pPr>
            <a:endParaRPr lang="en-US" sz="2800" dirty="0" smtClean="0">
              <a:solidFill>
                <a:schemeClr val="bg1">
                  <a:lumMod val="85000"/>
                </a:schemeClr>
              </a:solidFill>
            </a:endParaRPr>
          </a:p>
          <a:p>
            <a:pPr marL="0" indent="0">
              <a:buNone/>
            </a:pPr>
            <a:r>
              <a:rPr lang="en-US" sz="2800" dirty="0" smtClean="0">
                <a:solidFill>
                  <a:schemeClr val="bg1">
                    <a:lumMod val="85000"/>
                  </a:schemeClr>
                </a:solidFill>
              </a:rPr>
              <a:t>The </a:t>
            </a:r>
            <a:r>
              <a:rPr lang="en-US" sz="2800" dirty="0">
                <a:solidFill>
                  <a:schemeClr val="bg1">
                    <a:lumMod val="85000"/>
                  </a:schemeClr>
                </a:solidFill>
              </a:rPr>
              <a:t>association of an abstract theoretical concept with its empirical </a:t>
            </a:r>
            <a:r>
              <a:rPr lang="en-US" sz="2800" dirty="0" smtClean="0">
                <a:solidFill>
                  <a:schemeClr val="bg1">
                    <a:lumMod val="85000"/>
                  </a:schemeClr>
                </a:solidFill>
              </a:rPr>
              <a:t>manifestation</a:t>
            </a:r>
          </a:p>
          <a:p>
            <a:pPr marL="0" indent="0">
              <a:buNone/>
            </a:pPr>
            <a:r>
              <a:rPr lang="en-US" dirty="0" smtClean="0">
                <a:solidFill>
                  <a:schemeClr val="bg1">
                    <a:lumMod val="85000"/>
                  </a:schemeClr>
                </a:solidFill>
              </a:rPr>
              <a:t/>
            </a:r>
            <a:br>
              <a:rPr lang="en-US" dirty="0" smtClean="0">
                <a:solidFill>
                  <a:schemeClr val="bg1">
                    <a:lumMod val="85000"/>
                  </a:schemeClr>
                </a:solidFill>
              </a:rPr>
            </a:br>
            <a:r>
              <a:rPr lang="en-US" dirty="0" smtClean="0">
                <a:solidFill>
                  <a:schemeClr val="bg1">
                    <a:lumMod val="85000"/>
                  </a:schemeClr>
                </a:solidFill>
              </a:rPr>
              <a:t/>
            </a:r>
            <a:br>
              <a:rPr lang="en-US" dirty="0" smtClean="0">
                <a:solidFill>
                  <a:schemeClr val="bg1">
                    <a:lumMod val="85000"/>
                  </a:schemeClr>
                </a:solidFill>
              </a:rPr>
            </a:br>
            <a:endParaRPr lang="en-US" dirty="0" smtClean="0">
              <a:solidFill>
                <a:schemeClr val="bg1">
                  <a:lumMod val="85000"/>
                </a:schemeClr>
              </a:solidFill>
            </a:endParaRPr>
          </a:p>
          <a:p>
            <a:pPr marL="0" indent="0" algn="r">
              <a:buNone/>
            </a:pPr>
            <a:r>
              <a:rPr lang="en-US" sz="1800" dirty="0" smtClean="0">
                <a:solidFill>
                  <a:schemeClr val="bg1">
                    <a:lumMod val="85000"/>
                  </a:schemeClr>
                </a:solidFill>
              </a:rPr>
              <a:t>Encyclopedia of Social Science Research Methods (Sage)</a:t>
            </a:r>
            <a:endParaRPr lang="en-US" sz="1800" dirty="0">
              <a:solidFill>
                <a:schemeClr val="bg1">
                  <a:lumMod val="85000"/>
                </a:schemeClr>
              </a:solidFill>
            </a:endParaRPr>
          </a:p>
        </p:txBody>
      </p:sp>
    </p:spTree>
    <p:extLst>
      <p:ext uri="{BB962C8B-B14F-4D97-AF65-F5344CB8AC3E}">
        <p14:creationId xmlns:p14="http://schemas.microsoft.com/office/powerpoint/2010/main" val="219718181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normAutofit/>
          </a:bodyPr>
          <a:lstStyle/>
          <a:p>
            <a:endParaRPr lang="en-US" dirty="0">
              <a:solidFill>
                <a:schemeClr val="bg1">
                  <a:lumMod val="65000"/>
                </a:schemeClr>
              </a:solidFill>
            </a:endParaRPr>
          </a:p>
        </p:txBody>
      </p:sp>
      <p:sp>
        <p:nvSpPr>
          <p:cNvPr id="3" name="Content Placeholder 2"/>
          <p:cNvSpPr>
            <a:spLocks noGrp="1"/>
          </p:cNvSpPr>
          <p:nvPr>
            <p:ph idx="1"/>
          </p:nvPr>
        </p:nvSpPr>
        <p:spPr>
          <a:xfrm>
            <a:off x="457200" y="1600200"/>
            <a:ext cx="8229600" cy="4876800"/>
          </a:xfrm>
        </p:spPr>
        <p:txBody>
          <a:bodyPr>
            <a:normAutofit/>
          </a:bodyPr>
          <a:lstStyle/>
          <a:p>
            <a:pPr marL="0" indent="0">
              <a:buNone/>
            </a:pPr>
            <a:r>
              <a:rPr lang="en-US" dirty="0" smtClean="0">
                <a:solidFill>
                  <a:schemeClr val="bg1">
                    <a:lumMod val="85000"/>
                  </a:schemeClr>
                </a:solidFill>
              </a:rPr>
              <a:t>Validity: </a:t>
            </a:r>
          </a:p>
          <a:p>
            <a:pPr marL="0" indent="0">
              <a:buNone/>
            </a:pPr>
            <a:r>
              <a:rPr lang="en-US" sz="2800" dirty="0" smtClean="0">
                <a:solidFill>
                  <a:schemeClr val="bg1">
                    <a:lumMod val="85000"/>
                  </a:schemeClr>
                </a:solidFill>
              </a:rPr>
              <a:t/>
            </a:r>
            <a:br>
              <a:rPr lang="en-US" sz="2800" dirty="0" smtClean="0">
                <a:solidFill>
                  <a:schemeClr val="bg1">
                    <a:lumMod val="85000"/>
                  </a:schemeClr>
                </a:solidFill>
              </a:rPr>
            </a:br>
            <a:r>
              <a:rPr lang="en-US" sz="2800" dirty="0" smtClean="0">
                <a:solidFill>
                  <a:schemeClr val="bg1">
                    <a:lumMod val="85000"/>
                  </a:schemeClr>
                </a:solidFill>
              </a:rPr>
              <a:t>The </a:t>
            </a:r>
            <a:r>
              <a:rPr lang="en-US" sz="2800" dirty="0">
                <a:solidFill>
                  <a:schemeClr val="bg1">
                    <a:lumMod val="85000"/>
                  </a:schemeClr>
                </a:solidFill>
              </a:rPr>
              <a:t>association of an abstract theoretical concept </a:t>
            </a:r>
            <a:r>
              <a:rPr lang="en-US" sz="2800" dirty="0" smtClean="0">
                <a:solidFill>
                  <a:schemeClr val="tx2">
                    <a:lumMod val="40000"/>
                    <a:lumOff val="60000"/>
                  </a:schemeClr>
                </a:solidFill>
              </a:rPr>
              <a:t>(information literacy)</a:t>
            </a:r>
            <a:br>
              <a:rPr lang="en-US" sz="2800" dirty="0" smtClean="0">
                <a:solidFill>
                  <a:schemeClr val="tx2">
                    <a:lumMod val="40000"/>
                    <a:lumOff val="60000"/>
                  </a:schemeClr>
                </a:solidFill>
              </a:rPr>
            </a:br>
            <a:r>
              <a:rPr lang="en-US" sz="2800" dirty="0" smtClean="0">
                <a:solidFill>
                  <a:schemeClr val="bg1">
                    <a:lumMod val="85000"/>
                  </a:schemeClr>
                </a:solidFill>
              </a:rPr>
              <a:t/>
            </a:r>
            <a:br>
              <a:rPr lang="en-US" sz="2800" dirty="0" smtClean="0">
                <a:solidFill>
                  <a:schemeClr val="bg1">
                    <a:lumMod val="85000"/>
                  </a:schemeClr>
                </a:solidFill>
              </a:rPr>
            </a:br>
            <a:r>
              <a:rPr lang="en-US" sz="2800" dirty="0" smtClean="0">
                <a:solidFill>
                  <a:schemeClr val="bg1">
                    <a:lumMod val="85000"/>
                  </a:schemeClr>
                </a:solidFill>
              </a:rPr>
              <a:t>with </a:t>
            </a:r>
            <a:r>
              <a:rPr lang="en-US" sz="2800" dirty="0">
                <a:solidFill>
                  <a:schemeClr val="bg1">
                    <a:lumMod val="85000"/>
                  </a:schemeClr>
                </a:solidFill>
              </a:rPr>
              <a:t>its empirical </a:t>
            </a:r>
            <a:r>
              <a:rPr lang="en-US" sz="2800" dirty="0" smtClean="0">
                <a:solidFill>
                  <a:schemeClr val="bg1">
                    <a:lumMod val="85000"/>
                  </a:schemeClr>
                </a:solidFill>
              </a:rPr>
              <a:t>manifestation</a:t>
            </a:r>
            <a:br>
              <a:rPr lang="en-US" sz="2800" dirty="0" smtClean="0">
                <a:solidFill>
                  <a:schemeClr val="bg1">
                    <a:lumMod val="85000"/>
                  </a:schemeClr>
                </a:solidFill>
              </a:rPr>
            </a:br>
            <a:r>
              <a:rPr lang="en-US" sz="2800" dirty="0" smtClean="0">
                <a:solidFill>
                  <a:schemeClr val="tx2">
                    <a:lumMod val="40000"/>
                    <a:lumOff val="60000"/>
                  </a:schemeClr>
                </a:solidFill>
              </a:rPr>
              <a:t>(know what subject corresponds with call number HB)</a:t>
            </a:r>
          </a:p>
          <a:p>
            <a:pPr marL="0" indent="0">
              <a:buNone/>
            </a:pPr>
            <a:r>
              <a:rPr lang="en-US" sz="2800" dirty="0" smtClean="0">
                <a:solidFill>
                  <a:schemeClr val="tx2">
                    <a:lumMod val="40000"/>
                    <a:lumOff val="60000"/>
                  </a:schemeClr>
                </a:solidFill>
              </a:rPr>
              <a:t>(evaluate a web site’s authority)</a:t>
            </a:r>
          </a:p>
          <a:p>
            <a:pPr marL="0" indent="0">
              <a:buNone/>
            </a:pPr>
            <a:endParaRPr lang="en-US" dirty="0" smtClean="0">
              <a:solidFill>
                <a:schemeClr val="bg1">
                  <a:lumMod val="85000"/>
                </a:schemeClr>
              </a:solidFill>
            </a:endParaRPr>
          </a:p>
          <a:p>
            <a:pPr marL="0" indent="0" algn="r">
              <a:buNone/>
            </a:pPr>
            <a:r>
              <a:rPr lang="en-US" sz="1800" dirty="0" smtClean="0">
                <a:solidFill>
                  <a:schemeClr val="bg1">
                    <a:lumMod val="85000"/>
                  </a:schemeClr>
                </a:solidFill>
              </a:rPr>
              <a:t>Encyclopedia of Social Science Research Methods (Sage)</a:t>
            </a:r>
            <a:endParaRPr lang="en-US" sz="1800" dirty="0">
              <a:solidFill>
                <a:schemeClr val="bg1">
                  <a:lumMod val="85000"/>
                </a:schemeClr>
              </a:solidFill>
            </a:endParaRPr>
          </a:p>
        </p:txBody>
      </p:sp>
    </p:spTree>
    <p:extLst>
      <p:ext uri="{BB962C8B-B14F-4D97-AF65-F5344CB8AC3E}">
        <p14:creationId xmlns:p14="http://schemas.microsoft.com/office/powerpoint/2010/main" val="344574005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normAutofit/>
          </a:bodyPr>
          <a:lstStyle/>
          <a:p>
            <a:endParaRPr lang="en-US" dirty="0">
              <a:solidFill>
                <a:schemeClr val="bg1">
                  <a:lumMod val="65000"/>
                </a:schemeClr>
              </a:solidFill>
            </a:endParaRPr>
          </a:p>
        </p:txBody>
      </p:sp>
      <p:sp>
        <p:nvSpPr>
          <p:cNvPr id="3" name="Content Placeholder 2"/>
          <p:cNvSpPr>
            <a:spLocks noGrp="1"/>
          </p:cNvSpPr>
          <p:nvPr>
            <p:ph idx="1"/>
          </p:nvPr>
        </p:nvSpPr>
        <p:spPr>
          <a:xfrm>
            <a:off x="457200" y="1600200"/>
            <a:ext cx="8229600" cy="4800600"/>
          </a:xfrm>
        </p:spPr>
        <p:txBody>
          <a:bodyPr>
            <a:normAutofit/>
          </a:bodyPr>
          <a:lstStyle/>
          <a:p>
            <a:pPr marL="0" indent="0">
              <a:buNone/>
            </a:pPr>
            <a:r>
              <a:rPr lang="en-US" dirty="0" smtClean="0">
                <a:solidFill>
                  <a:schemeClr val="bg1">
                    <a:lumMod val="85000"/>
                  </a:schemeClr>
                </a:solidFill>
              </a:rPr>
              <a:t>Validity: </a:t>
            </a:r>
          </a:p>
          <a:p>
            <a:pPr marL="0" indent="0">
              <a:buNone/>
            </a:pPr>
            <a:r>
              <a:rPr lang="en-US" sz="2800" dirty="0" smtClean="0">
                <a:solidFill>
                  <a:schemeClr val="bg1">
                    <a:lumMod val="85000"/>
                  </a:schemeClr>
                </a:solidFill>
              </a:rPr>
              <a:t/>
            </a:r>
            <a:br>
              <a:rPr lang="en-US" sz="2800" dirty="0" smtClean="0">
                <a:solidFill>
                  <a:schemeClr val="bg1">
                    <a:lumMod val="85000"/>
                  </a:schemeClr>
                </a:solidFill>
              </a:rPr>
            </a:br>
            <a:r>
              <a:rPr lang="en-US" sz="2800" dirty="0" smtClean="0">
                <a:solidFill>
                  <a:schemeClr val="bg1">
                    <a:lumMod val="85000"/>
                  </a:schemeClr>
                </a:solidFill>
              </a:rPr>
              <a:t>The </a:t>
            </a:r>
            <a:r>
              <a:rPr lang="en-US" sz="2800" dirty="0">
                <a:solidFill>
                  <a:schemeClr val="bg1">
                    <a:lumMod val="85000"/>
                  </a:schemeClr>
                </a:solidFill>
              </a:rPr>
              <a:t>association of an abstract theoretical concept </a:t>
            </a:r>
            <a:r>
              <a:rPr lang="en-US" sz="2800" dirty="0" smtClean="0">
                <a:solidFill>
                  <a:schemeClr val="tx2">
                    <a:lumMod val="40000"/>
                    <a:lumOff val="60000"/>
                  </a:schemeClr>
                </a:solidFill>
              </a:rPr>
              <a:t>(users finding relevant information)</a:t>
            </a:r>
            <a:br>
              <a:rPr lang="en-US" sz="2800" dirty="0" smtClean="0">
                <a:solidFill>
                  <a:schemeClr val="tx2">
                    <a:lumMod val="40000"/>
                    <a:lumOff val="60000"/>
                  </a:schemeClr>
                </a:solidFill>
              </a:rPr>
            </a:br>
            <a:r>
              <a:rPr lang="en-US" sz="2800" dirty="0" smtClean="0">
                <a:solidFill>
                  <a:schemeClr val="bg1">
                    <a:lumMod val="85000"/>
                  </a:schemeClr>
                </a:solidFill>
              </a:rPr>
              <a:t/>
            </a:r>
            <a:br>
              <a:rPr lang="en-US" sz="2800" dirty="0" smtClean="0">
                <a:solidFill>
                  <a:schemeClr val="bg1">
                    <a:lumMod val="85000"/>
                  </a:schemeClr>
                </a:solidFill>
              </a:rPr>
            </a:br>
            <a:r>
              <a:rPr lang="en-US" sz="2800" dirty="0" smtClean="0">
                <a:solidFill>
                  <a:schemeClr val="bg1">
                    <a:lumMod val="85000"/>
                  </a:schemeClr>
                </a:solidFill>
              </a:rPr>
              <a:t>with </a:t>
            </a:r>
            <a:r>
              <a:rPr lang="en-US" sz="2800" dirty="0">
                <a:solidFill>
                  <a:schemeClr val="bg1">
                    <a:lumMod val="85000"/>
                  </a:schemeClr>
                </a:solidFill>
              </a:rPr>
              <a:t>its empirical </a:t>
            </a:r>
            <a:r>
              <a:rPr lang="en-US" sz="2800" dirty="0" smtClean="0">
                <a:solidFill>
                  <a:schemeClr val="bg1">
                    <a:lumMod val="85000"/>
                  </a:schemeClr>
                </a:solidFill>
              </a:rPr>
              <a:t>manifestation</a:t>
            </a:r>
            <a:br>
              <a:rPr lang="en-US" sz="2800" dirty="0" smtClean="0">
                <a:solidFill>
                  <a:schemeClr val="bg1">
                    <a:lumMod val="85000"/>
                  </a:schemeClr>
                </a:solidFill>
              </a:rPr>
            </a:br>
            <a:r>
              <a:rPr lang="en-US" sz="2800" dirty="0" smtClean="0">
                <a:solidFill>
                  <a:schemeClr val="tx2">
                    <a:lumMod val="40000"/>
                    <a:lumOff val="60000"/>
                  </a:schemeClr>
                </a:solidFill>
              </a:rPr>
              <a:t>(average order value)</a:t>
            </a:r>
          </a:p>
          <a:p>
            <a:pPr marL="0" indent="0">
              <a:buNone/>
            </a:pPr>
            <a:endParaRPr lang="en-US" dirty="0" smtClean="0">
              <a:solidFill>
                <a:schemeClr val="bg1">
                  <a:lumMod val="85000"/>
                </a:schemeClr>
              </a:solidFill>
            </a:endParaRPr>
          </a:p>
          <a:p>
            <a:pPr marL="0" indent="0">
              <a:buNone/>
            </a:pPr>
            <a:endParaRPr lang="en-US" dirty="0" smtClean="0">
              <a:solidFill>
                <a:schemeClr val="bg1">
                  <a:lumMod val="85000"/>
                </a:schemeClr>
              </a:solidFill>
            </a:endParaRPr>
          </a:p>
          <a:p>
            <a:pPr marL="0" indent="0" algn="r">
              <a:buNone/>
            </a:pPr>
            <a:r>
              <a:rPr lang="en-US" sz="1800" dirty="0" smtClean="0">
                <a:solidFill>
                  <a:schemeClr val="bg1">
                    <a:lumMod val="85000"/>
                  </a:schemeClr>
                </a:solidFill>
              </a:rPr>
              <a:t>Encyclopedia of Social Science Research Methods (Sage)</a:t>
            </a:r>
            <a:endParaRPr lang="en-US" sz="1800" dirty="0">
              <a:solidFill>
                <a:schemeClr val="bg1">
                  <a:lumMod val="85000"/>
                </a:schemeClr>
              </a:solidFill>
            </a:endParaRPr>
          </a:p>
        </p:txBody>
      </p:sp>
    </p:spTree>
    <p:extLst>
      <p:ext uri="{BB962C8B-B14F-4D97-AF65-F5344CB8AC3E}">
        <p14:creationId xmlns:p14="http://schemas.microsoft.com/office/powerpoint/2010/main" val="208275825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normAutofit/>
          </a:bodyPr>
          <a:lstStyle/>
          <a:p>
            <a:endParaRPr lang="en-US" dirty="0">
              <a:solidFill>
                <a:schemeClr val="bg1">
                  <a:lumMod val="65000"/>
                </a:schemeClr>
              </a:solidFill>
            </a:endParaRPr>
          </a:p>
        </p:txBody>
      </p:sp>
      <p:sp>
        <p:nvSpPr>
          <p:cNvPr id="3" name="Content Placeholder 2"/>
          <p:cNvSpPr>
            <a:spLocks noGrp="1"/>
          </p:cNvSpPr>
          <p:nvPr>
            <p:ph idx="1"/>
          </p:nvPr>
        </p:nvSpPr>
        <p:spPr>
          <a:xfrm>
            <a:off x="457200" y="1600200"/>
            <a:ext cx="8229600" cy="4800600"/>
          </a:xfrm>
        </p:spPr>
        <p:txBody>
          <a:bodyPr>
            <a:normAutofit/>
          </a:bodyPr>
          <a:lstStyle/>
          <a:p>
            <a:pPr marL="0" indent="0">
              <a:buNone/>
            </a:pPr>
            <a:r>
              <a:rPr lang="en-US" dirty="0" smtClean="0">
                <a:solidFill>
                  <a:schemeClr val="bg1">
                    <a:lumMod val="85000"/>
                  </a:schemeClr>
                </a:solidFill>
              </a:rPr>
              <a:t>Validity: </a:t>
            </a:r>
          </a:p>
          <a:p>
            <a:pPr marL="0" indent="0">
              <a:buNone/>
            </a:pPr>
            <a:r>
              <a:rPr lang="en-US" sz="2800" dirty="0" smtClean="0">
                <a:solidFill>
                  <a:schemeClr val="bg1">
                    <a:lumMod val="85000"/>
                  </a:schemeClr>
                </a:solidFill>
              </a:rPr>
              <a:t/>
            </a:r>
            <a:br>
              <a:rPr lang="en-US" sz="2800" dirty="0" smtClean="0">
                <a:solidFill>
                  <a:schemeClr val="bg1">
                    <a:lumMod val="85000"/>
                  </a:schemeClr>
                </a:solidFill>
              </a:rPr>
            </a:br>
            <a:r>
              <a:rPr lang="en-US" sz="2800" dirty="0" smtClean="0">
                <a:solidFill>
                  <a:schemeClr val="bg1">
                    <a:lumMod val="85000"/>
                  </a:schemeClr>
                </a:solidFill>
              </a:rPr>
              <a:t>The </a:t>
            </a:r>
            <a:r>
              <a:rPr lang="en-US" sz="2800" dirty="0">
                <a:solidFill>
                  <a:schemeClr val="bg1">
                    <a:lumMod val="85000"/>
                  </a:schemeClr>
                </a:solidFill>
              </a:rPr>
              <a:t>association of an abstract theoretical concept </a:t>
            </a:r>
            <a:r>
              <a:rPr lang="en-US" sz="2800" dirty="0" smtClean="0">
                <a:solidFill>
                  <a:schemeClr val="tx2">
                    <a:lumMod val="40000"/>
                    <a:lumOff val="60000"/>
                  </a:schemeClr>
                </a:solidFill>
              </a:rPr>
              <a:t>(users finding relevant information)</a:t>
            </a:r>
            <a:br>
              <a:rPr lang="en-US" sz="2800" dirty="0" smtClean="0">
                <a:solidFill>
                  <a:schemeClr val="tx2">
                    <a:lumMod val="40000"/>
                    <a:lumOff val="60000"/>
                  </a:schemeClr>
                </a:solidFill>
              </a:rPr>
            </a:br>
            <a:r>
              <a:rPr lang="en-US" sz="2800" dirty="0" smtClean="0">
                <a:solidFill>
                  <a:schemeClr val="bg1">
                    <a:lumMod val="85000"/>
                  </a:schemeClr>
                </a:solidFill>
              </a:rPr>
              <a:t/>
            </a:r>
            <a:br>
              <a:rPr lang="en-US" sz="2800" dirty="0" smtClean="0">
                <a:solidFill>
                  <a:schemeClr val="bg1">
                    <a:lumMod val="85000"/>
                  </a:schemeClr>
                </a:solidFill>
              </a:rPr>
            </a:br>
            <a:r>
              <a:rPr lang="en-US" sz="2800" dirty="0" smtClean="0">
                <a:solidFill>
                  <a:schemeClr val="bg1">
                    <a:lumMod val="85000"/>
                  </a:schemeClr>
                </a:solidFill>
              </a:rPr>
              <a:t>with </a:t>
            </a:r>
            <a:r>
              <a:rPr lang="en-US" sz="2800" dirty="0">
                <a:solidFill>
                  <a:schemeClr val="bg1">
                    <a:lumMod val="85000"/>
                  </a:schemeClr>
                </a:solidFill>
              </a:rPr>
              <a:t>its empirical </a:t>
            </a:r>
            <a:r>
              <a:rPr lang="en-US" sz="2800" dirty="0" smtClean="0">
                <a:solidFill>
                  <a:schemeClr val="bg1">
                    <a:lumMod val="85000"/>
                  </a:schemeClr>
                </a:solidFill>
              </a:rPr>
              <a:t>manifestation</a:t>
            </a:r>
            <a:br>
              <a:rPr lang="en-US" sz="2800" dirty="0" smtClean="0">
                <a:solidFill>
                  <a:schemeClr val="bg1">
                    <a:lumMod val="85000"/>
                  </a:schemeClr>
                </a:solidFill>
              </a:rPr>
            </a:br>
            <a:r>
              <a:rPr lang="en-US" sz="2800" dirty="0" smtClean="0">
                <a:solidFill>
                  <a:schemeClr val="tx2">
                    <a:lumMod val="40000"/>
                    <a:lumOff val="60000"/>
                  </a:schemeClr>
                </a:solidFill>
              </a:rPr>
              <a:t>(full-text downloads per session)</a:t>
            </a:r>
          </a:p>
          <a:p>
            <a:pPr marL="0" indent="0">
              <a:buNone/>
            </a:pPr>
            <a:endParaRPr lang="en-US" dirty="0" smtClean="0">
              <a:solidFill>
                <a:schemeClr val="bg1">
                  <a:lumMod val="85000"/>
                </a:schemeClr>
              </a:solidFill>
            </a:endParaRPr>
          </a:p>
          <a:p>
            <a:pPr marL="0" indent="0">
              <a:buNone/>
            </a:pPr>
            <a:endParaRPr lang="en-US" dirty="0" smtClean="0">
              <a:solidFill>
                <a:schemeClr val="bg1">
                  <a:lumMod val="85000"/>
                </a:schemeClr>
              </a:solidFill>
            </a:endParaRPr>
          </a:p>
          <a:p>
            <a:pPr marL="0" indent="0" algn="r">
              <a:buNone/>
            </a:pPr>
            <a:r>
              <a:rPr lang="en-US" sz="1800" dirty="0" smtClean="0">
                <a:solidFill>
                  <a:schemeClr val="bg1">
                    <a:lumMod val="85000"/>
                  </a:schemeClr>
                </a:solidFill>
              </a:rPr>
              <a:t>Encyclopedia of Social Science Research Methods (Sage)</a:t>
            </a:r>
            <a:endParaRPr lang="en-US" sz="1800" dirty="0">
              <a:solidFill>
                <a:schemeClr val="bg1">
                  <a:lumMod val="85000"/>
                </a:schemeClr>
              </a:solidFill>
            </a:endParaRPr>
          </a:p>
        </p:txBody>
      </p:sp>
    </p:spTree>
    <p:extLst>
      <p:ext uri="{BB962C8B-B14F-4D97-AF65-F5344CB8AC3E}">
        <p14:creationId xmlns:p14="http://schemas.microsoft.com/office/powerpoint/2010/main" val="148351538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Report_x0020_Date xmlns="a68471b8-c49b-4bb7-8d88-b2c92d2efb70">2013-01-15T05:00:00+00:00</Report_x0020_Date>
    <_dlc_DocId xmlns="a68471b8-c49b-4bb7-8d88-b2c92d2efb70" xsi:nil="true"/>
  </documentManagement>
</p:properties>
</file>

<file path=customXml/item2.xml><?xml version="1.0" encoding="utf-8"?>
<?mso-contentType ?>
<spe:Receivers xmlns:spe="http://schemas.microsoft.com/sharepoint/event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ct:contentTypeSchema xmlns:ct="http://schemas.microsoft.com/office/2006/metadata/contentType" xmlns:ma="http://schemas.microsoft.com/office/2006/metadata/properties/metaAttributes" ct:_="" ma:_="" ma:contentTypeName="Reports" ma:contentTypeID="0x010100AC927EB0379EF64E9006BCD5CAB3F10B004826056E5B79114E962DA8C1B4FE272C" ma:contentTypeVersion="7" ma:contentTypeDescription="" ma:contentTypeScope="" ma:versionID="3f5625b825a92320cec3bc7c1178547c">
  <xsd:schema xmlns:xsd="http://www.w3.org/2001/XMLSchema" xmlns:xs="http://www.w3.org/2001/XMLSchema" xmlns:p="http://schemas.microsoft.com/office/2006/metadata/properties" xmlns:ns2="a68471b8-c49b-4bb7-8d88-b2c92d2efb70" targetNamespace="http://schemas.microsoft.com/office/2006/metadata/properties" ma:root="true" ma:fieldsID="a424125b16029087a4f5236feace0edb" ns2:_="">
    <xsd:import namespace="a68471b8-c49b-4bb7-8d88-b2c92d2efb70"/>
    <xsd:element name="properties">
      <xsd:complexType>
        <xsd:sequence>
          <xsd:element name="documentManagement">
            <xsd:complexType>
              <xsd:all>
                <xsd:element ref="ns2:_dlc_DocId" minOccurs="0"/>
                <xsd:element ref="ns2:_dlc_DocIdUrl" minOccurs="0"/>
                <xsd:element ref="ns2:_dlc_DocIdPersistId" minOccurs="0"/>
                <xsd:element ref="ns2:Report_x0020_Date"/>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68471b8-c49b-4bb7-8d88-b2c92d2efb70"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Report_x0020_Date" ma:index="11" ma:displayName="Report Date" ma:format="DateOnly" ma:internalName="Report_x0020_Date">
      <xsd:simpleType>
        <xsd:restriction base="dms:DateTime"/>
      </xsd:simpleType>
    </xsd:element>
    <xsd:element name="SharedWithUsers" ma:index="12"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46E09E6-BB83-43D7-BC6E-756A04CE7925}">
  <ds:schemaRefs>
    <ds:schemaRef ds:uri="http://purl.org/dc/elements/1.1/"/>
    <ds:schemaRef ds:uri="http://www.w3.org/XML/1998/namespace"/>
    <ds:schemaRef ds:uri="http://schemas.microsoft.com/office/2006/metadata/properties"/>
    <ds:schemaRef ds:uri="http://schemas.microsoft.com/office/2006/documentManagement/types"/>
    <ds:schemaRef ds:uri="http://purl.org/dc/dcmitype/"/>
    <ds:schemaRef ds:uri="http://schemas.openxmlformats.org/package/2006/metadata/core-properties"/>
    <ds:schemaRef ds:uri="http://purl.org/dc/terms/"/>
    <ds:schemaRef ds:uri="http://schemas.microsoft.com/office/infopath/2007/PartnerControls"/>
    <ds:schemaRef ds:uri="a68471b8-c49b-4bb7-8d88-b2c92d2efb70"/>
  </ds:schemaRefs>
</ds:datastoreItem>
</file>

<file path=customXml/itemProps2.xml><?xml version="1.0" encoding="utf-8"?>
<ds:datastoreItem xmlns:ds="http://schemas.openxmlformats.org/officeDocument/2006/customXml" ds:itemID="{003EC1F3-2C94-4329-ABF8-866175D163B9}">
  <ds:schemaRefs>
    <ds:schemaRef ds:uri="http://schemas.microsoft.com/sharepoint/events"/>
  </ds:schemaRefs>
</ds:datastoreItem>
</file>

<file path=customXml/itemProps3.xml><?xml version="1.0" encoding="utf-8"?>
<ds:datastoreItem xmlns:ds="http://schemas.openxmlformats.org/officeDocument/2006/customXml" ds:itemID="{336B04B0-0C54-45F3-934A-BC1CF8680B69}">
  <ds:schemaRefs>
    <ds:schemaRef ds:uri="http://schemas.microsoft.com/sharepoint/v3/contenttype/forms"/>
  </ds:schemaRefs>
</ds:datastoreItem>
</file>

<file path=customXml/itemProps4.xml><?xml version="1.0" encoding="utf-8"?>
<ds:datastoreItem xmlns:ds="http://schemas.openxmlformats.org/officeDocument/2006/customXml" ds:itemID="{CAACCD7D-71DD-4809-BAC1-8BAFAD9044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68471b8-c49b-4bb7-8d88-b2c92d2efb7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625</TotalTime>
  <Words>1529</Words>
  <Application>Microsoft Office PowerPoint</Application>
  <PresentationFormat>On-screen Show (4:3)</PresentationFormat>
  <Paragraphs>114</Paragraphs>
  <Slides>16</Slides>
  <Notes>15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Calibri</vt:lpstr>
      <vt:lpstr>Times New Roman</vt:lpstr>
      <vt:lpstr>Office Theme</vt:lpstr>
      <vt:lpstr>Library Systems and Web Analytics: What can we learn?</vt:lpstr>
      <vt:lpstr>PowerPoint Presentation</vt:lpstr>
      <vt:lpstr>PowerPoint Presentation</vt:lpstr>
      <vt:lpstr>PowerPoint Presentation</vt:lpstr>
      <vt:lpstr>Jody’s Summer Leave Project Activities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Library Systems and Web Analytics: What can we learn?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Jody's Summer Leave Project - PowerPoint</dc:title>
  <dc:creator>Fagan, Jody Condit - faganjc</dc:creator>
  <cp:lastModifiedBy>Jody</cp:lastModifiedBy>
  <cp:revision>27</cp:revision>
  <dcterms:created xsi:type="dcterms:W3CDTF">2012-08-16T12:21:00Z</dcterms:created>
  <dcterms:modified xsi:type="dcterms:W3CDTF">2017-10-01T14:11:23Z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0x010100AC927EB0379EF64E9006BCD5CAB3F10B004826056E5B79114E962DA8C1B4FE272C</vt:lpwstr>
  </property>
  <property fmtid="{D5CDD505-2E9C-101B-9397-08002B2CF9AE}" pid="3" name="Document Type">
    <vt:lpwstr/>
  </property>
</Properties>
</file>