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68" r:id="rId3"/>
    <p:sldId id="270" r:id="rId4"/>
    <p:sldId id="258" r:id="rId5"/>
    <p:sldId id="259" r:id="rId6"/>
    <p:sldId id="261" r:id="rId7"/>
    <p:sldId id="260" r:id="rId8"/>
    <p:sldId id="272" r:id="rId9"/>
    <p:sldId id="269" r:id="rId10"/>
    <p:sldId id="271" r:id="rId11"/>
    <p:sldId id="273" r:id="rId12"/>
    <p:sldId id="274" r:id="rId13"/>
    <p:sldId id="262" r:id="rId14"/>
    <p:sldId id="263" r:id="rId15"/>
    <p:sldId id="275" r:id="rId16"/>
    <p:sldId id="264" r:id="rId17"/>
    <p:sldId id="276" r:id="rId18"/>
    <p:sldId id="265" r:id="rId19"/>
    <p:sldId id="266" r:id="rId20"/>
    <p:sldId id="278" r:id="rId21"/>
    <p:sldId id="279" r:id="rId22"/>
    <p:sldId id="280" r:id="rId23"/>
    <p:sldId id="281" r:id="rId24"/>
    <p:sldId id="267" r:id="rId25"/>
    <p:sldId id="282" r:id="rId26"/>
    <p:sldId id="277" r:id="rId27"/>
    <p:sldId id="25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20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6A157-0D84-47C1-91B3-79CA27DB7706}" type="datetimeFigureOut">
              <a:rPr lang="en-US" smtClean="0"/>
              <a:t>5/21/2013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B0B6A6-707D-4C32-82C0-E05206A3F4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is your mission?</a:t>
            </a:r>
          </a:p>
          <a:p>
            <a:r>
              <a:rPr lang="en-US" dirty="0" smtClean="0"/>
              <a:t>What do you collect? How long do you keep it?</a:t>
            </a:r>
          </a:p>
          <a:p>
            <a:r>
              <a:rPr lang="en-US" dirty="0" smtClean="0"/>
              <a:t>What do you keep long-term?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0B6A6-707D-4C32-82C0-E05206A3F4D8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Have some concrete</a:t>
            </a:r>
            <a:r>
              <a:rPr lang="en-US" baseline="0" dirty="0" smtClean="0"/>
              <a:t> ideas in place about number or % to weed</a:t>
            </a:r>
          </a:p>
          <a:p>
            <a:r>
              <a:rPr lang="en-US" baseline="0" dirty="0" smtClean="0"/>
              <a:t>Perhaps concentrate on one area?  Kids, non-fiction,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0B6A6-707D-4C32-82C0-E05206A3F4D8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If a whole bunch of books are going to show up for de-accession at once, make sure you have enough people to do the job, or enough storage space and time to allow the process to occur without a bottleneck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B0B6A6-707D-4C32-82C0-E05206A3F4D8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2540-BED4-48DA-B3D9-F873748D0A60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347B-7C56-425B-BD89-606E5EBD4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2540-BED4-48DA-B3D9-F873748D0A60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347B-7C56-425B-BD89-606E5EBD4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2540-BED4-48DA-B3D9-F873748D0A60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347B-7C56-425B-BD89-606E5EBD4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2540-BED4-48DA-B3D9-F873748D0A60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347B-7C56-425B-BD89-606E5EBD4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2540-BED4-48DA-B3D9-F873748D0A60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347B-7C56-425B-BD89-606E5EBD4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2540-BED4-48DA-B3D9-F873748D0A60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347B-7C56-425B-BD89-606E5EBD4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2540-BED4-48DA-B3D9-F873748D0A60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347B-7C56-425B-BD89-606E5EBD4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2540-BED4-48DA-B3D9-F873748D0A60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347B-7C56-425B-BD89-606E5EBD4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2540-BED4-48DA-B3D9-F873748D0A60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347B-7C56-425B-BD89-606E5EBD4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2540-BED4-48DA-B3D9-F873748D0A60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347B-7C56-425B-BD89-606E5EBD4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F2540-BED4-48DA-B3D9-F873748D0A60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C0347B-7C56-425B-BD89-606E5EBD4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CF2540-BED4-48DA-B3D9-F873748D0A60}" type="datetimeFigureOut">
              <a:rPr lang="en-US" smtClean="0"/>
              <a:pPr/>
              <a:t>5/21/2013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C0347B-7C56-425B-BD89-606E5EBD43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62000"/>
            <a:ext cx="7772400" cy="1470025"/>
          </a:xfrm>
        </p:spPr>
        <p:txBody>
          <a:bodyPr/>
          <a:lstStyle/>
          <a:p>
            <a:r>
              <a:rPr lang="en-US" dirty="0" smtClean="0"/>
              <a:t>WEEDING YOUR GARDEN:</a:t>
            </a:r>
            <a:br>
              <a:rPr lang="en-US" dirty="0" smtClean="0"/>
            </a:br>
            <a:r>
              <a:rPr lang="en-US" dirty="0" smtClean="0"/>
              <a:t>Avoiding the thorns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62200"/>
            <a:ext cx="6400800" cy="4191000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5" name="Picture 4" descr="plant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2514600"/>
            <a:ext cx="4724400" cy="3962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for input</a:t>
            </a:r>
          </a:p>
          <a:p>
            <a:r>
              <a:rPr lang="en-US" dirty="0" smtClean="0"/>
              <a:t>If people have concerns, consider them</a:t>
            </a:r>
          </a:p>
          <a:p>
            <a:r>
              <a:rPr lang="en-US" dirty="0" smtClean="0"/>
              <a:t>Amend your plan if necessary</a:t>
            </a:r>
          </a:p>
          <a:p>
            <a:r>
              <a:rPr lang="en-US" dirty="0" smtClean="0"/>
              <a:t>Think about options</a:t>
            </a:r>
          </a:p>
          <a:p>
            <a:r>
              <a:rPr lang="en-US" dirty="0" smtClean="0"/>
              <a:t>Explain your decisions</a:t>
            </a:r>
          </a:p>
          <a:p>
            <a:r>
              <a:rPr lang="en-US" dirty="0" smtClean="0"/>
              <a:t>Make your process </a:t>
            </a:r>
          </a:p>
          <a:p>
            <a:pPr>
              <a:buNone/>
            </a:pPr>
            <a:r>
              <a:rPr lang="en-US" dirty="0" smtClean="0"/>
              <a:t>thoughtful and inclusive</a:t>
            </a:r>
            <a:endParaRPr lang="en-US" dirty="0"/>
          </a:p>
        </p:txBody>
      </p:sp>
      <p:pic>
        <p:nvPicPr>
          <p:cNvPr id="4" name="Picture 3" descr="e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86400" y="3352800"/>
            <a:ext cx="3095625" cy="30956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Ready to get your hands dirty?</a:t>
            </a:r>
            <a:endParaRPr lang="en-US" dirty="0"/>
          </a:p>
        </p:txBody>
      </p:sp>
      <p:pic>
        <p:nvPicPr>
          <p:cNvPr id="4" name="Content Placeholder 3" descr="field crop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447800"/>
            <a:ext cx="6019800" cy="5181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Hire or assign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229600" cy="4525963"/>
          </a:xfrm>
        </p:spPr>
        <p:txBody>
          <a:bodyPr/>
          <a:lstStyle/>
          <a:p>
            <a:r>
              <a:rPr lang="en-US" dirty="0" smtClean="0"/>
              <a:t>Identify how many people you will need</a:t>
            </a:r>
          </a:p>
          <a:p>
            <a:pPr lvl="1"/>
            <a:r>
              <a:rPr lang="en-US" dirty="0" smtClean="0"/>
              <a:t>Assign existing personnel and adjust workloads as necessary</a:t>
            </a:r>
          </a:p>
          <a:p>
            <a:pPr lvl="1"/>
            <a:r>
              <a:rPr lang="en-US" dirty="0" smtClean="0"/>
              <a:t>Hire additional people if necessary</a:t>
            </a:r>
            <a:endParaRPr lang="en-US" dirty="0"/>
          </a:p>
        </p:txBody>
      </p:sp>
      <p:pic>
        <p:nvPicPr>
          <p:cNvPr id="5" name="Picture 4" descr="tea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0" y="3352800"/>
            <a:ext cx="34290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Discuss procedures</a:t>
            </a:r>
          </a:p>
          <a:p>
            <a:r>
              <a:rPr lang="en-US" dirty="0" smtClean="0"/>
              <a:t>Distribute procedures in </a:t>
            </a:r>
            <a:r>
              <a:rPr lang="en-US" dirty="0" smtClean="0"/>
              <a:t>writing</a:t>
            </a:r>
          </a:p>
          <a:p>
            <a:r>
              <a:rPr lang="en-US" dirty="0" smtClean="0"/>
              <a:t>Make sure everyone who needs to know is on board with the plan (Don’t let anyone be surprised!)</a:t>
            </a:r>
            <a:endParaRPr lang="en-US" dirty="0" smtClean="0"/>
          </a:p>
          <a:p>
            <a:r>
              <a:rPr lang="en-US" dirty="0" smtClean="0"/>
              <a:t>Identify someone as point person for questions</a:t>
            </a:r>
          </a:p>
          <a:p>
            <a:r>
              <a:rPr lang="en-US" dirty="0" smtClean="0"/>
              <a:t>Rehearse! Do </a:t>
            </a:r>
            <a:r>
              <a:rPr lang="en-US" dirty="0" smtClean="0"/>
              <a:t>a “dry run” and see how it goes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</a:t>
            </a:r>
            <a:r>
              <a:rPr lang="en-US" dirty="0" smtClean="0"/>
              <a:t>a weeding </a:t>
            </a:r>
            <a:r>
              <a:rPr lang="en-US" dirty="0" smtClean="0"/>
              <a:t>time that will be the least disruptive to your patrons and workflow</a:t>
            </a:r>
          </a:p>
          <a:p>
            <a:pPr lvl="1"/>
            <a:r>
              <a:rPr lang="en-US" dirty="0" smtClean="0"/>
              <a:t>Summer</a:t>
            </a:r>
          </a:p>
          <a:p>
            <a:pPr lvl="1"/>
            <a:r>
              <a:rPr lang="en-US" dirty="0" smtClean="0"/>
              <a:t>Between semesters</a:t>
            </a:r>
          </a:p>
          <a:p>
            <a:pPr lvl="1"/>
            <a:r>
              <a:rPr lang="en-US" dirty="0" smtClean="0"/>
              <a:t>Evenings or quietest </a:t>
            </a:r>
          </a:p>
          <a:p>
            <a:pPr lvl="1">
              <a:buNone/>
            </a:pPr>
            <a:r>
              <a:rPr lang="en-US" dirty="0" smtClean="0"/>
              <a:t>    part of the day</a:t>
            </a:r>
            <a:endParaRPr lang="en-US" dirty="0"/>
          </a:p>
        </p:txBody>
      </p:sp>
      <p:pic>
        <p:nvPicPr>
          <p:cNvPr id="4" name="Picture 3" descr="sleeping children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971800"/>
            <a:ext cx="35814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Decide on a process to identify books for weeding, for example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Flag weeded books on the shelf </a:t>
            </a:r>
          </a:p>
          <a:p>
            <a:pPr lvl="1"/>
            <a:r>
              <a:rPr lang="en-US" dirty="0" smtClean="0"/>
              <a:t>Pull weeded books and put on carts</a:t>
            </a:r>
          </a:p>
          <a:p>
            <a:pPr lvl="1"/>
            <a:r>
              <a:rPr lang="en-US" dirty="0" smtClean="0"/>
              <a:t>Store weed books for second stage review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SECOND 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O</a:t>
            </a:r>
            <a:r>
              <a:rPr lang="en-US" dirty="0" smtClean="0"/>
              <a:t>nce </a:t>
            </a:r>
            <a:r>
              <a:rPr lang="en-US" dirty="0" smtClean="0"/>
              <a:t>books are pulled or tagged, a second person should review the books before they are </a:t>
            </a:r>
            <a:r>
              <a:rPr lang="en-US" dirty="0" smtClean="0"/>
              <a:t>discarded</a:t>
            </a:r>
            <a:endParaRPr lang="en-US" dirty="0" smtClean="0"/>
          </a:p>
          <a:p>
            <a:r>
              <a:rPr lang="en-US" dirty="0" smtClean="0"/>
              <a:t>Check your Collection Development </a:t>
            </a:r>
            <a:r>
              <a:rPr lang="en-US" dirty="0" smtClean="0"/>
              <a:t>policy to make sure you want to weed the selected titles—</a:t>
            </a:r>
            <a:endParaRPr lang="en-US" dirty="0" smtClean="0"/>
          </a:p>
          <a:p>
            <a:pPr lvl="1"/>
            <a:r>
              <a:rPr lang="en-US" dirty="0" smtClean="0"/>
              <a:t>Do you collect </a:t>
            </a:r>
            <a:r>
              <a:rPr lang="en-US" dirty="0" smtClean="0"/>
              <a:t>books by RI </a:t>
            </a:r>
            <a:r>
              <a:rPr lang="en-US" dirty="0" smtClean="0"/>
              <a:t>authors</a:t>
            </a:r>
            <a:r>
              <a:rPr lang="en-US" dirty="0" smtClean="0"/>
              <a:t>?</a:t>
            </a:r>
            <a:endParaRPr lang="en-US" dirty="0" smtClean="0"/>
          </a:p>
          <a:p>
            <a:pPr lvl="1"/>
            <a:r>
              <a:rPr lang="en-US" dirty="0" smtClean="0"/>
              <a:t>Do you collect </a:t>
            </a:r>
            <a:r>
              <a:rPr lang="en-US" dirty="0" smtClean="0"/>
              <a:t>books about specific topics?</a:t>
            </a:r>
            <a:endParaRPr lang="en-US" dirty="0" smtClean="0"/>
          </a:p>
          <a:p>
            <a:pPr lvl="1"/>
            <a:r>
              <a:rPr lang="en-US" dirty="0" smtClean="0"/>
              <a:t>Do you keep everything from </a:t>
            </a:r>
            <a:r>
              <a:rPr lang="en-US" dirty="0" smtClean="0"/>
              <a:t>1977?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Decide and discard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Decide what stays and what goes, based on the criteria in the plan</a:t>
            </a:r>
          </a:p>
          <a:p>
            <a:r>
              <a:rPr lang="en-US" dirty="0" smtClean="0"/>
              <a:t>After the second review, send the weeded books to the “de-accession team”</a:t>
            </a:r>
          </a:p>
          <a:p>
            <a:pPr lvl="1"/>
            <a:r>
              <a:rPr lang="en-US" dirty="0" smtClean="0"/>
              <a:t>On carts</a:t>
            </a:r>
          </a:p>
          <a:p>
            <a:pPr lvl="1"/>
            <a:r>
              <a:rPr lang="en-US" dirty="0" smtClean="0"/>
              <a:t>In boxes</a:t>
            </a:r>
          </a:p>
          <a:p>
            <a:pPr lvl="1"/>
            <a:r>
              <a:rPr lang="en-US" dirty="0" smtClean="0"/>
              <a:t>Have the team come to the books</a:t>
            </a:r>
          </a:p>
          <a:p>
            <a:pPr lvl="1"/>
            <a:r>
              <a:rPr lang="en-US" dirty="0" smtClean="0"/>
              <a:t>Make a paper list and work from it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DEACCESSION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you </a:t>
            </a:r>
            <a:r>
              <a:rPr lang="en-US" dirty="0" smtClean="0"/>
              <a:t>have a person or people </a:t>
            </a:r>
            <a:r>
              <a:rPr lang="en-US" dirty="0" smtClean="0"/>
              <a:t>to </a:t>
            </a:r>
            <a:r>
              <a:rPr lang="en-US" dirty="0" smtClean="0"/>
              <a:t>de-accession </a:t>
            </a:r>
            <a:r>
              <a:rPr lang="en-US" dirty="0" smtClean="0"/>
              <a:t>the books</a:t>
            </a:r>
          </a:p>
          <a:p>
            <a:pPr lvl="1"/>
            <a:r>
              <a:rPr lang="en-US" dirty="0" smtClean="0"/>
              <a:t>Remove labels, barcodes and anti-theft devices</a:t>
            </a:r>
          </a:p>
          <a:p>
            <a:pPr lvl="1"/>
            <a:r>
              <a:rPr lang="en-US" dirty="0" smtClean="0"/>
              <a:t>Adjust catalog </a:t>
            </a:r>
            <a:r>
              <a:rPr lang="en-US" dirty="0" smtClean="0"/>
              <a:t>records</a:t>
            </a:r>
          </a:p>
          <a:p>
            <a:pPr lvl="1"/>
            <a:r>
              <a:rPr lang="en-US" dirty="0" smtClean="0"/>
              <a:t>Mark the books as withdrawn, so they don’t come back to you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900" dirty="0" smtClean="0"/>
              <a:t>Who is in charge of the disposal </a:t>
            </a:r>
            <a:r>
              <a:rPr lang="en-US" sz="3900" dirty="0" smtClean="0"/>
              <a:t>? Its in your plan, right?</a:t>
            </a:r>
          </a:p>
          <a:p>
            <a:r>
              <a:rPr lang="en-US" sz="3900" dirty="0" smtClean="0"/>
              <a:t>How and when</a:t>
            </a:r>
            <a:r>
              <a:rPr lang="en-US" sz="5100" dirty="0" smtClean="0"/>
              <a:t>?</a:t>
            </a:r>
          </a:p>
          <a:p>
            <a:pPr lvl="1"/>
            <a:r>
              <a:rPr lang="en-US" dirty="0" smtClean="0"/>
              <a:t>Sale</a:t>
            </a:r>
            <a:r>
              <a:rPr lang="en-US" dirty="0" smtClean="0"/>
              <a:t>? </a:t>
            </a:r>
            <a:endParaRPr lang="en-US" dirty="0" smtClean="0"/>
          </a:p>
          <a:p>
            <a:pPr lvl="1"/>
            <a:r>
              <a:rPr lang="en-US" dirty="0" smtClean="0"/>
              <a:t>Offer to </a:t>
            </a:r>
            <a:r>
              <a:rPr lang="en-US" dirty="0" smtClean="0"/>
              <a:t>others?</a:t>
            </a:r>
            <a:endParaRPr lang="en-US" dirty="0" smtClean="0"/>
          </a:p>
          <a:p>
            <a:pPr lvl="1"/>
            <a:r>
              <a:rPr lang="en-US" dirty="0" smtClean="0"/>
              <a:t>Recycle</a:t>
            </a:r>
            <a:r>
              <a:rPr lang="en-US" dirty="0" smtClean="0"/>
              <a:t>? 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garage-sa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19600" y="2667000"/>
            <a:ext cx="4229100" cy="34242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 A GRIP!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Weeding makes people anxious—</a:t>
            </a:r>
          </a:p>
          <a:p>
            <a:r>
              <a:rPr lang="en-US" dirty="0" smtClean="0"/>
              <a:t>T</a:t>
            </a:r>
            <a:r>
              <a:rPr lang="en-US" dirty="0" smtClean="0"/>
              <a:t>rustees </a:t>
            </a:r>
          </a:p>
          <a:p>
            <a:r>
              <a:rPr lang="en-US" dirty="0" smtClean="0"/>
              <a:t>D</a:t>
            </a:r>
            <a:r>
              <a:rPr lang="en-US" dirty="0" smtClean="0"/>
              <a:t>irectors</a:t>
            </a:r>
          </a:p>
          <a:p>
            <a:r>
              <a:rPr lang="en-US" dirty="0" smtClean="0"/>
              <a:t>Librarians</a:t>
            </a:r>
          </a:p>
          <a:p>
            <a:r>
              <a:rPr lang="en-US" dirty="0" smtClean="0"/>
              <a:t>Patrons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anxiet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2438400"/>
            <a:ext cx="30480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Disposal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Having a book sale?</a:t>
            </a:r>
          </a:p>
          <a:p>
            <a:pPr lvl="1"/>
            <a:r>
              <a:rPr lang="en-US" dirty="0" smtClean="0"/>
              <a:t>When?</a:t>
            </a:r>
          </a:p>
          <a:p>
            <a:pPr lvl="1"/>
            <a:r>
              <a:rPr lang="en-US" dirty="0" smtClean="0"/>
              <a:t>Where?</a:t>
            </a:r>
          </a:p>
          <a:p>
            <a:pPr lvl="1"/>
            <a:r>
              <a:rPr lang="en-US" dirty="0" smtClean="0"/>
              <a:t>Who?</a:t>
            </a:r>
          </a:p>
          <a:p>
            <a:pPr lvl="1"/>
            <a:r>
              <a:rPr lang="en-US" dirty="0" smtClean="0"/>
              <a:t>Where will the books be stored until the sale?</a:t>
            </a:r>
            <a:endParaRPr lang="en-US" dirty="0"/>
          </a:p>
        </p:txBody>
      </p:sp>
      <p:pic>
        <p:nvPicPr>
          <p:cNvPr id="4" name="Picture 3" descr="book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57800" y="1981200"/>
            <a:ext cx="28956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Offer to others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a list  of weeded items and send it out to other libraries/organizations</a:t>
            </a:r>
          </a:p>
          <a:p>
            <a:pPr lvl="1"/>
            <a:r>
              <a:rPr lang="en-US" dirty="0" smtClean="0"/>
              <a:t>Where will the books be stored?</a:t>
            </a:r>
          </a:p>
          <a:p>
            <a:pPr lvl="1"/>
            <a:r>
              <a:rPr lang="en-US" dirty="0" smtClean="0"/>
              <a:t>How will they get to people who want them?</a:t>
            </a:r>
          </a:p>
          <a:p>
            <a:pPr lvl="2"/>
            <a:r>
              <a:rPr lang="en-US" dirty="0" smtClean="0"/>
              <a:t>Who retrieves them?</a:t>
            </a:r>
          </a:p>
          <a:p>
            <a:pPr lvl="2"/>
            <a:r>
              <a:rPr lang="en-US" dirty="0" smtClean="0"/>
              <a:t>Who sends them?</a:t>
            </a:r>
          </a:p>
          <a:p>
            <a:pPr lvl="1"/>
            <a:r>
              <a:rPr lang="en-US" dirty="0" smtClean="0"/>
              <a:t>What happens to them if no one wants them?</a:t>
            </a: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Recycle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Donate to a company like Better World Books</a:t>
            </a:r>
          </a:p>
          <a:p>
            <a:pPr lvl="1"/>
            <a:r>
              <a:rPr lang="en-US" dirty="0" smtClean="0"/>
              <a:t>Possible (minimal payback to library)</a:t>
            </a:r>
          </a:p>
          <a:p>
            <a:r>
              <a:rPr lang="en-US" dirty="0" smtClean="0"/>
              <a:t>Donate to an organization that takes books</a:t>
            </a:r>
          </a:p>
          <a:p>
            <a:r>
              <a:rPr lang="en-US" dirty="0" smtClean="0"/>
              <a:t>Take to the landfill recycling bins</a:t>
            </a:r>
          </a:p>
          <a:p>
            <a:r>
              <a:rPr lang="en-US" dirty="0" smtClean="0"/>
              <a:t>Other?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any disposal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Think about logistics</a:t>
            </a:r>
          </a:p>
          <a:p>
            <a:pPr lvl="1"/>
            <a:r>
              <a:rPr lang="en-US" dirty="0" smtClean="0"/>
              <a:t>Will you need to rent a truck?</a:t>
            </a:r>
          </a:p>
          <a:p>
            <a:pPr lvl="1"/>
            <a:r>
              <a:rPr lang="en-US" dirty="0" smtClean="0"/>
              <a:t>Will you need to cover shipping costs?</a:t>
            </a:r>
          </a:p>
          <a:p>
            <a:pPr lvl="1"/>
            <a:r>
              <a:rPr lang="en-US" dirty="0" smtClean="0"/>
              <a:t>Will you need to rent/find temporary storage?</a:t>
            </a:r>
          </a:p>
          <a:p>
            <a:pPr lvl="1"/>
            <a:r>
              <a:rPr lang="en-US" dirty="0" smtClean="0"/>
              <a:t>Will you  need to purchase boxes?</a:t>
            </a:r>
          </a:p>
          <a:p>
            <a:pPr lvl="1"/>
            <a:r>
              <a:rPr lang="en-US" dirty="0" smtClean="0"/>
              <a:t>Will you need to hire additional workers?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RECORDS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sure you keep a list of weeded titles for a while</a:t>
            </a:r>
          </a:p>
          <a:p>
            <a:r>
              <a:rPr lang="en-US" dirty="0" smtClean="0"/>
              <a:t>Make sure you count the number of volumes withdrawn for your annual report/statistics</a:t>
            </a:r>
          </a:p>
          <a:p>
            <a:r>
              <a:rPr lang="en-US" dirty="0" smtClean="0"/>
              <a:t>Keep notes about what went well and what could be done better next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very little in the literature about this topic, and what exists is dated, so—</a:t>
            </a:r>
          </a:p>
          <a:p>
            <a:pPr lvl="1"/>
            <a:r>
              <a:rPr lang="en-US" dirty="0" smtClean="0"/>
              <a:t>Create a presentation and share what you learned with your colleagues</a:t>
            </a:r>
          </a:p>
          <a:p>
            <a:pPr lvl="1"/>
            <a:r>
              <a:rPr lang="en-US" dirty="0" smtClean="0"/>
              <a:t>Write an article for a local, regional or national publication</a:t>
            </a:r>
          </a:p>
          <a:p>
            <a:pPr lvl="1"/>
            <a:r>
              <a:rPr lang="en-US" dirty="0" smtClean="0"/>
              <a:t>Create a YouTube or other video about your project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Celebrate!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Avoid the thorns while weeding your garden by :</a:t>
            </a:r>
          </a:p>
          <a:p>
            <a:pPr lvl="1"/>
            <a:r>
              <a:rPr lang="en-US" dirty="0" smtClean="0"/>
              <a:t>P</a:t>
            </a:r>
            <a:r>
              <a:rPr lang="en-US" dirty="0" smtClean="0"/>
              <a:t>lanning ahead</a:t>
            </a:r>
          </a:p>
          <a:p>
            <a:pPr lvl="1"/>
            <a:r>
              <a:rPr lang="en-US" dirty="0" smtClean="0"/>
              <a:t>Getting input</a:t>
            </a:r>
          </a:p>
          <a:p>
            <a:pPr lvl="1"/>
            <a:r>
              <a:rPr lang="en-US" dirty="0" smtClean="0"/>
              <a:t>Setting realistic goals</a:t>
            </a:r>
          </a:p>
          <a:p>
            <a:pPr lvl="1"/>
            <a:r>
              <a:rPr lang="en-US" dirty="0" smtClean="0"/>
              <a:t>Minimizing disruption</a:t>
            </a:r>
          </a:p>
          <a:p>
            <a:pPr lvl="1"/>
            <a:r>
              <a:rPr lang="en-US" dirty="0" smtClean="0"/>
              <a:t>Creating a workflow</a:t>
            </a:r>
          </a:p>
          <a:p>
            <a:pPr lvl="1"/>
            <a:r>
              <a:rPr lang="en-US" dirty="0" smtClean="0"/>
              <a:t>Recording the project</a:t>
            </a:r>
          </a:p>
          <a:p>
            <a:pPr lvl="1"/>
            <a:r>
              <a:rPr lang="en-US" dirty="0" smtClean="0"/>
              <a:t>Reporting the results</a:t>
            </a:r>
            <a:endParaRPr lang="en-US" dirty="0"/>
          </a:p>
        </p:txBody>
      </p:sp>
      <p:pic>
        <p:nvPicPr>
          <p:cNvPr id="4" name="Picture 3" descr="party peop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2133600"/>
            <a:ext cx="3476625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63962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362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smtClean="0"/>
              <a:t>                                   HAPPY WEEDING!</a:t>
            </a:r>
          </a:p>
          <a:p>
            <a:pPr>
              <a:buNone/>
            </a:pPr>
            <a:r>
              <a:rPr lang="en-US" sz="2400" dirty="0" smtClean="0"/>
              <a:t>Joanna </a:t>
            </a:r>
            <a:r>
              <a:rPr lang="en-US" sz="2400" dirty="0" smtClean="0"/>
              <a:t>M. </a:t>
            </a:r>
            <a:r>
              <a:rPr lang="en-US" sz="2400" dirty="0" err="1" smtClean="0"/>
              <a:t>Burkhardt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Collection Management Officer</a:t>
            </a:r>
          </a:p>
          <a:p>
            <a:pPr>
              <a:buNone/>
            </a:pPr>
            <a:r>
              <a:rPr lang="en-US" sz="2400" dirty="0" smtClean="0"/>
              <a:t>University of Rhode Island Libraries</a:t>
            </a:r>
          </a:p>
          <a:p>
            <a:pPr>
              <a:buNone/>
            </a:pPr>
            <a:r>
              <a:rPr lang="en-US" sz="2400" dirty="0" smtClean="0"/>
              <a:t>jburkhardt@uri.edu</a:t>
            </a:r>
            <a:endParaRPr lang="en-US" sz="2400" dirty="0"/>
          </a:p>
        </p:txBody>
      </p:sp>
      <p:pic>
        <p:nvPicPr>
          <p:cNvPr id="2050" name="Picture 2" descr="C:\Documents and Settings\Roberta Doran\Desktop\flower garde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457200"/>
            <a:ext cx="4468813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11362"/>
          </a:xfrm>
        </p:spPr>
        <p:txBody>
          <a:bodyPr/>
          <a:lstStyle/>
          <a:p>
            <a:r>
              <a:rPr lang="en-US" dirty="0" smtClean="0"/>
              <a:t>A solid plan will calm and soothe</a:t>
            </a:r>
            <a:endParaRPr lang="en-US" dirty="0"/>
          </a:p>
        </p:txBody>
      </p:sp>
      <p:pic>
        <p:nvPicPr>
          <p:cNvPr id="4" name="Content Placeholder 3" descr="rela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2057400"/>
            <a:ext cx="4953000" cy="4191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Set criteria for weeding project based on your Collection Development policy.</a:t>
            </a:r>
            <a:endParaRPr lang="en-US" dirty="0"/>
          </a:p>
        </p:txBody>
      </p:sp>
      <p:pic>
        <p:nvPicPr>
          <p:cNvPr id="4" name="Picture 3" descr="Polic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33600" y="2971800"/>
            <a:ext cx="4612504" cy="3017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What do you want to accomplish?</a:t>
            </a:r>
          </a:p>
          <a:p>
            <a:pPr lvl="1"/>
            <a:r>
              <a:rPr lang="en-US" dirty="0" smtClean="0"/>
              <a:t>Make space?</a:t>
            </a:r>
          </a:p>
          <a:p>
            <a:pPr lvl="1"/>
            <a:r>
              <a:rPr lang="en-US" dirty="0" smtClean="0"/>
              <a:t>Eliminate older titles?</a:t>
            </a:r>
          </a:p>
          <a:p>
            <a:pPr lvl="1"/>
            <a:r>
              <a:rPr lang="en-US" dirty="0" smtClean="0"/>
              <a:t>Get rid of duplicates?</a:t>
            </a:r>
          </a:p>
          <a:p>
            <a:pPr lvl="1"/>
            <a:r>
              <a:rPr lang="en-US" dirty="0" smtClean="0"/>
              <a:t>Find the floor?</a:t>
            </a:r>
            <a:endParaRPr lang="en-US" dirty="0"/>
          </a:p>
        </p:txBody>
      </p:sp>
      <p:pic>
        <p:nvPicPr>
          <p:cNvPr id="5" name="Picture 4" descr="messy library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2667000"/>
            <a:ext cx="41148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are some questions to address?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How long will the project take?</a:t>
            </a:r>
          </a:p>
          <a:p>
            <a:r>
              <a:rPr lang="en-US" dirty="0" smtClean="0"/>
              <a:t>Will your project generate hundreds of boxes of books or just a few?</a:t>
            </a:r>
          </a:p>
          <a:p>
            <a:r>
              <a:rPr lang="en-US" dirty="0" smtClean="0"/>
              <a:t>Will </a:t>
            </a:r>
            <a:r>
              <a:rPr lang="en-US" dirty="0" smtClean="0"/>
              <a:t>you work with others or alone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smtClean="0"/>
              <a:t>If you work with others, who?</a:t>
            </a:r>
          </a:p>
          <a:p>
            <a:r>
              <a:rPr lang="en-US" dirty="0" smtClean="0"/>
              <a:t>If you reassign library personnel, w</a:t>
            </a:r>
            <a:r>
              <a:rPr lang="en-US" dirty="0" smtClean="0"/>
              <a:t>hat </a:t>
            </a:r>
            <a:r>
              <a:rPr lang="en-US" dirty="0" smtClean="0"/>
              <a:t>happens to their other work while they are weeding</a:t>
            </a:r>
            <a:r>
              <a:rPr lang="en-US" dirty="0" smtClean="0"/>
              <a:t>?</a:t>
            </a:r>
          </a:p>
          <a:p>
            <a:r>
              <a:rPr lang="en-US" dirty="0" smtClean="0"/>
              <a:t>Will the library remain open while you work?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Think about what you need to accomplish your goal:</a:t>
            </a:r>
          </a:p>
          <a:p>
            <a:pPr lvl="2"/>
            <a:r>
              <a:rPr lang="en-US" sz="2800" dirty="0" smtClean="0"/>
              <a:t>Is </a:t>
            </a:r>
            <a:r>
              <a:rPr lang="en-US" sz="2800" dirty="0" smtClean="0"/>
              <a:t>this a one-time or ongoing project</a:t>
            </a:r>
            <a:r>
              <a:rPr lang="en-US" sz="2800" dirty="0" smtClean="0"/>
              <a:t>?</a:t>
            </a:r>
          </a:p>
          <a:p>
            <a:pPr lvl="2"/>
            <a:r>
              <a:rPr lang="en-US" sz="2800" dirty="0" smtClean="0"/>
              <a:t>How long will it take—be realistic!</a:t>
            </a:r>
            <a:endParaRPr lang="en-US" sz="2800" dirty="0" smtClean="0"/>
          </a:p>
          <a:p>
            <a:pPr lvl="2"/>
            <a:r>
              <a:rPr lang="en-US" sz="2800" dirty="0" smtClean="0"/>
              <a:t>Funding—will you need extra?</a:t>
            </a:r>
            <a:endParaRPr lang="en-US" sz="2800" dirty="0" smtClean="0"/>
          </a:p>
          <a:p>
            <a:pPr lvl="2"/>
            <a:r>
              <a:rPr lang="en-US" sz="2800" dirty="0" smtClean="0"/>
              <a:t> </a:t>
            </a:r>
            <a:r>
              <a:rPr lang="en-US" sz="2800" dirty="0" smtClean="0"/>
              <a:t>Will </a:t>
            </a:r>
            <a:r>
              <a:rPr lang="en-US" sz="2800" dirty="0" smtClean="0"/>
              <a:t>you need supplies?</a:t>
            </a:r>
          </a:p>
          <a:p>
            <a:pPr lvl="2"/>
            <a:r>
              <a:rPr lang="en-US" sz="2800" dirty="0" smtClean="0"/>
              <a:t>Are </a:t>
            </a:r>
            <a:r>
              <a:rPr lang="en-US" sz="2800" dirty="0" smtClean="0"/>
              <a:t>there other costs?</a:t>
            </a:r>
          </a:p>
          <a:p>
            <a:pPr lvl="1"/>
            <a:r>
              <a:rPr lang="en-US" dirty="0" smtClean="0"/>
              <a:t>Personnel</a:t>
            </a:r>
          </a:p>
          <a:p>
            <a:pPr lvl="2"/>
            <a:r>
              <a:rPr lang="en-US" sz="2800" dirty="0" smtClean="0"/>
              <a:t>How many people will you need to get the job done?</a:t>
            </a:r>
            <a:endParaRPr lang="en-US" sz="2800" dirty="0" smtClean="0"/>
          </a:p>
          <a:p>
            <a:pPr lvl="2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 your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Put your plan into writing</a:t>
            </a:r>
          </a:p>
          <a:p>
            <a:r>
              <a:rPr lang="en-US" dirty="0" smtClean="0"/>
              <a:t>Have contingencies in mind</a:t>
            </a:r>
          </a:p>
          <a:p>
            <a:r>
              <a:rPr lang="en-US" dirty="0" smtClean="0"/>
              <a:t>Get all necessary approvals</a:t>
            </a:r>
          </a:p>
          <a:p>
            <a:r>
              <a:rPr lang="en-US" dirty="0" smtClean="0"/>
              <a:t>Secure additional funding if needed</a:t>
            </a:r>
          </a:p>
          <a:p>
            <a:r>
              <a:rPr lang="en-US" dirty="0" smtClean="0"/>
              <a:t>Identify personnel who will do the work</a:t>
            </a:r>
          </a:p>
          <a:p>
            <a:r>
              <a:rPr lang="en-US" dirty="0" smtClean="0"/>
              <a:t>Line up supplies</a:t>
            </a:r>
          </a:p>
          <a:p>
            <a:r>
              <a:rPr lang="en-US" dirty="0" smtClean="0"/>
              <a:t>Plan the timing for storage</a:t>
            </a:r>
            <a:r>
              <a:rPr lang="en-US" dirty="0" smtClean="0"/>
              <a:t> </a:t>
            </a:r>
            <a:r>
              <a:rPr lang="en-US" dirty="0" smtClean="0"/>
              <a:t>and/or disposal options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Before you start weeding be sure to tell people/patrons</a:t>
            </a:r>
          </a:p>
          <a:p>
            <a:pPr lvl="1"/>
            <a:r>
              <a:rPr lang="en-US" sz="3600" dirty="0" smtClean="0"/>
              <a:t>What you are going to do</a:t>
            </a:r>
          </a:p>
          <a:p>
            <a:pPr lvl="1"/>
            <a:r>
              <a:rPr lang="en-US" sz="3600" dirty="0" smtClean="0"/>
              <a:t>Why you are going to do it</a:t>
            </a:r>
          </a:p>
          <a:p>
            <a:pPr lvl="1"/>
            <a:r>
              <a:rPr lang="en-US" sz="3600" dirty="0" smtClean="0"/>
              <a:t>How you are going to do it</a:t>
            </a:r>
          </a:p>
          <a:p>
            <a:pPr lvl="1"/>
            <a:r>
              <a:rPr lang="en-US" sz="3600" dirty="0" smtClean="0"/>
              <a:t>What the benefits will be</a:t>
            </a:r>
          </a:p>
          <a:p>
            <a:pPr lvl="1"/>
            <a:r>
              <a:rPr lang="en-US" sz="3600" dirty="0" smtClean="0"/>
              <a:t>Reach as many constituents as possible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237</TotalTime>
  <Words>988</Words>
  <Application>Microsoft Office PowerPoint</Application>
  <PresentationFormat>On-screen Show (4:3)</PresentationFormat>
  <Paragraphs>164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WEEDING YOUR GARDEN: Avoiding the thorns</vt:lpstr>
      <vt:lpstr>GET A GRIP!</vt:lpstr>
      <vt:lpstr>A solid plan will calm and soothe</vt:lpstr>
      <vt:lpstr>PLANNING</vt:lpstr>
      <vt:lpstr>SET GOALS</vt:lpstr>
      <vt:lpstr>What are some questions to address?</vt:lpstr>
      <vt:lpstr>RESOURCES</vt:lpstr>
      <vt:lpstr>Present your plan</vt:lpstr>
      <vt:lpstr>PR </vt:lpstr>
      <vt:lpstr>Listen</vt:lpstr>
      <vt:lpstr>Ready to get your hands dirty?</vt:lpstr>
      <vt:lpstr>Hire or assign</vt:lpstr>
      <vt:lpstr>TRAINING</vt:lpstr>
      <vt:lpstr>TIMING</vt:lpstr>
      <vt:lpstr>Process</vt:lpstr>
      <vt:lpstr>SECOND REVIEW</vt:lpstr>
      <vt:lpstr>Decide and discard</vt:lpstr>
      <vt:lpstr>DEACCESSION</vt:lpstr>
      <vt:lpstr>DISPOSAL</vt:lpstr>
      <vt:lpstr>Disposal options</vt:lpstr>
      <vt:lpstr>Offer to others</vt:lpstr>
      <vt:lpstr>Recycle</vt:lpstr>
      <vt:lpstr>For any disposal option</vt:lpstr>
      <vt:lpstr>KEEP RECORDS</vt:lpstr>
      <vt:lpstr>SHARE!</vt:lpstr>
      <vt:lpstr>Celebrate!</vt:lpstr>
      <vt:lpstr>Slide 27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WEEDING YOUR GARDEN</dc:title>
  <dc:creator>Staff</dc:creator>
  <cp:lastModifiedBy>Joanna</cp:lastModifiedBy>
  <cp:revision>41</cp:revision>
  <dcterms:created xsi:type="dcterms:W3CDTF">2013-04-23T16:40:07Z</dcterms:created>
  <dcterms:modified xsi:type="dcterms:W3CDTF">2013-05-21T15:22:03Z</dcterms:modified>
</cp:coreProperties>
</file>