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52">
          <p15:clr>
            <a:srgbClr val="A4A3A4"/>
          </p15:clr>
        </p15:guide>
        <p15:guide id="2" pos="3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601" autoAdjust="0"/>
  </p:normalViewPr>
  <p:slideViewPr>
    <p:cSldViewPr snapToGrid="0">
      <p:cViewPr varScale="1">
        <p:scale>
          <a:sx n="97" d="100"/>
          <a:sy n="97" d="100"/>
        </p:scale>
        <p:origin x="1074" y="90"/>
      </p:cViewPr>
      <p:guideLst>
        <p:guide orient="horz" pos="552"/>
        <p:guide pos="38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5" name="Google Shape;5;n"/>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marR="0" lvl="0" indent="0" algn="r" rtl="0">
              <a:lnSpc>
                <a:spcPct val="100000"/>
              </a:lnSpc>
              <a:spcBef>
                <a:spcPts val="0"/>
              </a:spcBef>
              <a:spcAft>
                <a:spcPts val="0"/>
              </a:spcAft>
              <a:buClr>
                <a:srgbClr val="000000"/>
              </a:buClr>
              <a:buSzPts val="2300"/>
              <a:buFont typeface="Arial"/>
              <a:buNone/>
            </a:pPr>
            <a:fld id="{00000000-1234-1234-1234-123412341234}" type="slidenum">
              <a:rPr lang="en-US" sz="2300" b="0" i="0" u="none" strike="noStrike" cap="none">
                <a:solidFill>
                  <a:schemeClr val="dk1"/>
                </a:solidFill>
                <a:latin typeface="Arial"/>
                <a:ea typeface="Arial"/>
                <a:cs typeface="Arial"/>
                <a:sym typeface="Arial"/>
              </a:rPr>
              <a:t>‹#›</a:t>
            </a:fld>
            <a:endParaRPr sz="23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1:notes"/>
          <p:cNvSpPr>
            <a:spLocks noGrp="1" noRot="1" noChangeAspect="1"/>
          </p:cNvSpPr>
          <p:nvPr>
            <p:ph type="sldImg" idx="2"/>
          </p:nvPr>
        </p:nvSpPr>
        <p:spPr>
          <a:xfrm>
            <a:off x="234950" y="557213"/>
            <a:ext cx="6540500" cy="36798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 name="Google Shape;48;p1: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Swetta intro</a:t>
            </a:r>
            <a:endParaRPr lang="en-US" dirty="0"/>
          </a:p>
          <a:p>
            <a:pPr marL="0" lvl="0" indent="0" algn="l" rtl="0">
              <a:lnSpc>
                <a:spcPct val="100000"/>
              </a:lnSpc>
              <a:spcBef>
                <a:spcPts val="0"/>
              </a:spcBef>
              <a:spcAft>
                <a:spcPts val="0"/>
              </a:spcAft>
              <a:buSzPts val="1400"/>
              <a:buNone/>
            </a:pPr>
            <a:endParaRPr dirty="0"/>
          </a:p>
        </p:txBody>
      </p:sp>
      <p:sp>
        <p:nvSpPr>
          <p:cNvPr id="49" name="Google Shape;49;p1: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0: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p10:notes"/>
          <p:cNvSpPr txBox="1">
            <a:spLocks noGrp="1"/>
          </p:cNvSpPr>
          <p:nvPr>
            <p:ph type="body" idx="1"/>
          </p:nvPr>
        </p:nvSpPr>
        <p:spPr>
          <a:xfrm>
            <a:off x="532722" y="4567321"/>
            <a:ext cx="5945100" cy="4197000"/>
          </a:xfrm>
          <a:prstGeom prst="rect">
            <a:avLst/>
          </a:prstGeom>
          <a:noFill/>
          <a:ln>
            <a:noFill/>
          </a:ln>
        </p:spPr>
        <p:txBody>
          <a:bodyPr spcFirstLastPara="1" wrap="square" lIns="175075" tIns="87525" rIns="175075" bIns="875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Open practice at PSU (continued)</a:t>
            </a:r>
            <a:endParaRPr lang="en-US" dirty="0"/>
          </a:p>
        </p:txBody>
      </p:sp>
      <p:sp>
        <p:nvSpPr>
          <p:cNvPr id="127" name="Google Shape;127;p10:notes"/>
          <p:cNvSpPr txBox="1">
            <a:spLocks noGrp="1"/>
          </p:cNvSpPr>
          <p:nvPr>
            <p:ph type="sldNum" idx="12"/>
          </p:nvPr>
        </p:nvSpPr>
        <p:spPr>
          <a:xfrm>
            <a:off x="5259657" y="36537794"/>
            <a:ext cx="4023600" cy="1930200"/>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1: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 name="Google Shape;135;p11:notes"/>
          <p:cNvSpPr txBox="1">
            <a:spLocks noGrp="1"/>
          </p:cNvSpPr>
          <p:nvPr>
            <p:ph type="body" idx="1"/>
          </p:nvPr>
        </p:nvSpPr>
        <p:spPr>
          <a:xfrm>
            <a:off x="532722" y="4567321"/>
            <a:ext cx="5945100" cy="4197000"/>
          </a:xfrm>
          <a:prstGeom prst="rect">
            <a:avLst/>
          </a:prstGeom>
          <a:noFill/>
          <a:ln>
            <a:noFill/>
          </a:ln>
        </p:spPr>
        <p:txBody>
          <a:bodyPr spcFirstLastPara="1" wrap="square" lIns="175075" tIns="87525" rIns="175075" bIns="875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Best practice for open practice</a:t>
            </a:r>
            <a:endParaRPr lang="en-US" dirty="0"/>
          </a:p>
        </p:txBody>
      </p:sp>
      <p:sp>
        <p:nvSpPr>
          <p:cNvPr id="136" name="Google Shape;136;p11:notes"/>
          <p:cNvSpPr txBox="1">
            <a:spLocks noGrp="1"/>
          </p:cNvSpPr>
          <p:nvPr>
            <p:ph type="sldNum" idx="12"/>
          </p:nvPr>
        </p:nvSpPr>
        <p:spPr>
          <a:xfrm>
            <a:off x="5259657" y="36537794"/>
            <a:ext cx="4023600" cy="1930200"/>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12: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p12:notes"/>
          <p:cNvSpPr txBox="1">
            <a:spLocks noGrp="1"/>
          </p:cNvSpPr>
          <p:nvPr>
            <p:ph type="body" idx="1"/>
          </p:nvPr>
        </p:nvSpPr>
        <p:spPr>
          <a:xfrm>
            <a:off x="532722" y="4567321"/>
            <a:ext cx="5945100" cy="4197000"/>
          </a:xfrm>
          <a:prstGeom prst="rect">
            <a:avLst/>
          </a:prstGeom>
          <a:noFill/>
          <a:ln>
            <a:noFill/>
          </a:ln>
        </p:spPr>
        <p:txBody>
          <a:bodyPr spcFirstLastPara="1" wrap="square" lIns="175075" tIns="87525" rIns="175075" bIns="875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Danielle intro</a:t>
            </a:r>
            <a:endParaRPr lang="en-US" dirty="0"/>
          </a:p>
        </p:txBody>
      </p:sp>
      <p:sp>
        <p:nvSpPr>
          <p:cNvPr id="145" name="Google Shape;145;p12:notes"/>
          <p:cNvSpPr txBox="1">
            <a:spLocks noGrp="1"/>
          </p:cNvSpPr>
          <p:nvPr>
            <p:ph type="sldNum" idx="12"/>
          </p:nvPr>
        </p:nvSpPr>
        <p:spPr>
          <a:xfrm>
            <a:off x="5259657" y="36537794"/>
            <a:ext cx="4023600" cy="1930200"/>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3: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13: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b="1"/>
              <a:t>NEXT: What does “open” mean?</a:t>
            </a:r>
            <a:endParaRPr/>
          </a:p>
        </p:txBody>
      </p:sp>
      <p:sp>
        <p:nvSpPr>
          <p:cNvPr id="154" name="Google Shape;154;p13: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4:notes"/>
          <p:cNvSpPr>
            <a:spLocks noGrp="1" noRot="1" noChangeAspect="1"/>
          </p:cNvSpPr>
          <p:nvPr>
            <p:ph type="sldImg" idx="2"/>
          </p:nvPr>
        </p:nvSpPr>
        <p:spPr>
          <a:xfrm>
            <a:off x="234950" y="557213"/>
            <a:ext cx="6540500" cy="36798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14: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lvl="0" indent="0" algn="l" rtl="0">
              <a:lnSpc>
                <a:spcPct val="100000"/>
              </a:lnSpc>
              <a:spcBef>
                <a:spcPts val="0"/>
              </a:spcBef>
              <a:spcAft>
                <a:spcPts val="0"/>
              </a:spcAft>
              <a:buSzPts val="1400"/>
              <a:buNone/>
            </a:pPr>
            <a:r>
              <a:rPr lang="en-US" dirty="0"/>
              <a:t>Libraries are now expected—by researchers, funders, faculty, and especially end-users—to provide services that support open materials</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dirty="0"/>
              <a:t>“Open” in context to the library community is generally describes how content is published, accessed and used. (Depending on who you ask) there’s a general acknowledgment that the term “open” describes a continuum, rather than defining a specific set of criteria. </a:t>
            </a:r>
            <a:endParaRPr dirty="0"/>
          </a:p>
          <a:p>
            <a:pPr marL="0" lvl="0" indent="0" algn="l" rtl="0">
              <a:lnSpc>
                <a:spcPct val="100000"/>
              </a:lnSpc>
              <a:spcBef>
                <a:spcPts val="0"/>
              </a:spcBef>
              <a:spcAft>
                <a:spcPts val="0"/>
              </a:spcAft>
              <a:buSzPts val="1400"/>
              <a:buNone/>
            </a:pPr>
            <a:endParaRPr dirty="0"/>
          </a:p>
          <a:p>
            <a:pPr marL="0" marR="0" lvl="0" indent="0" algn="l" rtl="0">
              <a:lnSpc>
                <a:spcPct val="100000"/>
              </a:lnSpc>
              <a:spcBef>
                <a:spcPts val="0"/>
              </a:spcBef>
              <a:spcAft>
                <a:spcPts val="0"/>
              </a:spcAft>
              <a:buClr>
                <a:schemeClr val="dk1"/>
              </a:buClr>
              <a:buSzPts val="1200"/>
              <a:buFont typeface="Arial"/>
              <a:buNone/>
            </a:pPr>
            <a:r>
              <a:rPr lang="en-US" b="1" dirty="0"/>
              <a:t>NEXT: How we define open content</a:t>
            </a:r>
            <a:endParaRPr dirty="0"/>
          </a:p>
        </p:txBody>
      </p:sp>
      <p:sp>
        <p:nvSpPr>
          <p:cNvPr id="163" name="Google Shape;163;p14: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14</a:t>
            </a:fld>
            <a:endParaRPr>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5:notes"/>
          <p:cNvSpPr>
            <a:spLocks noGrp="1" noRot="1" noChangeAspect="1"/>
          </p:cNvSpPr>
          <p:nvPr>
            <p:ph type="sldImg" idx="2"/>
          </p:nvPr>
        </p:nvSpPr>
        <p:spPr>
          <a:xfrm>
            <a:off x="234950" y="557213"/>
            <a:ext cx="6540500" cy="36798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15: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dirty="0"/>
              <a:t>OCLC uses the term “open content” and defines it as </a:t>
            </a:r>
            <a:r>
              <a:rPr lang="en-US" b="0" i="0" dirty="0"/>
              <a:t>digital content that is freely available, immediate, and online, with the rights to use that content fully in a digital environment. ​​This includes Public Domain content that is digital and available online.</a:t>
            </a:r>
            <a:r>
              <a:rPr lang="en-US" b="1" dirty="0"/>
              <a:t> </a:t>
            </a:r>
            <a:endParaRPr dirty="0"/>
          </a:p>
          <a:p>
            <a:pPr marL="0" marR="0" lvl="0" indent="0" algn="l" rtl="0">
              <a:lnSpc>
                <a:spcPct val="100000"/>
              </a:lnSpc>
              <a:spcBef>
                <a:spcPts val="0"/>
              </a:spcBef>
              <a:spcAft>
                <a:spcPts val="0"/>
              </a:spcAft>
              <a:buClr>
                <a:schemeClr val="dk1"/>
              </a:buClr>
              <a:buSzPts val="1200"/>
              <a:buFont typeface="Arial"/>
              <a:buNone/>
            </a:pPr>
            <a:endParaRPr b="1" dirty="0"/>
          </a:p>
          <a:p>
            <a:pPr marL="0" lvl="0" indent="0" algn="l" rtl="0">
              <a:lnSpc>
                <a:spcPct val="100000"/>
              </a:lnSpc>
              <a:spcBef>
                <a:spcPts val="0"/>
              </a:spcBef>
              <a:spcAft>
                <a:spcPts val="0"/>
              </a:spcAft>
              <a:buSzPts val="1400"/>
              <a:buNone/>
            </a:pPr>
            <a:r>
              <a:rPr lang="en-US" dirty="0"/>
              <a:t>We recognized t</a:t>
            </a:r>
            <a:r>
              <a:rPr lang="en-US" sz="1200" dirty="0">
                <a:solidFill>
                  <a:schemeClr val="dk1"/>
                </a:solidFill>
              </a:rPr>
              <a:t>here are many degrees </a:t>
            </a:r>
            <a:r>
              <a:rPr lang="en-US" dirty="0"/>
              <a:t>of </a:t>
            </a:r>
            <a:r>
              <a:rPr lang="en-US" sz="1200" dirty="0">
                <a:solidFill>
                  <a:schemeClr val="dk1"/>
                </a:solidFill>
              </a:rPr>
              <a:t>access to information. </a:t>
            </a:r>
            <a:r>
              <a:rPr lang="en-US" dirty="0"/>
              <a:t>Not all open or open access content is immediately free, free to use, or free of most rights restrictions. </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Clr>
                <a:schemeClr val="dk1"/>
              </a:buClr>
              <a:buSzPts val="1400"/>
              <a:buFont typeface="Arial"/>
              <a:buNone/>
            </a:pPr>
            <a:r>
              <a:rPr lang="en-US" dirty="0"/>
              <a:t>As a company that is considered a research organization, a vendor and community partner, OCLC sits in this unique space that presents us with many opportunities and challenges.</a:t>
            </a:r>
            <a:endParaRPr dirty="0"/>
          </a:p>
          <a:p>
            <a:pPr marL="0" lvl="0" indent="0" algn="l"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r>
              <a:rPr lang="en-US" b="1" dirty="0"/>
              <a:t>NEXT: Why OA matters to us and the libraries we serve</a:t>
            </a:r>
            <a:endParaRPr dirty="0"/>
          </a:p>
        </p:txBody>
      </p:sp>
      <p:sp>
        <p:nvSpPr>
          <p:cNvPr id="171" name="Google Shape;171;p15: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15</a:t>
            </a:fld>
            <a:endParaRPr>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6:notes"/>
          <p:cNvSpPr>
            <a:spLocks noGrp="1" noRot="1" noChangeAspect="1"/>
          </p:cNvSpPr>
          <p:nvPr>
            <p:ph type="sldImg" idx="2"/>
          </p:nvPr>
        </p:nvSpPr>
        <p:spPr>
          <a:xfrm>
            <a:off x="234950" y="557213"/>
            <a:ext cx="6540500" cy="36798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6: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457200" lvl="0" indent="-22860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While there are many benefits to open content, such as unlimited access, unlimited dissemination of knowledge to not just students but community members, greater visibility for library created and curated content, and lessening of the budget burden, there are also hurdles. </a:t>
            </a:r>
            <a:endParaRPr/>
          </a:p>
          <a:p>
            <a:pPr marL="457200" lvl="0" indent="-228600" algn="l" rtl="0">
              <a:lnSpc>
                <a:spcPct val="100000"/>
              </a:lnSpc>
              <a:spcBef>
                <a:spcPts val="0"/>
              </a:spcBef>
              <a:spcAft>
                <a:spcPts val="0"/>
              </a:spcAft>
              <a:buSzPts val="1400"/>
              <a:buNone/>
            </a:pPr>
            <a:endParaRPr sz="1200" b="0" i="0" u="none" strike="noStrike" cap="none">
              <a:solidFill>
                <a:schemeClr val="dk1"/>
              </a:solidFill>
              <a:latin typeface="Arial"/>
              <a:ea typeface="Arial"/>
              <a:cs typeface="Arial"/>
              <a:sym typeface="Arial"/>
            </a:endParaRPr>
          </a:p>
          <a:p>
            <a:pPr marL="457200" lvl="0" indent="-22860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Challenges include identifying quality content when we get sparse metadata, how should we handle integration of Open Educational Resources, and technology issues like platform changes and broken links. </a:t>
            </a:r>
            <a:endParaRPr/>
          </a:p>
          <a:p>
            <a:pPr marL="457200" lvl="0" indent="-228600" algn="l" rtl="0">
              <a:lnSpc>
                <a:spcPct val="100000"/>
              </a:lnSpc>
              <a:spcBef>
                <a:spcPts val="0"/>
              </a:spcBef>
              <a:spcAft>
                <a:spcPts val="0"/>
              </a:spcAft>
              <a:buSzPts val="1400"/>
              <a:buNone/>
            </a:pPr>
            <a:endParaRPr sz="1200" b="0" i="0" u="none" strike="noStrike" cap="none">
              <a:solidFill>
                <a:schemeClr val="dk1"/>
              </a:solidFill>
              <a:latin typeface="Arial"/>
              <a:ea typeface="Arial"/>
              <a:cs typeface="Arial"/>
              <a:sym typeface="Arial"/>
            </a:endParaRPr>
          </a:p>
          <a:p>
            <a:pPr marL="457200" lvl="0" indent="-228600" algn="l" rtl="0">
              <a:lnSpc>
                <a:spcPct val="100000"/>
              </a:lnSpc>
              <a:spcBef>
                <a:spcPts val="0"/>
              </a:spcBef>
              <a:spcAft>
                <a:spcPts val="0"/>
              </a:spcAft>
              <a:buSzPts val="1400"/>
              <a:buNone/>
            </a:pPr>
            <a:r>
              <a:rPr lang="en-US" sz="1200" b="1" i="0" u="none" strike="noStrike" cap="none">
                <a:solidFill>
                  <a:schemeClr val="dk1"/>
                </a:solidFill>
                <a:latin typeface="Arial"/>
                <a:ea typeface="Arial"/>
                <a:cs typeface="Arial"/>
                <a:sym typeface="Arial"/>
              </a:rPr>
              <a:t>NEXT: Integration Opportunities</a:t>
            </a:r>
            <a:endParaRPr b="0"/>
          </a:p>
          <a:p>
            <a:pPr marL="457200" marR="0" lvl="0" indent="-228600" algn="l" rtl="0">
              <a:lnSpc>
                <a:spcPct val="100000"/>
              </a:lnSpc>
              <a:spcBef>
                <a:spcPts val="0"/>
              </a:spcBef>
              <a:spcAft>
                <a:spcPts val="0"/>
              </a:spcAft>
              <a:buSzPts val="1400"/>
              <a:buNone/>
            </a:pPr>
            <a:r>
              <a:rPr lang="en-US"/>
              <a:t/>
            </a:r>
            <a:br>
              <a:rPr lang="en-US"/>
            </a:br>
            <a:endParaRPr/>
          </a:p>
        </p:txBody>
      </p:sp>
      <p:sp>
        <p:nvSpPr>
          <p:cNvPr id="178" name="Google Shape;178;p16: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7: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17: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lvl="0" indent="0" algn="l" rtl="0">
              <a:lnSpc>
                <a:spcPct val="100000"/>
              </a:lnSpc>
              <a:spcBef>
                <a:spcPts val="0"/>
              </a:spcBef>
              <a:spcAft>
                <a:spcPts val="0"/>
              </a:spcAft>
              <a:buSzPts val="1400"/>
              <a:buNone/>
            </a:pPr>
            <a:r>
              <a:rPr lang="en-US"/>
              <a:t>Today, we want to highlight how we’ve integrated Open Content into two of our products: WorldCat Discovery, and the WorldCat knowledge base.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For those unfamiliar, WorldCat Discovery is a OCLC OPAC (catalog) interface.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Clr>
                <a:schemeClr val="dk1"/>
              </a:buClr>
              <a:buSzPts val="1200"/>
              <a:buFont typeface="Arial"/>
              <a:buNone/>
            </a:pPr>
            <a:r>
              <a:rPr lang="en-US" b="0"/>
              <a:t>In A</a:t>
            </a:r>
            <a:r>
              <a:rPr lang="en-US"/>
              <a:t>ugust of 2018, we wanted to figure out how to give catalog users an easier way to see what Open Content was available to them. We identified databases that contained citations open content (like JSTOR, DOAJ, DOAB, Hindawi, Biomed Central) as well as records within WorldCat that contained a 506 subfield f Star Heading of Unrestricted Online access to create an Open Access filter.</a:t>
            </a:r>
            <a:endParaRPr/>
          </a:p>
          <a:p>
            <a:pPr marL="0" lvl="0" indent="0" algn="l" rtl="0">
              <a:lnSpc>
                <a:spcPct val="100000"/>
              </a:lnSpc>
              <a:spcBef>
                <a:spcPts val="0"/>
              </a:spcBef>
              <a:spcAft>
                <a:spcPts val="0"/>
              </a:spcAft>
              <a:buClr>
                <a:schemeClr val="dk1"/>
              </a:buClr>
              <a:buSzPts val="1200"/>
              <a:buFont typeface="Arial"/>
              <a:buNone/>
            </a:pPr>
            <a:endParaRPr/>
          </a:p>
          <a:p>
            <a:pPr marL="0" lvl="0" indent="0" algn="l" rtl="0">
              <a:lnSpc>
                <a:spcPct val="100000"/>
              </a:lnSpc>
              <a:spcBef>
                <a:spcPts val="0"/>
              </a:spcBef>
              <a:spcAft>
                <a:spcPts val="0"/>
              </a:spcAft>
              <a:buClr>
                <a:schemeClr val="dk1"/>
              </a:buClr>
              <a:buSzPts val="1200"/>
              <a:buFont typeface="Arial"/>
              <a:buNone/>
            </a:pPr>
            <a:r>
              <a:rPr lang="en-US"/>
              <a:t>A parallel effort as the same time was trying to figure out how to integrate with Unpaywall to validate DOI’s on any citation searched in WorldCat Discovery to guarantee the DOI would always be taking the user to an item that is Open Access. </a:t>
            </a:r>
            <a:endParaRPr/>
          </a:p>
          <a:p>
            <a:pPr marL="0" lvl="0" indent="0" algn="l" rtl="0">
              <a:lnSpc>
                <a:spcPct val="100000"/>
              </a:lnSpc>
              <a:spcBef>
                <a:spcPts val="0"/>
              </a:spcBef>
              <a:spcAft>
                <a:spcPts val="0"/>
              </a:spcAft>
              <a:buClr>
                <a:schemeClr val="dk1"/>
              </a:buClr>
              <a:buSzPts val="1200"/>
              <a:buFont typeface="Arial"/>
              <a:buNone/>
            </a:pPr>
            <a:endParaRPr b="0" i="1"/>
          </a:p>
          <a:p>
            <a:pPr marL="0" lvl="0" indent="0" algn="l" rtl="0">
              <a:lnSpc>
                <a:spcPct val="100000"/>
              </a:lnSpc>
              <a:spcBef>
                <a:spcPts val="0"/>
              </a:spcBef>
              <a:spcAft>
                <a:spcPts val="0"/>
              </a:spcAft>
              <a:buSzPts val="1400"/>
              <a:buNone/>
            </a:pPr>
            <a:r>
              <a:rPr lang="en-US"/>
              <a:t>In the WorldCat knowledge base, we have around 380 collections of freely available content available, representing nearly 100 providers that is always growing</a:t>
            </a:r>
            <a:r>
              <a:rPr lang="en-US" b="0"/>
              <a:t>. </a:t>
            </a:r>
            <a:r>
              <a:rPr lang="en-US"/>
              <a:t>Users can surface these links on citations in WorldCat Discovery and i</a:t>
            </a:r>
            <a:r>
              <a:rPr lang="en-US" b="0"/>
              <a:t>n </a:t>
            </a:r>
            <a:r>
              <a:rPr lang="en-US"/>
              <a:t>addition, cataloging customers, can download MARC for these collections to add Open Content to their local OPAC.</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We are always looking for new integration opportunities to help surface Open Content.</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In a few months we hope to have the Open Access filter live in WorldCat.org and by the end of the year take advantage of the new MARC standard to capture more records in WorldCat that contain Open Content!</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b="1"/>
              <a:t>NEXT: Research and initiatives</a:t>
            </a:r>
            <a:endParaRPr b="1" i="1"/>
          </a:p>
        </p:txBody>
      </p:sp>
      <p:sp>
        <p:nvSpPr>
          <p:cNvPr id="188" name="Google Shape;188;p17: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8: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18: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dirty="0"/>
              <a:t>As a member of the library community we are always looking on ways we can better educate ourselves and participate in the Open Content movement. Staff at OCLC seek out opportunities and become involved in ODI, SPARC, IIIF, MARC and more.</a:t>
            </a:r>
            <a:endParaRPr dirty="0"/>
          </a:p>
          <a:p>
            <a:pPr marL="0" marR="0" lvl="0" indent="0" algn="l" rtl="0">
              <a:lnSpc>
                <a:spcPct val="100000"/>
              </a:lnSpc>
              <a:spcBef>
                <a:spcPts val="0"/>
              </a:spcBef>
              <a:spcAft>
                <a:spcPts val="0"/>
              </a:spcAft>
              <a:buClr>
                <a:schemeClr val="dk1"/>
              </a:buClr>
              <a:buSzPts val="1200"/>
              <a:buFont typeface="Arial"/>
              <a:buNone/>
            </a:pPr>
            <a:endParaRPr dirty="0"/>
          </a:p>
          <a:p>
            <a:pPr marL="0" marR="0" lvl="0" indent="0" algn="l" rtl="0">
              <a:lnSpc>
                <a:spcPct val="100000"/>
              </a:lnSpc>
              <a:spcBef>
                <a:spcPts val="0"/>
              </a:spcBef>
              <a:spcAft>
                <a:spcPts val="0"/>
              </a:spcAft>
              <a:buClr>
                <a:schemeClr val="dk1"/>
              </a:buClr>
              <a:buSzPts val="1200"/>
              <a:buFont typeface="Arial"/>
              <a:buNone/>
            </a:pPr>
            <a:r>
              <a:rPr lang="en-US" dirty="0"/>
              <a:t>We have an amazing research department. They are one of the world's leading centers devoted exclusively to the challenges facing libraries and archives in a rapidly changing information technology environment. Our researchers work on a number of projects relating to open content and are always contributing in the community. </a:t>
            </a:r>
            <a:r>
              <a:rPr lang="en-US" b="1" dirty="0"/>
              <a:t>One recent effort included the creation of the open content survey, for which we received 705 responses from 82 countries. Results are currently being analyzed, and will be shared later this year. </a:t>
            </a:r>
            <a:r>
              <a:rPr lang="en-US" dirty="0"/>
              <a:t>On OCLC’s open content webpage at oc.lc/open, you can learn more about what we are doing and stay up-to-date on news, activities, and events. </a:t>
            </a:r>
            <a:endParaRPr b="1" dirty="0"/>
          </a:p>
          <a:p>
            <a:pPr marL="0" marR="0" lvl="0" indent="0" algn="l" rtl="0">
              <a:lnSpc>
                <a:spcPct val="100000"/>
              </a:lnSpc>
              <a:spcBef>
                <a:spcPts val="0"/>
              </a:spcBef>
              <a:spcAft>
                <a:spcPts val="0"/>
              </a:spcAft>
              <a:buClr>
                <a:schemeClr val="dk1"/>
              </a:buClr>
              <a:buSzPts val="1200"/>
              <a:buFont typeface="Arial"/>
              <a:buNone/>
            </a:pPr>
            <a:endParaRPr dirty="0"/>
          </a:p>
          <a:p>
            <a:pPr marL="0" marR="0" lvl="0" indent="0" algn="l" rtl="0">
              <a:lnSpc>
                <a:spcPct val="100000"/>
              </a:lnSpc>
              <a:spcBef>
                <a:spcPts val="0"/>
              </a:spcBef>
              <a:spcAft>
                <a:spcPts val="0"/>
              </a:spcAft>
              <a:buClr>
                <a:schemeClr val="dk1"/>
              </a:buClr>
              <a:buSzPts val="1200"/>
              <a:buFont typeface="Arial"/>
              <a:buNone/>
            </a:pPr>
            <a:r>
              <a:rPr lang="en-US" dirty="0"/>
              <a:t>Earlier we told you about a new MARC standard. OCLC, in collaboration with the German National Library, crafted a discussion paper, which became a proposal, which then was accepted to become a new MARC standard to help identify Open Access and License Information for Remote Online Resources </a:t>
            </a:r>
            <a:endParaRPr dirty="0"/>
          </a:p>
          <a:p>
            <a:pPr marL="0" marR="0" lvl="0" indent="0" algn="l" rtl="0">
              <a:lnSpc>
                <a:spcPct val="100000"/>
              </a:lnSpc>
              <a:spcBef>
                <a:spcPts val="0"/>
              </a:spcBef>
              <a:spcAft>
                <a:spcPts val="0"/>
              </a:spcAft>
              <a:buClr>
                <a:schemeClr val="dk1"/>
              </a:buClr>
              <a:buSzPts val="1200"/>
              <a:buFont typeface="Arial"/>
              <a:buNone/>
            </a:pPr>
            <a:endParaRPr b="1" dirty="0"/>
          </a:p>
          <a:p>
            <a:pPr marL="0" lvl="0" indent="0" algn="l" rtl="0">
              <a:lnSpc>
                <a:spcPct val="115000"/>
              </a:lnSpc>
              <a:spcBef>
                <a:spcPts val="0"/>
              </a:spcBef>
              <a:spcAft>
                <a:spcPts val="0"/>
              </a:spcAft>
              <a:buClr>
                <a:schemeClr val="dk1"/>
              </a:buClr>
              <a:buSzPts val="1100"/>
              <a:buFont typeface="Arial"/>
              <a:buNone/>
            </a:pPr>
            <a:r>
              <a:rPr lang="en-US" sz="1100" dirty="0">
                <a:solidFill>
                  <a:srgbClr val="1F497D"/>
                </a:solidFill>
              </a:rPr>
              <a:t>MARC 21 next steps:</a:t>
            </a:r>
            <a:endParaRPr dirty="0"/>
          </a:p>
          <a:p>
            <a:pPr marL="457200" lvl="0" indent="-298450" algn="l" rtl="0">
              <a:lnSpc>
                <a:spcPct val="115000"/>
              </a:lnSpc>
              <a:spcBef>
                <a:spcPts val="0"/>
              </a:spcBef>
              <a:spcAft>
                <a:spcPts val="0"/>
              </a:spcAft>
              <a:buClr>
                <a:srgbClr val="1F497D"/>
              </a:buClr>
              <a:buSzPts val="1100"/>
              <a:buFont typeface="Calibri"/>
              <a:buChar char="●"/>
            </a:pPr>
            <a:r>
              <a:rPr lang="en-US" sz="1100" dirty="0">
                <a:solidFill>
                  <a:srgbClr val="1F497D"/>
                </a:solidFill>
              </a:rPr>
              <a:t>Library of Congress officially publishes the changes (not sure exactly, but sometime soon)</a:t>
            </a:r>
            <a:endParaRPr dirty="0"/>
          </a:p>
          <a:p>
            <a:pPr marL="457200" lvl="0" indent="-298450" algn="l" rtl="0">
              <a:lnSpc>
                <a:spcPct val="115000"/>
              </a:lnSpc>
              <a:spcBef>
                <a:spcPts val="0"/>
              </a:spcBef>
              <a:spcAft>
                <a:spcPts val="0"/>
              </a:spcAft>
              <a:buClr>
                <a:srgbClr val="1F497D"/>
              </a:buClr>
              <a:buSzPts val="1100"/>
              <a:buFont typeface="Calibri"/>
              <a:buChar char="●"/>
            </a:pPr>
            <a:r>
              <a:rPr lang="en-US" sz="1100" dirty="0">
                <a:solidFill>
                  <a:srgbClr val="1F497D"/>
                </a:solidFill>
              </a:rPr>
              <a:t>OCLC starts development process, schedules development (this typically happens in the Fall)</a:t>
            </a:r>
            <a:endParaRPr dirty="0"/>
          </a:p>
          <a:p>
            <a:pPr marL="457200" lvl="0" indent="-298450" algn="l" rtl="0">
              <a:lnSpc>
                <a:spcPct val="115000"/>
              </a:lnSpc>
              <a:spcBef>
                <a:spcPts val="0"/>
              </a:spcBef>
              <a:spcAft>
                <a:spcPts val="0"/>
              </a:spcAft>
              <a:buClr>
                <a:srgbClr val="1F497D"/>
              </a:buClr>
              <a:buSzPts val="1100"/>
              <a:buFont typeface="Calibri"/>
              <a:buChar char="●"/>
            </a:pPr>
            <a:r>
              <a:rPr lang="en-US" sz="1100" dirty="0">
                <a:solidFill>
                  <a:srgbClr val="1F497D"/>
                </a:solidFill>
              </a:rPr>
              <a:t>Libraries can start making use of the field in </a:t>
            </a:r>
            <a:r>
              <a:rPr lang="en-US" sz="1100" dirty="0" err="1">
                <a:solidFill>
                  <a:srgbClr val="1F497D"/>
                </a:solidFill>
              </a:rPr>
              <a:t>WorldCat</a:t>
            </a:r>
            <a:endParaRPr sz="1100" dirty="0">
              <a:solidFill>
                <a:srgbClr val="1F497D"/>
              </a:solidFill>
            </a:endParaRPr>
          </a:p>
          <a:p>
            <a:pPr marL="457200" lvl="0" indent="-298450" algn="l" rtl="0">
              <a:lnSpc>
                <a:spcPct val="115000"/>
              </a:lnSpc>
              <a:spcBef>
                <a:spcPts val="0"/>
              </a:spcBef>
              <a:spcAft>
                <a:spcPts val="0"/>
              </a:spcAft>
              <a:buClr>
                <a:srgbClr val="1F497D"/>
              </a:buClr>
              <a:buSzPts val="1100"/>
              <a:buFont typeface="Calibri"/>
              <a:buChar char="●"/>
            </a:pPr>
            <a:r>
              <a:rPr lang="en-US" sz="1100" dirty="0">
                <a:solidFill>
                  <a:srgbClr val="1F497D"/>
                </a:solidFill>
              </a:rPr>
              <a:t>OCLC starts populating data (likely end of year through next year depending on how quickly the records can be updated)</a:t>
            </a:r>
            <a:endParaRPr b="1" dirty="0"/>
          </a:p>
          <a:p>
            <a:pPr marL="0" lvl="0" indent="0" algn="l" rtl="0">
              <a:lnSpc>
                <a:spcPct val="100000"/>
              </a:lnSpc>
              <a:spcBef>
                <a:spcPts val="0"/>
              </a:spcBef>
              <a:spcAft>
                <a:spcPts val="0"/>
              </a:spcAft>
              <a:buSzPts val="1400"/>
              <a:buNone/>
            </a:pPr>
            <a:endParaRPr dirty="0"/>
          </a:p>
          <a:p>
            <a:pPr marL="0" marR="0" lvl="0" indent="0" algn="l" rtl="0">
              <a:lnSpc>
                <a:spcPct val="100000"/>
              </a:lnSpc>
              <a:spcBef>
                <a:spcPts val="0"/>
              </a:spcBef>
              <a:spcAft>
                <a:spcPts val="0"/>
              </a:spcAft>
              <a:buClr>
                <a:schemeClr val="dk1"/>
              </a:buClr>
              <a:buSzPts val="1200"/>
              <a:buFont typeface="Arial"/>
              <a:buNone/>
            </a:pPr>
            <a:r>
              <a:rPr lang="en-US" b="1" dirty="0"/>
              <a:t>NEXT: Many questions remain/Q&amp;A</a:t>
            </a:r>
            <a:endParaRPr dirty="0"/>
          </a:p>
        </p:txBody>
      </p:sp>
      <p:sp>
        <p:nvSpPr>
          <p:cNvPr id="198" name="Google Shape;198;p18: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9: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19: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lvl="0" indent="0" algn="l" rtl="0">
              <a:lnSpc>
                <a:spcPct val="100000"/>
              </a:lnSpc>
              <a:spcBef>
                <a:spcPts val="0"/>
              </a:spcBef>
              <a:spcAft>
                <a:spcPts val="0"/>
              </a:spcAft>
              <a:buSzPts val="1400"/>
              <a:buNone/>
            </a:pPr>
            <a:r>
              <a:rPr lang="en-US" b="0"/>
              <a:t>Many questions about open content remain.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H</a:t>
            </a:r>
            <a:r>
              <a:rPr lang="en-US" b="0"/>
              <a:t>ow we can create more opp</a:t>
            </a:r>
            <a:r>
              <a:rPr lang="en-US"/>
              <a:t>ortunities to help surface Open Content?</a:t>
            </a:r>
            <a:endParaRPr/>
          </a:p>
          <a:p>
            <a:pPr marL="0" lvl="0" indent="0" algn="l" rtl="0">
              <a:lnSpc>
                <a:spcPct val="100000"/>
              </a:lnSpc>
              <a:spcBef>
                <a:spcPts val="0"/>
              </a:spcBef>
              <a:spcAft>
                <a:spcPts val="0"/>
              </a:spcAft>
              <a:buSzPts val="1400"/>
              <a:buNone/>
            </a:pPr>
            <a:r>
              <a:rPr lang="en-US"/>
              <a:t>How can we</a:t>
            </a:r>
            <a:r>
              <a:rPr lang="en-US" b="0"/>
              <a:t> fund and sustain</a:t>
            </a:r>
            <a:r>
              <a:rPr lang="en-US"/>
              <a:t> these efforts?</a:t>
            </a:r>
            <a:r>
              <a:rPr lang="en-US" b="0"/>
              <a:t> </a:t>
            </a:r>
            <a:endParaRPr/>
          </a:p>
          <a:p>
            <a:pPr marL="0" lvl="0" indent="0" algn="l" rtl="0">
              <a:lnSpc>
                <a:spcPct val="100000"/>
              </a:lnSpc>
              <a:spcBef>
                <a:spcPts val="0"/>
              </a:spcBef>
              <a:spcAft>
                <a:spcPts val="0"/>
              </a:spcAft>
              <a:buSzPts val="1400"/>
              <a:buNone/>
            </a:pPr>
            <a:r>
              <a:rPr lang="en-US"/>
              <a:t>What are actions that the community wants us to pursue?</a:t>
            </a:r>
            <a:endParaRPr/>
          </a:p>
          <a:p>
            <a:pPr marL="0" lvl="0" indent="0" algn="l" rtl="0">
              <a:lnSpc>
                <a:spcPct val="100000"/>
              </a:lnSpc>
              <a:spcBef>
                <a:spcPts val="0"/>
              </a:spcBef>
              <a:spcAft>
                <a:spcPts val="0"/>
              </a:spcAft>
              <a:buSzPts val="1400"/>
              <a:buNone/>
            </a:pPr>
            <a:r>
              <a:rPr lang="en-US"/>
              <a:t>Where do we see opportunities to surface Open Content in unique but related platforms, like Open Educational Resources, Repositories, and traditional OPACs.</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OCLC is committed to improving the visibility and accessibility of open content materials and engaging with the community in these questions.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So how about questions from you?</a:t>
            </a:r>
            <a:endParaRPr b="1"/>
          </a:p>
          <a:p>
            <a:pPr marL="0" marR="0" lvl="0" indent="0" algn="l" rtl="0">
              <a:lnSpc>
                <a:spcPct val="100000"/>
              </a:lnSpc>
              <a:spcBef>
                <a:spcPts val="0"/>
              </a:spcBef>
              <a:spcAft>
                <a:spcPts val="0"/>
              </a:spcAft>
              <a:buClr>
                <a:schemeClr val="dk1"/>
              </a:buClr>
              <a:buSzPts val="1200"/>
              <a:buFont typeface="Arial"/>
              <a:buNone/>
            </a:pPr>
            <a:endParaRPr b="1"/>
          </a:p>
          <a:p>
            <a:pPr marL="0" marR="0" lvl="0" indent="0" algn="l" rtl="0">
              <a:lnSpc>
                <a:spcPct val="100000"/>
              </a:lnSpc>
              <a:spcBef>
                <a:spcPts val="0"/>
              </a:spcBef>
              <a:spcAft>
                <a:spcPts val="0"/>
              </a:spcAft>
              <a:buClr>
                <a:schemeClr val="dk1"/>
              </a:buClr>
              <a:buSzPts val="1200"/>
              <a:buFont typeface="Arial"/>
              <a:buNone/>
            </a:pPr>
            <a:r>
              <a:rPr lang="en-US" b="1"/>
              <a:t>NEXT: Thank you!</a:t>
            </a:r>
            <a:endParaRPr/>
          </a:p>
          <a:p>
            <a:pPr marL="0" lvl="0" indent="0" algn="l" rtl="0">
              <a:lnSpc>
                <a:spcPct val="100000"/>
              </a:lnSpc>
              <a:spcBef>
                <a:spcPts val="0"/>
              </a:spcBef>
              <a:spcAft>
                <a:spcPts val="0"/>
              </a:spcAft>
              <a:buSzPts val="1400"/>
              <a:buNone/>
            </a:pPr>
            <a:endParaRPr/>
          </a:p>
        </p:txBody>
      </p:sp>
      <p:sp>
        <p:nvSpPr>
          <p:cNvPr id="207" name="Google Shape;207;p19: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p2: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 name="Google Shape;55;p2: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latin typeface="Arial"/>
                <a:ea typeface="Arial"/>
                <a:cs typeface="Arial"/>
                <a:sym typeface="Arial"/>
              </a:rPr>
              <a:t>Hello, My name is Swetta Abeyta, and I’m a Collection Management analyst and library subject liaison.</a:t>
            </a:r>
            <a:r>
              <a:rPr lang="en-US" dirty="0"/>
              <a:t> In my job, from the technical services side, I’m looking at Open access in terms of the metadata and usage of OA journals on our campus, and then on the public-facing size, I’m looking at the impact of Open Access and Open educational resources from an outreach and research lens.</a:t>
            </a:r>
          </a:p>
          <a:p>
            <a:pPr marL="0" lvl="0" indent="0" algn="l" rtl="0">
              <a:lnSpc>
                <a:spcPct val="100000"/>
              </a:lnSpc>
              <a:spcBef>
                <a:spcPts val="0"/>
              </a:spcBef>
              <a:spcAft>
                <a:spcPts val="0"/>
              </a:spcAft>
              <a:buSzPts val="1400"/>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Open access at SMC</a:t>
            </a:r>
            <a:endParaRPr lang="en-US" dirty="0"/>
          </a:p>
        </p:txBody>
      </p:sp>
      <p:sp>
        <p:nvSpPr>
          <p:cNvPr id="56" name="Google Shape;56;p2: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20: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p20: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lvl="0" indent="0" algn="l" rtl="0">
              <a:lnSpc>
                <a:spcPct val="100000"/>
              </a:lnSpc>
              <a:spcBef>
                <a:spcPts val="0"/>
              </a:spcBef>
              <a:spcAft>
                <a:spcPts val="0"/>
              </a:spcAft>
              <a:buSzPts val="1400"/>
              <a:buNone/>
            </a:pPr>
            <a:endParaRPr/>
          </a:p>
        </p:txBody>
      </p:sp>
      <p:sp>
        <p:nvSpPr>
          <p:cNvPr id="214" name="Google Shape;214;p20: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3:notes"/>
          <p:cNvSpPr>
            <a:spLocks noGrp="1" noRot="1" noChangeAspect="1"/>
          </p:cNvSpPr>
          <p:nvPr>
            <p:ph type="sldImg" idx="2"/>
          </p:nvPr>
        </p:nvSpPr>
        <p:spPr>
          <a:xfrm>
            <a:off x="234950" y="557213"/>
            <a:ext cx="6540500" cy="36798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3:notes"/>
          <p:cNvSpPr txBox="1">
            <a:spLocks noGrp="1"/>
          </p:cNvSpPr>
          <p:nvPr>
            <p:ph type="body" idx="1"/>
          </p:nvPr>
        </p:nvSpPr>
        <p:spPr>
          <a:xfrm>
            <a:off x="532722" y="4567321"/>
            <a:ext cx="5945100" cy="4197000"/>
          </a:xfrm>
          <a:prstGeom prst="rect">
            <a:avLst/>
          </a:prstGeom>
          <a:noFill/>
          <a:ln>
            <a:noFill/>
          </a:ln>
        </p:spPr>
        <p:txBody>
          <a:bodyPr spcFirstLastPara="1" wrap="square" lIns="175075" tIns="87525" rIns="175075" bIns="87525" anchor="t" anchorCtr="0">
            <a:noAutofit/>
          </a:bodyPr>
          <a:lstStyle/>
          <a:p>
            <a:pPr marL="0" lvl="0" indent="0" algn="l" rtl="0">
              <a:lnSpc>
                <a:spcPct val="100000"/>
              </a:lnSpc>
              <a:spcBef>
                <a:spcPts val="0"/>
              </a:spcBef>
              <a:spcAft>
                <a:spcPts val="0"/>
              </a:spcAft>
              <a:buSzPts val="1400"/>
              <a:buNone/>
            </a:pPr>
            <a:r>
              <a:rPr lang="en-US" dirty="0"/>
              <a:t>I want to talk about what we’re doing, or more accurately, what we’re TRYING to do at my institution. </a:t>
            </a:r>
            <a:r>
              <a:rPr lang="en-US" sz="1200" b="0" i="0" u="none" strike="noStrike" cap="none" dirty="0">
                <a:solidFill>
                  <a:schemeClr val="dk1"/>
                </a:solidFill>
                <a:latin typeface="Arial"/>
                <a:ea typeface="Arial"/>
                <a:cs typeface="Arial"/>
                <a:sym typeface="Arial"/>
              </a:rPr>
              <a:t>Saint Mary’s is a</a:t>
            </a:r>
            <a:r>
              <a:rPr lang="en-US" dirty="0"/>
              <a:t> </a:t>
            </a:r>
            <a:r>
              <a:rPr lang="en-US" sz="1200" b="0" i="0" u="none" strike="noStrike" cap="none" dirty="0">
                <a:solidFill>
                  <a:schemeClr val="dk1"/>
                </a:solidFill>
                <a:latin typeface="Arial"/>
                <a:ea typeface="Arial"/>
                <a:cs typeface="Arial"/>
                <a:sym typeface="Arial"/>
              </a:rPr>
              <a:t>private Lasallian Catholic college. We have close to 4000 students and are trying to implement OA and OERs on our campus. You’ll hear Jill discuss what they’re doing </a:t>
            </a:r>
            <a:r>
              <a:rPr lang="en-US" dirty="0"/>
              <a:t>at her institution, and...we’re not at that stage yet</a:t>
            </a:r>
            <a:r>
              <a:rPr lang="en-US" sz="1200" b="0" i="0" u="none" strike="noStrike" cap="none" dirty="0">
                <a:solidFill>
                  <a:schemeClr val="dk1"/>
                </a:solidFill>
                <a:latin typeface="Arial"/>
                <a:ea typeface="Arial"/>
                <a:cs typeface="Arial"/>
                <a:sym typeface="Arial"/>
              </a:rPr>
              <a:t>. I would say we’ve fallen into OA more than taken the lead on it at our campus. OA has snuck in and while we</a:t>
            </a:r>
            <a:r>
              <a:rPr lang="en-US" dirty="0"/>
              <a:t>’re excited about it, but we need better messaging around it. And because we realize the importance of OA in our institution, </a:t>
            </a:r>
            <a:r>
              <a:rPr lang="en-US" sz="1200" b="0" i="0" u="none" strike="noStrike" cap="none" dirty="0">
                <a:solidFill>
                  <a:schemeClr val="dk1"/>
                </a:solidFill>
                <a:latin typeface="Arial"/>
                <a:ea typeface="Arial"/>
                <a:cs typeface="Arial"/>
                <a:sym typeface="Arial"/>
              </a:rPr>
              <a:t>we’</a:t>
            </a:r>
            <a:r>
              <a:rPr lang="en-US" dirty="0"/>
              <a:t>ve</a:t>
            </a:r>
            <a:r>
              <a:rPr lang="en-US" sz="1200" b="0" i="0" u="none" strike="noStrike" cap="none" dirty="0">
                <a:solidFill>
                  <a:schemeClr val="dk1"/>
                </a:solidFill>
                <a:latin typeface="Arial"/>
                <a:ea typeface="Arial"/>
                <a:cs typeface="Arial"/>
                <a:sym typeface="Arial"/>
              </a:rPr>
              <a:t> formed a library committee to get a better handle on how to make </a:t>
            </a:r>
            <a:r>
              <a:rPr lang="en-US" dirty="0"/>
              <a:t>open practice</a:t>
            </a:r>
            <a:r>
              <a:rPr lang="en-US" sz="1200" b="0" i="0" u="none" strike="noStrike" cap="none" dirty="0">
                <a:solidFill>
                  <a:schemeClr val="dk1"/>
                </a:solidFill>
                <a:latin typeface="Arial"/>
                <a:ea typeface="Arial"/>
                <a:cs typeface="Arial"/>
                <a:sym typeface="Arial"/>
              </a:rPr>
              <a:t> more cohesive </a:t>
            </a:r>
            <a:r>
              <a:rPr lang="en-US" dirty="0"/>
              <a:t>and comprehensive. </a:t>
            </a:r>
            <a:r>
              <a:rPr lang="en-US" sz="1200" b="0" i="0" u="none" strike="noStrike" cap="none" dirty="0">
                <a:solidFill>
                  <a:schemeClr val="dk1"/>
                </a:solidFill>
                <a:latin typeface="Arial"/>
                <a:ea typeface="Arial"/>
                <a:cs typeface="Arial"/>
                <a:sym typeface="Arial"/>
              </a:rPr>
              <a:t> We</a:t>
            </a:r>
            <a:r>
              <a:rPr lang="en-US" dirty="0"/>
              <a:t>’re trying to align our OA and OER goals with our campus strategic plan, and hope to work on a whitepaper in the near future. </a:t>
            </a:r>
          </a:p>
          <a:p>
            <a:pPr marL="0" lvl="0" indent="0" algn="l" rtl="0">
              <a:lnSpc>
                <a:spcPct val="100000"/>
              </a:lnSpc>
              <a:spcBef>
                <a:spcPts val="0"/>
              </a:spcBef>
              <a:spcAft>
                <a:spcPts val="0"/>
              </a:spcAft>
              <a:buSzPts val="1400"/>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Open content at SMC</a:t>
            </a:r>
            <a:endParaRPr lang="en-US" dirty="0"/>
          </a:p>
        </p:txBody>
      </p:sp>
      <p:sp>
        <p:nvSpPr>
          <p:cNvPr id="67" name="Google Shape;67;p3:notes"/>
          <p:cNvSpPr txBox="1">
            <a:spLocks noGrp="1"/>
          </p:cNvSpPr>
          <p:nvPr>
            <p:ph type="sldNum" idx="12"/>
          </p:nvPr>
        </p:nvSpPr>
        <p:spPr>
          <a:xfrm>
            <a:off x="5259657" y="36537794"/>
            <a:ext cx="4023600" cy="1930200"/>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234950" y="557213"/>
            <a:ext cx="6540500" cy="36798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532722" y="4567321"/>
            <a:ext cx="5945100" cy="4197000"/>
          </a:xfrm>
          <a:prstGeom prst="rect">
            <a:avLst/>
          </a:prstGeom>
          <a:noFill/>
          <a:ln>
            <a:noFill/>
          </a:ln>
        </p:spPr>
        <p:txBody>
          <a:bodyPr spcFirstLastPara="1" wrap="square" lIns="175075" tIns="87525" rIns="175075" bIns="87525" anchor="t" anchorCtr="0">
            <a:noAutofit/>
          </a:bodyPr>
          <a:lstStyle/>
          <a:p>
            <a:pPr marL="457200" lvl="0" indent="-228600" algn="l" rtl="0">
              <a:lnSpc>
                <a:spcPct val="100000"/>
              </a:lnSpc>
              <a:spcBef>
                <a:spcPts val="0"/>
              </a:spcBef>
              <a:spcAft>
                <a:spcPts val="0"/>
              </a:spcAft>
              <a:buSzPts val="1400"/>
              <a:buNone/>
            </a:pPr>
            <a:r>
              <a:rPr lang="en-US" dirty="0"/>
              <a:t>So even without the comprehensive OA plan, we’re still finding ways to support Open content in our library. We’ve highlighted OA during Open Access week, we discuss OA during instruction and reference sessions. </a:t>
            </a:r>
            <a:endParaRPr dirty="0"/>
          </a:p>
          <a:p>
            <a:pPr marL="0" lvl="0" indent="0" algn="l" rtl="0">
              <a:lnSpc>
                <a:spcPct val="100000"/>
              </a:lnSpc>
              <a:spcBef>
                <a:spcPts val="0"/>
              </a:spcBef>
              <a:spcAft>
                <a:spcPts val="0"/>
              </a:spcAft>
              <a:buSzPts val="1400"/>
              <a:buNone/>
            </a:pPr>
            <a:endParaRPr b="0" dirty="0"/>
          </a:p>
          <a:p>
            <a:pPr marL="457200" lvl="0" indent="-317500" algn="l" rtl="0">
              <a:lnSpc>
                <a:spcPct val="100000"/>
              </a:lnSpc>
              <a:spcBef>
                <a:spcPts val="0"/>
              </a:spcBef>
              <a:spcAft>
                <a:spcPts val="0"/>
              </a:spcAft>
              <a:buSzPts val="1400"/>
              <a:buChar char="●"/>
            </a:pPr>
            <a:r>
              <a:rPr lang="en-US" sz="1200" b="0" i="0" u="none" strike="noStrike" cap="none" dirty="0">
                <a:solidFill>
                  <a:schemeClr val="dk1"/>
                </a:solidFill>
                <a:latin typeface="Arial"/>
                <a:ea typeface="Arial"/>
                <a:cs typeface="Arial"/>
                <a:sym typeface="Arial"/>
              </a:rPr>
              <a:t>Currently, we access OA through journals that we find through our discovery layer (we use </a:t>
            </a:r>
            <a:r>
              <a:rPr lang="en-US" sz="1200" b="0" i="0" u="none" strike="noStrike" cap="none" dirty="0" err="1">
                <a:solidFill>
                  <a:schemeClr val="dk1"/>
                </a:solidFill>
                <a:latin typeface="Arial"/>
                <a:ea typeface="Arial"/>
                <a:cs typeface="Arial"/>
                <a:sym typeface="Arial"/>
              </a:rPr>
              <a:t>Ebsco</a:t>
            </a:r>
            <a:r>
              <a:rPr lang="en-US" sz="1200" b="0" i="0" u="none" strike="noStrike" cap="none" dirty="0">
                <a:solidFill>
                  <a:schemeClr val="dk1"/>
                </a:solidFill>
                <a:latin typeface="Arial"/>
                <a:ea typeface="Arial"/>
                <a:cs typeface="Arial"/>
                <a:sym typeface="Arial"/>
              </a:rPr>
              <a:t> EDS), and </a:t>
            </a:r>
            <a:r>
              <a:rPr lang="en-US" dirty="0"/>
              <a:t>we are looking into the </a:t>
            </a:r>
            <a:r>
              <a:rPr lang="en-US" sz="1200" b="0" i="0" u="none" strike="noStrike" cap="none" dirty="0">
                <a:solidFill>
                  <a:schemeClr val="dk1"/>
                </a:solidFill>
                <a:latin typeface="Arial"/>
                <a:ea typeface="Arial"/>
                <a:cs typeface="Arial"/>
                <a:sym typeface="Arial"/>
              </a:rPr>
              <a:t>Open Access Button and its useful </a:t>
            </a:r>
            <a:r>
              <a:rPr lang="en-US" sz="1200" b="0" i="0" u="none" strike="noStrike" cap="none" dirty="0" err="1">
                <a:solidFill>
                  <a:schemeClr val="dk1"/>
                </a:solidFill>
                <a:latin typeface="Arial"/>
                <a:ea typeface="Arial"/>
                <a:cs typeface="Arial"/>
                <a:sym typeface="Arial"/>
              </a:rPr>
              <a:t>DeliverOA</a:t>
            </a:r>
            <a:r>
              <a:rPr lang="en-US" sz="1200" b="0" i="0" u="none" strike="noStrike" cap="none" dirty="0">
                <a:solidFill>
                  <a:schemeClr val="dk1"/>
                </a:solidFill>
                <a:latin typeface="Arial"/>
                <a:ea typeface="Arial"/>
                <a:cs typeface="Arial"/>
                <a:sym typeface="Arial"/>
              </a:rPr>
              <a:t> and Embed OA options that allow ILL staff in libraries to find OA journals  and allows patrons to check for Open Access options before they submit their ILL requests, respectively. </a:t>
            </a:r>
            <a:endParaRPr sz="1200" b="0" i="0" u="none" strike="noStrike" cap="none" dirty="0">
              <a:solidFill>
                <a:schemeClr val="dk1"/>
              </a:solidFill>
              <a:latin typeface="Arial"/>
              <a:ea typeface="Arial"/>
              <a:cs typeface="Arial"/>
              <a:sym typeface="Arial"/>
            </a:endParaRPr>
          </a:p>
          <a:p>
            <a:pPr marL="457200" lvl="0" indent="-317500" algn="l" rtl="0">
              <a:lnSpc>
                <a:spcPct val="100000"/>
              </a:lnSpc>
              <a:spcBef>
                <a:spcPts val="0"/>
              </a:spcBef>
              <a:spcAft>
                <a:spcPts val="0"/>
              </a:spcAft>
              <a:buSzPts val="1400"/>
              <a:buChar char="●"/>
            </a:pPr>
            <a:r>
              <a:rPr lang="en-US" sz="1200" b="0" i="0" u="none" strike="noStrike" cap="none" dirty="0">
                <a:solidFill>
                  <a:schemeClr val="dk1"/>
                </a:solidFill>
                <a:latin typeface="Arial"/>
                <a:ea typeface="Arial"/>
                <a:cs typeface="Arial"/>
                <a:sym typeface="Arial"/>
              </a:rPr>
              <a:t>we</a:t>
            </a:r>
            <a:r>
              <a:rPr lang="en-US" dirty="0"/>
              <a:t>’re also using </a:t>
            </a:r>
            <a:r>
              <a:rPr lang="en-US" dirty="0" err="1"/>
              <a:t>Unpaywall</a:t>
            </a:r>
            <a:r>
              <a:rPr lang="en-US" dirty="0"/>
              <a:t> when possible. </a:t>
            </a:r>
            <a:endParaRPr b="0" dirty="0"/>
          </a:p>
          <a:p>
            <a:pPr marL="457200" lvl="0" indent="-228600" algn="l" rtl="0">
              <a:lnSpc>
                <a:spcPct val="100000"/>
              </a:lnSpc>
              <a:spcBef>
                <a:spcPts val="0"/>
              </a:spcBef>
              <a:spcAft>
                <a:spcPts val="0"/>
              </a:spcAft>
              <a:buSzPts val="1400"/>
              <a:buNone/>
            </a:pPr>
            <a:r>
              <a:rPr lang="en-US" b="0" dirty="0"/>
              <a:t/>
            </a:r>
            <a:br>
              <a:rPr lang="en-US" b="0" dirty="0"/>
            </a:br>
            <a:r>
              <a:rPr lang="en-US" dirty="0"/>
              <a:t>In terms of </a:t>
            </a:r>
            <a:r>
              <a:rPr lang="en-US" sz="1200" b="0" i="0" u="none" strike="noStrike" cap="none" dirty="0">
                <a:solidFill>
                  <a:schemeClr val="dk1"/>
                </a:solidFill>
                <a:latin typeface="Arial"/>
                <a:ea typeface="Arial"/>
                <a:cs typeface="Arial"/>
                <a:sym typeface="Arial"/>
              </a:rPr>
              <a:t>Open Educational Resources</a:t>
            </a:r>
            <a:r>
              <a:rPr lang="en-US" dirty="0"/>
              <a:t>, o</a:t>
            </a:r>
            <a:r>
              <a:rPr lang="en-US" sz="1200" b="0" i="0" u="none" strike="noStrike" cap="none" dirty="0">
                <a:solidFill>
                  <a:schemeClr val="dk1"/>
                </a:solidFill>
                <a:latin typeface="Arial"/>
                <a:ea typeface="Arial"/>
                <a:cs typeface="Arial"/>
                <a:sym typeface="Arial"/>
              </a:rPr>
              <a:t>ne of our main books on writing research papers is out of print. One of my colleagues suggested that we replace the book with an OER option. There’s some faculty interest there. </a:t>
            </a:r>
            <a:r>
              <a:rPr lang="en-US" dirty="0"/>
              <a:t>In this way, we’re</a:t>
            </a:r>
            <a:r>
              <a:rPr lang="en-US" sz="1200" b="0" i="0" u="none" strike="noStrike" cap="none" dirty="0">
                <a:solidFill>
                  <a:schemeClr val="dk1"/>
                </a:solidFill>
                <a:latin typeface="Arial"/>
                <a:ea typeface="Arial"/>
                <a:cs typeface="Arial"/>
                <a:sym typeface="Arial"/>
              </a:rPr>
              <a:t> hoping to identify and help faculty early adopters. There are some faculty that are going to be excited about OERs and we want to support them. </a:t>
            </a:r>
            <a:endParaRPr sz="1200" b="0" i="0" u="none" strike="noStrike" cap="none" dirty="0">
              <a:solidFill>
                <a:schemeClr val="dk1"/>
              </a:solidFill>
              <a:latin typeface="Arial"/>
              <a:ea typeface="Arial"/>
              <a:cs typeface="Arial"/>
              <a:sym typeface="Arial"/>
            </a:endParaRPr>
          </a:p>
          <a:p>
            <a:pPr marL="457200" lvl="0" indent="-228600" algn="l" rtl="0">
              <a:lnSpc>
                <a:spcPct val="100000"/>
              </a:lnSpc>
              <a:spcBef>
                <a:spcPts val="0"/>
              </a:spcBef>
              <a:spcAft>
                <a:spcPts val="0"/>
              </a:spcAft>
              <a:buSzPts val="1400"/>
              <a:buNone/>
            </a:pPr>
            <a:endParaRPr dirty="0"/>
          </a:p>
          <a:p>
            <a:pPr marL="457200" lvl="0" indent="-228600" algn="l" rtl="0">
              <a:lnSpc>
                <a:spcPct val="100000"/>
              </a:lnSpc>
              <a:spcBef>
                <a:spcPts val="0"/>
              </a:spcBef>
              <a:spcAft>
                <a:spcPts val="0"/>
              </a:spcAft>
              <a:buSzPts val="1400"/>
              <a:buNone/>
            </a:pPr>
            <a:r>
              <a:rPr lang="en-US" sz="1200" b="0" i="0" u="none" strike="noStrike" cap="none" dirty="0">
                <a:solidFill>
                  <a:schemeClr val="dk1"/>
                </a:solidFill>
                <a:latin typeface="Arial"/>
                <a:ea typeface="Arial"/>
                <a:cs typeface="Arial"/>
                <a:sym typeface="Arial"/>
              </a:rPr>
              <a:t>We understand that with open content, this impacts all of us in our entire campus ecosystem, from the faculty member who’s conducting research to a librarian helping a student find a research article that’s not available through our licensed databases. </a:t>
            </a:r>
          </a:p>
          <a:p>
            <a:pPr marL="457200" lvl="0" indent="-228600" algn="l" rtl="0">
              <a:lnSpc>
                <a:spcPct val="100000"/>
              </a:lnSpc>
              <a:spcBef>
                <a:spcPts val="0"/>
              </a:spcBef>
              <a:spcAft>
                <a:spcPts val="0"/>
              </a:spcAft>
              <a:buSzPts val="1400"/>
              <a:buNone/>
            </a:pPr>
            <a:endParaRPr lang="en-US" sz="1200" b="0" i="0" u="none" strike="noStrike" cap="none" dirty="0">
              <a:solidFill>
                <a:schemeClr val="dk1"/>
              </a:solidFill>
              <a:latin typeface="Arial"/>
              <a:cs typeface="Arial"/>
              <a:sym typeface="Arial"/>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Considerations for open content</a:t>
            </a:r>
            <a:endParaRPr dirty="0"/>
          </a:p>
          <a:p>
            <a:pPr marL="0" lvl="0" indent="0" algn="l" rtl="0">
              <a:lnSpc>
                <a:spcPct val="100000"/>
              </a:lnSpc>
              <a:spcBef>
                <a:spcPts val="0"/>
              </a:spcBef>
              <a:spcAft>
                <a:spcPts val="0"/>
              </a:spcAft>
              <a:buSzPts val="1400"/>
              <a:buNone/>
            </a:pPr>
            <a:endParaRPr dirty="0"/>
          </a:p>
        </p:txBody>
      </p:sp>
      <p:sp>
        <p:nvSpPr>
          <p:cNvPr id="76" name="Google Shape;76;p4:notes"/>
          <p:cNvSpPr txBox="1">
            <a:spLocks noGrp="1"/>
          </p:cNvSpPr>
          <p:nvPr>
            <p:ph type="sldNum" idx="12"/>
          </p:nvPr>
        </p:nvSpPr>
        <p:spPr>
          <a:xfrm>
            <a:off x="5259657" y="36537794"/>
            <a:ext cx="4023600" cy="1930200"/>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4</a:t>
            </a:fld>
            <a:endParaRPr>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5:notes"/>
          <p:cNvSpPr>
            <a:spLocks noGrp="1" noRot="1" noChangeAspect="1"/>
          </p:cNvSpPr>
          <p:nvPr>
            <p:ph type="sldImg" idx="2"/>
          </p:nvPr>
        </p:nvSpPr>
        <p:spPr>
          <a:xfrm>
            <a:off x="234950" y="557213"/>
            <a:ext cx="6540500" cy="36798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 name="Google Shape;82;p5:notes"/>
          <p:cNvSpPr txBox="1">
            <a:spLocks noGrp="1"/>
          </p:cNvSpPr>
          <p:nvPr>
            <p:ph type="body" idx="1"/>
          </p:nvPr>
        </p:nvSpPr>
        <p:spPr>
          <a:xfrm>
            <a:off x="532722" y="4567321"/>
            <a:ext cx="5945100" cy="4197000"/>
          </a:xfrm>
          <a:prstGeom prst="rect">
            <a:avLst/>
          </a:prstGeom>
          <a:noFill/>
          <a:ln>
            <a:noFill/>
          </a:ln>
        </p:spPr>
        <p:txBody>
          <a:bodyPr spcFirstLastPara="1" wrap="square" lIns="175075" tIns="87525" rIns="175075" bIns="87525" anchor="t" anchorCtr="0">
            <a:noAutofit/>
          </a:bodyPr>
          <a:lstStyle/>
          <a:p>
            <a:pPr marL="0" lvl="0" indent="0" algn="l" rtl="0">
              <a:lnSpc>
                <a:spcPct val="100000"/>
              </a:lnSpc>
              <a:spcBef>
                <a:spcPts val="0"/>
              </a:spcBef>
              <a:spcAft>
                <a:spcPts val="0"/>
              </a:spcAft>
              <a:buSzPts val="1400"/>
              <a:buNone/>
            </a:pPr>
            <a:r>
              <a:rPr lang="en-US" sz="1200" b="0" i="0" u="none" strike="noStrike" cap="none" dirty="0">
                <a:solidFill>
                  <a:schemeClr val="dk1"/>
                </a:solidFill>
                <a:latin typeface="Arial"/>
                <a:ea typeface="Arial"/>
                <a:cs typeface="Arial"/>
                <a:sym typeface="Arial"/>
              </a:rPr>
              <a:t>So, when we specifically look at Open Content, we have some tools already in place and</a:t>
            </a:r>
            <a:r>
              <a:rPr lang="en-US" dirty="0"/>
              <a:t> some other tools we can get with some </a:t>
            </a:r>
            <a:r>
              <a:rPr lang="en-US" sz="1200" b="0" i="0" u="none" strike="noStrike" cap="none" dirty="0">
                <a:solidFill>
                  <a:schemeClr val="dk1"/>
                </a:solidFill>
                <a:latin typeface="Arial"/>
                <a:ea typeface="Arial"/>
                <a:cs typeface="Arial"/>
                <a:sym typeface="Arial"/>
              </a:rPr>
              <a:t>guidance from vendors. We</a:t>
            </a:r>
            <a:r>
              <a:rPr lang="en-US" dirty="0"/>
              <a:t> subscribe to</a:t>
            </a:r>
            <a:r>
              <a:rPr lang="en-US" sz="1200" b="0" i="0" u="none" strike="noStrike" cap="none" dirty="0">
                <a:solidFill>
                  <a:schemeClr val="dk1"/>
                </a:solidFill>
                <a:latin typeface="Arial"/>
                <a:ea typeface="Arial"/>
                <a:cs typeface="Arial"/>
                <a:sym typeface="Arial"/>
              </a:rPr>
              <a:t> </a:t>
            </a:r>
            <a:r>
              <a:rPr lang="en-US" sz="1200" b="0" i="0" u="none" strike="noStrike" cap="none" dirty="0" err="1">
                <a:solidFill>
                  <a:schemeClr val="dk1"/>
                </a:solidFill>
                <a:latin typeface="Arial"/>
                <a:ea typeface="Arial"/>
                <a:cs typeface="Arial"/>
                <a:sym typeface="Arial"/>
              </a:rPr>
              <a:t>BePress’s</a:t>
            </a:r>
            <a:r>
              <a:rPr lang="en-US" sz="1200" b="0" i="0" u="none" strike="noStrike" cap="none" dirty="0">
                <a:solidFill>
                  <a:schemeClr val="dk1"/>
                </a:solidFill>
                <a:latin typeface="Arial"/>
                <a:ea typeface="Arial"/>
                <a:cs typeface="Arial"/>
                <a:sym typeface="Arial"/>
              </a:rPr>
              <a:t> Digital Commons, which is our digital repository. We’re currently storing our faculty profiles and college-specific items there, but also publish and store an open access journal in Digital Commons. </a:t>
            </a:r>
            <a:endParaRPr sz="1200" b="0" i="0" u="none" strike="noStrike" cap="none" dirty="0">
              <a:solidFill>
                <a:schemeClr val="dk1"/>
              </a:solidFill>
              <a:latin typeface="Arial"/>
              <a:ea typeface="Arial"/>
              <a:cs typeface="Arial"/>
              <a:sym typeface="Arial"/>
            </a:endParaRPr>
          </a:p>
          <a:p>
            <a:pPr marL="0" lvl="0" indent="0" algn="l" rtl="0">
              <a:lnSpc>
                <a:spcPct val="100000"/>
              </a:lnSpc>
              <a:spcBef>
                <a:spcPts val="0"/>
              </a:spcBef>
              <a:spcAft>
                <a:spcPts val="0"/>
              </a:spcAft>
              <a:buSzPts val="1400"/>
              <a:buNone/>
            </a:pPr>
            <a:r>
              <a:rPr lang="en-US" sz="1200" b="0" i="0" u="none" strike="noStrike" cap="none" dirty="0">
                <a:solidFill>
                  <a:schemeClr val="dk1"/>
                </a:solidFill>
                <a:latin typeface="Arial"/>
                <a:ea typeface="Arial"/>
                <a:cs typeface="Arial"/>
                <a:sym typeface="Arial"/>
              </a:rPr>
              <a:t>One of the nice facets we’ve noticed from other Discovery vendors is the ability to limit to Open Access journals. Our </a:t>
            </a:r>
            <a:r>
              <a:rPr lang="en-US" dirty="0"/>
              <a:t>vendor</a:t>
            </a:r>
            <a:r>
              <a:rPr lang="en-US" sz="1200" b="0" i="0" u="none" strike="noStrike" cap="none" dirty="0">
                <a:solidFill>
                  <a:schemeClr val="dk1"/>
                </a:solidFill>
                <a:latin typeface="Arial"/>
                <a:ea typeface="Arial"/>
                <a:cs typeface="Arial"/>
                <a:sym typeface="Arial"/>
              </a:rPr>
              <a:t> doesn’t currently have this facet available, but we’ve submitted an enhancement request. One of the questions that was brought up in our discussion for this presentation is how to prioritize content...would we prioritize licensed content that we pay hundreds of thousands of dollars for, or display open content. This is something we’re considering, but don’t have an official policy. </a:t>
            </a:r>
            <a:endParaRPr dirty="0"/>
          </a:p>
          <a:p>
            <a:pPr marL="0" lvl="0" indent="0" algn="l" rtl="0">
              <a:lnSpc>
                <a:spcPct val="100000"/>
              </a:lnSpc>
              <a:spcBef>
                <a:spcPts val="0"/>
              </a:spcBef>
              <a:spcAft>
                <a:spcPts val="0"/>
              </a:spcAft>
              <a:buSzPts val="1400"/>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Goals for open content</a:t>
            </a:r>
            <a:endParaRPr lang="en-US" dirty="0"/>
          </a:p>
        </p:txBody>
      </p:sp>
      <p:sp>
        <p:nvSpPr>
          <p:cNvPr id="83" name="Google Shape;83;p5:notes"/>
          <p:cNvSpPr txBox="1">
            <a:spLocks noGrp="1"/>
          </p:cNvSpPr>
          <p:nvPr>
            <p:ph type="sldNum" idx="12"/>
          </p:nvPr>
        </p:nvSpPr>
        <p:spPr>
          <a:xfrm>
            <a:off x="5259657" y="36537794"/>
            <a:ext cx="4023600" cy="1930200"/>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6:notes"/>
          <p:cNvSpPr>
            <a:spLocks noGrp="1" noRot="1" noChangeAspect="1"/>
          </p:cNvSpPr>
          <p:nvPr>
            <p:ph type="sldImg" idx="2"/>
          </p:nvPr>
        </p:nvSpPr>
        <p:spPr>
          <a:xfrm>
            <a:off x="234950" y="557213"/>
            <a:ext cx="6540500" cy="36798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9" name="Google Shape;89;p6:notes"/>
          <p:cNvSpPr txBox="1">
            <a:spLocks noGrp="1"/>
          </p:cNvSpPr>
          <p:nvPr>
            <p:ph type="body" idx="1"/>
          </p:nvPr>
        </p:nvSpPr>
        <p:spPr>
          <a:xfrm>
            <a:off x="532722" y="4567321"/>
            <a:ext cx="5945100" cy="4197000"/>
          </a:xfrm>
          <a:prstGeom prst="rect">
            <a:avLst/>
          </a:prstGeom>
          <a:noFill/>
          <a:ln>
            <a:noFill/>
          </a:ln>
        </p:spPr>
        <p:txBody>
          <a:bodyPr spcFirstLastPara="1" wrap="square" lIns="175075" tIns="87525" rIns="175075" bIns="87525" anchor="t" anchorCtr="0">
            <a:noAutofit/>
          </a:bodyPr>
          <a:lstStyle/>
          <a:p>
            <a:pPr marL="457200" lvl="0" indent="-228600" algn="l" rtl="0">
              <a:lnSpc>
                <a:spcPct val="100000"/>
              </a:lnSpc>
              <a:spcBef>
                <a:spcPts val="0"/>
              </a:spcBef>
              <a:spcAft>
                <a:spcPts val="0"/>
              </a:spcAft>
              <a:buSzPts val="1400"/>
              <a:buNone/>
            </a:pPr>
            <a:r>
              <a:rPr lang="en-US" sz="1200" b="0" i="0" u="none" strike="noStrike" cap="none" dirty="0">
                <a:solidFill>
                  <a:schemeClr val="dk1"/>
                </a:solidFill>
                <a:latin typeface="Arial"/>
                <a:ea typeface="Arial"/>
                <a:cs typeface="Arial"/>
                <a:sym typeface="Arial"/>
              </a:rPr>
              <a:t>What do we want to get to eventually in terms of open at our campus? We know that the library can’t do this alone. </a:t>
            </a:r>
            <a:endParaRPr sz="1200" b="0" i="0" u="none" strike="noStrike" cap="none" dirty="0">
              <a:solidFill>
                <a:schemeClr val="dk1"/>
              </a:solidFill>
              <a:latin typeface="Arial"/>
              <a:ea typeface="Arial"/>
              <a:cs typeface="Arial"/>
              <a:sym typeface="Arial"/>
            </a:endParaRPr>
          </a:p>
          <a:p>
            <a:pPr marL="457200" lvl="0" indent="-317500" algn="l" rtl="0">
              <a:lnSpc>
                <a:spcPct val="100000"/>
              </a:lnSpc>
              <a:spcBef>
                <a:spcPts val="0"/>
              </a:spcBef>
              <a:spcAft>
                <a:spcPts val="0"/>
              </a:spcAft>
              <a:buSzPts val="1400"/>
              <a:buChar char="●"/>
            </a:pPr>
            <a:r>
              <a:rPr lang="en-US" sz="1200" b="0" i="0" u="none" strike="noStrike" cap="none" dirty="0">
                <a:solidFill>
                  <a:schemeClr val="dk1"/>
                </a:solidFill>
                <a:latin typeface="Arial"/>
                <a:ea typeface="Arial"/>
                <a:cs typeface="Arial"/>
                <a:sym typeface="Arial"/>
              </a:rPr>
              <a:t>We want to team up with faculty, administration, the bookstore, IT services, and</a:t>
            </a:r>
            <a:r>
              <a:rPr lang="en-US" dirty="0"/>
              <a:t> students</a:t>
            </a:r>
            <a:r>
              <a:rPr lang="en-US" sz="1200" b="0" i="0" u="none" strike="noStrike" cap="none" dirty="0">
                <a:solidFill>
                  <a:schemeClr val="dk1"/>
                </a:solidFill>
                <a:latin typeface="Arial"/>
                <a:ea typeface="Arial"/>
                <a:cs typeface="Arial"/>
                <a:sym typeface="Arial"/>
              </a:rPr>
              <a:t>. </a:t>
            </a:r>
            <a:endParaRPr sz="1200" b="0" i="0" u="none" strike="noStrike" cap="none" dirty="0">
              <a:solidFill>
                <a:schemeClr val="dk1"/>
              </a:solidFill>
              <a:latin typeface="Arial"/>
              <a:ea typeface="Arial"/>
              <a:cs typeface="Arial"/>
              <a:sym typeface="Arial"/>
            </a:endParaRPr>
          </a:p>
          <a:p>
            <a:pPr marL="457200" lvl="0" indent="-317500" algn="l" rtl="0">
              <a:lnSpc>
                <a:spcPct val="100000"/>
              </a:lnSpc>
              <a:spcBef>
                <a:spcPts val="0"/>
              </a:spcBef>
              <a:spcAft>
                <a:spcPts val="0"/>
              </a:spcAft>
              <a:buSzPts val="1400"/>
              <a:buChar char="●"/>
            </a:pPr>
            <a:r>
              <a:rPr lang="en-US" sz="1200" b="0" i="0" u="none" strike="noStrike" cap="none" dirty="0">
                <a:solidFill>
                  <a:schemeClr val="dk1"/>
                </a:solidFill>
                <a:latin typeface="Arial"/>
                <a:ea typeface="Arial"/>
                <a:cs typeface="Arial"/>
                <a:sym typeface="Arial"/>
              </a:rPr>
              <a:t>We want to make sure we </a:t>
            </a:r>
            <a:r>
              <a:rPr lang="en-US" dirty="0"/>
              <a:t>remove any hesitancy </a:t>
            </a:r>
            <a:r>
              <a:rPr lang="en-US" sz="1200" b="0" i="0" u="none" strike="noStrike" cap="none" dirty="0">
                <a:solidFill>
                  <a:schemeClr val="dk1"/>
                </a:solidFill>
                <a:latin typeface="Arial"/>
                <a:ea typeface="Arial"/>
                <a:cs typeface="Arial"/>
                <a:sym typeface="Arial"/>
              </a:rPr>
              <a:t>on our Faculty’s end in publishing in OA by giving them tools to understand</a:t>
            </a:r>
            <a:r>
              <a:rPr lang="en-US" dirty="0"/>
              <a:t> the different models</a:t>
            </a:r>
            <a:r>
              <a:rPr lang="en-US" sz="1200" b="0" i="0" u="none" strike="noStrike" cap="none" dirty="0">
                <a:solidFill>
                  <a:schemeClr val="dk1"/>
                </a:solidFill>
                <a:latin typeface="Arial"/>
                <a:ea typeface="Arial"/>
                <a:cs typeface="Arial"/>
                <a:sym typeface="Arial"/>
              </a:rPr>
              <a:t> and</a:t>
            </a:r>
            <a:r>
              <a:rPr lang="en-US" dirty="0"/>
              <a:t> </a:t>
            </a:r>
            <a:r>
              <a:rPr lang="en-US" sz="1200" b="0" i="0" u="none" strike="noStrike" cap="none" dirty="0">
                <a:solidFill>
                  <a:schemeClr val="dk1"/>
                </a:solidFill>
                <a:latin typeface="Arial"/>
                <a:ea typeface="Arial"/>
                <a:cs typeface="Arial"/>
                <a:sym typeface="Arial"/>
              </a:rPr>
              <a:t>understand </a:t>
            </a:r>
            <a:r>
              <a:rPr lang="en-US" dirty="0"/>
              <a:t>copyright issues. </a:t>
            </a:r>
            <a:endParaRPr sz="1200" b="0" i="0" u="none" strike="noStrike" cap="none" dirty="0">
              <a:solidFill>
                <a:schemeClr val="dk1"/>
              </a:solidFill>
              <a:latin typeface="Arial"/>
              <a:ea typeface="Arial"/>
              <a:cs typeface="Arial"/>
              <a:sym typeface="Arial"/>
            </a:endParaRPr>
          </a:p>
          <a:p>
            <a:pPr marL="457200" lvl="0" indent="-317500" algn="l" rtl="0">
              <a:lnSpc>
                <a:spcPct val="100000"/>
              </a:lnSpc>
              <a:spcBef>
                <a:spcPts val="0"/>
              </a:spcBef>
              <a:spcAft>
                <a:spcPts val="0"/>
              </a:spcAft>
              <a:buSzPts val="1400"/>
              <a:buChar char="●"/>
            </a:pPr>
            <a:r>
              <a:rPr lang="en-US" sz="1200" b="0" i="0" u="none" strike="noStrike" cap="none" dirty="0">
                <a:solidFill>
                  <a:schemeClr val="dk1"/>
                </a:solidFill>
                <a:latin typeface="Arial"/>
                <a:ea typeface="Arial"/>
                <a:cs typeface="Arial"/>
                <a:sym typeface="Arial"/>
              </a:rPr>
              <a:t>We also want to market the options that we already have available in the library, such as our Digital repository as possibility for storing OA journals, and leverage the librarian knowledge </a:t>
            </a:r>
            <a:r>
              <a:rPr lang="en-US" dirty="0"/>
              <a:t>of the </a:t>
            </a:r>
            <a:r>
              <a:rPr lang="en-US" sz="1200" b="0" i="0" u="none" strike="noStrike" cap="none" dirty="0">
                <a:solidFill>
                  <a:schemeClr val="dk1"/>
                </a:solidFill>
                <a:latin typeface="Arial"/>
                <a:ea typeface="Arial"/>
                <a:cs typeface="Arial"/>
                <a:sym typeface="Arial"/>
              </a:rPr>
              <a:t>OA landscape,</a:t>
            </a:r>
            <a:r>
              <a:rPr lang="en-US" dirty="0"/>
              <a:t> utilizing the </a:t>
            </a:r>
            <a:r>
              <a:rPr lang="en-US" sz="1200" b="0" i="0" u="none" strike="noStrike" cap="none" dirty="0">
                <a:solidFill>
                  <a:schemeClr val="dk1"/>
                </a:solidFill>
                <a:latin typeface="Arial"/>
                <a:ea typeface="Arial"/>
                <a:cs typeface="Arial"/>
                <a:sym typeface="Arial"/>
              </a:rPr>
              <a:t>tips and tricks I’ve mentioned already</a:t>
            </a:r>
            <a:r>
              <a:rPr lang="en-US" dirty="0"/>
              <a:t>.</a:t>
            </a:r>
            <a:endParaRPr sz="1200" b="0" i="0" u="none" strike="noStrike" cap="none" dirty="0">
              <a:solidFill>
                <a:schemeClr val="dk1"/>
              </a:solidFill>
              <a:latin typeface="Arial"/>
              <a:ea typeface="Arial"/>
              <a:cs typeface="Arial"/>
              <a:sym typeface="Arial"/>
            </a:endParaRPr>
          </a:p>
          <a:p>
            <a:pPr marL="457200" lvl="0" indent="-317500" algn="l" rtl="0">
              <a:lnSpc>
                <a:spcPct val="100000"/>
              </a:lnSpc>
              <a:spcBef>
                <a:spcPts val="0"/>
              </a:spcBef>
              <a:spcAft>
                <a:spcPts val="0"/>
              </a:spcAft>
              <a:buSzPts val="1400"/>
              <a:buChar char="●"/>
            </a:pPr>
            <a:r>
              <a:rPr lang="en-US" sz="1200" b="0" i="0" u="none" strike="noStrike" cap="none" dirty="0">
                <a:solidFill>
                  <a:schemeClr val="dk1"/>
                </a:solidFill>
                <a:latin typeface="Arial"/>
                <a:ea typeface="Arial"/>
                <a:cs typeface="Arial"/>
                <a:sym typeface="Arial"/>
              </a:rPr>
              <a:t>With OERs, we hope to impact student retention. Would saving money on textbooks encourage students to continue on with a class or a degree? We hope to investigate this. </a:t>
            </a:r>
            <a:endParaRPr sz="1200" b="0" i="0" u="none" strike="noStrike" cap="none" dirty="0">
              <a:solidFill>
                <a:schemeClr val="dk1"/>
              </a:solidFill>
              <a:latin typeface="Arial"/>
              <a:ea typeface="Arial"/>
              <a:cs typeface="Arial"/>
              <a:sym typeface="Arial"/>
            </a:endParaRPr>
          </a:p>
          <a:p>
            <a:pPr marL="457200" lvl="0" indent="-317500" algn="l" rtl="0">
              <a:lnSpc>
                <a:spcPct val="100000"/>
              </a:lnSpc>
              <a:spcBef>
                <a:spcPts val="0"/>
              </a:spcBef>
              <a:spcAft>
                <a:spcPts val="0"/>
              </a:spcAft>
              <a:buSzPts val="1400"/>
              <a:buChar char="●"/>
            </a:pPr>
            <a:r>
              <a:rPr lang="en-US" sz="1200" b="0" i="0" u="none" strike="noStrike" cap="none" dirty="0">
                <a:solidFill>
                  <a:schemeClr val="dk1"/>
                </a:solidFill>
                <a:latin typeface="Arial"/>
                <a:ea typeface="Arial"/>
                <a:cs typeface="Arial"/>
                <a:sym typeface="Arial"/>
              </a:rPr>
              <a:t>Finally, I work at a Lasallian institution. One of the core principles of Lasallian tradition is concern for the poor and social justice. We hope to make a case that having a campus that encourages an open practice is aligned with this core principle. </a:t>
            </a:r>
            <a:endParaRPr b="0" dirty="0"/>
          </a:p>
          <a:p>
            <a:pPr marL="457200" marR="0" lvl="0" indent="-228600" algn="l" rtl="0">
              <a:lnSpc>
                <a:spcPct val="100000"/>
              </a:lnSpc>
              <a:spcBef>
                <a:spcPts val="0"/>
              </a:spcBef>
              <a:spcAft>
                <a:spcPts val="0"/>
              </a:spcAft>
              <a:buSzPts val="1400"/>
              <a:buNone/>
            </a:pPr>
            <a:r>
              <a:rPr lang="en-US" dirty="0"/>
              <a:t>Now I’ll pass it over to Jill. Thanks!</a:t>
            </a:r>
          </a:p>
          <a:p>
            <a:pPr marL="457200" marR="0" lvl="0" indent="-228600" algn="l" rtl="0">
              <a:lnSpc>
                <a:spcPct val="100000"/>
              </a:lnSpc>
              <a:spcBef>
                <a:spcPts val="0"/>
              </a:spcBef>
              <a:spcAft>
                <a:spcPts val="0"/>
              </a:spcAft>
              <a:buSzPts val="1400"/>
              <a:buNone/>
            </a:pPr>
            <a:endParaRPr lang="en-US" dirty="0"/>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Jill intro</a:t>
            </a:r>
            <a:r>
              <a:rPr lang="en-US" dirty="0"/>
              <a:t/>
            </a:r>
            <a:br>
              <a:rPr lang="en-US" dirty="0"/>
            </a:br>
            <a:endParaRPr dirty="0"/>
          </a:p>
        </p:txBody>
      </p:sp>
      <p:sp>
        <p:nvSpPr>
          <p:cNvPr id="90" name="Google Shape;90;p6:notes"/>
          <p:cNvSpPr txBox="1">
            <a:spLocks noGrp="1"/>
          </p:cNvSpPr>
          <p:nvPr>
            <p:ph type="sldNum" idx="12"/>
          </p:nvPr>
        </p:nvSpPr>
        <p:spPr>
          <a:xfrm>
            <a:off x="5259657" y="36537794"/>
            <a:ext cx="4023600" cy="1930200"/>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solidFill>
                  <a:srgbClr val="000000"/>
                </a:solidFill>
              </a:rPr>
              <a:t>6</a:t>
            </a:fld>
            <a:endParaRPr>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7: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7:notes"/>
          <p:cNvSpPr txBox="1">
            <a:spLocks noGrp="1"/>
          </p:cNvSpPr>
          <p:nvPr>
            <p:ph type="body" idx="1"/>
          </p:nvPr>
        </p:nvSpPr>
        <p:spPr>
          <a:xfrm>
            <a:off x="532722" y="4567321"/>
            <a:ext cx="5944958" cy="4196998"/>
          </a:xfrm>
          <a:prstGeom prst="rect">
            <a:avLst/>
          </a:prstGeom>
          <a:noFill/>
          <a:ln>
            <a:noFill/>
          </a:ln>
        </p:spPr>
        <p:txBody>
          <a:bodyPr spcFirstLastPara="1" wrap="square" lIns="175075" tIns="87525" rIns="175075" bIns="875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What is “open” at PSU</a:t>
            </a:r>
            <a:endParaRPr lang="en-US" dirty="0"/>
          </a:p>
        </p:txBody>
      </p:sp>
      <p:sp>
        <p:nvSpPr>
          <p:cNvPr id="97" name="Google Shape;97;p7:notes"/>
          <p:cNvSpPr txBox="1">
            <a:spLocks noGrp="1"/>
          </p:cNvSpPr>
          <p:nvPr>
            <p:ph type="sldNum" idx="12"/>
          </p:nvPr>
        </p:nvSpPr>
        <p:spPr>
          <a:xfrm>
            <a:off x="5259657" y="36537794"/>
            <a:ext cx="4023733" cy="1930068"/>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8: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8:notes"/>
          <p:cNvSpPr txBox="1">
            <a:spLocks noGrp="1"/>
          </p:cNvSpPr>
          <p:nvPr>
            <p:ph type="body" idx="1"/>
          </p:nvPr>
        </p:nvSpPr>
        <p:spPr>
          <a:xfrm>
            <a:off x="532722" y="4567321"/>
            <a:ext cx="5945100" cy="4197000"/>
          </a:xfrm>
          <a:prstGeom prst="rect">
            <a:avLst/>
          </a:prstGeom>
          <a:noFill/>
          <a:ln>
            <a:noFill/>
          </a:ln>
        </p:spPr>
        <p:txBody>
          <a:bodyPr spcFirstLastPara="1" wrap="square" lIns="175075" tIns="87525" rIns="175075" bIns="875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Open practice at PSU</a:t>
            </a:r>
            <a:endParaRPr lang="en-US" dirty="0"/>
          </a:p>
        </p:txBody>
      </p:sp>
      <p:sp>
        <p:nvSpPr>
          <p:cNvPr id="110" name="Google Shape;110;p8:notes"/>
          <p:cNvSpPr txBox="1">
            <a:spLocks noGrp="1"/>
          </p:cNvSpPr>
          <p:nvPr>
            <p:ph type="sldNum" idx="12"/>
          </p:nvPr>
        </p:nvSpPr>
        <p:spPr>
          <a:xfrm>
            <a:off x="5259657" y="36537794"/>
            <a:ext cx="4023600" cy="1930200"/>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9:notes"/>
          <p:cNvSpPr>
            <a:spLocks noGrp="1" noRot="1" noChangeAspect="1"/>
          </p:cNvSpPr>
          <p:nvPr>
            <p:ph type="sldImg" idx="2"/>
          </p:nvPr>
        </p:nvSpPr>
        <p:spPr>
          <a:xfrm>
            <a:off x="838200" y="411163"/>
            <a:ext cx="5334000" cy="30019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p9:notes"/>
          <p:cNvSpPr txBox="1">
            <a:spLocks noGrp="1"/>
          </p:cNvSpPr>
          <p:nvPr>
            <p:ph type="body" idx="1"/>
          </p:nvPr>
        </p:nvSpPr>
        <p:spPr>
          <a:xfrm>
            <a:off x="532722" y="4567321"/>
            <a:ext cx="5945100" cy="4197000"/>
          </a:xfrm>
          <a:prstGeom prst="rect">
            <a:avLst/>
          </a:prstGeom>
          <a:noFill/>
          <a:ln>
            <a:noFill/>
          </a:ln>
        </p:spPr>
        <p:txBody>
          <a:bodyPr spcFirstLastPara="1" wrap="square" lIns="175075" tIns="87525" rIns="175075" bIns="875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t>NEXT: Open practice at PSU (continued)</a:t>
            </a:r>
            <a:endParaRPr lang="en-US" dirty="0"/>
          </a:p>
        </p:txBody>
      </p:sp>
      <p:sp>
        <p:nvSpPr>
          <p:cNvPr id="118" name="Google Shape;118;p9:notes"/>
          <p:cNvSpPr txBox="1">
            <a:spLocks noGrp="1"/>
          </p:cNvSpPr>
          <p:nvPr>
            <p:ph type="sldNum" idx="12"/>
          </p:nvPr>
        </p:nvSpPr>
        <p:spPr>
          <a:xfrm>
            <a:off x="5259657" y="36537794"/>
            <a:ext cx="4023600" cy="1930200"/>
          </a:xfrm>
          <a:prstGeom prst="rect">
            <a:avLst/>
          </a:prstGeom>
          <a:noFill/>
          <a:ln>
            <a:noFill/>
          </a:ln>
        </p:spPr>
        <p:txBody>
          <a:bodyPr spcFirstLastPara="1" wrap="square" lIns="175075" tIns="87525" rIns="175075" bIns="87525"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7"/>
        <p:cNvGrpSpPr/>
        <p:nvPr/>
      </p:nvGrpSpPr>
      <p:grpSpPr>
        <a:xfrm>
          <a:off x="0" y="0"/>
          <a:ext cx="0" cy="0"/>
          <a:chOff x="0" y="0"/>
          <a:chExt cx="0" cy="0"/>
        </a:xfrm>
      </p:grpSpPr>
      <p:pic>
        <p:nvPicPr>
          <p:cNvPr id="8" name="Google Shape;8;p2"/>
          <p:cNvPicPr preferRelativeResize="0"/>
          <p:nvPr/>
        </p:nvPicPr>
        <p:blipFill rotWithShape="1">
          <a:blip r:embed="rId2">
            <a:alphaModFix/>
          </a:blip>
          <a:srcRect l="23295" b="48278"/>
          <a:stretch/>
        </p:blipFill>
        <p:spPr>
          <a:xfrm>
            <a:off x="4218519" y="4"/>
            <a:ext cx="7973480" cy="1413417"/>
          </a:xfrm>
          <a:prstGeom prst="rect">
            <a:avLst/>
          </a:prstGeom>
          <a:noFill/>
          <a:ln>
            <a:noFill/>
          </a:ln>
        </p:spPr>
      </p:pic>
      <p:sp>
        <p:nvSpPr>
          <p:cNvPr id="9" name="Google Shape;9;p2"/>
          <p:cNvSpPr/>
          <p:nvPr/>
        </p:nvSpPr>
        <p:spPr>
          <a:xfrm>
            <a:off x="0" y="6248400"/>
            <a:ext cx="2946400" cy="609600"/>
          </a:xfrm>
          <a:prstGeom prst="rect">
            <a:avLst/>
          </a:prstGeom>
          <a:solidFill>
            <a:srgbClr val="2361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sp>
        <p:nvSpPr>
          <p:cNvPr id="10" name="Google Shape;10;p2"/>
          <p:cNvSpPr/>
          <p:nvPr/>
        </p:nvSpPr>
        <p:spPr>
          <a:xfrm>
            <a:off x="2946400" y="6248400"/>
            <a:ext cx="1413933" cy="609600"/>
          </a:xfrm>
          <a:prstGeom prst="rect">
            <a:avLst/>
          </a:prstGeom>
          <a:solidFill>
            <a:srgbClr val="007DB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sp>
        <p:nvSpPr>
          <p:cNvPr id="11" name="Google Shape;11;p2"/>
          <p:cNvSpPr/>
          <p:nvPr/>
        </p:nvSpPr>
        <p:spPr>
          <a:xfrm>
            <a:off x="4360333" y="6248400"/>
            <a:ext cx="7831667" cy="609600"/>
          </a:xfrm>
          <a:prstGeom prst="rect">
            <a:avLst/>
          </a:prstGeom>
          <a:solidFill>
            <a:srgbClr val="00AFD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sp>
        <p:nvSpPr>
          <p:cNvPr id="12" name="Google Shape;12;p2"/>
          <p:cNvSpPr/>
          <p:nvPr/>
        </p:nvSpPr>
        <p:spPr>
          <a:xfrm>
            <a:off x="-1" y="3"/>
            <a:ext cx="4254500" cy="1413420"/>
          </a:xfrm>
          <a:prstGeom prst="rect">
            <a:avLst/>
          </a:prstGeom>
          <a:solidFill>
            <a:srgbClr val="00AFD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sp>
        <p:nvSpPr>
          <p:cNvPr id="13" name="Google Shape;13;p2"/>
          <p:cNvSpPr txBox="1">
            <a:spLocks noGrp="1"/>
          </p:cNvSpPr>
          <p:nvPr>
            <p:ph type="body" idx="1"/>
          </p:nvPr>
        </p:nvSpPr>
        <p:spPr>
          <a:xfrm>
            <a:off x="3" y="1773169"/>
            <a:ext cx="4218334" cy="651397"/>
          </a:xfrm>
          <a:prstGeom prst="rect">
            <a:avLst/>
          </a:prstGeom>
          <a:solidFill>
            <a:schemeClr val="accent2"/>
          </a:solidFill>
          <a:ln>
            <a:noFill/>
          </a:ln>
        </p:spPr>
        <p:txBody>
          <a:bodyPr spcFirstLastPara="1" wrap="square" lIns="457200" tIns="137150" rIns="274300" bIns="182875" anchor="t" anchorCtr="0"/>
          <a:lstStyle>
            <a:lvl1pPr marL="457200" marR="0" lvl="0" indent="-228600" algn="l" rtl="0">
              <a:lnSpc>
                <a:spcPct val="100000"/>
              </a:lnSpc>
              <a:spcBef>
                <a:spcPts val="0"/>
              </a:spcBef>
              <a:spcAft>
                <a:spcPts val="0"/>
              </a:spcAft>
              <a:buClr>
                <a:schemeClr val="lt1"/>
              </a:buClr>
              <a:buSzPts val="2133"/>
              <a:buFont typeface="Arial"/>
              <a:buNone/>
              <a:defRPr sz="2133" b="0" i="0" u="none" strike="noStrike" cap="none">
                <a:solidFill>
                  <a:schemeClr val="lt1"/>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4" name="Google Shape;14;p2"/>
          <p:cNvSpPr txBox="1">
            <a:spLocks noGrp="1"/>
          </p:cNvSpPr>
          <p:nvPr>
            <p:ph type="body" idx="2"/>
          </p:nvPr>
        </p:nvSpPr>
        <p:spPr>
          <a:xfrm>
            <a:off x="1039293" y="2469870"/>
            <a:ext cx="10339693" cy="1646364"/>
          </a:xfrm>
          <a:prstGeom prst="rect">
            <a:avLst/>
          </a:prstGeom>
          <a:noFill/>
          <a:ln w="101600" cap="flat" cmpd="sng">
            <a:solidFill>
              <a:schemeClr val="accent2"/>
            </a:solidFill>
            <a:prstDash val="solid"/>
            <a:miter lim="800000"/>
            <a:headEnd type="none" w="sm" len="sm"/>
            <a:tailEnd type="none" w="sm" len="sm"/>
          </a:ln>
        </p:spPr>
        <p:txBody>
          <a:bodyPr spcFirstLastPara="1" wrap="square" lIns="457200" tIns="274300" rIns="457200" bIns="274300" anchor="t" anchorCtr="0"/>
          <a:lstStyle>
            <a:lvl1pPr marL="457200" marR="0" lvl="0" indent="-228600" algn="l" rtl="0">
              <a:lnSpc>
                <a:spcPct val="100000"/>
              </a:lnSpc>
              <a:spcBef>
                <a:spcPts val="0"/>
              </a:spcBef>
              <a:spcAft>
                <a:spcPts val="0"/>
              </a:spcAft>
              <a:buClr>
                <a:schemeClr val="accent2"/>
              </a:buClr>
              <a:buSzPts val="5867"/>
              <a:buFont typeface="Arial"/>
              <a:buNone/>
              <a:defRPr sz="5867" b="1" i="0" u="none" strike="noStrike" cap="none">
                <a:solidFill>
                  <a:schemeClr val="accent2"/>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5" name="Google Shape;15;p2"/>
          <p:cNvSpPr txBox="1">
            <a:spLocks noGrp="1"/>
          </p:cNvSpPr>
          <p:nvPr>
            <p:ph type="body" idx="3"/>
          </p:nvPr>
        </p:nvSpPr>
        <p:spPr>
          <a:xfrm>
            <a:off x="971592" y="4275963"/>
            <a:ext cx="5065073" cy="461729"/>
          </a:xfrm>
          <a:prstGeom prst="rect">
            <a:avLst/>
          </a:prstGeom>
          <a:noFill/>
          <a:ln>
            <a:noFill/>
          </a:ln>
        </p:spPr>
        <p:txBody>
          <a:bodyPr spcFirstLastPara="1" wrap="square" lIns="0" tIns="45700" rIns="91425" bIns="45700" anchor="t" anchorCtr="0"/>
          <a:lstStyle>
            <a:lvl1pPr marL="457200" marR="0" lvl="0" indent="-228600" algn="l" rtl="0">
              <a:lnSpc>
                <a:spcPct val="100000"/>
              </a:lnSpc>
              <a:spcBef>
                <a:spcPts val="533"/>
              </a:spcBef>
              <a:spcAft>
                <a:spcPts val="0"/>
              </a:spcAft>
              <a:buClr>
                <a:schemeClr val="dk1"/>
              </a:buClr>
              <a:buSzPts val="2667"/>
              <a:buFont typeface="Arial"/>
              <a:buNone/>
              <a:defRPr sz="2667" b="1" i="0" u="none" strike="noStrike" cap="none">
                <a:solidFill>
                  <a:schemeClr val="dk1"/>
                </a:solidFill>
                <a:latin typeface="Arial"/>
                <a:ea typeface="Arial"/>
                <a:cs typeface="Arial"/>
                <a:sym typeface="Arial"/>
              </a:defRPr>
            </a:lvl1pPr>
            <a:lvl2pPr marL="914400" marR="0" lvl="1" indent="-228600" algn="l" rtl="0">
              <a:lnSpc>
                <a:spcPct val="100000"/>
              </a:lnSpc>
              <a:spcBef>
                <a:spcPts val="747"/>
              </a:spcBef>
              <a:spcAft>
                <a:spcPts val="0"/>
              </a:spcAft>
              <a:buClr>
                <a:schemeClr val="dk1"/>
              </a:buClr>
              <a:buSzPts val="3733"/>
              <a:buFont typeface="Arial"/>
              <a:buNone/>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228600" algn="l" rtl="0">
              <a:lnSpc>
                <a:spcPct val="100000"/>
              </a:lnSpc>
              <a:spcBef>
                <a:spcPts val="533"/>
              </a:spcBef>
              <a:spcAft>
                <a:spcPts val="0"/>
              </a:spcAft>
              <a:buClr>
                <a:schemeClr val="dk1"/>
              </a:buClr>
              <a:buSzPts val="2667"/>
              <a:buFont typeface="Arial"/>
              <a:buNone/>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6" name="Google Shape;16;p2"/>
          <p:cNvSpPr txBox="1">
            <a:spLocks noGrp="1"/>
          </p:cNvSpPr>
          <p:nvPr>
            <p:ph type="body" idx="4"/>
          </p:nvPr>
        </p:nvSpPr>
        <p:spPr>
          <a:xfrm>
            <a:off x="971593" y="4818452"/>
            <a:ext cx="3805197" cy="360163"/>
          </a:xfrm>
          <a:prstGeom prst="rect">
            <a:avLst/>
          </a:prstGeom>
          <a:noFill/>
          <a:ln>
            <a:noFill/>
          </a:ln>
        </p:spPr>
        <p:txBody>
          <a:bodyPr spcFirstLastPara="1" wrap="square" lIns="0" tIns="0" rIns="91425" bIns="45700" anchor="t" anchorCtr="0"/>
          <a:lstStyle>
            <a:lvl1pPr marL="457200" marR="0" lvl="0" indent="-228600" algn="l" rtl="0">
              <a:lnSpc>
                <a:spcPct val="100000"/>
              </a:lnSpc>
              <a:spcBef>
                <a:spcPts val="453"/>
              </a:spcBef>
              <a:spcAft>
                <a:spcPts val="0"/>
              </a:spcAft>
              <a:buClr>
                <a:schemeClr val="dk1"/>
              </a:buClr>
              <a:buSzPts val="2267"/>
              <a:buFont typeface="Arial"/>
              <a:buNone/>
              <a:defRPr sz="2267" b="0" i="0" u="none" strike="noStrike" cap="none">
                <a:solidFill>
                  <a:schemeClr val="dk1"/>
                </a:solidFill>
                <a:latin typeface="Arial"/>
                <a:ea typeface="Arial"/>
                <a:cs typeface="Arial"/>
                <a:sym typeface="Arial"/>
              </a:defRPr>
            </a:lvl1pPr>
            <a:lvl2pPr marL="914400" marR="0" lvl="1" indent="-228600" algn="l" rtl="0">
              <a:lnSpc>
                <a:spcPct val="100000"/>
              </a:lnSpc>
              <a:spcBef>
                <a:spcPts val="747"/>
              </a:spcBef>
              <a:spcAft>
                <a:spcPts val="0"/>
              </a:spcAft>
              <a:buClr>
                <a:schemeClr val="dk1"/>
              </a:buClr>
              <a:buSzPts val="3733"/>
              <a:buFont typeface="Arial"/>
              <a:buNone/>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228600" algn="l" rtl="0">
              <a:lnSpc>
                <a:spcPct val="100000"/>
              </a:lnSpc>
              <a:spcBef>
                <a:spcPts val="533"/>
              </a:spcBef>
              <a:spcAft>
                <a:spcPts val="0"/>
              </a:spcAft>
              <a:buClr>
                <a:schemeClr val="dk1"/>
              </a:buClr>
              <a:buSzPts val="2667"/>
              <a:buFont typeface="Arial"/>
              <a:buNone/>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17" name="Google Shape;17;p2"/>
          <p:cNvSpPr/>
          <p:nvPr/>
        </p:nvSpPr>
        <p:spPr>
          <a:xfrm>
            <a:off x="4182534" y="1"/>
            <a:ext cx="594257" cy="1413420"/>
          </a:xfrm>
          <a:prstGeom prst="rect">
            <a:avLst/>
          </a:prstGeom>
          <a:solidFill>
            <a:srgbClr val="00AFD7">
              <a:alpha val="62352"/>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pic>
        <p:nvPicPr>
          <p:cNvPr id="18" name="Google Shape;18;p2" descr="OCLC_H_PMS.eps"/>
          <p:cNvPicPr preferRelativeResize="0"/>
          <p:nvPr/>
        </p:nvPicPr>
        <p:blipFill rotWithShape="1">
          <a:blip r:embed="rId3">
            <a:alphaModFix/>
          </a:blip>
          <a:srcRect/>
          <a:stretch/>
        </p:blipFill>
        <p:spPr>
          <a:xfrm>
            <a:off x="10982566" y="6389554"/>
            <a:ext cx="964583" cy="32091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peaker Intro">
  <p:cSld name="Speaker Intro">
    <p:spTree>
      <p:nvGrpSpPr>
        <p:cNvPr id="1" name="Shape 19"/>
        <p:cNvGrpSpPr/>
        <p:nvPr/>
      </p:nvGrpSpPr>
      <p:grpSpPr>
        <a:xfrm>
          <a:off x="0" y="0"/>
          <a:ext cx="0" cy="0"/>
          <a:chOff x="0" y="0"/>
          <a:chExt cx="0" cy="0"/>
        </a:xfrm>
      </p:grpSpPr>
      <p:sp>
        <p:nvSpPr>
          <p:cNvPr id="20" name="Google Shape;20;p3"/>
          <p:cNvSpPr>
            <a:spLocks noGrp="1"/>
          </p:cNvSpPr>
          <p:nvPr>
            <p:ph type="pic" idx="2"/>
          </p:nvPr>
        </p:nvSpPr>
        <p:spPr>
          <a:xfrm>
            <a:off x="1176869" y="1990726"/>
            <a:ext cx="2688167" cy="2571751"/>
          </a:xfrm>
          <a:prstGeom prst="rect">
            <a:avLst/>
          </a:prstGeom>
          <a:noFill/>
          <a:ln>
            <a:noFill/>
          </a:ln>
        </p:spPr>
        <p:txBody>
          <a:bodyPr spcFirstLastPara="1" wrap="square" lIns="91425" tIns="45700" rIns="91425" bIns="45700" anchor="t" anchorCtr="0"/>
          <a:lstStyle>
            <a:lvl1pPr marR="0" lvl="0" algn="ctr" rtl="0">
              <a:lnSpc>
                <a:spcPct val="100000"/>
              </a:lnSpc>
              <a:spcBef>
                <a:spcPts val="0"/>
              </a:spcBef>
              <a:spcAft>
                <a:spcPts val="0"/>
              </a:spcAft>
              <a:buClr>
                <a:schemeClr val="dk1"/>
              </a:buClr>
              <a:buSzPts val="1867"/>
              <a:buFont typeface="Arial"/>
              <a:buNone/>
              <a:defRPr sz="1867" b="0" i="0" u="none" strike="noStrike" cap="none">
                <a:solidFill>
                  <a:schemeClr val="dk1"/>
                </a:solidFill>
                <a:latin typeface="Arial"/>
                <a:ea typeface="Arial"/>
                <a:cs typeface="Arial"/>
                <a:sym typeface="Arial"/>
              </a:defRPr>
            </a:lvl1pPr>
            <a:lvl2pPr marR="0" lvl="1"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R="0" lvl="2"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R="0" lvl="3"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R="0" lvl="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R="0" lvl="5"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R="0" lvl="6"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R="0" lvl="7"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R="0" lvl="8"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lang="en-US" dirty="0"/>
          </a:p>
          <a:p>
            <a:endParaRPr dirty="0"/>
          </a:p>
        </p:txBody>
      </p:sp>
      <p:sp>
        <p:nvSpPr>
          <p:cNvPr id="21" name="Google Shape;21;p3"/>
          <p:cNvSpPr/>
          <p:nvPr/>
        </p:nvSpPr>
        <p:spPr>
          <a:xfrm rot="5400000">
            <a:off x="-699030" y="2686581"/>
            <a:ext cx="2574927" cy="1176867"/>
          </a:xfrm>
          <a:prstGeom prst="rect">
            <a:avLst/>
          </a:prstGeom>
          <a:solidFill>
            <a:srgbClr val="2361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sp>
        <p:nvSpPr>
          <p:cNvPr id="22" name="Google Shape;22;p3"/>
          <p:cNvSpPr txBox="1">
            <a:spLocks noGrp="1"/>
          </p:cNvSpPr>
          <p:nvPr>
            <p:ph type="body" idx="1"/>
          </p:nvPr>
        </p:nvSpPr>
        <p:spPr>
          <a:xfrm>
            <a:off x="4555078" y="2764533"/>
            <a:ext cx="7636932" cy="852172"/>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3" name="Google Shape;23;p3"/>
          <p:cNvSpPr txBox="1">
            <a:spLocks noGrp="1"/>
          </p:cNvSpPr>
          <p:nvPr>
            <p:ph type="body" idx="3"/>
          </p:nvPr>
        </p:nvSpPr>
        <p:spPr>
          <a:xfrm>
            <a:off x="4555067" y="1987552"/>
            <a:ext cx="7636933" cy="650875"/>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960"/>
              </a:spcBef>
              <a:spcAft>
                <a:spcPts val="0"/>
              </a:spcAft>
              <a:buClr>
                <a:srgbClr val="236192"/>
              </a:buClr>
              <a:buSzPts val="4800"/>
              <a:buFont typeface="Arial"/>
              <a:buNone/>
              <a:defRPr sz="4800" b="1" i="0" u="none" strike="noStrike" cap="none">
                <a:solidFill>
                  <a:srgbClr val="236192"/>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24" name="Google Shape;24;p3"/>
          <p:cNvSpPr txBox="1">
            <a:spLocks noGrp="1"/>
          </p:cNvSpPr>
          <p:nvPr>
            <p:ph type="body" idx="4" hasCustomPrompt="1"/>
          </p:nvPr>
        </p:nvSpPr>
        <p:spPr>
          <a:xfrm>
            <a:off x="1176869" y="1990724"/>
            <a:ext cx="216000" cy="2571900"/>
          </a:xfrm>
          <a:prstGeom prst="rect">
            <a:avLst/>
          </a:prstGeom>
          <a:solidFill>
            <a:srgbClr val="236192">
              <a:alpha val="71372"/>
            </a:srgbClr>
          </a:solidFill>
          <a:ln>
            <a:noFill/>
          </a:ln>
          <a:effectLst>
            <a:outerShdw blurRad="57150" dist="19050" dir="5400000" algn="bl" rotWithShape="0">
              <a:srgbClr val="000000">
                <a:alpha val="49803"/>
              </a:srgbClr>
            </a:outerShdw>
          </a:effectLst>
        </p:spPr>
        <p:txBody>
          <a:bodyPr spcFirstLastPara="1" wrap="square" lIns="91425" tIns="45700" rIns="91425" bIns="45700" anchor="t" anchorCtr="0"/>
          <a:lstStyle>
            <a:lvl1pPr marL="457200" marR="0" lvl="0" indent="-228600" algn="l" rtl="0">
              <a:lnSpc>
                <a:spcPct val="100000"/>
              </a:lnSpc>
              <a:spcBef>
                <a:spcPts val="853"/>
              </a:spcBef>
              <a:spcAft>
                <a:spcPts val="0"/>
              </a:spcAft>
              <a:buClr>
                <a:schemeClr val="accent1"/>
              </a:buClr>
              <a:buSzPts val="4267"/>
              <a:buFont typeface="Arial"/>
              <a:buNone/>
              <a:defRPr sz="4267" b="0" i="0" u="none" strike="noStrike" cap="none">
                <a:solidFill>
                  <a:schemeClr val="accent1"/>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r>
              <a:rPr lang="en-US" dirty="0"/>
              <a:t> </a:t>
            </a:r>
            <a:endParaRPr dirty="0"/>
          </a:p>
        </p:txBody>
      </p:sp>
      <p:pic>
        <p:nvPicPr>
          <p:cNvPr id="25" name="Google Shape;25;p3" descr="OCLC_H_PMS.eps"/>
          <p:cNvPicPr preferRelativeResize="0"/>
          <p:nvPr/>
        </p:nvPicPr>
        <p:blipFill rotWithShape="1">
          <a:blip r:embed="rId2">
            <a:alphaModFix/>
          </a:blip>
          <a:srcRect/>
          <a:stretch/>
        </p:blipFill>
        <p:spPr>
          <a:xfrm>
            <a:off x="10982566" y="6389554"/>
            <a:ext cx="964583" cy="32091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Bullet">
  <p:cSld name="Content- Bullet">
    <p:spTree>
      <p:nvGrpSpPr>
        <p:cNvPr id="1" name="Shape 26"/>
        <p:cNvGrpSpPr/>
        <p:nvPr/>
      </p:nvGrpSpPr>
      <p:grpSpPr>
        <a:xfrm>
          <a:off x="0" y="0"/>
          <a:ext cx="0" cy="0"/>
          <a:chOff x="0" y="0"/>
          <a:chExt cx="0" cy="0"/>
        </a:xfrm>
      </p:grpSpPr>
      <p:sp>
        <p:nvSpPr>
          <p:cNvPr id="27" name="Google Shape;27;p4"/>
          <p:cNvSpPr/>
          <p:nvPr/>
        </p:nvSpPr>
        <p:spPr>
          <a:xfrm>
            <a:off x="0" y="6248400"/>
            <a:ext cx="2946400" cy="609600"/>
          </a:xfrm>
          <a:prstGeom prst="rect">
            <a:avLst/>
          </a:prstGeom>
          <a:solidFill>
            <a:srgbClr val="23619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sp>
        <p:nvSpPr>
          <p:cNvPr id="28" name="Google Shape;28;p4"/>
          <p:cNvSpPr/>
          <p:nvPr/>
        </p:nvSpPr>
        <p:spPr>
          <a:xfrm>
            <a:off x="2946400" y="6248400"/>
            <a:ext cx="1413933" cy="609600"/>
          </a:xfrm>
          <a:prstGeom prst="rect">
            <a:avLst/>
          </a:prstGeom>
          <a:solidFill>
            <a:srgbClr val="007DB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sp>
        <p:nvSpPr>
          <p:cNvPr id="29" name="Google Shape;29;p4"/>
          <p:cNvSpPr/>
          <p:nvPr/>
        </p:nvSpPr>
        <p:spPr>
          <a:xfrm>
            <a:off x="4360333" y="6248400"/>
            <a:ext cx="7831667" cy="609600"/>
          </a:xfrm>
          <a:prstGeom prst="rect">
            <a:avLst/>
          </a:prstGeom>
          <a:solidFill>
            <a:srgbClr val="00AFD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sp>
        <p:nvSpPr>
          <p:cNvPr id="30" name="Google Shape;30;p4"/>
          <p:cNvSpPr txBox="1">
            <a:spLocks noGrp="1"/>
          </p:cNvSpPr>
          <p:nvPr>
            <p:ph type="body" idx="1"/>
          </p:nvPr>
        </p:nvSpPr>
        <p:spPr>
          <a:xfrm>
            <a:off x="454382" y="457739"/>
            <a:ext cx="11252197" cy="915256"/>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960"/>
              </a:spcBef>
              <a:spcAft>
                <a:spcPts val="0"/>
              </a:spcAft>
              <a:buClr>
                <a:schemeClr val="dk2"/>
              </a:buClr>
              <a:buSzPts val="4800"/>
              <a:buFont typeface="Arial"/>
              <a:buNone/>
              <a:defRPr sz="4800" b="1" i="0" u="none" strike="noStrike" cap="none">
                <a:solidFill>
                  <a:schemeClr val="dk2"/>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31" name="Google Shape;31;p4"/>
          <p:cNvSpPr txBox="1">
            <a:spLocks noGrp="1"/>
          </p:cNvSpPr>
          <p:nvPr>
            <p:ph type="body" idx="2"/>
          </p:nvPr>
        </p:nvSpPr>
        <p:spPr>
          <a:xfrm>
            <a:off x="454382" y="1372996"/>
            <a:ext cx="11252197" cy="4475171"/>
          </a:xfrm>
          <a:prstGeom prst="rect">
            <a:avLst/>
          </a:prstGeom>
          <a:noFill/>
          <a:ln>
            <a:noFill/>
          </a:ln>
        </p:spPr>
        <p:txBody>
          <a:bodyPr spcFirstLastPara="1" wrap="square" lIns="91425" tIns="45700" rIns="91425" bIns="45700" anchor="t" anchorCtr="0"/>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64045" algn="l" rtl="0">
              <a:lnSpc>
                <a:spcPct val="100000"/>
              </a:lnSpc>
              <a:spcBef>
                <a:spcPts val="427"/>
              </a:spcBef>
              <a:spcAft>
                <a:spcPts val="0"/>
              </a:spcAft>
              <a:buClr>
                <a:schemeClr val="dk1"/>
              </a:buClr>
              <a:buSzPts val="2133"/>
              <a:buFont typeface="Arial"/>
              <a:buChar char="•"/>
              <a:defRPr sz="2133" b="0" i="0" u="none" strike="noStrike" cap="none">
                <a:solidFill>
                  <a:schemeClr val="dk1"/>
                </a:solidFill>
                <a:latin typeface="Arial"/>
                <a:ea typeface="Arial"/>
                <a:cs typeface="Arial"/>
                <a:sym typeface="Arial"/>
              </a:defRPr>
            </a:lvl4pPr>
            <a:lvl5pPr marL="2286000" marR="0" lvl="4" indent="-347154" algn="l" rtl="0">
              <a:lnSpc>
                <a:spcPct val="100000"/>
              </a:lnSpc>
              <a:spcBef>
                <a:spcPts val="373"/>
              </a:spcBef>
              <a:spcAft>
                <a:spcPts val="0"/>
              </a:spcAft>
              <a:buClr>
                <a:schemeClr val="dk1"/>
              </a:buClr>
              <a:buSzPts val="1867"/>
              <a:buFont typeface="Arial"/>
              <a:buChar char="•"/>
              <a:defRPr sz="1867" b="0" i="0" u="none" strike="noStrike" cap="none">
                <a:solidFill>
                  <a:schemeClr val="dk1"/>
                </a:solidFill>
                <a:latin typeface="Arial"/>
                <a:ea typeface="Arial"/>
                <a:cs typeface="Arial"/>
                <a:sym typeface="Arial"/>
              </a:defRPr>
            </a:lvl5pPr>
            <a:lvl6pPr marL="2743200" marR="0" lvl="5" indent="-347154" algn="l" rtl="0">
              <a:lnSpc>
                <a:spcPct val="100000"/>
              </a:lnSpc>
              <a:spcBef>
                <a:spcPts val="373"/>
              </a:spcBef>
              <a:spcAft>
                <a:spcPts val="0"/>
              </a:spcAft>
              <a:buClr>
                <a:schemeClr val="dk1"/>
              </a:buClr>
              <a:buSzPts val="1867"/>
              <a:buFont typeface="Arial"/>
              <a:buChar char="•"/>
              <a:defRPr sz="1867"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21754" algn="l" rtl="0">
              <a:lnSpc>
                <a:spcPct val="100000"/>
              </a:lnSpc>
              <a:spcBef>
                <a:spcPts val="293"/>
              </a:spcBef>
              <a:spcAft>
                <a:spcPts val="0"/>
              </a:spcAft>
              <a:buClr>
                <a:schemeClr val="dk1"/>
              </a:buClr>
              <a:buSzPts val="1467"/>
              <a:buFont typeface="Arial"/>
              <a:buChar char="•"/>
              <a:defRPr sz="1467" b="0" i="0" u="none" strike="noStrike" cap="none">
                <a:solidFill>
                  <a:schemeClr val="dk1"/>
                </a:solidFill>
                <a:latin typeface="Arial"/>
                <a:ea typeface="Arial"/>
                <a:cs typeface="Arial"/>
                <a:sym typeface="Arial"/>
              </a:defRPr>
            </a:lvl8pPr>
            <a:lvl9pPr marL="4114800" marR="0" lvl="8" indent="-321754" algn="l" rtl="0">
              <a:lnSpc>
                <a:spcPct val="100000"/>
              </a:lnSpc>
              <a:spcBef>
                <a:spcPts val="293"/>
              </a:spcBef>
              <a:spcAft>
                <a:spcPts val="0"/>
              </a:spcAft>
              <a:buClr>
                <a:schemeClr val="dk1"/>
              </a:buClr>
              <a:buSzPts val="1467"/>
              <a:buFont typeface="Arial"/>
              <a:buChar char="•"/>
              <a:defRPr sz="1467" b="0" i="0" u="none" strike="noStrike" cap="none">
                <a:solidFill>
                  <a:schemeClr val="dk1"/>
                </a:solidFill>
                <a:latin typeface="Arial"/>
                <a:ea typeface="Arial"/>
                <a:cs typeface="Arial"/>
                <a:sym typeface="Arial"/>
              </a:defRPr>
            </a:lvl9pPr>
          </a:lstStyle>
          <a:p>
            <a:endParaRPr/>
          </a:p>
        </p:txBody>
      </p:sp>
      <p:pic>
        <p:nvPicPr>
          <p:cNvPr id="32" name="Google Shape;32;p4" descr="OCLC_H_PMS.eps"/>
          <p:cNvPicPr preferRelativeResize="0"/>
          <p:nvPr/>
        </p:nvPicPr>
        <p:blipFill rotWithShape="1">
          <a:blip r:embed="rId2">
            <a:alphaModFix/>
          </a:blip>
          <a:srcRect/>
          <a:stretch/>
        </p:blipFill>
        <p:spPr>
          <a:xfrm>
            <a:off x="10982566" y="6389554"/>
            <a:ext cx="964583" cy="32091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Blank">
  <p:cSld name="Content- Blank">
    <p:spTree>
      <p:nvGrpSpPr>
        <p:cNvPr id="1" name="Shape 33"/>
        <p:cNvGrpSpPr/>
        <p:nvPr/>
      </p:nvGrpSpPr>
      <p:grpSpPr>
        <a:xfrm>
          <a:off x="0" y="0"/>
          <a:ext cx="0" cy="0"/>
          <a:chOff x="0" y="0"/>
          <a:chExt cx="0" cy="0"/>
        </a:xfrm>
      </p:grpSpPr>
      <p:pic>
        <p:nvPicPr>
          <p:cNvPr id="34" name="Google Shape;34;p5" descr="OCLC_H_PMS.eps"/>
          <p:cNvPicPr preferRelativeResize="0"/>
          <p:nvPr/>
        </p:nvPicPr>
        <p:blipFill rotWithShape="1">
          <a:blip r:embed="rId2">
            <a:alphaModFix/>
          </a:blip>
          <a:srcRect/>
          <a:stretch/>
        </p:blipFill>
        <p:spPr>
          <a:xfrm>
            <a:off x="10982566" y="6389554"/>
            <a:ext cx="964583" cy="32091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Content- Header">
  <p:cSld name="1_Content- Header">
    <p:spTree>
      <p:nvGrpSpPr>
        <p:cNvPr id="1" name="Shape 35"/>
        <p:cNvGrpSpPr/>
        <p:nvPr/>
      </p:nvGrpSpPr>
      <p:grpSpPr>
        <a:xfrm>
          <a:off x="0" y="0"/>
          <a:ext cx="0" cy="0"/>
          <a:chOff x="0" y="0"/>
          <a:chExt cx="0" cy="0"/>
        </a:xfrm>
      </p:grpSpPr>
      <p:sp>
        <p:nvSpPr>
          <p:cNvPr id="36" name="Google Shape;36;p6"/>
          <p:cNvSpPr txBox="1">
            <a:spLocks noGrp="1"/>
          </p:cNvSpPr>
          <p:nvPr>
            <p:ph type="body" idx="1"/>
          </p:nvPr>
        </p:nvSpPr>
        <p:spPr>
          <a:xfrm>
            <a:off x="454382" y="457739"/>
            <a:ext cx="11252197" cy="915256"/>
          </a:xfrm>
          <a:prstGeom prst="rect">
            <a:avLst/>
          </a:prstGeom>
          <a:noFill/>
          <a:ln>
            <a:noFill/>
          </a:ln>
        </p:spPr>
        <p:txBody>
          <a:bodyPr spcFirstLastPara="1" wrap="square" lIns="91425" tIns="45700" rIns="91425" bIns="45700" anchor="t" anchorCtr="0"/>
          <a:lstStyle>
            <a:lvl1pPr marL="457200" marR="0" lvl="0" indent="-228600" algn="l" rtl="0">
              <a:lnSpc>
                <a:spcPct val="90000"/>
              </a:lnSpc>
              <a:spcBef>
                <a:spcPts val="1000"/>
              </a:spcBef>
              <a:spcAft>
                <a:spcPts val="0"/>
              </a:spcAft>
              <a:buClr>
                <a:schemeClr val="dk2"/>
              </a:buClr>
              <a:buSzPts val="4800"/>
              <a:buFont typeface="Arial"/>
              <a:buNone/>
              <a:defRPr sz="4800" b="1" i="0" u="none" strike="noStrike" cap="none">
                <a:solidFill>
                  <a:schemeClr val="dk2"/>
                </a:solidFill>
                <a:latin typeface="Arial"/>
                <a:ea typeface="Arial"/>
                <a:cs typeface="Arial"/>
                <a:sym typeface="Arial"/>
              </a:defRPr>
            </a:lvl1pPr>
            <a:lvl2pPr marL="914400" marR="0" lvl="1" indent="-342900" algn="l" rtl="0">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sym typeface="Arial"/>
              </a:defRPr>
            </a:lvl2pPr>
            <a:lvl3pPr marL="1371600" marR="0" lvl="2" indent="-342900" algn="l" rtl="0">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400" b="0" i="0" u="none" strike="noStrike" cap="none">
                <a:solidFill>
                  <a:srgbClr val="000000"/>
                </a:solidFill>
                <a:latin typeface="Arial"/>
                <a:ea typeface="Arial"/>
                <a:cs typeface="Arial"/>
                <a:sym typeface="Arial"/>
              </a:defRPr>
            </a:lvl9pPr>
          </a:lstStyle>
          <a:p>
            <a:endParaRPr/>
          </a:p>
        </p:txBody>
      </p:sp>
      <p:pic>
        <p:nvPicPr>
          <p:cNvPr id="37" name="Google Shape;37;p6" descr="OCLC_H_PMS.eps"/>
          <p:cNvPicPr preferRelativeResize="0"/>
          <p:nvPr/>
        </p:nvPicPr>
        <p:blipFill rotWithShape="1">
          <a:blip r:embed="rId2">
            <a:alphaModFix/>
          </a:blip>
          <a:srcRect/>
          <a:stretch/>
        </p:blipFill>
        <p:spPr>
          <a:xfrm>
            <a:off x="10982566" y="6389554"/>
            <a:ext cx="964583" cy="32091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losing Slide - 1">
  <p:cSld name="Closing Slide - 1">
    <p:spTree>
      <p:nvGrpSpPr>
        <p:cNvPr id="1" name="Shape 38"/>
        <p:cNvGrpSpPr/>
        <p:nvPr/>
      </p:nvGrpSpPr>
      <p:grpSpPr>
        <a:xfrm>
          <a:off x="0" y="0"/>
          <a:ext cx="0" cy="0"/>
          <a:chOff x="0" y="0"/>
          <a:chExt cx="0" cy="0"/>
        </a:xfrm>
      </p:grpSpPr>
      <p:sp>
        <p:nvSpPr>
          <p:cNvPr id="39" name="Google Shape;39;p7"/>
          <p:cNvSpPr txBox="1">
            <a:spLocks noGrp="1"/>
          </p:cNvSpPr>
          <p:nvPr>
            <p:ph type="body" idx="1"/>
          </p:nvPr>
        </p:nvSpPr>
        <p:spPr>
          <a:xfrm>
            <a:off x="320571" y="259643"/>
            <a:ext cx="5307955" cy="1041400"/>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853"/>
              </a:spcBef>
              <a:spcAft>
                <a:spcPts val="0"/>
              </a:spcAft>
              <a:buClr>
                <a:srgbClr val="236192"/>
              </a:buClr>
              <a:buSzPts val="4267"/>
              <a:buFont typeface="Arial"/>
              <a:buNone/>
              <a:defRPr sz="4267" b="1" i="0" u="none" strike="noStrike" cap="none">
                <a:solidFill>
                  <a:srgbClr val="236192"/>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40" name="Google Shape;40;p7"/>
          <p:cNvSpPr/>
          <p:nvPr/>
        </p:nvSpPr>
        <p:spPr>
          <a:xfrm rot="10800000">
            <a:off x="1" y="5850667"/>
            <a:ext cx="12207117" cy="239713"/>
          </a:xfrm>
          <a:prstGeom prst="rect">
            <a:avLst/>
          </a:prstGeom>
          <a:solidFill>
            <a:srgbClr val="00AFD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rgbClr val="3D527F"/>
              </a:solidFill>
              <a:latin typeface="Arial"/>
              <a:ea typeface="Arial"/>
              <a:cs typeface="Arial"/>
              <a:sym typeface="Arial"/>
            </a:endParaRPr>
          </a:p>
        </p:txBody>
      </p:sp>
      <p:sp>
        <p:nvSpPr>
          <p:cNvPr id="41" name="Google Shape;41;p7"/>
          <p:cNvSpPr txBox="1">
            <a:spLocks noGrp="1"/>
          </p:cNvSpPr>
          <p:nvPr>
            <p:ph type="body" idx="2"/>
          </p:nvPr>
        </p:nvSpPr>
        <p:spPr>
          <a:xfrm>
            <a:off x="320820" y="1321005"/>
            <a:ext cx="5183717" cy="405719"/>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48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42" name="Google Shape;42;p7"/>
          <p:cNvSpPr txBox="1">
            <a:spLocks noGrp="1"/>
          </p:cNvSpPr>
          <p:nvPr>
            <p:ph type="body" idx="3"/>
          </p:nvPr>
        </p:nvSpPr>
        <p:spPr>
          <a:xfrm>
            <a:off x="320571" y="1690435"/>
            <a:ext cx="5183717" cy="359027"/>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373"/>
              </a:spcBef>
              <a:spcAft>
                <a:spcPts val="0"/>
              </a:spcAft>
              <a:buClr>
                <a:schemeClr val="dk1"/>
              </a:buClr>
              <a:buSzPts val="1867"/>
              <a:buFont typeface="Arial"/>
              <a:buNone/>
              <a:defRPr sz="1867" b="0" i="0" u="none" strike="noStrike" cap="none">
                <a:solidFill>
                  <a:schemeClr val="dk1"/>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sp>
        <p:nvSpPr>
          <p:cNvPr id="43" name="Google Shape;43;p7"/>
          <p:cNvSpPr txBox="1">
            <a:spLocks noGrp="1"/>
          </p:cNvSpPr>
          <p:nvPr>
            <p:ph type="body" idx="4"/>
          </p:nvPr>
        </p:nvSpPr>
        <p:spPr>
          <a:xfrm>
            <a:off x="320571" y="2010979"/>
            <a:ext cx="5183717" cy="305495"/>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373"/>
              </a:spcBef>
              <a:spcAft>
                <a:spcPts val="0"/>
              </a:spcAft>
              <a:buClr>
                <a:srgbClr val="236192"/>
              </a:buClr>
              <a:buSzPts val="1867"/>
              <a:buFont typeface="Arial"/>
              <a:buNone/>
              <a:defRPr sz="1867" b="1" i="0" u="none" strike="noStrike" cap="none">
                <a:solidFill>
                  <a:srgbClr val="236192"/>
                </a:solidFill>
                <a:latin typeface="Arial"/>
                <a:ea typeface="Arial"/>
                <a:cs typeface="Arial"/>
                <a:sym typeface="Arial"/>
              </a:defRPr>
            </a:lvl1pPr>
            <a:lvl2pPr marL="914400" marR="0" lvl="1" indent="-465645" algn="l" rtl="0">
              <a:lnSpc>
                <a:spcPct val="100000"/>
              </a:lnSpc>
              <a:spcBef>
                <a:spcPts val="747"/>
              </a:spcBef>
              <a:spcAft>
                <a:spcPts val="0"/>
              </a:spcAft>
              <a:buClr>
                <a:schemeClr val="dk1"/>
              </a:buClr>
              <a:buSzPts val="3733"/>
              <a:buFont typeface="Arial"/>
              <a:buChar char="–"/>
              <a:defRPr sz="3733" b="0" i="0" u="none" strike="noStrike" cap="none">
                <a:solidFill>
                  <a:schemeClr val="dk1"/>
                </a:solidFill>
                <a:latin typeface="Arial"/>
                <a:ea typeface="Arial"/>
                <a:cs typeface="Arial"/>
                <a:sym typeface="Arial"/>
              </a:defRPr>
            </a:lvl2pPr>
            <a:lvl3pPr marL="1371600" marR="0" lvl="2"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3pPr>
            <a:lvl4pPr marL="1828800" marR="0" lvl="3"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4pPr>
            <a:lvl5pPr marL="2286000" marR="0" lvl="4"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5pPr>
            <a:lvl6pPr marL="2743200" marR="0" lvl="5"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6pPr>
            <a:lvl7pPr marL="3200400" marR="0" lvl="6"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7pPr>
            <a:lvl8pPr marL="3657600" marR="0" lvl="7"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8pPr>
            <a:lvl9pPr marL="4114800" marR="0" lvl="8" indent="-397954" algn="l" rtl="0">
              <a:lnSpc>
                <a:spcPct val="100000"/>
              </a:lnSpc>
              <a:spcBef>
                <a:spcPts val="533"/>
              </a:spcBef>
              <a:spcAft>
                <a:spcPts val="0"/>
              </a:spcAft>
              <a:buClr>
                <a:schemeClr val="dk1"/>
              </a:buClr>
              <a:buSzPts val="2667"/>
              <a:buFont typeface="Arial"/>
              <a:buChar char="•"/>
              <a:defRPr sz="2667" b="0" i="0" u="none" strike="noStrike" cap="none">
                <a:solidFill>
                  <a:schemeClr val="dk1"/>
                </a:solidFill>
                <a:latin typeface="Arial"/>
                <a:ea typeface="Arial"/>
                <a:cs typeface="Arial"/>
                <a:sym typeface="Arial"/>
              </a:defRPr>
            </a:lvl9pPr>
          </a:lstStyle>
          <a:p>
            <a:endParaRPr/>
          </a:p>
        </p:txBody>
      </p:sp>
      <p:pic>
        <p:nvPicPr>
          <p:cNvPr id="44" name="Google Shape;44;p7"/>
          <p:cNvPicPr preferRelativeResize="0"/>
          <p:nvPr/>
        </p:nvPicPr>
        <p:blipFill rotWithShape="1">
          <a:blip r:embed="rId2">
            <a:alphaModFix/>
          </a:blip>
          <a:srcRect/>
          <a:stretch/>
        </p:blipFill>
        <p:spPr>
          <a:xfrm>
            <a:off x="6111117" y="0"/>
            <a:ext cx="6105280" cy="5850667"/>
          </a:xfrm>
          <a:prstGeom prst="rect">
            <a:avLst/>
          </a:prstGeom>
          <a:noFill/>
          <a:ln>
            <a:noFill/>
          </a:ln>
        </p:spPr>
      </p:pic>
      <p:pic>
        <p:nvPicPr>
          <p:cNvPr id="45" name="Google Shape;45;p7" descr="OCLC_H_PMS.eps"/>
          <p:cNvPicPr preferRelativeResize="0"/>
          <p:nvPr/>
        </p:nvPicPr>
        <p:blipFill rotWithShape="1">
          <a:blip r:embed="rId3">
            <a:alphaModFix/>
          </a:blip>
          <a:srcRect/>
          <a:stretch/>
        </p:blipFill>
        <p:spPr>
          <a:xfrm>
            <a:off x="10982566" y="6389554"/>
            <a:ext cx="964583" cy="320913"/>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loc.gov/marc/mac/2019/2019-01.html"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8.jp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hyperlink" Target="https://www.datacite.org/" TargetMode="External"/><Relationship Id="rId3" Type="http://schemas.openxmlformats.org/officeDocument/2006/relationships/hyperlink" Target="https://www.niso.org/standards-committees/odi" TargetMode="External"/><Relationship Id="rId7" Type="http://schemas.openxmlformats.org/officeDocument/2006/relationships/hyperlink" Target="https://orcid.org/"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iiif.io/" TargetMode="External"/><Relationship Id="rId5" Type="http://schemas.openxmlformats.org/officeDocument/2006/relationships/hyperlink" Target="https://sparcopen.org/" TargetMode="External"/><Relationship Id="rId10" Type="http://schemas.openxmlformats.org/officeDocument/2006/relationships/image" Target="../media/image19.png"/><Relationship Id="rId4" Type="http://schemas.openxmlformats.org/officeDocument/2006/relationships/hyperlink" Target="https://www.coar-repositories.org/" TargetMode="External"/><Relationship Id="rId9" Type="http://schemas.openxmlformats.org/officeDocument/2006/relationships/hyperlink" Target="https://oc.lc/open"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library.pdx.edu/services/pdxscholar-services/" TargetMode="External"/><Relationship Id="rId7"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library.pdx.edu/services/academic-publishing/oaapc/" TargetMode="External"/><Relationship Id="rId5" Type="http://schemas.openxmlformats.org/officeDocument/2006/relationships/hyperlink" Target="https://library.pdx.edu/services/data-management" TargetMode="External"/><Relationship Id="rId4" Type="http://schemas.openxmlformats.org/officeDocument/2006/relationships/hyperlink" Target="https://pdxscholar.library.pdx.edu/pdxope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Google Shape;51;p8"/>
          <p:cNvSpPr txBox="1">
            <a:spLocks noGrp="1"/>
          </p:cNvSpPr>
          <p:nvPr>
            <p:ph type="body" idx="1"/>
          </p:nvPr>
        </p:nvSpPr>
        <p:spPr>
          <a:xfrm>
            <a:off x="3" y="1987854"/>
            <a:ext cx="2410596" cy="651397"/>
          </a:xfrm>
          <a:prstGeom prst="rect">
            <a:avLst/>
          </a:prstGeom>
          <a:solidFill>
            <a:schemeClr val="accent2"/>
          </a:solidFill>
          <a:ln>
            <a:noFill/>
          </a:ln>
        </p:spPr>
        <p:txBody>
          <a:bodyPr spcFirstLastPara="1" wrap="square" lIns="457200" tIns="137150" rIns="274300" bIns="182875" anchor="t" anchorCtr="0">
            <a:noAutofit/>
          </a:bodyPr>
          <a:lstStyle/>
          <a:p>
            <a:pPr marL="0" marR="0" lvl="0" indent="0" algn="l" rtl="0">
              <a:lnSpc>
                <a:spcPct val="100000"/>
              </a:lnSpc>
              <a:spcBef>
                <a:spcPts val="0"/>
              </a:spcBef>
              <a:spcAft>
                <a:spcPts val="0"/>
              </a:spcAft>
              <a:buClr>
                <a:schemeClr val="lt1"/>
              </a:buClr>
              <a:buSzPts val="2100"/>
              <a:buFont typeface="Arial"/>
              <a:buNone/>
            </a:pPr>
            <a:r>
              <a:rPr lang="en-US"/>
              <a:t>5 March 2019</a:t>
            </a:r>
            <a:endParaRPr/>
          </a:p>
        </p:txBody>
      </p:sp>
      <p:sp>
        <p:nvSpPr>
          <p:cNvPr id="52" name="Google Shape;52;p8"/>
          <p:cNvSpPr txBox="1">
            <a:spLocks noGrp="1"/>
          </p:cNvSpPr>
          <p:nvPr>
            <p:ph type="body" idx="2"/>
          </p:nvPr>
        </p:nvSpPr>
        <p:spPr>
          <a:xfrm>
            <a:off x="786810" y="2587492"/>
            <a:ext cx="10527961" cy="2482596"/>
          </a:xfrm>
          <a:prstGeom prst="rect">
            <a:avLst/>
          </a:prstGeom>
          <a:noFill/>
          <a:ln w="101600" cap="flat" cmpd="sng">
            <a:solidFill>
              <a:schemeClr val="accent2"/>
            </a:solidFill>
            <a:prstDash val="solid"/>
            <a:miter lim="800000"/>
            <a:headEnd type="none" w="sm" len="sm"/>
            <a:tailEnd type="none" w="sm" len="sm"/>
          </a:ln>
        </p:spPr>
        <p:txBody>
          <a:bodyPr spcFirstLastPara="1" wrap="square" lIns="457200" tIns="274300" rIns="457200" bIns="274300" anchor="t" anchorCtr="0">
            <a:noAutofit/>
          </a:bodyPr>
          <a:lstStyle/>
          <a:p>
            <a:pPr marL="0" lvl="0" indent="0" algn="l" rtl="0">
              <a:lnSpc>
                <a:spcPct val="100000"/>
              </a:lnSpc>
              <a:spcBef>
                <a:spcPts val="0"/>
              </a:spcBef>
              <a:spcAft>
                <a:spcPts val="0"/>
              </a:spcAft>
              <a:buClr>
                <a:schemeClr val="accent2"/>
              </a:buClr>
              <a:buSzPts val="4800"/>
              <a:buNone/>
            </a:pPr>
            <a:r>
              <a:rPr lang="en-US" sz="6000"/>
              <a:t>Unlock the value of </a:t>
            </a:r>
            <a:br>
              <a:rPr lang="en-US" sz="6000"/>
            </a:br>
            <a:r>
              <a:rPr lang="en-US" sz="6000"/>
              <a:t>open content</a:t>
            </a:r>
            <a:endParaRPr sz="3200" b="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28"/>
        <p:cNvGrpSpPr/>
        <p:nvPr/>
      </p:nvGrpSpPr>
      <p:grpSpPr>
        <a:xfrm>
          <a:off x="0" y="0"/>
          <a:ext cx="0" cy="0"/>
          <a:chOff x="0" y="0"/>
          <a:chExt cx="0" cy="0"/>
        </a:xfrm>
      </p:grpSpPr>
      <p:sp>
        <p:nvSpPr>
          <p:cNvPr id="129" name="Google Shape;129;p17"/>
          <p:cNvSpPr txBox="1"/>
          <p:nvPr/>
        </p:nvSpPr>
        <p:spPr>
          <a:xfrm>
            <a:off x="513528" y="348948"/>
            <a:ext cx="11120700" cy="72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628229"/>
                </a:solidFill>
                <a:latin typeface="Arial"/>
                <a:ea typeface="Arial"/>
                <a:cs typeface="Arial"/>
                <a:sym typeface="Arial"/>
              </a:rPr>
              <a:t>Open Practice at Portland State University Library</a:t>
            </a:r>
            <a:endParaRPr sz="3600" b="1" i="0" u="none" strike="noStrike" cap="none">
              <a:solidFill>
                <a:srgbClr val="62822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000"/>
              <a:buFont typeface="Arial"/>
              <a:buNone/>
            </a:pPr>
            <a:endParaRPr sz="3000" b="1" i="0" u="none" strike="noStrike" cap="none">
              <a:solidFill>
                <a:srgbClr val="38761D"/>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38761D"/>
              </a:solidFill>
              <a:latin typeface="Arial"/>
              <a:ea typeface="Arial"/>
              <a:cs typeface="Arial"/>
              <a:sym typeface="Arial"/>
            </a:endParaRPr>
          </a:p>
        </p:txBody>
      </p:sp>
      <p:sp>
        <p:nvSpPr>
          <p:cNvPr id="130" name="Google Shape;130;p17"/>
          <p:cNvSpPr txBox="1"/>
          <p:nvPr/>
        </p:nvSpPr>
        <p:spPr>
          <a:xfrm>
            <a:off x="433066" y="1340602"/>
            <a:ext cx="7228722" cy="5004029"/>
          </a:xfrm>
          <a:prstGeom prst="rect">
            <a:avLst/>
          </a:prstGeom>
          <a:noFill/>
          <a:ln>
            <a:noFill/>
          </a:ln>
        </p:spPr>
        <p:txBody>
          <a:bodyPr spcFirstLastPara="1" wrap="square" lIns="91425" tIns="91425" rIns="91425" bIns="91425" anchor="t" anchorCtr="0">
            <a:noAutofit/>
          </a:bodyPr>
          <a:lstStyle/>
          <a:p>
            <a:pPr marL="457200" marR="0" lvl="0" indent="-3810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Digital Initiatives (DI) works closely with faculty &amp; departments to get material into PDXScholar</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DI accepts student work with approval of faculty &amp; departments</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DI &amp; Research &amp; Instruction faculty promote OA content &amp; OER adoption &amp; use</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Research &amp; Instruction faculty create LibGuides promoting use of OA content for topic guides &amp; for post graduation use</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Working with faculty senate on OA Publications</a:t>
            </a:r>
            <a:endParaRPr sz="2400" b="0" i="0" u="none" strike="noStrike" cap="none">
              <a:solidFill>
                <a:srgbClr val="000000"/>
              </a:solidFill>
              <a:latin typeface="Arial"/>
              <a:ea typeface="Arial"/>
              <a:cs typeface="Arial"/>
              <a:sym typeface="Arial"/>
            </a:endParaRPr>
          </a:p>
          <a:p>
            <a:pPr marL="800100" marR="0" lvl="0" indent="-190500" algn="l" rtl="0">
              <a:lnSpc>
                <a:spcPct val="100000"/>
              </a:lnSpc>
              <a:spcBef>
                <a:spcPts val="1200"/>
              </a:spcBef>
              <a:spcAft>
                <a:spcPts val="120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p:txBody>
      </p:sp>
      <p:pic>
        <p:nvPicPr>
          <p:cNvPr id="131" name="Google Shape;131;p17"/>
          <p:cNvPicPr preferRelativeResize="0"/>
          <p:nvPr/>
        </p:nvPicPr>
        <p:blipFill rotWithShape="1">
          <a:blip r:embed="rId3">
            <a:alphaModFix/>
          </a:blip>
          <a:srcRect/>
          <a:stretch/>
        </p:blipFill>
        <p:spPr>
          <a:xfrm>
            <a:off x="172865" y="6436849"/>
            <a:ext cx="803528" cy="276770"/>
          </a:xfrm>
          <a:prstGeom prst="rect">
            <a:avLst/>
          </a:prstGeom>
          <a:noFill/>
          <a:ln>
            <a:noFill/>
          </a:ln>
        </p:spPr>
      </p:pic>
      <p:pic>
        <p:nvPicPr>
          <p:cNvPr id="132" name="Google Shape;132;p17"/>
          <p:cNvPicPr preferRelativeResize="0"/>
          <p:nvPr/>
        </p:nvPicPr>
        <p:blipFill rotWithShape="1">
          <a:blip r:embed="rId4">
            <a:alphaModFix/>
          </a:blip>
          <a:srcRect/>
          <a:stretch/>
        </p:blipFill>
        <p:spPr>
          <a:xfrm>
            <a:off x="7741306" y="1503335"/>
            <a:ext cx="4085175" cy="4282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37"/>
        <p:cNvGrpSpPr/>
        <p:nvPr/>
      </p:nvGrpSpPr>
      <p:grpSpPr>
        <a:xfrm>
          <a:off x="0" y="0"/>
          <a:ext cx="0" cy="0"/>
          <a:chOff x="0" y="0"/>
          <a:chExt cx="0" cy="0"/>
        </a:xfrm>
      </p:grpSpPr>
      <p:sp>
        <p:nvSpPr>
          <p:cNvPr id="138" name="Google Shape;138;p18"/>
          <p:cNvSpPr txBox="1"/>
          <p:nvPr/>
        </p:nvSpPr>
        <p:spPr>
          <a:xfrm>
            <a:off x="513528" y="341874"/>
            <a:ext cx="11120700" cy="72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628229"/>
                </a:solidFill>
                <a:latin typeface="Arial"/>
                <a:ea typeface="Arial"/>
                <a:cs typeface="Arial"/>
                <a:sym typeface="Arial"/>
              </a:rPr>
              <a:t>Open Practice at Portland State University Library</a:t>
            </a:r>
            <a:endParaRPr sz="3600" b="1" i="0" u="none" strike="noStrike" cap="none">
              <a:solidFill>
                <a:srgbClr val="628229"/>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000"/>
              <a:buFont typeface="Arial"/>
              <a:buNone/>
            </a:pPr>
            <a:endParaRPr sz="3000" b="1" i="0" u="none" strike="noStrike" cap="none">
              <a:solidFill>
                <a:srgbClr val="62822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628229"/>
              </a:solidFill>
              <a:latin typeface="Arial"/>
              <a:ea typeface="Arial"/>
              <a:cs typeface="Arial"/>
              <a:sym typeface="Arial"/>
            </a:endParaRPr>
          </a:p>
        </p:txBody>
      </p:sp>
      <p:sp>
        <p:nvSpPr>
          <p:cNvPr id="139" name="Google Shape;139;p18"/>
          <p:cNvSpPr txBox="1"/>
          <p:nvPr/>
        </p:nvSpPr>
        <p:spPr>
          <a:xfrm>
            <a:off x="436779" y="1317356"/>
            <a:ext cx="7311900" cy="4731543"/>
          </a:xfrm>
          <a:prstGeom prst="rect">
            <a:avLst/>
          </a:prstGeom>
          <a:noFill/>
          <a:ln>
            <a:noFill/>
          </a:ln>
        </p:spPr>
        <p:txBody>
          <a:bodyPr spcFirstLastPara="1" wrap="square" lIns="91425" tIns="91425" rIns="91425" bIns="91425" anchor="t" anchorCtr="0">
            <a:noAutofit/>
          </a:bodyPr>
          <a:lstStyle/>
          <a:p>
            <a:pPr marL="457200" marR="0" lvl="0" indent="-3810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Bibliometrics are key component of content evaluation for collection and retention</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Use of OA content is also gauged when considering renegotiation of packages through using COUNTER statistics</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With ILL, access services makes use of the OA Button to discover access alternatives</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DI distributes an annual impact report</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120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Negotiate for OA provisions in creative ways</a:t>
            </a:r>
            <a:endParaRPr sz="2400" b="0" i="0" u="none" strike="noStrike" cap="none">
              <a:solidFill>
                <a:srgbClr val="000000"/>
              </a:solidFill>
              <a:latin typeface="Arial"/>
              <a:ea typeface="Arial"/>
              <a:cs typeface="Arial"/>
              <a:sym typeface="Arial"/>
            </a:endParaRPr>
          </a:p>
        </p:txBody>
      </p:sp>
      <p:pic>
        <p:nvPicPr>
          <p:cNvPr id="140" name="Google Shape;140;p18"/>
          <p:cNvPicPr preferRelativeResize="0"/>
          <p:nvPr/>
        </p:nvPicPr>
        <p:blipFill rotWithShape="1">
          <a:blip r:embed="rId3">
            <a:alphaModFix/>
          </a:blip>
          <a:srcRect/>
          <a:stretch/>
        </p:blipFill>
        <p:spPr>
          <a:xfrm>
            <a:off x="172865" y="6436849"/>
            <a:ext cx="803528" cy="276770"/>
          </a:xfrm>
          <a:prstGeom prst="rect">
            <a:avLst/>
          </a:prstGeom>
          <a:noFill/>
          <a:ln>
            <a:noFill/>
          </a:ln>
        </p:spPr>
      </p:pic>
      <p:pic>
        <p:nvPicPr>
          <p:cNvPr id="141" name="Google Shape;141;p18"/>
          <p:cNvPicPr preferRelativeResize="0"/>
          <p:nvPr/>
        </p:nvPicPr>
        <p:blipFill rotWithShape="1">
          <a:blip r:embed="rId4">
            <a:alphaModFix/>
          </a:blip>
          <a:srcRect/>
          <a:stretch/>
        </p:blipFill>
        <p:spPr>
          <a:xfrm>
            <a:off x="7741306" y="1503335"/>
            <a:ext cx="4085175" cy="42825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46"/>
        <p:cNvGrpSpPr/>
        <p:nvPr/>
      </p:nvGrpSpPr>
      <p:grpSpPr>
        <a:xfrm>
          <a:off x="0" y="0"/>
          <a:ext cx="0" cy="0"/>
          <a:chOff x="0" y="0"/>
          <a:chExt cx="0" cy="0"/>
        </a:xfrm>
      </p:grpSpPr>
      <p:sp>
        <p:nvSpPr>
          <p:cNvPr id="147" name="Google Shape;147;p19"/>
          <p:cNvSpPr txBox="1"/>
          <p:nvPr/>
        </p:nvSpPr>
        <p:spPr>
          <a:xfrm>
            <a:off x="501174" y="348672"/>
            <a:ext cx="11120700" cy="720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628229"/>
                </a:solidFill>
                <a:latin typeface="Arial"/>
                <a:ea typeface="Arial"/>
                <a:cs typeface="Arial"/>
                <a:sym typeface="Arial"/>
              </a:rPr>
              <a:t>Best Practice for Open Practice</a:t>
            </a:r>
            <a:endParaRPr sz="3600" b="1" i="0" u="none" strike="noStrike" cap="none">
              <a:solidFill>
                <a:srgbClr val="62822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000"/>
              <a:buFont typeface="Arial"/>
              <a:buNone/>
            </a:pPr>
            <a:endParaRPr sz="3000" b="1" i="0" u="none" strike="noStrike" cap="none">
              <a:solidFill>
                <a:srgbClr val="628229"/>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628229"/>
              </a:solidFill>
              <a:latin typeface="Arial"/>
              <a:ea typeface="Arial"/>
              <a:cs typeface="Arial"/>
              <a:sym typeface="Arial"/>
            </a:endParaRPr>
          </a:p>
        </p:txBody>
      </p:sp>
      <p:sp>
        <p:nvSpPr>
          <p:cNvPr id="148" name="Google Shape;148;p19"/>
          <p:cNvSpPr txBox="1"/>
          <p:nvPr/>
        </p:nvSpPr>
        <p:spPr>
          <a:xfrm>
            <a:off x="432414" y="1286359"/>
            <a:ext cx="7155631" cy="4896272"/>
          </a:xfrm>
          <a:prstGeom prst="rect">
            <a:avLst/>
          </a:prstGeom>
          <a:noFill/>
          <a:ln>
            <a:noFill/>
          </a:ln>
        </p:spPr>
        <p:txBody>
          <a:bodyPr spcFirstLastPara="1" wrap="square" lIns="91425" tIns="91425" rIns="91425" bIns="91425" anchor="t" anchorCtr="0">
            <a:noAutofit/>
          </a:bodyPr>
          <a:lstStyle/>
          <a:p>
            <a:pPr marL="457200" marR="0" lvl="0" indent="-3810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Whole library/all library workers define what open means &amp; develops open practices</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Collaborate with new partners</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Lead by example</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Open services can be scaffolded</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120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Promotion of open as leading to student success both currently &amp; in the future</a:t>
            </a:r>
            <a:endParaRPr sz="2400" b="0" i="0" u="none" strike="noStrike" cap="none">
              <a:solidFill>
                <a:srgbClr val="000000"/>
              </a:solidFill>
              <a:latin typeface="Arial"/>
              <a:ea typeface="Arial"/>
              <a:cs typeface="Arial"/>
              <a:sym typeface="Arial"/>
            </a:endParaRPr>
          </a:p>
        </p:txBody>
      </p:sp>
      <p:pic>
        <p:nvPicPr>
          <p:cNvPr id="149" name="Google Shape;149;p19"/>
          <p:cNvPicPr preferRelativeResize="0"/>
          <p:nvPr/>
        </p:nvPicPr>
        <p:blipFill rotWithShape="1">
          <a:blip r:embed="rId3">
            <a:alphaModFix/>
          </a:blip>
          <a:srcRect/>
          <a:stretch/>
        </p:blipFill>
        <p:spPr>
          <a:xfrm>
            <a:off x="8183105" y="1518592"/>
            <a:ext cx="2942824" cy="2942824"/>
          </a:xfrm>
          <a:prstGeom prst="rect">
            <a:avLst/>
          </a:prstGeom>
          <a:noFill/>
          <a:ln>
            <a:noFill/>
          </a:ln>
        </p:spPr>
      </p:pic>
      <p:pic>
        <p:nvPicPr>
          <p:cNvPr id="150" name="Google Shape;150;p19"/>
          <p:cNvPicPr preferRelativeResize="0"/>
          <p:nvPr/>
        </p:nvPicPr>
        <p:blipFill rotWithShape="1">
          <a:blip r:embed="rId4">
            <a:alphaModFix/>
          </a:blip>
          <a:srcRect/>
          <a:stretch/>
        </p:blipFill>
        <p:spPr>
          <a:xfrm>
            <a:off x="172865" y="6436849"/>
            <a:ext cx="803528" cy="27677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0"/>
          <p:cNvSpPr txBox="1">
            <a:spLocks noGrp="1"/>
          </p:cNvSpPr>
          <p:nvPr>
            <p:ph type="body" idx="1"/>
          </p:nvPr>
        </p:nvSpPr>
        <p:spPr>
          <a:xfrm>
            <a:off x="4555078" y="3154497"/>
            <a:ext cx="7636932" cy="85217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960"/>
              <a:buFont typeface="Arial"/>
              <a:buNone/>
            </a:pPr>
            <a:r>
              <a:rPr lang="en-US" sz="2400"/>
              <a:t>Product Analyst</a:t>
            </a:r>
            <a:endParaRPr sz="2400"/>
          </a:p>
          <a:p>
            <a:pPr marL="0" marR="0" lvl="0" indent="0" algn="l" rtl="0">
              <a:lnSpc>
                <a:spcPct val="100000"/>
              </a:lnSpc>
              <a:spcBef>
                <a:spcPts val="0"/>
              </a:spcBef>
              <a:spcAft>
                <a:spcPts val="0"/>
              </a:spcAft>
              <a:buClr>
                <a:schemeClr val="dk1"/>
              </a:buClr>
              <a:buSzPts val="2960"/>
              <a:buFont typeface="Arial"/>
              <a:buNone/>
            </a:pPr>
            <a:r>
              <a:rPr lang="en-US" sz="2400"/>
              <a:t>OCLC</a:t>
            </a:r>
            <a:endParaRPr sz="2400"/>
          </a:p>
        </p:txBody>
      </p:sp>
      <p:sp>
        <p:nvSpPr>
          <p:cNvPr id="157" name="Google Shape;157;p20"/>
          <p:cNvSpPr txBox="1">
            <a:spLocks noGrp="1"/>
          </p:cNvSpPr>
          <p:nvPr>
            <p:ph type="body" idx="3"/>
          </p:nvPr>
        </p:nvSpPr>
        <p:spPr>
          <a:xfrm>
            <a:off x="4555067" y="2323727"/>
            <a:ext cx="7636933" cy="65087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236192"/>
              </a:buClr>
              <a:buSzPts val="4800"/>
              <a:buNone/>
            </a:pPr>
            <a:r>
              <a:rPr lang="en-US"/>
              <a:t>Danielle Bromelia</a:t>
            </a:r>
            <a:endParaRPr/>
          </a:p>
        </p:txBody>
      </p:sp>
      <p:sp>
        <p:nvSpPr>
          <p:cNvPr id="158" name="Google Shape;158;p20"/>
          <p:cNvSpPr txBox="1">
            <a:spLocks noGrp="1"/>
          </p:cNvSpPr>
          <p:nvPr>
            <p:ph type="body" idx="4"/>
          </p:nvPr>
        </p:nvSpPr>
        <p:spPr>
          <a:xfrm>
            <a:off x="1176869" y="1990724"/>
            <a:ext cx="216000" cy="2571900"/>
          </a:xfrm>
          <a:prstGeom prst="rect">
            <a:avLst/>
          </a:prstGeom>
          <a:solidFill>
            <a:srgbClr val="236192">
              <a:alpha val="71372"/>
            </a:srgbClr>
          </a:solid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1"/>
              </a:buClr>
              <a:buSzPts val="4267"/>
              <a:buNone/>
            </a:pPr>
            <a:endParaRPr/>
          </a:p>
        </p:txBody>
      </p:sp>
      <p:pic>
        <p:nvPicPr>
          <p:cNvPr id="159" name="Google Shape;159;p20"/>
          <p:cNvPicPr preferRelativeResize="0"/>
          <p:nvPr/>
        </p:nvPicPr>
        <p:blipFill rotWithShape="1">
          <a:blip r:embed="rId3">
            <a:alphaModFix/>
          </a:blip>
          <a:srcRect t="1428" b="1428"/>
          <a:stretch/>
        </p:blipFill>
        <p:spPr>
          <a:xfrm>
            <a:off x="1392869" y="1990724"/>
            <a:ext cx="2688300" cy="25719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1"/>
          <p:cNvSpPr txBox="1">
            <a:spLocks noGrp="1"/>
          </p:cNvSpPr>
          <p:nvPr>
            <p:ph type="body" idx="1"/>
          </p:nvPr>
        </p:nvSpPr>
        <p:spPr>
          <a:xfrm>
            <a:off x="454382" y="457739"/>
            <a:ext cx="11252197" cy="91525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4400"/>
              <a:buNone/>
            </a:pPr>
            <a:r>
              <a:rPr lang="en-US" sz="4400"/>
              <a:t>What does “open” mean?</a:t>
            </a:r>
            <a:endParaRPr/>
          </a:p>
        </p:txBody>
      </p:sp>
      <p:sp>
        <p:nvSpPr>
          <p:cNvPr id="166" name="Google Shape;166;p21"/>
          <p:cNvSpPr txBox="1"/>
          <p:nvPr/>
        </p:nvSpPr>
        <p:spPr>
          <a:xfrm>
            <a:off x="454383" y="1372995"/>
            <a:ext cx="9222354" cy="431975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pic>
        <p:nvPicPr>
          <p:cNvPr id="167" name="Google Shape;167;p21"/>
          <p:cNvPicPr preferRelativeResize="0"/>
          <p:nvPr/>
        </p:nvPicPr>
        <p:blipFill rotWithShape="1">
          <a:blip r:embed="rId3">
            <a:alphaModFix/>
          </a:blip>
          <a:srcRect l="18426" t="-293" b="162"/>
          <a:stretch/>
        </p:blipFill>
        <p:spPr>
          <a:xfrm>
            <a:off x="0" y="1480088"/>
            <a:ext cx="12192000" cy="4773477"/>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2"/>
          <p:cNvSpPr txBox="1">
            <a:spLocks noGrp="1"/>
          </p:cNvSpPr>
          <p:nvPr>
            <p:ph type="body" idx="1"/>
          </p:nvPr>
        </p:nvSpPr>
        <p:spPr>
          <a:xfrm>
            <a:off x="454382" y="457739"/>
            <a:ext cx="11252197" cy="91525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4400"/>
              <a:buNone/>
            </a:pPr>
            <a:r>
              <a:rPr lang="en-US" sz="4400"/>
              <a:t>How OCLC defines open content</a:t>
            </a:r>
            <a:endParaRPr/>
          </a:p>
        </p:txBody>
      </p:sp>
      <p:sp>
        <p:nvSpPr>
          <p:cNvPr id="174" name="Google Shape;174;p22"/>
          <p:cNvSpPr txBox="1"/>
          <p:nvPr/>
        </p:nvSpPr>
        <p:spPr>
          <a:xfrm>
            <a:off x="521280" y="1384146"/>
            <a:ext cx="11931581" cy="4319752"/>
          </a:xfrm>
          <a:prstGeom prst="rect">
            <a:avLst/>
          </a:prstGeom>
          <a:noFill/>
          <a:ln>
            <a:noFill/>
          </a:ln>
        </p:spPr>
        <p:txBody>
          <a:bodyPr spcFirstLastPara="1" wrap="square" lIns="91425" tIns="45700" rIns="91425" bIns="45700" anchor="t" anchorCtr="0">
            <a:noAutofit/>
          </a:bodyPr>
          <a:lstStyle/>
          <a:p>
            <a:pPr marL="457200" marR="0" lvl="0" indent="-457200" algn="l" rtl="0">
              <a:lnSpc>
                <a:spcPct val="150000"/>
              </a:lnSpc>
              <a:spcBef>
                <a:spcPts val="0"/>
              </a:spcBef>
              <a:spcAft>
                <a:spcPts val="0"/>
              </a:spcAft>
              <a:buClr>
                <a:schemeClr val="dk1"/>
              </a:buClr>
              <a:buSzPts val="3200"/>
              <a:buFont typeface="Arial"/>
              <a:buChar char="•"/>
            </a:pPr>
            <a:r>
              <a:rPr lang="en-US" sz="3200" b="0" i="0" u="none" strike="noStrike" cap="none">
                <a:solidFill>
                  <a:schemeClr val="dk1"/>
                </a:solidFill>
                <a:latin typeface="Arial"/>
                <a:ea typeface="Arial"/>
                <a:cs typeface="Arial"/>
                <a:sym typeface="Arial"/>
              </a:rPr>
              <a:t>Freely available</a:t>
            </a:r>
            <a:endParaRPr sz="1400" b="0" i="0" u="none" strike="noStrike" cap="none">
              <a:solidFill>
                <a:srgbClr val="000000"/>
              </a:solidFill>
              <a:latin typeface="Arial"/>
              <a:ea typeface="Arial"/>
              <a:cs typeface="Arial"/>
              <a:sym typeface="Arial"/>
            </a:endParaRPr>
          </a:p>
          <a:p>
            <a:pPr marL="466725" marR="0" lvl="0" indent="-466725" algn="l" rtl="0">
              <a:lnSpc>
                <a:spcPct val="150000"/>
              </a:lnSpc>
              <a:spcBef>
                <a:spcPts val="0"/>
              </a:spcBef>
              <a:spcAft>
                <a:spcPts val="0"/>
              </a:spcAft>
              <a:buClr>
                <a:schemeClr val="dk1"/>
              </a:buClr>
              <a:buSzPts val="3200"/>
              <a:buFont typeface="Arial"/>
              <a:buChar char="•"/>
            </a:pPr>
            <a:r>
              <a:rPr lang="en-US" sz="3200" b="0" i="0" u="none" strike="noStrike" cap="none">
                <a:solidFill>
                  <a:schemeClr val="dk1"/>
                </a:solidFill>
                <a:latin typeface="Arial"/>
                <a:ea typeface="Arial"/>
                <a:cs typeface="Arial"/>
                <a:sym typeface="Arial"/>
              </a:rPr>
              <a:t>Digital</a:t>
            </a:r>
            <a:endParaRPr sz="1400" b="0" i="0" u="none" strike="noStrike" cap="none">
              <a:solidFill>
                <a:srgbClr val="000000"/>
              </a:solidFill>
              <a:latin typeface="Arial"/>
              <a:ea typeface="Arial"/>
              <a:cs typeface="Arial"/>
              <a:sym typeface="Arial"/>
            </a:endParaRPr>
          </a:p>
          <a:p>
            <a:pPr marL="466725" marR="0" lvl="0" indent="-455613" algn="l" rtl="0">
              <a:lnSpc>
                <a:spcPct val="150000"/>
              </a:lnSpc>
              <a:spcBef>
                <a:spcPts val="0"/>
              </a:spcBef>
              <a:spcAft>
                <a:spcPts val="0"/>
              </a:spcAft>
              <a:buClr>
                <a:schemeClr val="dk1"/>
              </a:buClr>
              <a:buSzPts val="3200"/>
              <a:buFont typeface="Arial"/>
              <a:buChar char="•"/>
            </a:pPr>
            <a:r>
              <a:rPr lang="en-US" sz="3200" b="0" i="0" u="none" strike="noStrike" cap="none">
                <a:solidFill>
                  <a:schemeClr val="dk1"/>
                </a:solidFill>
                <a:latin typeface="Arial"/>
                <a:ea typeface="Arial"/>
                <a:cs typeface="Arial"/>
                <a:sym typeface="Arial"/>
              </a:rPr>
              <a:t>Accessible immediately and online</a:t>
            </a:r>
            <a:endParaRPr sz="1400" b="0" i="0" u="none" strike="noStrike" cap="none">
              <a:solidFill>
                <a:srgbClr val="000000"/>
              </a:solidFill>
              <a:latin typeface="Arial"/>
              <a:ea typeface="Arial"/>
              <a:cs typeface="Arial"/>
              <a:sym typeface="Arial"/>
            </a:endParaRPr>
          </a:p>
          <a:p>
            <a:pPr marL="466725" marR="0" lvl="0" indent="-466725" algn="l" rtl="0">
              <a:lnSpc>
                <a:spcPct val="150000"/>
              </a:lnSpc>
              <a:spcBef>
                <a:spcPts val="0"/>
              </a:spcBef>
              <a:spcAft>
                <a:spcPts val="0"/>
              </a:spcAft>
              <a:buClr>
                <a:schemeClr val="dk1"/>
              </a:buClr>
              <a:buSzPts val="3200"/>
              <a:buFont typeface="Arial"/>
              <a:buChar char="•"/>
            </a:pPr>
            <a:r>
              <a:rPr lang="en-US" sz="3200" b="0" i="0" u="none" strike="noStrike" cap="none">
                <a:solidFill>
                  <a:schemeClr val="dk1"/>
                </a:solidFill>
                <a:latin typeface="Arial"/>
                <a:ea typeface="Arial"/>
                <a:cs typeface="Arial"/>
                <a:sym typeface="Arial"/>
              </a:rPr>
              <a:t>Usable fully in a digital environment</a:t>
            </a:r>
            <a:endParaRPr sz="3200" b="0" i="0" u="none" strike="noStrike" cap="none">
              <a:solidFill>
                <a:schemeClr val="dk1"/>
              </a:solidFill>
              <a:latin typeface="Arial"/>
              <a:ea typeface="Arial"/>
              <a:cs typeface="Arial"/>
              <a:sym typeface="Arial"/>
            </a:endParaRPr>
          </a:p>
          <a:p>
            <a:pPr marL="466725" marR="0" lvl="0" indent="-466725" algn="l" rtl="0">
              <a:lnSpc>
                <a:spcPct val="150000"/>
              </a:lnSpc>
              <a:spcBef>
                <a:spcPts val="0"/>
              </a:spcBef>
              <a:spcAft>
                <a:spcPts val="0"/>
              </a:spcAft>
              <a:buClr>
                <a:schemeClr val="dk1"/>
              </a:buClr>
              <a:buSzPts val="3200"/>
              <a:buFont typeface="Arial"/>
              <a:buChar char="•"/>
            </a:pPr>
            <a:r>
              <a:rPr lang="en-US" sz="3200" b="0" i="0" u="none" strike="noStrike" cap="none">
                <a:solidFill>
                  <a:schemeClr val="dk1"/>
                </a:solidFill>
                <a:latin typeface="Arial"/>
                <a:ea typeface="Arial"/>
                <a:cs typeface="Arial"/>
                <a:sym typeface="Arial"/>
              </a:rPr>
              <a:t>Inclusive of Public Domain where digital and available online</a:t>
            </a: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3"/>
          <p:cNvSpPr txBox="1">
            <a:spLocks noGrp="1"/>
          </p:cNvSpPr>
          <p:nvPr>
            <p:ph type="body" idx="2"/>
          </p:nvPr>
        </p:nvSpPr>
        <p:spPr>
          <a:xfrm>
            <a:off x="6436433" y="2793982"/>
            <a:ext cx="5568659" cy="2888155"/>
          </a:xfrm>
          <a:prstGeom prst="rect">
            <a:avLst/>
          </a:prstGeom>
          <a:noFill/>
          <a:ln>
            <a:noFill/>
          </a:ln>
        </p:spPr>
        <p:txBody>
          <a:bodyPr spcFirstLastPara="1" wrap="square" lIns="91425" tIns="45700" rIns="91425" bIns="45700" anchor="t" anchorCtr="0">
            <a:noAutofit/>
          </a:bodyPr>
          <a:lstStyle/>
          <a:p>
            <a:pPr marL="457189" lvl="0" indent="-457189" algn="l" rtl="0">
              <a:lnSpc>
                <a:spcPct val="100000"/>
              </a:lnSpc>
              <a:spcBef>
                <a:spcPts val="0"/>
              </a:spcBef>
              <a:spcAft>
                <a:spcPts val="0"/>
              </a:spcAft>
              <a:buClr>
                <a:schemeClr val="dk1"/>
              </a:buClr>
              <a:buSzPts val="2800"/>
              <a:buFont typeface="Arial"/>
              <a:buChar char="•"/>
            </a:pPr>
            <a:r>
              <a:rPr lang="en-US" sz="2800"/>
              <a:t>Access updates and broken links</a:t>
            </a:r>
            <a:endParaRPr/>
          </a:p>
          <a:p>
            <a:pPr marL="457189" lvl="0" indent="-457189" algn="l" rtl="0">
              <a:lnSpc>
                <a:spcPct val="100000"/>
              </a:lnSpc>
              <a:spcBef>
                <a:spcPts val="560"/>
              </a:spcBef>
              <a:spcAft>
                <a:spcPts val="0"/>
              </a:spcAft>
              <a:buClr>
                <a:schemeClr val="dk1"/>
              </a:buClr>
              <a:buSzPts val="2800"/>
              <a:buFont typeface="Arial"/>
              <a:buChar char="•"/>
            </a:pPr>
            <a:r>
              <a:rPr lang="en-US" sz="2800"/>
              <a:t>Hosting or platform changes</a:t>
            </a:r>
            <a:endParaRPr/>
          </a:p>
          <a:p>
            <a:pPr marL="457189" lvl="0" indent="-457189" algn="l" rtl="0">
              <a:lnSpc>
                <a:spcPct val="100000"/>
              </a:lnSpc>
              <a:spcBef>
                <a:spcPts val="560"/>
              </a:spcBef>
              <a:spcAft>
                <a:spcPts val="0"/>
              </a:spcAft>
              <a:buClr>
                <a:schemeClr val="dk1"/>
              </a:buClr>
              <a:buSzPts val="2800"/>
              <a:buFont typeface="Arial"/>
              <a:buChar char="•"/>
            </a:pPr>
            <a:r>
              <a:rPr lang="en-US" sz="2800"/>
              <a:t>Standards to identify</a:t>
            </a:r>
            <a:endParaRPr/>
          </a:p>
          <a:p>
            <a:pPr marL="457189" lvl="0" indent="-457189" algn="l" rtl="0">
              <a:lnSpc>
                <a:spcPct val="100000"/>
              </a:lnSpc>
              <a:spcBef>
                <a:spcPts val="560"/>
              </a:spcBef>
              <a:spcAft>
                <a:spcPts val="0"/>
              </a:spcAft>
              <a:buClr>
                <a:schemeClr val="dk1"/>
              </a:buClr>
              <a:buSzPts val="2800"/>
              <a:buFont typeface="Arial"/>
              <a:buChar char="•"/>
            </a:pPr>
            <a:r>
              <a:rPr lang="en-US" sz="2800"/>
              <a:t>Variations in editorial practices</a:t>
            </a:r>
            <a:endParaRPr/>
          </a:p>
        </p:txBody>
      </p:sp>
      <p:sp>
        <p:nvSpPr>
          <p:cNvPr id="181" name="Google Shape;181;p23"/>
          <p:cNvSpPr txBox="1">
            <a:spLocks noGrp="1"/>
          </p:cNvSpPr>
          <p:nvPr>
            <p:ph type="body" idx="1"/>
          </p:nvPr>
        </p:nvSpPr>
        <p:spPr>
          <a:xfrm>
            <a:off x="521288" y="1884146"/>
            <a:ext cx="11059370" cy="91525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4000"/>
              <a:buNone/>
            </a:pPr>
            <a:r>
              <a:rPr lang="en-US" sz="4000">
                <a:solidFill>
                  <a:schemeClr val="dk1"/>
                </a:solidFill>
              </a:rPr>
              <a:t>Benefits</a:t>
            </a:r>
            <a:endParaRPr/>
          </a:p>
        </p:txBody>
      </p:sp>
      <p:sp>
        <p:nvSpPr>
          <p:cNvPr id="182" name="Google Shape;182;p23"/>
          <p:cNvSpPr txBox="1"/>
          <p:nvPr/>
        </p:nvSpPr>
        <p:spPr>
          <a:xfrm>
            <a:off x="521288" y="2793982"/>
            <a:ext cx="5433272" cy="2888155"/>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chemeClr val="dk1"/>
              </a:buClr>
              <a:buSzPts val="2800"/>
              <a:buFont typeface="Arial"/>
              <a:buChar char="•"/>
            </a:pPr>
            <a:r>
              <a:rPr lang="en-US" sz="2800" b="0" i="0" u="none" strike="noStrike" cap="none">
                <a:solidFill>
                  <a:schemeClr val="dk1"/>
                </a:solidFill>
                <a:latin typeface="Arial"/>
                <a:ea typeface="Arial"/>
                <a:cs typeface="Arial"/>
                <a:sym typeface="Arial"/>
              </a:rPr>
              <a:t>Expanded collections</a:t>
            </a:r>
            <a:endParaRPr/>
          </a:p>
          <a:p>
            <a:pPr marL="342900" marR="0" lvl="0" indent="-34290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Arial"/>
                <a:ea typeface="Arial"/>
                <a:cs typeface="Arial"/>
                <a:sym typeface="Arial"/>
              </a:rPr>
              <a:t>Unlimited access</a:t>
            </a:r>
            <a:endParaRPr sz="2800" b="0" i="0" u="none" strike="noStrike" cap="none">
              <a:solidFill>
                <a:srgbClr val="000000"/>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Arial"/>
                <a:ea typeface="Arial"/>
                <a:cs typeface="Arial"/>
                <a:sym typeface="Arial"/>
              </a:rPr>
              <a:t>Dissemination of knowledge</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Arial"/>
                <a:ea typeface="Arial"/>
                <a:cs typeface="Arial"/>
                <a:sym typeface="Arial"/>
              </a:rPr>
              <a:t>Greater visibility for libraries</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Arial"/>
                <a:ea typeface="Arial"/>
                <a:cs typeface="Arial"/>
                <a:sym typeface="Arial"/>
              </a:rPr>
              <a:t>Shift/lessen burden on budget</a:t>
            </a:r>
            <a:endParaRPr sz="1400" b="0" i="0" u="none" strike="noStrike" cap="none">
              <a:solidFill>
                <a:srgbClr val="000000"/>
              </a:solidFill>
              <a:latin typeface="Arial"/>
              <a:ea typeface="Arial"/>
              <a:cs typeface="Arial"/>
              <a:sym typeface="Arial"/>
            </a:endParaRPr>
          </a:p>
          <a:p>
            <a:pPr marL="342900" marR="0" lvl="0" indent="-165100" algn="l" rtl="0">
              <a:lnSpc>
                <a:spcPct val="100000"/>
              </a:lnSpc>
              <a:spcBef>
                <a:spcPts val="560"/>
              </a:spcBef>
              <a:spcAft>
                <a:spcPts val="0"/>
              </a:spcAft>
              <a:buClr>
                <a:schemeClr val="dk1"/>
              </a:buClr>
              <a:buSzPts val="2800"/>
              <a:buFont typeface="Arial"/>
              <a:buNone/>
            </a:pPr>
            <a:endParaRPr sz="2800" b="0" i="0" u="none" strike="noStrike" cap="none">
              <a:solidFill>
                <a:schemeClr val="dk1"/>
              </a:solidFill>
              <a:latin typeface="Arial"/>
              <a:ea typeface="Arial"/>
              <a:cs typeface="Arial"/>
              <a:sym typeface="Arial"/>
            </a:endParaRPr>
          </a:p>
        </p:txBody>
      </p:sp>
      <p:sp>
        <p:nvSpPr>
          <p:cNvPr id="183" name="Google Shape;183;p23"/>
          <p:cNvSpPr txBox="1"/>
          <p:nvPr/>
        </p:nvSpPr>
        <p:spPr>
          <a:xfrm>
            <a:off x="6436433" y="1878726"/>
            <a:ext cx="11252197" cy="91525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000"/>
              <a:buFont typeface="Arial"/>
              <a:buNone/>
            </a:pPr>
            <a:r>
              <a:rPr lang="en-US" sz="4000" b="1" i="0" u="none" strike="noStrike" cap="none">
                <a:solidFill>
                  <a:schemeClr val="dk1"/>
                </a:solidFill>
                <a:latin typeface="Arial"/>
                <a:ea typeface="Arial"/>
                <a:cs typeface="Arial"/>
                <a:sym typeface="Arial"/>
              </a:rPr>
              <a:t>Challenges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800"/>
              </a:spcBef>
              <a:spcAft>
                <a:spcPts val="0"/>
              </a:spcAft>
              <a:buClr>
                <a:schemeClr val="dk2"/>
              </a:buClr>
              <a:buSzPts val="4000"/>
              <a:buFont typeface="Arial"/>
              <a:buNone/>
            </a:pPr>
            <a:endParaRPr sz="4000" b="1" i="0" u="none" strike="noStrike" cap="none">
              <a:solidFill>
                <a:schemeClr val="dk1"/>
              </a:solidFill>
              <a:latin typeface="Arial"/>
              <a:ea typeface="Arial"/>
              <a:cs typeface="Arial"/>
              <a:sym typeface="Arial"/>
            </a:endParaRPr>
          </a:p>
        </p:txBody>
      </p:sp>
      <p:sp>
        <p:nvSpPr>
          <p:cNvPr id="184" name="Google Shape;184;p23"/>
          <p:cNvSpPr txBox="1"/>
          <p:nvPr/>
        </p:nvSpPr>
        <p:spPr>
          <a:xfrm>
            <a:off x="543590" y="290474"/>
            <a:ext cx="11550709" cy="91525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2"/>
              </a:buClr>
              <a:buSzPts val="4400"/>
              <a:buFont typeface="Arial"/>
              <a:buNone/>
            </a:pPr>
            <a:r>
              <a:rPr lang="en-US" sz="4400" b="1" i="0" u="none" strike="noStrike" cap="none">
                <a:solidFill>
                  <a:schemeClr val="dk2"/>
                </a:solidFill>
                <a:latin typeface="Arial"/>
                <a:ea typeface="Arial"/>
                <a:cs typeface="Arial"/>
                <a:sym typeface="Arial"/>
              </a:rPr>
              <a:t>Why open content matters to us </a:t>
            </a:r>
            <a:endParaRPr/>
          </a:p>
          <a:p>
            <a:pPr marL="0" marR="0" lvl="0" indent="0" algn="l" rtl="0">
              <a:lnSpc>
                <a:spcPct val="100000"/>
              </a:lnSpc>
              <a:spcBef>
                <a:spcPts val="0"/>
              </a:spcBef>
              <a:spcAft>
                <a:spcPts val="0"/>
              </a:spcAft>
              <a:buClr>
                <a:schemeClr val="dk2"/>
              </a:buClr>
              <a:buSzPts val="4400"/>
              <a:buFont typeface="Arial"/>
              <a:buNone/>
            </a:pPr>
            <a:r>
              <a:rPr lang="en-US" sz="4400" b="1" i="0" u="none" strike="noStrike" cap="none">
                <a:solidFill>
                  <a:schemeClr val="dk2"/>
                </a:solidFill>
                <a:latin typeface="Arial"/>
                <a:ea typeface="Arial"/>
                <a:cs typeface="Arial"/>
                <a:sym typeface="Arial"/>
              </a:rPr>
              <a:t>and the libraries we serve</a:t>
            </a:r>
            <a:endParaRPr sz="4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4"/>
          <p:cNvSpPr txBox="1">
            <a:spLocks noGrp="1"/>
          </p:cNvSpPr>
          <p:nvPr>
            <p:ph type="body" idx="1"/>
          </p:nvPr>
        </p:nvSpPr>
        <p:spPr>
          <a:xfrm>
            <a:off x="494578" y="398863"/>
            <a:ext cx="6393902" cy="157428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4000"/>
              <a:buNone/>
            </a:pPr>
            <a:r>
              <a:rPr lang="en-US" sz="4000"/>
              <a:t>Integration opportunities</a:t>
            </a:r>
            <a:endParaRPr/>
          </a:p>
        </p:txBody>
      </p:sp>
      <p:sp>
        <p:nvSpPr>
          <p:cNvPr id="191" name="Google Shape;191;p24"/>
          <p:cNvSpPr txBox="1">
            <a:spLocks noGrp="1"/>
          </p:cNvSpPr>
          <p:nvPr>
            <p:ph type="body" idx="2"/>
          </p:nvPr>
        </p:nvSpPr>
        <p:spPr>
          <a:xfrm>
            <a:off x="521290" y="1279610"/>
            <a:ext cx="7995030" cy="4723627"/>
          </a:xfrm>
          <a:prstGeom prst="rect">
            <a:avLst/>
          </a:prstGeom>
          <a:noFill/>
          <a:ln>
            <a:noFill/>
          </a:ln>
        </p:spPr>
        <p:txBody>
          <a:bodyPr spcFirstLastPara="1" wrap="square" lIns="91425" tIns="45700" rIns="91425" bIns="45700" anchor="t" anchorCtr="0">
            <a:noAutofit/>
          </a:bodyPr>
          <a:lstStyle/>
          <a:p>
            <a:pPr marL="457189" lvl="0" indent="-421629" algn="l" rtl="0">
              <a:lnSpc>
                <a:spcPct val="80000"/>
              </a:lnSpc>
              <a:spcBef>
                <a:spcPts val="0"/>
              </a:spcBef>
              <a:spcAft>
                <a:spcPts val="0"/>
              </a:spcAft>
              <a:buClr>
                <a:schemeClr val="dk1"/>
              </a:buClr>
              <a:buSzPts val="2400"/>
              <a:buFont typeface="Arial"/>
              <a:buChar char="•"/>
            </a:pPr>
            <a:r>
              <a:rPr lang="en-US" sz="2400"/>
              <a:t>OA filter in WorldCat Discovery</a:t>
            </a:r>
            <a:endParaRPr sz="2400"/>
          </a:p>
          <a:p>
            <a:pPr marL="685800" lvl="1" indent="-224408" algn="l" rtl="0">
              <a:lnSpc>
                <a:spcPct val="80000"/>
              </a:lnSpc>
              <a:spcBef>
                <a:spcPts val="500"/>
              </a:spcBef>
              <a:spcAft>
                <a:spcPts val="0"/>
              </a:spcAft>
              <a:buClr>
                <a:schemeClr val="dk1"/>
              </a:buClr>
              <a:buSzPts val="2400"/>
              <a:buChar char="•"/>
            </a:pPr>
            <a:r>
              <a:rPr lang="en-US" sz="2400"/>
              <a:t>50M records (and growing!)</a:t>
            </a:r>
            <a:endParaRPr sz="2400"/>
          </a:p>
          <a:p>
            <a:pPr marL="457189" lvl="0" indent="-421629" algn="l" rtl="0">
              <a:lnSpc>
                <a:spcPct val="80000"/>
              </a:lnSpc>
              <a:spcBef>
                <a:spcPts val="2200"/>
              </a:spcBef>
              <a:spcAft>
                <a:spcPts val="0"/>
              </a:spcAft>
              <a:buClr>
                <a:schemeClr val="dk1"/>
              </a:buClr>
              <a:buSzPts val="2400"/>
              <a:buFont typeface="Arial"/>
              <a:buChar char="•"/>
            </a:pPr>
            <a:r>
              <a:rPr lang="en-US" sz="2400"/>
              <a:t>Impactstory / Unpaywall partnership</a:t>
            </a:r>
            <a:endParaRPr sz="2400"/>
          </a:p>
          <a:p>
            <a:pPr marL="685800" lvl="1" indent="-224408" algn="l" rtl="0">
              <a:lnSpc>
                <a:spcPct val="80000"/>
              </a:lnSpc>
              <a:spcBef>
                <a:spcPts val="500"/>
              </a:spcBef>
              <a:spcAft>
                <a:spcPts val="0"/>
              </a:spcAft>
              <a:buClr>
                <a:schemeClr val="dk1"/>
              </a:buClr>
              <a:buSzPts val="2400"/>
              <a:buChar char="•"/>
            </a:pPr>
            <a:r>
              <a:rPr lang="en-US" sz="2400"/>
              <a:t>Supports OA full text link validation</a:t>
            </a:r>
            <a:endParaRPr sz="2400"/>
          </a:p>
          <a:p>
            <a:pPr marL="685800" lvl="1" indent="-224408" algn="l" rtl="0">
              <a:lnSpc>
                <a:spcPct val="80000"/>
              </a:lnSpc>
              <a:spcBef>
                <a:spcPts val="500"/>
              </a:spcBef>
              <a:spcAft>
                <a:spcPts val="0"/>
              </a:spcAft>
              <a:buClr>
                <a:schemeClr val="dk1"/>
              </a:buClr>
              <a:buSzPts val="2400"/>
              <a:buChar char="•"/>
            </a:pPr>
            <a:r>
              <a:rPr lang="en-US" sz="2400"/>
              <a:t>Creation of an Unpaywall collections</a:t>
            </a:r>
            <a:endParaRPr sz="2400"/>
          </a:p>
          <a:p>
            <a:pPr marL="457189" lvl="0" indent="-421629" algn="l" rtl="0">
              <a:lnSpc>
                <a:spcPct val="80000"/>
              </a:lnSpc>
              <a:spcBef>
                <a:spcPts val="2200"/>
              </a:spcBef>
              <a:spcAft>
                <a:spcPts val="0"/>
              </a:spcAft>
              <a:buClr>
                <a:schemeClr val="dk1"/>
              </a:buClr>
              <a:buSzPts val="2400"/>
              <a:buFont typeface="Arial"/>
              <a:buChar char="•"/>
            </a:pPr>
            <a:r>
              <a:rPr lang="en-US" sz="2400"/>
              <a:t>380 open access collections in the WorldCat knowledge base (and growing!)</a:t>
            </a:r>
            <a:endParaRPr sz="2400"/>
          </a:p>
          <a:p>
            <a:pPr marL="457189" lvl="0" indent="-421629" algn="l" rtl="0">
              <a:lnSpc>
                <a:spcPct val="80000"/>
              </a:lnSpc>
              <a:spcBef>
                <a:spcPts val="2200"/>
              </a:spcBef>
              <a:spcAft>
                <a:spcPts val="0"/>
              </a:spcAft>
              <a:buClr>
                <a:schemeClr val="dk1"/>
              </a:buClr>
              <a:buSzPts val="2400"/>
              <a:buFont typeface="Arial"/>
              <a:buChar char="•"/>
            </a:pPr>
            <a:r>
              <a:rPr lang="en-US" sz="2400"/>
              <a:t>Forthcoming: OA filter in WorldCat.org</a:t>
            </a:r>
            <a:endParaRPr sz="2400"/>
          </a:p>
          <a:p>
            <a:pPr marL="457189" lvl="0" indent="-421629" algn="l" rtl="0">
              <a:lnSpc>
                <a:spcPct val="100000"/>
              </a:lnSpc>
              <a:spcBef>
                <a:spcPts val="1000"/>
              </a:spcBef>
              <a:spcAft>
                <a:spcPts val="0"/>
              </a:spcAft>
              <a:buClr>
                <a:schemeClr val="dk1"/>
              </a:buClr>
              <a:buSzPts val="2400"/>
              <a:buFont typeface="Arial"/>
              <a:buChar char="•"/>
            </a:pPr>
            <a:r>
              <a:rPr lang="en-US" sz="2400" u="sng">
                <a:solidFill>
                  <a:schemeClr val="hlink"/>
                </a:solidFill>
                <a:hlinkClick r:id="rId3"/>
              </a:rPr>
              <a:t>New MARC 856 standard</a:t>
            </a:r>
            <a:r>
              <a:rPr lang="en-US" sz="2400"/>
              <a:t> to flag Open Content!</a:t>
            </a:r>
            <a:endParaRPr sz="2400"/>
          </a:p>
          <a:p>
            <a:pPr marL="457189" lvl="0" indent="-269229" algn="l" rtl="0">
              <a:lnSpc>
                <a:spcPct val="80000"/>
              </a:lnSpc>
              <a:spcBef>
                <a:spcPts val="1000"/>
              </a:spcBef>
              <a:spcAft>
                <a:spcPts val="0"/>
              </a:spcAft>
              <a:buClr>
                <a:schemeClr val="dk1"/>
              </a:buClr>
              <a:buSzPts val="2960"/>
              <a:buFont typeface="Arial"/>
              <a:buNone/>
            </a:pPr>
            <a:endParaRPr sz="2400"/>
          </a:p>
          <a:p>
            <a:pPr marL="457189" lvl="0" indent="-269229" algn="l" rtl="0">
              <a:lnSpc>
                <a:spcPct val="80000"/>
              </a:lnSpc>
              <a:spcBef>
                <a:spcPts val="1000"/>
              </a:spcBef>
              <a:spcAft>
                <a:spcPts val="0"/>
              </a:spcAft>
              <a:buClr>
                <a:schemeClr val="dk1"/>
              </a:buClr>
              <a:buSzPts val="2960"/>
              <a:buFont typeface="Arial"/>
              <a:buNone/>
            </a:pPr>
            <a:endParaRPr sz="2400"/>
          </a:p>
          <a:p>
            <a:pPr marL="0" lvl="0" indent="0" algn="l" rtl="0">
              <a:lnSpc>
                <a:spcPct val="80000"/>
              </a:lnSpc>
              <a:spcBef>
                <a:spcPts val="1000"/>
              </a:spcBef>
              <a:spcAft>
                <a:spcPts val="0"/>
              </a:spcAft>
              <a:buClr>
                <a:schemeClr val="dk1"/>
              </a:buClr>
              <a:buSzPts val="2960"/>
              <a:buNone/>
            </a:pPr>
            <a:endParaRPr sz="2400">
              <a:solidFill>
                <a:srgbClr val="FF0000"/>
              </a:solidFill>
            </a:endParaRPr>
          </a:p>
        </p:txBody>
      </p:sp>
      <p:pic>
        <p:nvPicPr>
          <p:cNvPr id="192" name="Google Shape;192;p24"/>
          <p:cNvPicPr preferRelativeResize="0"/>
          <p:nvPr/>
        </p:nvPicPr>
        <p:blipFill rotWithShape="1">
          <a:blip r:embed="rId4">
            <a:alphaModFix/>
          </a:blip>
          <a:srcRect/>
          <a:stretch/>
        </p:blipFill>
        <p:spPr>
          <a:xfrm>
            <a:off x="8599903" y="1319144"/>
            <a:ext cx="2730500" cy="965200"/>
          </a:xfrm>
          <a:prstGeom prst="rect">
            <a:avLst/>
          </a:prstGeom>
          <a:noFill/>
          <a:ln>
            <a:noFill/>
          </a:ln>
        </p:spPr>
      </p:pic>
      <p:pic>
        <p:nvPicPr>
          <p:cNvPr id="193" name="Google Shape;193;p24"/>
          <p:cNvPicPr preferRelativeResize="0"/>
          <p:nvPr/>
        </p:nvPicPr>
        <p:blipFill rotWithShape="1">
          <a:blip r:embed="rId5">
            <a:alphaModFix/>
          </a:blip>
          <a:srcRect/>
          <a:stretch/>
        </p:blipFill>
        <p:spPr>
          <a:xfrm>
            <a:off x="8602020" y="2606426"/>
            <a:ext cx="2889741" cy="2644629"/>
          </a:xfrm>
          <a:prstGeom prst="rect">
            <a:avLst/>
          </a:prstGeom>
          <a:noFill/>
          <a:ln>
            <a:noFill/>
          </a:ln>
        </p:spPr>
      </p:pic>
      <p:sp>
        <p:nvSpPr>
          <p:cNvPr id="194" name="Google Shape;194;p24"/>
          <p:cNvSpPr/>
          <p:nvPr/>
        </p:nvSpPr>
        <p:spPr>
          <a:xfrm>
            <a:off x="9026655" y="3452664"/>
            <a:ext cx="1465943" cy="243114"/>
          </a:xfrm>
          <a:prstGeom prst="rect">
            <a:avLst/>
          </a:prstGeom>
          <a:solidFill>
            <a:srgbClr val="FFC000">
              <a:alpha val="2745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5"/>
          <p:cNvSpPr txBox="1">
            <a:spLocks noGrp="1"/>
          </p:cNvSpPr>
          <p:nvPr>
            <p:ph type="body" idx="1"/>
          </p:nvPr>
        </p:nvSpPr>
        <p:spPr>
          <a:xfrm>
            <a:off x="494574" y="408602"/>
            <a:ext cx="11252197" cy="91525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4000"/>
              <a:buNone/>
            </a:pPr>
            <a:r>
              <a:rPr lang="en-US" sz="4000"/>
              <a:t>Research and initiatives</a:t>
            </a:r>
            <a:endParaRPr/>
          </a:p>
        </p:txBody>
      </p:sp>
      <p:sp>
        <p:nvSpPr>
          <p:cNvPr id="201" name="Google Shape;201;p25"/>
          <p:cNvSpPr txBox="1">
            <a:spLocks noGrp="1"/>
          </p:cNvSpPr>
          <p:nvPr>
            <p:ph type="body" idx="2"/>
          </p:nvPr>
        </p:nvSpPr>
        <p:spPr>
          <a:xfrm>
            <a:off x="521288" y="1263494"/>
            <a:ext cx="8233108" cy="4475171"/>
          </a:xfrm>
          <a:prstGeom prst="rect">
            <a:avLst/>
          </a:prstGeom>
          <a:noFill/>
          <a:ln>
            <a:noFill/>
          </a:ln>
        </p:spPr>
        <p:txBody>
          <a:bodyPr spcFirstLastPara="1" wrap="square" lIns="91425" tIns="45700" rIns="91425" bIns="45700" anchor="t" anchorCtr="0">
            <a:noAutofit/>
          </a:bodyPr>
          <a:lstStyle/>
          <a:p>
            <a:pPr marL="457189" lvl="0" indent="-457189" algn="l" rtl="0">
              <a:lnSpc>
                <a:spcPct val="90000"/>
              </a:lnSpc>
              <a:spcBef>
                <a:spcPts val="0"/>
              </a:spcBef>
              <a:spcAft>
                <a:spcPts val="0"/>
              </a:spcAft>
              <a:buSzPts val="2960"/>
              <a:buChar char="•"/>
            </a:pPr>
            <a:r>
              <a:rPr lang="en-US" sz="2800"/>
              <a:t>OCLC is proud to be a participant and voice in the Open Access movement alongside great associations and partners such as NISO’s </a:t>
            </a:r>
            <a:r>
              <a:rPr lang="en-US" sz="2800" u="sng">
                <a:solidFill>
                  <a:schemeClr val="hlink"/>
                </a:solidFill>
                <a:hlinkClick r:id="rId3"/>
              </a:rPr>
              <a:t>ODI</a:t>
            </a:r>
            <a:r>
              <a:rPr lang="en-US" sz="2800"/>
              <a:t>, </a:t>
            </a:r>
            <a:r>
              <a:rPr lang="en-US" sz="2800" u="sng">
                <a:solidFill>
                  <a:schemeClr val="hlink"/>
                </a:solidFill>
                <a:hlinkClick r:id="rId4"/>
              </a:rPr>
              <a:t>COAR</a:t>
            </a:r>
            <a:r>
              <a:rPr lang="en-US" sz="2800"/>
              <a:t>, </a:t>
            </a:r>
            <a:r>
              <a:rPr lang="en-US" sz="2800" u="sng">
                <a:solidFill>
                  <a:schemeClr val="hlink"/>
                </a:solidFill>
                <a:hlinkClick r:id="rId5"/>
              </a:rPr>
              <a:t>SPARC</a:t>
            </a:r>
            <a:r>
              <a:rPr lang="en-US" sz="2800"/>
              <a:t>, </a:t>
            </a:r>
            <a:r>
              <a:rPr lang="en-US" sz="2800" u="sng">
                <a:solidFill>
                  <a:schemeClr val="hlink"/>
                </a:solidFill>
                <a:hlinkClick r:id="rId6"/>
              </a:rPr>
              <a:t>IIIF</a:t>
            </a:r>
            <a:r>
              <a:rPr lang="en-US" sz="2800"/>
              <a:t>, </a:t>
            </a:r>
            <a:r>
              <a:rPr lang="en-US" sz="2800" u="sng">
                <a:solidFill>
                  <a:schemeClr val="hlink"/>
                </a:solidFill>
                <a:hlinkClick r:id="rId7"/>
              </a:rPr>
              <a:t>ORCid</a:t>
            </a:r>
            <a:r>
              <a:rPr lang="en-US" sz="2800"/>
              <a:t>, and </a:t>
            </a:r>
            <a:r>
              <a:rPr lang="en-US" sz="2800" u="sng">
                <a:solidFill>
                  <a:schemeClr val="hlink"/>
                </a:solidFill>
                <a:hlinkClick r:id="rId8"/>
              </a:rPr>
              <a:t>DataCite</a:t>
            </a:r>
            <a:r>
              <a:rPr lang="en-US" sz="2800"/>
              <a:t>. </a:t>
            </a:r>
            <a:endParaRPr/>
          </a:p>
          <a:p>
            <a:pPr marL="457188" lvl="0" indent="-457188" algn="l" rtl="0">
              <a:lnSpc>
                <a:spcPct val="90000"/>
              </a:lnSpc>
              <a:spcBef>
                <a:spcPts val="1000"/>
              </a:spcBef>
              <a:spcAft>
                <a:spcPts val="0"/>
              </a:spcAft>
              <a:buSzPts val="2960"/>
              <a:buChar char="•"/>
            </a:pPr>
            <a:r>
              <a:rPr lang="en-US" sz="2800"/>
              <a:t>Open Content Survey</a:t>
            </a:r>
            <a:endParaRPr/>
          </a:p>
          <a:p>
            <a:pPr marL="457189" lvl="0" indent="-457189" algn="l" rtl="0">
              <a:lnSpc>
                <a:spcPct val="90000"/>
              </a:lnSpc>
              <a:spcBef>
                <a:spcPts val="1000"/>
              </a:spcBef>
              <a:spcAft>
                <a:spcPts val="0"/>
              </a:spcAft>
              <a:buSzPts val="2960"/>
              <a:buChar char="•"/>
            </a:pPr>
            <a:r>
              <a:rPr lang="en-US" sz="2800"/>
              <a:t>MARC21 format changes to improve the designation of OA and license information.</a:t>
            </a:r>
            <a:endParaRPr/>
          </a:p>
          <a:p>
            <a:pPr marL="457189" lvl="0" indent="-457189" algn="l" rtl="0">
              <a:lnSpc>
                <a:spcPct val="90000"/>
              </a:lnSpc>
              <a:spcBef>
                <a:spcPts val="1000"/>
              </a:spcBef>
              <a:spcAft>
                <a:spcPts val="0"/>
              </a:spcAft>
              <a:buSzPts val="2960"/>
              <a:buChar char="•"/>
            </a:pPr>
            <a:r>
              <a:rPr lang="en-US" sz="2800"/>
              <a:t>Stay up to date at </a:t>
            </a:r>
            <a:r>
              <a:rPr lang="en-US" sz="2800" u="sng">
                <a:solidFill>
                  <a:schemeClr val="hlink"/>
                </a:solidFill>
                <a:hlinkClick r:id="rId9"/>
              </a:rPr>
              <a:t>https://oc.lc/open</a:t>
            </a:r>
            <a:r>
              <a:rPr lang="en-US" sz="2800"/>
              <a:t> </a:t>
            </a:r>
            <a:endParaRPr/>
          </a:p>
        </p:txBody>
      </p:sp>
      <p:sp>
        <p:nvSpPr>
          <p:cNvPr id="202" name="Google Shape;202;p25"/>
          <p:cNvSpPr txBox="1"/>
          <p:nvPr/>
        </p:nvSpPr>
        <p:spPr>
          <a:xfrm>
            <a:off x="8695958" y="3385634"/>
            <a:ext cx="3269222"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800"/>
              <a:buFont typeface="Arial"/>
              <a:buNone/>
            </a:pPr>
            <a:r>
              <a:rPr lang="en-US" sz="2800" b="1" i="0" u="none" strike="noStrike" cap="none">
                <a:solidFill>
                  <a:schemeClr val="dk1"/>
                </a:solidFill>
                <a:latin typeface="Arial"/>
                <a:ea typeface="Arial"/>
                <a:cs typeface="Arial"/>
                <a:sym typeface="Arial"/>
              </a:rPr>
              <a:t>Open Content Survey</a:t>
            </a:r>
            <a:endParaRPr sz="1400" b="0" i="0" u="none" strike="noStrike" cap="none">
              <a:solidFill>
                <a:srgbClr val="000000"/>
              </a:solidFill>
              <a:latin typeface="Arial"/>
              <a:ea typeface="Arial"/>
              <a:cs typeface="Arial"/>
              <a:sym typeface="Arial"/>
            </a:endParaRPr>
          </a:p>
        </p:txBody>
      </p:sp>
      <p:pic>
        <p:nvPicPr>
          <p:cNvPr id="203" name="Google Shape;203;p25"/>
          <p:cNvPicPr preferRelativeResize="0"/>
          <p:nvPr/>
        </p:nvPicPr>
        <p:blipFill rotWithShape="1">
          <a:blip r:embed="rId10">
            <a:alphaModFix/>
          </a:blip>
          <a:srcRect r="-2839"/>
          <a:stretch/>
        </p:blipFill>
        <p:spPr>
          <a:xfrm>
            <a:off x="8942701" y="1659186"/>
            <a:ext cx="2859258" cy="1624848"/>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Google Shape;209;p26"/>
          <p:cNvPicPr preferRelativeResize="0"/>
          <p:nvPr/>
        </p:nvPicPr>
        <p:blipFill rotWithShape="1">
          <a:blip r:embed="rId3">
            <a:alphaModFix/>
          </a:blip>
          <a:srcRect/>
          <a:stretch/>
        </p:blipFill>
        <p:spPr>
          <a:xfrm>
            <a:off x="0" y="0"/>
            <a:ext cx="12192000" cy="6858000"/>
          </a:xfrm>
          <a:prstGeom prst="rect">
            <a:avLst/>
          </a:prstGeom>
          <a:noFill/>
          <a:ln>
            <a:noFill/>
          </a:ln>
        </p:spPr>
      </p:pic>
      <p:pic>
        <p:nvPicPr>
          <p:cNvPr id="210" name="Google Shape;210;p26"/>
          <p:cNvPicPr preferRelativeResize="0"/>
          <p:nvPr/>
        </p:nvPicPr>
        <p:blipFill rotWithShape="1">
          <a:blip r:embed="rId4">
            <a:alphaModFix/>
          </a:blip>
          <a:srcRect/>
          <a:stretch/>
        </p:blipFill>
        <p:spPr>
          <a:xfrm>
            <a:off x="2165350" y="2146300"/>
            <a:ext cx="7861300" cy="25654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57"/>
        <p:cNvGrpSpPr/>
        <p:nvPr/>
      </p:nvGrpSpPr>
      <p:grpSpPr>
        <a:xfrm>
          <a:off x="0" y="0"/>
          <a:ext cx="0" cy="0"/>
          <a:chOff x="0" y="0"/>
          <a:chExt cx="0" cy="0"/>
        </a:xfrm>
      </p:grpSpPr>
      <p:pic>
        <p:nvPicPr>
          <p:cNvPr id="58" name="Google Shape;58;p9"/>
          <p:cNvPicPr preferRelativeResize="0">
            <a:picLocks noGrp="1"/>
          </p:cNvPicPr>
          <p:nvPr>
            <p:ph type="pic" idx="2"/>
          </p:nvPr>
        </p:nvPicPr>
        <p:blipFill rotWithShape="1">
          <a:blip r:embed="rId3">
            <a:alphaModFix/>
          </a:blip>
          <a:srcRect t="9354" b="9363"/>
          <a:stretch/>
        </p:blipFill>
        <p:spPr>
          <a:xfrm>
            <a:off x="1176869" y="1990726"/>
            <a:ext cx="2688300" cy="2571900"/>
          </a:xfrm>
          <a:prstGeom prst="rect">
            <a:avLst/>
          </a:prstGeom>
          <a:noFill/>
          <a:ln>
            <a:noFill/>
          </a:ln>
        </p:spPr>
      </p:pic>
      <p:sp>
        <p:nvSpPr>
          <p:cNvPr id="59" name="Google Shape;59;p9"/>
          <p:cNvSpPr txBox="1">
            <a:spLocks noGrp="1"/>
          </p:cNvSpPr>
          <p:nvPr>
            <p:ph type="body" idx="1"/>
          </p:nvPr>
        </p:nvSpPr>
        <p:spPr>
          <a:xfrm>
            <a:off x="4555078" y="3215237"/>
            <a:ext cx="7162516" cy="85217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720"/>
              <a:buFont typeface="Arial"/>
              <a:buNone/>
            </a:pPr>
            <a:r>
              <a:rPr lang="en-US" sz="2400" dirty="0"/>
              <a:t>Collection Management and Library Subject Liaison </a:t>
            </a:r>
            <a:endParaRPr dirty="0"/>
          </a:p>
          <a:p>
            <a:pPr marL="0" marR="0" lvl="0" indent="0" algn="l" rtl="0">
              <a:lnSpc>
                <a:spcPct val="100000"/>
              </a:lnSpc>
              <a:spcBef>
                <a:spcPts val="0"/>
              </a:spcBef>
              <a:spcAft>
                <a:spcPts val="0"/>
              </a:spcAft>
              <a:buClr>
                <a:schemeClr val="dk1"/>
              </a:buClr>
              <a:buSzPts val="2720"/>
              <a:buFont typeface="Arial"/>
              <a:buNone/>
            </a:pPr>
            <a:r>
              <a:rPr lang="en-US" sz="2400" dirty="0"/>
              <a:t>St. Mary’s College of California</a:t>
            </a:r>
            <a:endParaRPr sz="2400" dirty="0"/>
          </a:p>
        </p:txBody>
      </p:sp>
      <p:sp>
        <p:nvSpPr>
          <p:cNvPr id="60" name="Google Shape;60;p9"/>
          <p:cNvSpPr txBox="1">
            <a:spLocks noGrp="1"/>
          </p:cNvSpPr>
          <p:nvPr>
            <p:ph type="body" idx="3"/>
          </p:nvPr>
        </p:nvSpPr>
        <p:spPr>
          <a:xfrm>
            <a:off x="4555067" y="2395523"/>
            <a:ext cx="7636933" cy="65087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236192"/>
              </a:buClr>
              <a:buSzPts val="4800"/>
              <a:buNone/>
            </a:pPr>
            <a:r>
              <a:rPr lang="en-US">
                <a:solidFill>
                  <a:srgbClr val="C00000"/>
                </a:solidFill>
              </a:rPr>
              <a:t>Swetta Abeyta</a:t>
            </a:r>
            <a:endParaRPr>
              <a:solidFill>
                <a:srgbClr val="C00000"/>
              </a:solidFill>
            </a:endParaRPr>
          </a:p>
        </p:txBody>
      </p:sp>
      <p:sp>
        <p:nvSpPr>
          <p:cNvPr id="61" name="Google Shape;61;p9"/>
          <p:cNvSpPr txBox="1">
            <a:spLocks noGrp="1"/>
          </p:cNvSpPr>
          <p:nvPr>
            <p:ph type="body" idx="4"/>
          </p:nvPr>
        </p:nvSpPr>
        <p:spPr>
          <a:xfrm>
            <a:off x="1176869" y="1990724"/>
            <a:ext cx="216000" cy="2571900"/>
          </a:xfrm>
          <a:prstGeom prst="rect">
            <a:avLst/>
          </a:prstGeom>
          <a:solidFill>
            <a:srgbClr val="C00000">
              <a:alpha val="71372"/>
            </a:srgbClr>
          </a:solidFill>
          <a:ln>
            <a:noFill/>
          </a:ln>
        </p:spPr>
        <p:txBody>
          <a:bodyPr spcFirstLastPara="1" wrap="square" lIns="91425" tIns="45700" rIns="91425" bIns="45700" anchor="t" anchorCtr="0">
            <a:noAutofit/>
          </a:bodyPr>
          <a:lstStyle/>
          <a:p>
            <a:pPr marL="0" lvl="0" indent="0" algn="l" rtl="0">
              <a:lnSpc>
                <a:spcPct val="100000"/>
              </a:lnSpc>
              <a:spcBef>
                <a:spcPts val="853"/>
              </a:spcBef>
              <a:spcAft>
                <a:spcPts val="0"/>
              </a:spcAft>
              <a:buClr>
                <a:schemeClr val="accent1"/>
              </a:buClr>
              <a:buSzPts val="4267"/>
              <a:buNone/>
            </a:pPr>
            <a:endParaRPr/>
          </a:p>
        </p:txBody>
      </p:sp>
      <p:pic>
        <p:nvPicPr>
          <p:cNvPr id="62" name="Google Shape;62;p9"/>
          <p:cNvPicPr preferRelativeResize="0"/>
          <p:nvPr/>
        </p:nvPicPr>
        <p:blipFill rotWithShape="1">
          <a:blip r:embed="rId4">
            <a:alphaModFix/>
          </a:blip>
          <a:srcRect/>
          <a:stretch/>
        </p:blipFill>
        <p:spPr>
          <a:xfrm>
            <a:off x="10608590" y="204654"/>
            <a:ext cx="1352226" cy="1352226"/>
          </a:xfrm>
          <a:prstGeom prst="rect">
            <a:avLst/>
          </a:prstGeom>
          <a:noFill/>
          <a:ln>
            <a:noFill/>
          </a:ln>
        </p:spPr>
      </p:pic>
      <p:sp>
        <p:nvSpPr>
          <p:cNvPr id="63" name="Google Shape;63;p9"/>
          <p:cNvSpPr/>
          <p:nvPr/>
        </p:nvSpPr>
        <p:spPr>
          <a:xfrm>
            <a:off x="0" y="1987552"/>
            <a:ext cx="1232115" cy="2574925"/>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C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7"/>
          <p:cNvSpPr txBox="1"/>
          <p:nvPr/>
        </p:nvSpPr>
        <p:spPr>
          <a:xfrm>
            <a:off x="520393" y="112052"/>
            <a:ext cx="4854496" cy="91525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236192"/>
              </a:buClr>
              <a:buSzPts val="6000"/>
              <a:buFont typeface="Arial"/>
              <a:buNone/>
            </a:pPr>
            <a:r>
              <a:rPr lang="en-US" sz="6000" b="1" i="0" u="none" strike="noStrike" cap="none">
                <a:solidFill>
                  <a:srgbClr val="236192"/>
                </a:solidFill>
                <a:latin typeface="Arial"/>
                <a:ea typeface="Arial"/>
                <a:cs typeface="Arial"/>
                <a:sym typeface="Arial"/>
              </a:rPr>
              <a:t>Thank you!</a:t>
            </a: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68"/>
        <p:cNvGrpSpPr/>
        <p:nvPr/>
      </p:nvGrpSpPr>
      <p:grpSpPr>
        <a:xfrm>
          <a:off x="0" y="0"/>
          <a:ext cx="0" cy="0"/>
          <a:chOff x="0" y="0"/>
          <a:chExt cx="0" cy="0"/>
        </a:xfrm>
      </p:grpSpPr>
      <p:sp>
        <p:nvSpPr>
          <p:cNvPr id="69" name="Google Shape;69;p10"/>
          <p:cNvSpPr txBox="1">
            <a:spLocks noGrp="1"/>
          </p:cNvSpPr>
          <p:nvPr>
            <p:ph type="body" idx="1"/>
          </p:nvPr>
        </p:nvSpPr>
        <p:spPr>
          <a:xfrm>
            <a:off x="521641" y="1579523"/>
            <a:ext cx="11059500" cy="915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4000"/>
              <a:buNone/>
            </a:pPr>
            <a:r>
              <a:rPr lang="en-US" sz="3600">
                <a:solidFill>
                  <a:schemeClr val="dk1"/>
                </a:solidFill>
              </a:rPr>
              <a:t>Or...what we’re trying to do</a:t>
            </a:r>
            <a:endParaRPr sz="3600">
              <a:solidFill>
                <a:schemeClr val="dk1"/>
              </a:solidFill>
            </a:endParaRPr>
          </a:p>
        </p:txBody>
      </p:sp>
      <p:sp>
        <p:nvSpPr>
          <p:cNvPr id="70" name="Google Shape;70;p10"/>
          <p:cNvSpPr txBox="1"/>
          <p:nvPr/>
        </p:nvSpPr>
        <p:spPr>
          <a:xfrm>
            <a:off x="523434" y="2391118"/>
            <a:ext cx="6390322" cy="3158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0" i="0" u="none" strike="noStrike" cap="none">
                <a:solidFill>
                  <a:schemeClr val="dk1"/>
                </a:solidFill>
                <a:latin typeface="Arial"/>
                <a:ea typeface="Arial"/>
                <a:cs typeface="Arial"/>
                <a:sym typeface="Arial"/>
              </a:rPr>
              <a:t>Formed a library committee:</a:t>
            </a:r>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a:p>
            <a:pPr marL="342900" marR="0" lvl="6" indent="-342900" algn="l" rtl="0">
              <a:lnSpc>
                <a:spcPct val="100000"/>
              </a:lnSpc>
              <a:spcBef>
                <a:spcPts val="0"/>
              </a:spcBef>
              <a:spcAft>
                <a:spcPts val="0"/>
              </a:spcAft>
              <a:buClr>
                <a:schemeClr val="dk1"/>
              </a:buClr>
              <a:buSzPts val="2800"/>
              <a:buFont typeface="Arial"/>
              <a:buChar char="•"/>
            </a:pPr>
            <a:r>
              <a:rPr lang="en-US" sz="2800" b="0" i="0" u="none" strike="noStrike" cap="none">
                <a:solidFill>
                  <a:schemeClr val="dk1"/>
                </a:solidFill>
                <a:latin typeface="Arial"/>
                <a:ea typeface="Arial"/>
                <a:cs typeface="Arial"/>
                <a:sym typeface="Arial"/>
              </a:rPr>
              <a:t>Investigating action items and goals for campus</a:t>
            </a:r>
            <a:endParaRPr sz="2800" b="0" i="0" u="none" strike="noStrike" cap="none">
              <a:solidFill>
                <a:schemeClr val="dk1"/>
              </a:solidFill>
              <a:latin typeface="Arial"/>
              <a:ea typeface="Arial"/>
              <a:cs typeface="Arial"/>
              <a:sym typeface="Arial"/>
            </a:endParaRPr>
          </a:p>
          <a:p>
            <a:pPr marL="342900" marR="0" lvl="3" indent="-342900" algn="l" rtl="0">
              <a:lnSpc>
                <a:spcPct val="100000"/>
              </a:lnSpc>
              <a:spcBef>
                <a:spcPts val="560"/>
              </a:spcBef>
              <a:spcAft>
                <a:spcPts val="0"/>
              </a:spcAft>
              <a:buClr>
                <a:schemeClr val="dk1"/>
              </a:buClr>
              <a:buSzPts val="2800"/>
              <a:buFont typeface="Arial"/>
              <a:buChar char="•"/>
            </a:pPr>
            <a:r>
              <a:rPr lang="en-US" sz="2800" b="0" i="0" u="none" strike="noStrike" cap="none">
                <a:solidFill>
                  <a:schemeClr val="dk1"/>
                </a:solidFill>
                <a:latin typeface="Arial"/>
                <a:ea typeface="Arial"/>
                <a:cs typeface="Arial"/>
                <a:sym typeface="Arial"/>
              </a:rPr>
              <a:t>Future whitepaper on OA and OER</a:t>
            </a:r>
            <a:endParaRPr sz="2800" b="0" i="0" u="none" strike="noStrike" cap="none">
              <a:solidFill>
                <a:schemeClr val="dk1"/>
              </a:solidFill>
              <a:latin typeface="Arial"/>
              <a:ea typeface="Arial"/>
              <a:cs typeface="Arial"/>
              <a:sym typeface="Arial"/>
            </a:endParaRPr>
          </a:p>
          <a:p>
            <a:pPr marL="342900" marR="0" lvl="0" indent="-165100" algn="l" rtl="0">
              <a:lnSpc>
                <a:spcPct val="100000"/>
              </a:lnSpc>
              <a:spcBef>
                <a:spcPts val="560"/>
              </a:spcBef>
              <a:spcAft>
                <a:spcPts val="0"/>
              </a:spcAft>
              <a:buClr>
                <a:schemeClr val="dk1"/>
              </a:buClr>
              <a:buSzPts val="2800"/>
              <a:buFont typeface="Arial"/>
              <a:buNone/>
            </a:pPr>
            <a:endParaRPr sz="2800" b="0" i="0" u="none" strike="noStrike" cap="none">
              <a:solidFill>
                <a:schemeClr val="dk1"/>
              </a:solidFill>
              <a:latin typeface="Arial"/>
              <a:ea typeface="Arial"/>
              <a:cs typeface="Arial"/>
              <a:sym typeface="Arial"/>
            </a:endParaRPr>
          </a:p>
        </p:txBody>
      </p:sp>
      <p:pic>
        <p:nvPicPr>
          <p:cNvPr id="71" name="Google Shape;71;p10"/>
          <p:cNvPicPr preferRelativeResize="0"/>
          <p:nvPr/>
        </p:nvPicPr>
        <p:blipFill rotWithShape="1">
          <a:blip r:embed="rId3">
            <a:alphaModFix/>
          </a:blip>
          <a:srcRect/>
          <a:stretch/>
        </p:blipFill>
        <p:spPr>
          <a:xfrm>
            <a:off x="7359804" y="1778194"/>
            <a:ext cx="4455959" cy="2965237"/>
          </a:xfrm>
          <a:prstGeom prst="rect">
            <a:avLst/>
          </a:prstGeom>
          <a:noFill/>
          <a:ln>
            <a:noFill/>
          </a:ln>
        </p:spPr>
      </p:pic>
      <p:sp>
        <p:nvSpPr>
          <p:cNvPr id="72" name="Google Shape;72;p10"/>
          <p:cNvSpPr txBox="1"/>
          <p:nvPr/>
        </p:nvSpPr>
        <p:spPr>
          <a:xfrm>
            <a:off x="454382" y="398559"/>
            <a:ext cx="11550600" cy="915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2"/>
              </a:buClr>
              <a:buSzPts val="4400"/>
              <a:buFont typeface="Arial"/>
              <a:buNone/>
            </a:pPr>
            <a:r>
              <a:rPr lang="en-US" sz="4400" b="1" i="0" u="none" strike="noStrike" cap="none">
                <a:solidFill>
                  <a:srgbClr val="C00000"/>
                </a:solidFill>
                <a:latin typeface="Arial"/>
                <a:ea typeface="Arial"/>
                <a:cs typeface="Arial"/>
                <a:sym typeface="Arial"/>
              </a:rPr>
              <a:t>Open Access at Saint Mary’s College</a:t>
            </a:r>
            <a:endParaRPr sz="1400" b="0" i="0" u="none" strike="noStrike" cap="none">
              <a:solidFill>
                <a:srgbClr val="C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77"/>
        <p:cNvGrpSpPr/>
        <p:nvPr/>
      </p:nvGrpSpPr>
      <p:grpSpPr>
        <a:xfrm>
          <a:off x="0" y="0"/>
          <a:ext cx="0" cy="0"/>
          <a:chOff x="0" y="0"/>
          <a:chExt cx="0" cy="0"/>
        </a:xfrm>
      </p:grpSpPr>
      <p:sp>
        <p:nvSpPr>
          <p:cNvPr id="78" name="Google Shape;78;p11"/>
          <p:cNvSpPr txBox="1">
            <a:spLocks noGrp="1"/>
          </p:cNvSpPr>
          <p:nvPr>
            <p:ph type="body" idx="1"/>
          </p:nvPr>
        </p:nvSpPr>
        <p:spPr>
          <a:xfrm>
            <a:off x="454382" y="457739"/>
            <a:ext cx="11252197" cy="91525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4400"/>
              <a:buNone/>
            </a:pPr>
            <a:r>
              <a:rPr lang="en-US" sz="4400">
                <a:solidFill>
                  <a:srgbClr val="C00000"/>
                </a:solidFill>
              </a:rPr>
              <a:t>Open Content at Saint Mary’s College</a:t>
            </a:r>
            <a:endParaRPr>
              <a:solidFill>
                <a:srgbClr val="C00000"/>
              </a:solidFill>
            </a:endParaRPr>
          </a:p>
        </p:txBody>
      </p:sp>
      <p:sp>
        <p:nvSpPr>
          <p:cNvPr id="79" name="Google Shape;79;p11"/>
          <p:cNvSpPr txBox="1"/>
          <p:nvPr/>
        </p:nvSpPr>
        <p:spPr>
          <a:xfrm>
            <a:off x="498986" y="1549976"/>
            <a:ext cx="11640975" cy="4319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1" i="0" u="none" strike="noStrike" cap="none">
                <a:solidFill>
                  <a:schemeClr val="dk1"/>
                </a:solidFill>
                <a:latin typeface="Arial"/>
                <a:ea typeface="Arial"/>
                <a:cs typeface="Arial"/>
                <a:sym typeface="Arial"/>
              </a:rPr>
              <a:t>Includes OA </a:t>
            </a:r>
            <a:endParaRPr sz="2800" b="1" i="0" u="none" strike="noStrike" cap="none">
              <a:solidFill>
                <a:schemeClr val="dk1"/>
              </a:solidFill>
              <a:latin typeface="Arial"/>
              <a:ea typeface="Arial"/>
              <a:cs typeface="Arial"/>
              <a:sym typeface="Arial"/>
            </a:endParaRPr>
          </a:p>
          <a:p>
            <a:pPr marL="520700" marR="0" lvl="1" indent="-317500" algn="l" rtl="0">
              <a:lnSpc>
                <a:spcPct val="100000"/>
              </a:lnSpc>
              <a:spcBef>
                <a:spcPts val="0"/>
              </a:spcBef>
              <a:spcAft>
                <a:spcPts val="0"/>
              </a:spcAft>
              <a:buClr>
                <a:schemeClr val="dk1"/>
              </a:buClr>
              <a:buSzPts val="3200"/>
              <a:buFont typeface="Arial"/>
              <a:buChar char="•"/>
            </a:pPr>
            <a:r>
              <a:rPr lang="en-US" sz="2800" b="0" i="0" u="none" strike="noStrike" cap="none">
                <a:solidFill>
                  <a:schemeClr val="dk1"/>
                </a:solidFill>
                <a:latin typeface="Arial"/>
                <a:ea typeface="Arial"/>
                <a:cs typeface="Arial"/>
                <a:sym typeface="Arial"/>
              </a:rPr>
              <a:t>Databases include OA journals</a:t>
            </a:r>
            <a:endParaRPr sz="2800" b="0" i="0" u="none" strike="noStrike" cap="none">
              <a:solidFill>
                <a:schemeClr val="dk1"/>
              </a:solidFill>
              <a:latin typeface="Arial"/>
              <a:ea typeface="Arial"/>
              <a:cs typeface="Arial"/>
              <a:sym typeface="Arial"/>
            </a:endParaRPr>
          </a:p>
          <a:p>
            <a:pPr marL="520700" marR="0" lvl="1" indent="-317500" algn="l" rtl="0">
              <a:lnSpc>
                <a:spcPct val="100000"/>
              </a:lnSpc>
              <a:spcBef>
                <a:spcPts val="0"/>
              </a:spcBef>
              <a:spcAft>
                <a:spcPts val="0"/>
              </a:spcAft>
              <a:buClr>
                <a:schemeClr val="dk1"/>
              </a:buClr>
              <a:buSzPts val="3200"/>
              <a:buFont typeface="Arial"/>
              <a:buChar char="•"/>
            </a:pPr>
            <a:r>
              <a:rPr lang="en-US" sz="2800" b="0" i="0" u="none" strike="noStrike" cap="none">
                <a:solidFill>
                  <a:schemeClr val="dk1"/>
                </a:solidFill>
                <a:latin typeface="Arial"/>
                <a:ea typeface="Arial"/>
                <a:cs typeface="Arial"/>
                <a:sym typeface="Arial"/>
              </a:rPr>
              <a:t>DeliverOA, EmbedOA</a:t>
            </a:r>
            <a:endParaRPr sz="2800">
              <a:solidFill>
                <a:schemeClr val="dk1"/>
              </a:solidFill>
            </a:endParaRPr>
          </a:p>
          <a:p>
            <a:pPr marL="520700" marR="0" lvl="1" indent="-317500" algn="l" rtl="0">
              <a:lnSpc>
                <a:spcPct val="100000"/>
              </a:lnSpc>
              <a:spcBef>
                <a:spcPts val="0"/>
              </a:spcBef>
              <a:spcAft>
                <a:spcPts val="0"/>
              </a:spcAft>
              <a:buClr>
                <a:schemeClr val="dk1"/>
              </a:buClr>
              <a:buSzPts val="3200"/>
              <a:buFont typeface="Arial"/>
              <a:buChar char="•"/>
            </a:pPr>
            <a:r>
              <a:rPr lang="en-US" sz="2800" b="0" i="0" u="none" strike="noStrike" cap="none">
                <a:solidFill>
                  <a:schemeClr val="dk1"/>
                </a:solidFill>
                <a:latin typeface="Arial"/>
                <a:ea typeface="Arial"/>
                <a:cs typeface="Arial"/>
                <a:sym typeface="Arial"/>
              </a:rPr>
              <a:t>Unpaywall</a:t>
            </a:r>
            <a:endParaRPr sz="2800" b="0" i="0" u="none" strike="noStrike" cap="none">
              <a:solidFill>
                <a:schemeClr val="dk1"/>
              </a:solidFill>
              <a:latin typeface="Arial"/>
              <a:ea typeface="Arial"/>
              <a:cs typeface="Arial"/>
              <a:sym typeface="Arial"/>
            </a:endParaRPr>
          </a:p>
          <a:p>
            <a:pPr marL="25400" marR="0" lvl="0" indent="0" algn="l" rtl="0">
              <a:lnSpc>
                <a:spcPct val="100000"/>
              </a:lnSpc>
              <a:spcBef>
                <a:spcPts val="1800"/>
              </a:spcBef>
              <a:spcAft>
                <a:spcPts val="0"/>
              </a:spcAft>
              <a:buNone/>
            </a:pPr>
            <a:r>
              <a:rPr lang="en-US" sz="2800" b="1" i="0" u="none" strike="noStrike" cap="none">
                <a:solidFill>
                  <a:schemeClr val="dk1"/>
                </a:solidFill>
                <a:latin typeface="Arial"/>
                <a:ea typeface="Arial"/>
                <a:cs typeface="Arial"/>
                <a:sym typeface="Arial"/>
              </a:rPr>
              <a:t>Includes OER </a:t>
            </a:r>
            <a:endParaRPr sz="2800" b="1" i="0" u="none" strike="noStrike" cap="none">
              <a:solidFill>
                <a:schemeClr val="dk1"/>
              </a:solidFill>
              <a:latin typeface="Arial"/>
              <a:ea typeface="Arial"/>
              <a:cs typeface="Arial"/>
              <a:sym typeface="Arial"/>
            </a:endParaRPr>
          </a:p>
          <a:p>
            <a:pPr marL="520700" marR="0" lvl="1" indent="-287338" algn="l" rtl="0">
              <a:lnSpc>
                <a:spcPct val="100000"/>
              </a:lnSpc>
              <a:spcBef>
                <a:spcPts val="0"/>
              </a:spcBef>
              <a:spcAft>
                <a:spcPts val="0"/>
              </a:spcAft>
              <a:buClr>
                <a:schemeClr val="dk1"/>
              </a:buClr>
              <a:buSzPts val="3200"/>
              <a:buFont typeface="Arial"/>
              <a:buChar char="•"/>
            </a:pPr>
            <a:r>
              <a:rPr lang="en-US" sz="2800" b="0" i="0" u="none" strike="noStrike" cap="none">
                <a:solidFill>
                  <a:schemeClr val="dk1"/>
                </a:solidFill>
                <a:latin typeface="Arial"/>
                <a:ea typeface="Arial"/>
                <a:cs typeface="Arial"/>
                <a:sym typeface="Arial"/>
              </a:rPr>
              <a:t>Textbook out of print? Looking into OER</a:t>
            </a:r>
            <a:endParaRPr/>
          </a:p>
          <a:p>
            <a:pPr marL="0" marR="0" lvl="0" indent="0" algn="l" rtl="0">
              <a:lnSpc>
                <a:spcPct val="100000"/>
              </a:lnSpc>
              <a:spcBef>
                <a:spcPts val="1800"/>
              </a:spcBef>
              <a:spcAft>
                <a:spcPts val="0"/>
              </a:spcAft>
              <a:buClr>
                <a:srgbClr val="000000"/>
              </a:buClr>
              <a:buSzPts val="2800"/>
              <a:buFont typeface="Arial"/>
              <a:buNone/>
            </a:pPr>
            <a:r>
              <a:rPr lang="en-US" sz="2800" b="1" i="0" u="none" strike="noStrike" cap="none">
                <a:solidFill>
                  <a:schemeClr val="dk1"/>
                </a:solidFill>
                <a:latin typeface="Arial"/>
                <a:ea typeface="Arial"/>
                <a:cs typeface="Arial"/>
                <a:sym typeface="Arial"/>
              </a:rPr>
              <a:t>Stakeholders</a:t>
            </a:r>
            <a:endParaRPr sz="2800" b="1" i="0" u="none" strike="noStrike" cap="none">
              <a:solidFill>
                <a:schemeClr val="dk1"/>
              </a:solidFill>
              <a:latin typeface="Arial"/>
              <a:ea typeface="Arial"/>
              <a:cs typeface="Arial"/>
              <a:sym typeface="Arial"/>
            </a:endParaRPr>
          </a:p>
          <a:p>
            <a:pPr marL="520700" marR="0" lvl="4" indent="-287338" algn="l" rtl="0">
              <a:lnSpc>
                <a:spcPct val="100000"/>
              </a:lnSpc>
              <a:spcBef>
                <a:spcPts val="0"/>
              </a:spcBef>
              <a:spcAft>
                <a:spcPts val="0"/>
              </a:spcAft>
              <a:buClr>
                <a:schemeClr val="dk1"/>
              </a:buClr>
              <a:buSzPts val="3200"/>
              <a:buFont typeface="Arial"/>
              <a:buChar char="•"/>
            </a:pPr>
            <a:r>
              <a:rPr lang="en-US" sz="2800" b="0" i="0" u="none" strike="noStrike" cap="none">
                <a:solidFill>
                  <a:schemeClr val="dk1"/>
                </a:solidFill>
                <a:latin typeface="Arial"/>
                <a:ea typeface="Arial"/>
                <a:cs typeface="Arial"/>
                <a:sym typeface="Arial"/>
              </a:rPr>
              <a:t>Impacts our faculty, researchers, students, and librarians</a:t>
            </a:r>
            <a:endParaRPr sz="28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84"/>
        <p:cNvGrpSpPr/>
        <p:nvPr/>
      </p:nvGrpSpPr>
      <p:grpSpPr>
        <a:xfrm>
          <a:off x="0" y="0"/>
          <a:ext cx="0" cy="0"/>
          <a:chOff x="0" y="0"/>
          <a:chExt cx="0" cy="0"/>
        </a:xfrm>
      </p:grpSpPr>
      <p:sp>
        <p:nvSpPr>
          <p:cNvPr id="85" name="Google Shape;85;p12"/>
          <p:cNvSpPr txBox="1">
            <a:spLocks noGrp="1"/>
          </p:cNvSpPr>
          <p:nvPr>
            <p:ph type="body" idx="2"/>
          </p:nvPr>
        </p:nvSpPr>
        <p:spPr>
          <a:xfrm>
            <a:off x="454382" y="1372996"/>
            <a:ext cx="11252197" cy="4475171"/>
          </a:xfrm>
          <a:prstGeom prst="rect">
            <a:avLst/>
          </a:prstGeom>
          <a:noFill/>
          <a:ln>
            <a:noFill/>
          </a:ln>
        </p:spPr>
        <p:txBody>
          <a:bodyPr spcFirstLastPara="1" wrap="square" lIns="91425" tIns="45700" rIns="91425" bIns="45700" anchor="t" anchorCtr="0">
            <a:noAutofit/>
          </a:bodyPr>
          <a:lstStyle/>
          <a:p>
            <a:pPr marL="25400" lvl="0" indent="0" algn="l" rtl="0">
              <a:lnSpc>
                <a:spcPct val="100000"/>
              </a:lnSpc>
              <a:spcBef>
                <a:spcPts val="640"/>
              </a:spcBef>
              <a:spcAft>
                <a:spcPts val="0"/>
              </a:spcAft>
              <a:buSzPts val="3200"/>
              <a:buNone/>
            </a:pPr>
            <a:r>
              <a:rPr lang="en-US" b="1" dirty="0"/>
              <a:t>Content varies</a:t>
            </a:r>
            <a:endParaRPr dirty="0"/>
          </a:p>
          <a:p>
            <a:pPr marL="914400" lvl="1" indent="-397954" algn="l" rtl="0">
              <a:lnSpc>
                <a:spcPct val="100000"/>
              </a:lnSpc>
              <a:spcBef>
                <a:spcPts val="533"/>
              </a:spcBef>
              <a:spcAft>
                <a:spcPts val="0"/>
              </a:spcAft>
              <a:buSzPts val="2667"/>
              <a:buFont typeface="Arial"/>
              <a:buChar char="•"/>
            </a:pPr>
            <a:r>
              <a:rPr lang="en-US" dirty="0"/>
              <a:t>Purchased </a:t>
            </a:r>
            <a:r>
              <a:rPr lang="en-US" dirty="0" err="1"/>
              <a:t>BePress</a:t>
            </a:r>
            <a:r>
              <a:rPr lang="en-US" dirty="0"/>
              <a:t> (Digital Commons)</a:t>
            </a:r>
            <a:endParaRPr dirty="0"/>
          </a:p>
          <a:p>
            <a:pPr marL="1371600" lvl="2" indent="-381000" algn="l" rtl="0">
              <a:lnSpc>
                <a:spcPct val="100000"/>
              </a:lnSpc>
              <a:spcBef>
                <a:spcPts val="480"/>
              </a:spcBef>
              <a:spcAft>
                <a:spcPts val="0"/>
              </a:spcAft>
              <a:buSzPts val="2400"/>
              <a:buFont typeface="NTR"/>
              <a:buChar char="-"/>
            </a:pPr>
            <a:r>
              <a:rPr lang="en-US" dirty="0"/>
              <a:t>Store faculty profiles</a:t>
            </a:r>
            <a:endParaRPr dirty="0"/>
          </a:p>
          <a:p>
            <a:pPr marL="1371600" lvl="2" indent="-381000" algn="l" rtl="0">
              <a:lnSpc>
                <a:spcPct val="100000"/>
              </a:lnSpc>
              <a:spcBef>
                <a:spcPts val="480"/>
              </a:spcBef>
              <a:spcAft>
                <a:spcPts val="0"/>
              </a:spcAft>
              <a:buSzPts val="2400"/>
              <a:buFont typeface="NTR"/>
              <a:buChar char="-"/>
            </a:pPr>
            <a:r>
              <a:rPr lang="en-US" dirty="0"/>
              <a:t>Publish one open access </a:t>
            </a:r>
            <a:br>
              <a:rPr lang="en-US" dirty="0"/>
            </a:br>
            <a:r>
              <a:rPr lang="en-US" dirty="0"/>
              <a:t>(Engaging Pedagogies in Catholic Higher Education)</a:t>
            </a:r>
            <a:endParaRPr dirty="0"/>
          </a:p>
          <a:p>
            <a:pPr marL="914400" lvl="1" indent="-397954" algn="l" rtl="0">
              <a:lnSpc>
                <a:spcPct val="100000"/>
              </a:lnSpc>
              <a:spcBef>
                <a:spcPts val="533"/>
              </a:spcBef>
              <a:spcAft>
                <a:spcPts val="0"/>
              </a:spcAft>
              <a:buSzPts val="2667"/>
              <a:buFont typeface="Arial"/>
              <a:buChar char="•"/>
            </a:pPr>
            <a:r>
              <a:rPr lang="en-US" dirty="0"/>
              <a:t>Working with Vendors to display open content</a:t>
            </a:r>
            <a:endParaRPr dirty="0"/>
          </a:p>
          <a:p>
            <a:pPr marL="25400" lvl="0" indent="0" algn="l" rtl="0">
              <a:lnSpc>
                <a:spcPct val="100000"/>
              </a:lnSpc>
              <a:spcBef>
                <a:spcPts val="1840"/>
              </a:spcBef>
              <a:spcAft>
                <a:spcPts val="0"/>
              </a:spcAft>
              <a:buSzPts val="3200"/>
              <a:buNone/>
            </a:pPr>
            <a:r>
              <a:rPr lang="en-US" b="1" dirty="0"/>
              <a:t>Considering the consequences of prioritizing content </a:t>
            </a:r>
            <a:endParaRPr dirty="0"/>
          </a:p>
          <a:p>
            <a:pPr marL="914400" lvl="1" indent="-397954" algn="l" rtl="0">
              <a:lnSpc>
                <a:spcPct val="100000"/>
              </a:lnSpc>
              <a:spcBef>
                <a:spcPts val="533"/>
              </a:spcBef>
              <a:spcAft>
                <a:spcPts val="0"/>
              </a:spcAft>
              <a:buSzPts val="2667"/>
              <a:buFont typeface="Arial"/>
              <a:buChar char="•"/>
            </a:pPr>
            <a:r>
              <a:rPr lang="en-US" dirty="0"/>
              <a:t>How to display licensed content vs. open content </a:t>
            </a:r>
            <a:endParaRPr dirty="0"/>
          </a:p>
          <a:p>
            <a:pPr marL="457200" lvl="0" indent="-228600" algn="l" rtl="0">
              <a:lnSpc>
                <a:spcPct val="100000"/>
              </a:lnSpc>
              <a:spcBef>
                <a:spcPts val="640"/>
              </a:spcBef>
              <a:spcAft>
                <a:spcPts val="0"/>
              </a:spcAft>
              <a:buSzPts val="3200"/>
              <a:buNone/>
            </a:pPr>
            <a:endParaRPr dirty="0"/>
          </a:p>
          <a:p>
            <a:pPr marL="457200" lvl="0" indent="-228600" algn="l" rtl="0">
              <a:lnSpc>
                <a:spcPct val="100000"/>
              </a:lnSpc>
              <a:spcBef>
                <a:spcPts val="640"/>
              </a:spcBef>
              <a:spcAft>
                <a:spcPts val="0"/>
              </a:spcAft>
              <a:buSzPts val="3200"/>
              <a:buNone/>
            </a:pPr>
            <a:endParaRPr dirty="0"/>
          </a:p>
          <a:p>
            <a:pPr marL="457200" lvl="0" indent="-228600" algn="l" rtl="0">
              <a:lnSpc>
                <a:spcPct val="100000"/>
              </a:lnSpc>
              <a:spcBef>
                <a:spcPts val="640"/>
              </a:spcBef>
              <a:spcAft>
                <a:spcPts val="0"/>
              </a:spcAft>
              <a:buSzPts val="3200"/>
              <a:buNone/>
            </a:pPr>
            <a:endParaRPr dirty="0"/>
          </a:p>
          <a:p>
            <a:pPr marL="457200" lvl="0" indent="-228600" algn="l" rtl="0">
              <a:lnSpc>
                <a:spcPct val="100000"/>
              </a:lnSpc>
              <a:spcBef>
                <a:spcPts val="640"/>
              </a:spcBef>
              <a:spcAft>
                <a:spcPts val="0"/>
              </a:spcAft>
              <a:buSzPts val="3200"/>
              <a:buNone/>
            </a:pPr>
            <a:endParaRPr dirty="0"/>
          </a:p>
        </p:txBody>
      </p:sp>
      <p:sp>
        <p:nvSpPr>
          <p:cNvPr id="86" name="Google Shape;86;p12"/>
          <p:cNvSpPr txBox="1">
            <a:spLocks noGrp="1"/>
          </p:cNvSpPr>
          <p:nvPr>
            <p:ph type="body" idx="1"/>
          </p:nvPr>
        </p:nvSpPr>
        <p:spPr>
          <a:xfrm>
            <a:off x="454382" y="457739"/>
            <a:ext cx="11252197" cy="91525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4400"/>
              <a:buNone/>
            </a:pPr>
            <a:r>
              <a:rPr lang="en-US" sz="4400">
                <a:solidFill>
                  <a:srgbClr val="C00000"/>
                </a:solidFill>
              </a:rPr>
              <a:t>Considerations for Open Content</a:t>
            </a:r>
            <a:endParaRPr>
              <a:solidFill>
                <a:srgbClr val="C0000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91"/>
        <p:cNvGrpSpPr/>
        <p:nvPr/>
      </p:nvGrpSpPr>
      <p:grpSpPr>
        <a:xfrm>
          <a:off x="0" y="0"/>
          <a:ext cx="0" cy="0"/>
          <a:chOff x="0" y="0"/>
          <a:chExt cx="0" cy="0"/>
        </a:xfrm>
      </p:grpSpPr>
      <p:sp>
        <p:nvSpPr>
          <p:cNvPr id="92" name="Google Shape;92;p13"/>
          <p:cNvSpPr txBox="1">
            <a:spLocks noGrp="1"/>
          </p:cNvSpPr>
          <p:nvPr>
            <p:ph type="body" idx="1"/>
          </p:nvPr>
        </p:nvSpPr>
        <p:spPr>
          <a:xfrm>
            <a:off x="454382" y="457739"/>
            <a:ext cx="11252197" cy="915256"/>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2"/>
              </a:buClr>
              <a:buSzPts val="4400"/>
              <a:buNone/>
            </a:pPr>
            <a:r>
              <a:rPr lang="en-US" sz="4400">
                <a:solidFill>
                  <a:srgbClr val="C00000"/>
                </a:solidFill>
              </a:rPr>
              <a:t>Goals for Open Content</a:t>
            </a:r>
            <a:endParaRPr>
              <a:solidFill>
                <a:srgbClr val="C00000"/>
              </a:solidFill>
            </a:endParaRPr>
          </a:p>
        </p:txBody>
      </p:sp>
      <p:sp>
        <p:nvSpPr>
          <p:cNvPr id="93" name="Google Shape;93;p13"/>
          <p:cNvSpPr txBox="1"/>
          <p:nvPr/>
        </p:nvSpPr>
        <p:spPr>
          <a:xfrm>
            <a:off x="476683" y="1487156"/>
            <a:ext cx="11252197" cy="4319700"/>
          </a:xfrm>
          <a:prstGeom prst="rect">
            <a:avLst/>
          </a:prstGeom>
          <a:noFill/>
          <a:ln>
            <a:noFill/>
          </a:ln>
        </p:spPr>
        <p:txBody>
          <a:bodyPr spcFirstLastPara="1" wrap="square" lIns="91425" tIns="45700" rIns="91425" bIns="45700" anchor="t" anchorCtr="0">
            <a:noAutofit/>
          </a:bodyPr>
          <a:lstStyle/>
          <a:p>
            <a:pPr marL="457200" marR="0" lvl="0" indent="-419100" algn="l" rtl="0">
              <a:lnSpc>
                <a:spcPct val="100000"/>
              </a:lnSpc>
              <a:spcBef>
                <a:spcPts val="0"/>
              </a:spcBef>
              <a:spcAft>
                <a:spcPts val="0"/>
              </a:spcAft>
              <a:buClr>
                <a:schemeClr val="dk1"/>
              </a:buClr>
              <a:buSzPts val="3000"/>
              <a:buFont typeface="Arial"/>
              <a:buChar char="•"/>
            </a:pPr>
            <a:r>
              <a:rPr lang="en-US" sz="2800" b="0" i="0" u="none" strike="noStrike" cap="none" dirty="0">
                <a:solidFill>
                  <a:schemeClr val="dk1"/>
                </a:solidFill>
                <a:latin typeface="Arial"/>
                <a:ea typeface="Arial"/>
                <a:cs typeface="Arial"/>
                <a:sym typeface="Arial"/>
              </a:rPr>
              <a:t>Team up -- we can’t do it alone!</a:t>
            </a:r>
            <a:endParaRPr dirty="0"/>
          </a:p>
          <a:p>
            <a:pPr marL="457200" marR="0" lvl="0" indent="-419100" algn="l" rtl="0">
              <a:lnSpc>
                <a:spcPct val="100000"/>
              </a:lnSpc>
              <a:spcBef>
                <a:spcPts val="1200"/>
              </a:spcBef>
              <a:spcAft>
                <a:spcPts val="0"/>
              </a:spcAft>
              <a:buClr>
                <a:schemeClr val="dk1"/>
              </a:buClr>
              <a:buSzPts val="3000"/>
              <a:buFont typeface="Arial"/>
              <a:buChar char="•"/>
            </a:pPr>
            <a:r>
              <a:rPr lang="en-US" sz="2800" b="0" i="0" u="none" strike="noStrike" cap="none" dirty="0">
                <a:solidFill>
                  <a:schemeClr val="dk1"/>
                </a:solidFill>
                <a:latin typeface="Arial"/>
                <a:ea typeface="Arial"/>
                <a:cs typeface="Arial"/>
                <a:sym typeface="Arial"/>
              </a:rPr>
              <a:t>Help faculty understand the different OA publishing models and copyright</a:t>
            </a:r>
            <a:endParaRPr sz="2800" b="0" i="0" u="none" strike="noStrike" cap="none" dirty="0">
              <a:solidFill>
                <a:schemeClr val="dk1"/>
              </a:solidFill>
              <a:latin typeface="Arial"/>
              <a:ea typeface="Arial"/>
              <a:cs typeface="Arial"/>
              <a:sym typeface="Arial"/>
            </a:endParaRPr>
          </a:p>
          <a:p>
            <a:pPr marL="457200" marR="0" lvl="0" indent="-419100" algn="l" rtl="0">
              <a:lnSpc>
                <a:spcPct val="100000"/>
              </a:lnSpc>
              <a:spcBef>
                <a:spcPts val="1200"/>
              </a:spcBef>
              <a:spcAft>
                <a:spcPts val="0"/>
              </a:spcAft>
              <a:buClr>
                <a:schemeClr val="dk1"/>
              </a:buClr>
              <a:buSzPts val="3000"/>
              <a:buFont typeface="Arial"/>
              <a:buChar char="•"/>
            </a:pPr>
            <a:r>
              <a:rPr lang="en-US" sz="2800" b="0" i="0" u="none" strike="noStrike" cap="none" dirty="0">
                <a:solidFill>
                  <a:schemeClr val="dk1"/>
                </a:solidFill>
                <a:latin typeface="Arial"/>
                <a:ea typeface="Arial"/>
                <a:cs typeface="Arial"/>
                <a:sym typeface="Arial"/>
              </a:rPr>
              <a:t>Market library resources related to Open Content (Digital repository, librarian knowledge, ILL options)</a:t>
            </a:r>
            <a:endParaRPr sz="2800" b="0" i="0" u="none" strike="noStrike" cap="none" dirty="0">
              <a:solidFill>
                <a:schemeClr val="dk1"/>
              </a:solidFill>
              <a:latin typeface="Arial"/>
              <a:ea typeface="Arial"/>
              <a:cs typeface="Arial"/>
              <a:sym typeface="Arial"/>
            </a:endParaRPr>
          </a:p>
          <a:p>
            <a:pPr marL="457200" marR="0" lvl="0" indent="-419100" algn="l" rtl="0">
              <a:lnSpc>
                <a:spcPct val="100000"/>
              </a:lnSpc>
              <a:spcBef>
                <a:spcPts val="1200"/>
              </a:spcBef>
              <a:spcAft>
                <a:spcPts val="0"/>
              </a:spcAft>
              <a:buClr>
                <a:schemeClr val="dk1"/>
              </a:buClr>
              <a:buSzPts val="3000"/>
              <a:buFont typeface="Arial"/>
              <a:buChar char="•"/>
            </a:pPr>
            <a:r>
              <a:rPr lang="en-US" sz="2800" b="0" i="0" u="none" strike="noStrike" cap="none" dirty="0">
                <a:solidFill>
                  <a:schemeClr val="dk1"/>
                </a:solidFill>
                <a:latin typeface="Arial"/>
                <a:ea typeface="Arial"/>
                <a:cs typeface="Arial"/>
                <a:sym typeface="Arial"/>
              </a:rPr>
              <a:t>Impact student retention and persistence</a:t>
            </a:r>
            <a:endParaRPr sz="2800" b="0" i="0" u="none" strike="noStrike" cap="none" dirty="0">
              <a:solidFill>
                <a:schemeClr val="dk1"/>
              </a:solidFill>
              <a:latin typeface="Arial"/>
              <a:ea typeface="Arial"/>
              <a:cs typeface="Arial"/>
              <a:sym typeface="Arial"/>
            </a:endParaRPr>
          </a:p>
          <a:p>
            <a:pPr marL="457200" marR="0" lvl="0" indent="-419100" algn="l" rtl="0">
              <a:lnSpc>
                <a:spcPct val="100000"/>
              </a:lnSpc>
              <a:spcBef>
                <a:spcPts val="1200"/>
              </a:spcBef>
              <a:spcAft>
                <a:spcPts val="1200"/>
              </a:spcAft>
              <a:buClr>
                <a:schemeClr val="dk1"/>
              </a:buClr>
              <a:buSzPts val="3000"/>
              <a:buFont typeface="Arial"/>
              <a:buChar char="•"/>
            </a:pPr>
            <a:r>
              <a:rPr lang="en-US" sz="2800" b="0" i="0" u="none" strike="noStrike" cap="none" dirty="0">
                <a:solidFill>
                  <a:schemeClr val="dk1"/>
                </a:solidFill>
                <a:latin typeface="Arial"/>
                <a:ea typeface="Arial"/>
                <a:cs typeface="Arial"/>
                <a:sym typeface="Arial"/>
              </a:rPr>
              <a:t>Align </a:t>
            </a:r>
            <a:r>
              <a:rPr lang="en-US" sz="2800" b="0" i="0" u="none" strike="noStrike" cap="none" dirty="0" err="1">
                <a:solidFill>
                  <a:schemeClr val="dk1"/>
                </a:solidFill>
                <a:latin typeface="Arial"/>
                <a:ea typeface="Arial"/>
                <a:cs typeface="Arial"/>
                <a:sym typeface="Arial"/>
              </a:rPr>
              <a:t>Lassalian</a:t>
            </a:r>
            <a:r>
              <a:rPr lang="en-US" sz="2800" b="0" i="0" u="none" strike="noStrike" cap="none" dirty="0">
                <a:solidFill>
                  <a:schemeClr val="dk1"/>
                </a:solidFill>
                <a:latin typeface="Arial"/>
                <a:ea typeface="Arial"/>
                <a:cs typeface="Arial"/>
                <a:sym typeface="Arial"/>
              </a:rPr>
              <a:t> responsibility and social justice with OA and OER</a:t>
            </a:r>
            <a:endParaRPr sz="2800" b="0" i="0" u="none" strike="noStrike" cap="none" dirty="0">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98"/>
        <p:cNvGrpSpPr/>
        <p:nvPr/>
      </p:nvGrpSpPr>
      <p:grpSpPr>
        <a:xfrm>
          <a:off x="0" y="0"/>
          <a:ext cx="0" cy="0"/>
          <a:chOff x="0" y="0"/>
          <a:chExt cx="0" cy="0"/>
        </a:xfrm>
      </p:grpSpPr>
      <p:pic>
        <p:nvPicPr>
          <p:cNvPr id="99" name="Google Shape;99;p14"/>
          <p:cNvPicPr preferRelativeResize="0">
            <a:picLocks noGrp="1"/>
          </p:cNvPicPr>
          <p:nvPr>
            <p:ph type="pic" idx="2"/>
          </p:nvPr>
        </p:nvPicPr>
        <p:blipFill rotWithShape="1">
          <a:blip r:embed="rId3">
            <a:alphaModFix/>
          </a:blip>
          <a:srcRect l="10787" r="10786"/>
          <a:stretch/>
        </p:blipFill>
        <p:spPr>
          <a:xfrm>
            <a:off x="1176869" y="1990726"/>
            <a:ext cx="2688167" cy="2571751"/>
          </a:xfrm>
          <a:prstGeom prst="rect">
            <a:avLst/>
          </a:prstGeom>
          <a:noFill/>
          <a:ln>
            <a:noFill/>
          </a:ln>
        </p:spPr>
      </p:pic>
      <p:sp>
        <p:nvSpPr>
          <p:cNvPr id="100" name="Google Shape;100;p14"/>
          <p:cNvSpPr txBox="1">
            <a:spLocks noGrp="1"/>
          </p:cNvSpPr>
          <p:nvPr>
            <p:ph type="body" idx="1"/>
          </p:nvPr>
        </p:nvSpPr>
        <p:spPr>
          <a:xfrm>
            <a:off x="4555078" y="2764532"/>
            <a:ext cx="7636932" cy="85217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480"/>
              <a:buFont typeface="Arial"/>
              <a:buNone/>
            </a:pPr>
            <a:r>
              <a:rPr lang="en-US" sz="2400"/>
              <a:t>Collection Development and Management Librarian</a:t>
            </a:r>
            <a:endParaRPr/>
          </a:p>
          <a:p>
            <a:pPr marL="0" marR="0" lvl="0" indent="0" algn="l" rtl="0">
              <a:lnSpc>
                <a:spcPct val="100000"/>
              </a:lnSpc>
              <a:spcBef>
                <a:spcPts val="0"/>
              </a:spcBef>
              <a:spcAft>
                <a:spcPts val="0"/>
              </a:spcAft>
              <a:buClr>
                <a:schemeClr val="dk1"/>
              </a:buClr>
              <a:buSzPts val="2480"/>
              <a:buFont typeface="Arial"/>
              <a:buNone/>
            </a:pPr>
            <a:r>
              <a:rPr lang="en-US" sz="2400"/>
              <a:t>Portland State University</a:t>
            </a:r>
            <a:endParaRPr sz="2400"/>
          </a:p>
        </p:txBody>
      </p:sp>
      <p:sp>
        <p:nvSpPr>
          <p:cNvPr id="101" name="Google Shape;101;p14"/>
          <p:cNvSpPr txBox="1">
            <a:spLocks noGrp="1"/>
          </p:cNvSpPr>
          <p:nvPr>
            <p:ph type="body" idx="3"/>
          </p:nvPr>
        </p:nvSpPr>
        <p:spPr>
          <a:xfrm>
            <a:off x="4555067" y="1987552"/>
            <a:ext cx="7636933" cy="65087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236192"/>
              </a:buClr>
              <a:buSzPts val="4800"/>
              <a:buNone/>
            </a:pPr>
            <a:r>
              <a:rPr lang="en-US">
                <a:solidFill>
                  <a:srgbClr val="628229"/>
                </a:solidFill>
              </a:rPr>
              <a:t>Jill Emery</a:t>
            </a:r>
            <a:endParaRPr>
              <a:solidFill>
                <a:srgbClr val="628229"/>
              </a:solidFill>
            </a:endParaRPr>
          </a:p>
        </p:txBody>
      </p:sp>
      <p:sp>
        <p:nvSpPr>
          <p:cNvPr id="102" name="Google Shape;102;p14"/>
          <p:cNvSpPr txBox="1">
            <a:spLocks noGrp="1"/>
          </p:cNvSpPr>
          <p:nvPr>
            <p:ph type="body" idx="4"/>
          </p:nvPr>
        </p:nvSpPr>
        <p:spPr>
          <a:xfrm>
            <a:off x="1176869" y="1990724"/>
            <a:ext cx="216000" cy="2571900"/>
          </a:xfrm>
          <a:prstGeom prst="rect">
            <a:avLst/>
          </a:prstGeom>
          <a:solidFill>
            <a:srgbClr val="628229">
              <a:alpha val="71372"/>
            </a:srgbClr>
          </a:solid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1"/>
              </a:buClr>
              <a:buSzPts val="4267"/>
              <a:buNone/>
            </a:pPr>
            <a:endParaRPr/>
          </a:p>
        </p:txBody>
      </p:sp>
      <p:pic>
        <p:nvPicPr>
          <p:cNvPr id="103" name="Google Shape;103;p14"/>
          <p:cNvPicPr preferRelativeResize="0"/>
          <p:nvPr/>
        </p:nvPicPr>
        <p:blipFill rotWithShape="1">
          <a:blip r:embed="rId4">
            <a:alphaModFix/>
          </a:blip>
          <a:srcRect t="23344" b="5223"/>
          <a:stretch/>
        </p:blipFill>
        <p:spPr>
          <a:xfrm>
            <a:off x="4555067" y="3616705"/>
            <a:ext cx="7635701" cy="945772"/>
          </a:xfrm>
          <a:prstGeom prst="rect">
            <a:avLst/>
          </a:prstGeom>
          <a:noFill/>
          <a:ln>
            <a:noFill/>
          </a:ln>
        </p:spPr>
      </p:pic>
      <p:pic>
        <p:nvPicPr>
          <p:cNvPr id="104" name="Google Shape;104;p14"/>
          <p:cNvPicPr preferRelativeResize="0"/>
          <p:nvPr/>
        </p:nvPicPr>
        <p:blipFill rotWithShape="1">
          <a:blip r:embed="rId5">
            <a:alphaModFix/>
          </a:blip>
          <a:srcRect/>
          <a:stretch/>
        </p:blipFill>
        <p:spPr>
          <a:xfrm>
            <a:off x="7278329" y="343978"/>
            <a:ext cx="4483510" cy="1330590"/>
          </a:xfrm>
          <a:prstGeom prst="rect">
            <a:avLst/>
          </a:prstGeom>
          <a:noFill/>
          <a:ln>
            <a:noFill/>
          </a:ln>
        </p:spPr>
      </p:pic>
      <p:pic>
        <p:nvPicPr>
          <p:cNvPr id="105" name="Google Shape;105;p14"/>
          <p:cNvPicPr preferRelativeResize="0"/>
          <p:nvPr/>
        </p:nvPicPr>
        <p:blipFill rotWithShape="1">
          <a:blip r:embed="rId6">
            <a:alphaModFix/>
          </a:blip>
          <a:srcRect/>
          <a:stretch/>
        </p:blipFill>
        <p:spPr>
          <a:xfrm>
            <a:off x="172865" y="6436849"/>
            <a:ext cx="803528" cy="276770"/>
          </a:xfrm>
          <a:prstGeom prst="rect">
            <a:avLst/>
          </a:prstGeom>
          <a:noFill/>
          <a:ln>
            <a:noFill/>
          </a:ln>
        </p:spPr>
      </p:pic>
      <p:sp>
        <p:nvSpPr>
          <p:cNvPr id="106" name="Google Shape;106;p14"/>
          <p:cNvSpPr/>
          <p:nvPr/>
        </p:nvSpPr>
        <p:spPr>
          <a:xfrm>
            <a:off x="0" y="1987552"/>
            <a:ext cx="1232115" cy="2574925"/>
          </a:xfrm>
          <a:prstGeom prst="rect">
            <a:avLst/>
          </a:prstGeom>
          <a:solidFill>
            <a:srgbClr val="62822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5"/>
          <p:cNvSpPr txBox="1"/>
          <p:nvPr/>
        </p:nvSpPr>
        <p:spPr>
          <a:xfrm>
            <a:off x="535649" y="346204"/>
            <a:ext cx="11429609" cy="5891864"/>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628229"/>
                </a:solidFill>
                <a:latin typeface="Arial"/>
                <a:ea typeface="Arial"/>
                <a:cs typeface="Arial"/>
                <a:sym typeface="Arial"/>
              </a:rPr>
              <a:t>What is Open at Portland State University Library?</a:t>
            </a:r>
            <a:endParaRPr sz="3600" b="1" i="0" u="none" strike="noStrike" cap="none">
              <a:solidFill>
                <a:srgbClr val="628229"/>
              </a:solidFill>
              <a:latin typeface="Arial"/>
              <a:ea typeface="Arial"/>
              <a:cs typeface="Arial"/>
              <a:sym typeface="Arial"/>
            </a:endParaRPr>
          </a:p>
          <a:p>
            <a:pPr marL="0" marR="0" lvl="0" indent="0" algn="l" rtl="0">
              <a:lnSpc>
                <a:spcPct val="100000"/>
              </a:lnSpc>
              <a:spcBef>
                <a:spcPts val="1200"/>
              </a:spcBef>
              <a:spcAft>
                <a:spcPts val="0"/>
              </a:spcAft>
              <a:buClr>
                <a:srgbClr val="000000"/>
              </a:buClr>
              <a:buSzPts val="2400"/>
              <a:buFont typeface="Arial"/>
              <a:buNone/>
            </a:pPr>
            <a:r>
              <a:rPr lang="en-US" sz="2400" b="0" i="0" u="none" strike="noStrike" cap="none">
                <a:solidFill>
                  <a:srgbClr val="262222"/>
                </a:solidFill>
                <a:latin typeface="Arial"/>
                <a:ea typeface="Arial"/>
                <a:cs typeface="Arial"/>
                <a:sym typeface="Arial"/>
              </a:rPr>
              <a:t>From the Scholarly Publishing &amp; Academic Resource Coalition (SPARC): “Open Access is the free, immediate, online availability of research articles combined with the rights to use these articles fully in the digital environment. Open Access is the needed modern update for the communication of research that fully utilizes the Internet for what it was originally built to do—accelerate research.”</a:t>
            </a:r>
            <a:endParaRPr sz="2400" b="0" i="0" u="none" strike="noStrike" cap="none">
              <a:solidFill>
                <a:srgbClr val="262222"/>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endParaRPr sz="1800" b="0" i="0" u="none" strike="noStrike" cap="none">
              <a:solidFill>
                <a:srgbClr val="262222"/>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100"/>
              <a:buFont typeface="Arial"/>
              <a:buNone/>
            </a:pPr>
            <a:r>
              <a:rPr lang="en-US" sz="1800" b="1" i="0" u="none" strike="noStrike" cap="none">
                <a:solidFill>
                  <a:srgbClr val="262222"/>
                </a:solidFill>
                <a:latin typeface="Arial"/>
                <a:ea typeface="Arial"/>
                <a:cs typeface="Arial"/>
                <a:sym typeface="Arial"/>
              </a:rPr>
              <a:t>Open Access at Portland State:</a:t>
            </a:r>
            <a:endParaRPr sz="1800" b="1" i="0" u="none" strike="noStrike" cap="none">
              <a:solidFill>
                <a:srgbClr val="262222"/>
              </a:solidFill>
              <a:latin typeface="Arial"/>
              <a:ea typeface="Arial"/>
              <a:cs typeface="Arial"/>
              <a:sym typeface="Arial"/>
            </a:endParaRPr>
          </a:p>
          <a:p>
            <a:pPr marL="457200" marR="0" lvl="0" indent="-342900" algn="l" rtl="0">
              <a:lnSpc>
                <a:spcPct val="115000"/>
              </a:lnSpc>
              <a:spcBef>
                <a:spcPts val="1200"/>
              </a:spcBef>
              <a:spcAft>
                <a:spcPts val="0"/>
              </a:spcAft>
              <a:buClr>
                <a:srgbClr val="262222"/>
              </a:buClr>
              <a:buSzPts val="1800"/>
              <a:buFont typeface="Arial"/>
              <a:buChar char="●"/>
            </a:pPr>
            <a:r>
              <a:rPr lang="en-US" sz="1800" b="0" i="0" u="none" strike="noStrike" cap="none">
                <a:solidFill>
                  <a:srgbClr val="262222"/>
                </a:solidFill>
                <a:latin typeface="Arial"/>
                <a:ea typeface="Arial"/>
                <a:cs typeface="Arial"/>
                <a:sym typeface="Arial"/>
              </a:rPr>
              <a:t>Open Access research outputs promoted through LibGuides, A-Z listing of resources, &amp; the catalog.</a:t>
            </a:r>
            <a:endParaRPr sz="1800" b="0" i="0" u="none" strike="noStrike" cap="none">
              <a:solidFill>
                <a:srgbClr val="262222"/>
              </a:solidFill>
              <a:latin typeface="Arial"/>
              <a:ea typeface="Arial"/>
              <a:cs typeface="Arial"/>
              <a:sym typeface="Arial"/>
            </a:endParaRPr>
          </a:p>
          <a:p>
            <a:pPr marL="457200" marR="0" lvl="0" indent="-342900" algn="l" rtl="0">
              <a:lnSpc>
                <a:spcPct val="115000"/>
              </a:lnSpc>
              <a:spcBef>
                <a:spcPts val="0"/>
              </a:spcBef>
              <a:spcAft>
                <a:spcPts val="0"/>
              </a:spcAft>
              <a:buClr>
                <a:srgbClr val="262222"/>
              </a:buClr>
              <a:buSzPts val="1800"/>
              <a:buFont typeface="Arial"/>
              <a:buChar char="●"/>
            </a:pPr>
            <a:r>
              <a:rPr lang="en-US" sz="1800" b="0" i="0" u="sng" strike="noStrike" cap="none">
                <a:solidFill>
                  <a:schemeClr val="hlink"/>
                </a:solidFill>
                <a:latin typeface="Arial"/>
                <a:ea typeface="Arial"/>
                <a:cs typeface="Arial"/>
                <a:sym typeface="Arial"/>
                <a:hlinkClick r:id="rId3"/>
              </a:rPr>
              <a:t>PDXScholar</a:t>
            </a:r>
            <a:r>
              <a:rPr lang="en-US" sz="1800" b="0" i="0" u="none" strike="noStrike" cap="none">
                <a:solidFill>
                  <a:srgbClr val="262222"/>
                </a:solidFill>
                <a:latin typeface="Arial"/>
                <a:ea typeface="Arial"/>
                <a:cs typeface="Arial"/>
                <a:sym typeface="Arial"/>
              </a:rPr>
              <a:t> &amp; </a:t>
            </a:r>
            <a:r>
              <a:rPr lang="en-US" sz="1800" b="0" i="0" u="sng" strike="noStrike" cap="none">
                <a:solidFill>
                  <a:schemeClr val="hlink"/>
                </a:solidFill>
                <a:latin typeface="Arial"/>
                <a:ea typeface="Arial"/>
                <a:cs typeface="Arial"/>
                <a:sym typeface="Arial"/>
                <a:hlinkClick r:id="rId4"/>
              </a:rPr>
              <a:t>PDXOpen</a:t>
            </a:r>
            <a:r>
              <a:rPr lang="en-US" sz="1800" b="0" i="0" u="none" strike="noStrike" cap="none">
                <a:solidFill>
                  <a:srgbClr val="262222"/>
                </a:solidFill>
                <a:latin typeface="Arial"/>
                <a:ea typeface="Arial"/>
                <a:cs typeface="Arial"/>
                <a:sym typeface="Arial"/>
              </a:rPr>
              <a:t>, make available locally created scholarly works from faculty &amp; students.</a:t>
            </a:r>
            <a:endParaRPr sz="1800" b="0" i="0" u="none" strike="noStrike" cap="none">
              <a:solidFill>
                <a:srgbClr val="262222"/>
              </a:solidFill>
              <a:latin typeface="Arial"/>
              <a:ea typeface="Arial"/>
              <a:cs typeface="Arial"/>
              <a:sym typeface="Arial"/>
            </a:endParaRPr>
          </a:p>
          <a:p>
            <a:pPr marL="457200" marR="0" lvl="0" indent="-342900" algn="l" rtl="0">
              <a:lnSpc>
                <a:spcPct val="115000"/>
              </a:lnSpc>
              <a:spcBef>
                <a:spcPts val="0"/>
              </a:spcBef>
              <a:spcAft>
                <a:spcPts val="0"/>
              </a:spcAft>
              <a:buClr>
                <a:srgbClr val="262222"/>
              </a:buClr>
              <a:buSzPts val="1800"/>
              <a:buFont typeface="Arial"/>
              <a:buChar char="●"/>
            </a:pPr>
            <a:r>
              <a:rPr lang="en-US" sz="1800" b="0" i="0" u="sng" strike="noStrike" cap="none">
                <a:solidFill>
                  <a:schemeClr val="hlink"/>
                </a:solidFill>
                <a:latin typeface="Arial"/>
                <a:ea typeface="Arial"/>
                <a:cs typeface="Arial"/>
                <a:sym typeface="Arial"/>
                <a:hlinkClick r:id="rId5"/>
              </a:rPr>
              <a:t>Data Management</a:t>
            </a:r>
            <a:r>
              <a:rPr lang="en-US" sz="1800" b="0" i="0" u="none" strike="noStrike" cap="none">
                <a:solidFill>
                  <a:srgbClr val="262222"/>
                </a:solidFill>
                <a:latin typeface="Arial"/>
                <a:ea typeface="Arial"/>
                <a:cs typeface="Arial"/>
                <a:sym typeface="Arial"/>
              </a:rPr>
              <a:t> services are available to make data and other research products, such as lab notebooks, open to the public.</a:t>
            </a:r>
            <a:endParaRPr sz="1800" b="0" i="0" u="none" strike="noStrike" cap="none">
              <a:solidFill>
                <a:srgbClr val="262222"/>
              </a:solidFill>
              <a:latin typeface="Arial"/>
              <a:ea typeface="Arial"/>
              <a:cs typeface="Arial"/>
              <a:sym typeface="Arial"/>
            </a:endParaRPr>
          </a:p>
          <a:p>
            <a:pPr marL="457200" marR="0" lvl="0" indent="-342900" algn="l" rtl="0">
              <a:lnSpc>
                <a:spcPct val="115000"/>
              </a:lnSpc>
              <a:spcBef>
                <a:spcPts val="0"/>
              </a:spcBef>
              <a:spcAft>
                <a:spcPts val="0"/>
              </a:spcAft>
              <a:buClr>
                <a:srgbClr val="262222"/>
              </a:buClr>
              <a:buSzPts val="1800"/>
              <a:buFont typeface="Arial"/>
              <a:buChar char="●"/>
            </a:pPr>
            <a:r>
              <a:rPr lang="en-US" sz="1800" b="0" i="0" u="none" strike="noStrike" cap="none">
                <a:solidFill>
                  <a:srgbClr val="262222"/>
                </a:solidFill>
                <a:latin typeface="Arial"/>
                <a:ea typeface="Arial"/>
                <a:cs typeface="Arial"/>
                <a:sym typeface="Arial"/>
              </a:rPr>
              <a:t>Support open creation through nominal </a:t>
            </a:r>
            <a:r>
              <a:rPr lang="en-US" sz="1800" b="0" i="0" u="sng" strike="noStrike" cap="none">
                <a:solidFill>
                  <a:schemeClr val="hlink"/>
                </a:solidFill>
                <a:latin typeface="Arial"/>
                <a:ea typeface="Arial"/>
                <a:cs typeface="Arial"/>
                <a:sym typeface="Arial"/>
                <a:hlinkClick r:id="rId6"/>
              </a:rPr>
              <a:t>APC</a:t>
            </a:r>
            <a:r>
              <a:rPr lang="en-US" sz="1800" b="0" i="0" u="none" strike="noStrike" cap="none">
                <a:solidFill>
                  <a:srgbClr val="262222"/>
                </a:solidFill>
                <a:latin typeface="Arial"/>
                <a:ea typeface="Arial"/>
                <a:cs typeface="Arial"/>
                <a:sym typeface="Arial"/>
              </a:rPr>
              <a:t> support.</a:t>
            </a:r>
            <a:endParaRPr sz="1800" b="0" i="0" u="none" strike="noStrike" cap="none">
              <a:solidFill>
                <a:srgbClr val="262222"/>
              </a:solidFill>
              <a:latin typeface="Arial"/>
              <a:ea typeface="Arial"/>
              <a:cs typeface="Arial"/>
              <a:sym typeface="Arial"/>
            </a:endParaRPr>
          </a:p>
          <a:p>
            <a:pPr marL="0" marR="0" lvl="0" indent="0" algn="l" rtl="0">
              <a:lnSpc>
                <a:spcPct val="100000"/>
              </a:lnSpc>
              <a:spcBef>
                <a:spcPts val="1200"/>
              </a:spcBef>
              <a:spcAft>
                <a:spcPts val="0"/>
              </a:spcAft>
              <a:buClr>
                <a:srgbClr val="000000"/>
              </a:buClr>
              <a:buSzPts val="1800"/>
              <a:buFont typeface="Arial"/>
              <a:buNone/>
            </a:pPr>
            <a:endParaRPr sz="1800" b="0" i="0" u="none" strike="noStrike" cap="none">
              <a:solidFill>
                <a:srgbClr val="38761D"/>
              </a:solidFill>
              <a:latin typeface="Arial"/>
              <a:ea typeface="Arial"/>
              <a:cs typeface="Arial"/>
              <a:sym typeface="Arial"/>
            </a:endParaRPr>
          </a:p>
        </p:txBody>
      </p:sp>
      <p:pic>
        <p:nvPicPr>
          <p:cNvPr id="113" name="Google Shape;113;p15"/>
          <p:cNvPicPr preferRelativeResize="0"/>
          <p:nvPr/>
        </p:nvPicPr>
        <p:blipFill rotWithShape="1">
          <a:blip r:embed="rId7">
            <a:alphaModFix/>
          </a:blip>
          <a:srcRect/>
          <a:stretch/>
        </p:blipFill>
        <p:spPr>
          <a:xfrm>
            <a:off x="7446937" y="4871689"/>
            <a:ext cx="4745064" cy="1986311"/>
          </a:xfrm>
          <a:prstGeom prst="rect">
            <a:avLst/>
          </a:prstGeom>
          <a:noFill/>
          <a:ln>
            <a:noFill/>
          </a:ln>
        </p:spPr>
      </p:pic>
      <p:pic>
        <p:nvPicPr>
          <p:cNvPr id="114" name="Google Shape;114;p15"/>
          <p:cNvPicPr preferRelativeResize="0"/>
          <p:nvPr/>
        </p:nvPicPr>
        <p:blipFill rotWithShape="1">
          <a:blip r:embed="rId8">
            <a:alphaModFix/>
          </a:blip>
          <a:srcRect/>
          <a:stretch/>
        </p:blipFill>
        <p:spPr>
          <a:xfrm>
            <a:off x="172865" y="6436849"/>
            <a:ext cx="803528" cy="27677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19"/>
        <p:cNvGrpSpPr/>
        <p:nvPr/>
      </p:nvGrpSpPr>
      <p:grpSpPr>
        <a:xfrm>
          <a:off x="0" y="0"/>
          <a:ext cx="0" cy="0"/>
          <a:chOff x="0" y="0"/>
          <a:chExt cx="0" cy="0"/>
        </a:xfrm>
      </p:grpSpPr>
      <p:sp>
        <p:nvSpPr>
          <p:cNvPr id="120" name="Google Shape;120;p16"/>
          <p:cNvSpPr txBox="1"/>
          <p:nvPr/>
        </p:nvSpPr>
        <p:spPr>
          <a:xfrm>
            <a:off x="512325" y="348142"/>
            <a:ext cx="12028500" cy="97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a:solidFill>
                  <a:srgbClr val="628229"/>
                </a:solidFill>
                <a:latin typeface="Arial"/>
                <a:ea typeface="Arial"/>
                <a:cs typeface="Arial"/>
                <a:sym typeface="Arial"/>
              </a:rPr>
              <a:t>Open Practice at Portland State University Library</a:t>
            </a:r>
            <a:endParaRPr sz="1800" b="0" i="0" u="none" strike="noStrike" cap="none">
              <a:solidFill>
                <a:srgbClr val="628229"/>
              </a:solidFill>
              <a:latin typeface="Arial"/>
              <a:ea typeface="Arial"/>
              <a:cs typeface="Arial"/>
              <a:sym typeface="Arial"/>
            </a:endParaRPr>
          </a:p>
        </p:txBody>
      </p:sp>
      <p:pic>
        <p:nvPicPr>
          <p:cNvPr id="121" name="Google Shape;121;p16"/>
          <p:cNvPicPr preferRelativeResize="0"/>
          <p:nvPr/>
        </p:nvPicPr>
        <p:blipFill rotWithShape="1">
          <a:blip r:embed="rId3">
            <a:alphaModFix/>
          </a:blip>
          <a:srcRect/>
          <a:stretch/>
        </p:blipFill>
        <p:spPr>
          <a:xfrm>
            <a:off x="7741306" y="1503335"/>
            <a:ext cx="4085175" cy="4282550"/>
          </a:xfrm>
          <a:prstGeom prst="rect">
            <a:avLst/>
          </a:prstGeom>
          <a:noFill/>
          <a:ln>
            <a:noFill/>
          </a:ln>
        </p:spPr>
      </p:pic>
      <p:sp>
        <p:nvSpPr>
          <p:cNvPr id="122" name="Google Shape;122;p16"/>
          <p:cNvSpPr txBox="1"/>
          <p:nvPr/>
        </p:nvSpPr>
        <p:spPr>
          <a:xfrm>
            <a:off x="429406" y="1356102"/>
            <a:ext cx="7311900" cy="4593285"/>
          </a:xfrm>
          <a:prstGeom prst="rect">
            <a:avLst/>
          </a:prstGeom>
          <a:noFill/>
          <a:ln>
            <a:noFill/>
          </a:ln>
        </p:spPr>
        <p:txBody>
          <a:bodyPr spcFirstLastPara="1" wrap="square" lIns="91425" tIns="91425" rIns="91425" bIns="91425" anchor="t" anchorCtr="0">
            <a:noAutofit/>
          </a:bodyPr>
          <a:lstStyle/>
          <a:p>
            <a:pPr marL="457200" marR="0" lvl="0" indent="-381000" algn="l" rtl="0">
              <a:lnSpc>
                <a:spcPct val="100000"/>
              </a:lnSpc>
              <a:spcBef>
                <a:spcPts val="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Our technologies group develops open source tools to promote content &amp; services</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We’ve adopted a Library Faculty Publication OA Policy</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Research &amp; Instruction faculty promote the use of Metrics Toolkit &amp; other metrics for research assessment</a:t>
            </a:r>
            <a:endParaRPr sz="2400" b="0" i="0" u="none" strike="noStrike" cap="none">
              <a:solidFill>
                <a:srgbClr val="000000"/>
              </a:solidFill>
              <a:latin typeface="Arial"/>
              <a:ea typeface="Arial"/>
              <a:cs typeface="Arial"/>
              <a:sym typeface="Arial"/>
            </a:endParaRPr>
          </a:p>
          <a:p>
            <a:pPr marL="457200" marR="0" lvl="0" indent="-381000" algn="l" rtl="0">
              <a:lnSpc>
                <a:spcPct val="100000"/>
              </a:lnSpc>
              <a:spcBef>
                <a:spcPts val="1200"/>
              </a:spcBef>
              <a:spcAft>
                <a:spcPts val="1200"/>
              </a:spcAft>
              <a:buClr>
                <a:srgbClr val="000000"/>
              </a:buClr>
              <a:buSzPts val="2400"/>
              <a:buFont typeface="Arial"/>
              <a:buChar char="•"/>
            </a:pPr>
            <a:r>
              <a:rPr lang="en-US" sz="2400" b="0" i="0" u="none" strike="noStrike" cap="none">
                <a:solidFill>
                  <a:srgbClr val="000000"/>
                </a:solidFill>
                <a:latin typeface="Arial"/>
                <a:ea typeface="Arial"/>
                <a:cs typeface="Arial"/>
                <a:sym typeface="Arial"/>
              </a:rPr>
              <a:t>Digital Scholarship Team participates in OpenCon through faculty sponsorship &amp; local events (OA week, regional OpenCons)</a:t>
            </a:r>
            <a:endParaRPr sz="2400" b="0" i="0" u="none" strike="noStrike" cap="none">
              <a:solidFill>
                <a:srgbClr val="000000"/>
              </a:solidFill>
              <a:latin typeface="Arial"/>
              <a:ea typeface="Arial"/>
              <a:cs typeface="Arial"/>
              <a:sym typeface="Arial"/>
            </a:endParaRPr>
          </a:p>
        </p:txBody>
      </p:sp>
      <p:pic>
        <p:nvPicPr>
          <p:cNvPr id="123" name="Google Shape;123;p16"/>
          <p:cNvPicPr preferRelativeResize="0"/>
          <p:nvPr/>
        </p:nvPicPr>
        <p:blipFill rotWithShape="1">
          <a:blip r:embed="rId4">
            <a:alphaModFix/>
          </a:blip>
          <a:srcRect/>
          <a:stretch/>
        </p:blipFill>
        <p:spPr>
          <a:xfrm>
            <a:off x="172865" y="6436849"/>
            <a:ext cx="803528" cy="276770"/>
          </a:xfrm>
          <a:prstGeom prst="rect">
            <a:avLst/>
          </a:prstGeom>
          <a:noFill/>
          <a:ln>
            <a:noFill/>
          </a:ln>
        </p:spPr>
      </p:pic>
    </p:spTree>
  </p:cSld>
  <p:clrMapOvr>
    <a:masterClrMapping/>
  </p:clrMapOvr>
</p:sld>
</file>

<file path=ppt/theme/theme1.xml><?xml version="1.0" encoding="utf-8"?>
<a:theme xmlns:a="http://schemas.openxmlformats.org/drawingml/2006/main" name="Confidential">
  <a:themeElements>
    <a:clrScheme name="Custom 4">
      <a:dk1>
        <a:srgbClr val="000000"/>
      </a:dk1>
      <a:lt1>
        <a:srgbClr val="FFFFFF"/>
      </a:lt1>
      <a:dk2>
        <a:srgbClr val="1F497D"/>
      </a:dk2>
      <a:lt2>
        <a:srgbClr val="EEECE1"/>
      </a:lt2>
      <a:accent1>
        <a:srgbClr val="00AFD7"/>
      </a:accent1>
      <a:accent2>
        <a:srgbClr val="236192"/>
      </a:accent2>
      <a:accent3>
        <a:srgbClr val="8A1B61"/>
      </a:accent3>
      <a:accent4>
        <a:srgbClr val="007749"/>
      </a:accent4>
      <a:accent5>
        <a:srgbClr val="E87722"/>
      </a:accent5>
      <a:accent6>
        <a:srgbClr val="AE2573"/>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2379</Words>
  <Application>Microsoft Office PowerPoint</Application>
  <PresentationFormat>Widescreen</PresentationFormat>
  <Paragraphs>224</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NTR</vt:lpstr>
      <vt:lpstr>Confidential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Jill Emery</dc:creator>
  <cp:lastModifiedBy>Jill Emery</cp:lastModifiedBy>
  <cp:revision>5</cp:revision>
  <dcterms:modified xsi:type="dcterms:W3CDTF">2019-03-11T22:15:06Z</dcterms:modified>
</cp:coreProperties>
</file>