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Raleway"/>
      <p:regular r:id="rId17"/>
      <p:bold r:id="rId18"/>
      <p:italic r:id="rId19"/>
      <p:boldItalic r:id="rId20"/>
    </p:embeddedFont>
    <p:embeddedFont>
      <p:font typeface="Average"/>
      <p:regular r:id="rId21"/>
    </p:embeddedFont>
    <p:embeddedFont>
      <p:font typeface="Oswald"/>
      <p:regular r:id="rId22"/>
      <p:bold r:id="rId23"/>
    </p:embeddedFont>
    <p:embeddedFont>
      <p:font typeface="Merriweather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Italic.fntdata"/><Relationship Id="rId22" Type="http://schemas.openxmlformats.org/officeDocument/2006/relationships/font" Target="fonts/Oswald-regular.fntdata"/><Relationship Id="rId21" Type="http://schemas.openxmlformats.org/officeDocument/2006/relationships/font" Target="fonts/Average-regular.fntdata"/><Relationship Id="rId24" Type="http://schemas.openxmlformats.org/officeDocument/2006/relationships/font" Target="fonts/Merriweather-regular.fntdata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erriweather-italic.fntdata"/><Relationship Id="rId25" Type="http://schemas.openxmlformats.org/officeDocument/2006/relationships/font" Target="fonts/Merriweather-bold.fntdata"/><Relationship Id="rId27" Type="http://schemas.openxmlformats.org/officeDocument/2006/relationships/font" Target="fonts/Merriweather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aleway-regular.fntdata"/><Relationship Id="rId16" Type="http://schemas.openxmlformats.org/officeDocument/2006/relationships/slide" Target="slides/slide12.xml"/><Relationship Id="rId19" Type="http://schemas.openxmlformats.org/officeDocument/2006/relationships/font" Target="fonts/Raleway-italic.fntdata"/><Relationship Id="rId1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3db17a260_0_34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3db17a260_0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43db17a260_0_39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43db17a260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43b5fdb11f_8_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43b5fdb11f_8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3b5fdb11f_8_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43b5fdb11f_8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3b5fdb11f_8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3b5fdb11f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3b5fdb11f_8_5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43b5fdb11f_8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3db17a260_0_35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3db17a260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3db17a260_0_35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43db17a260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5ed75ccf_033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5ed75ccf_0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43db17a260_0_37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43db17a260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3db17a260_0_38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43db17a260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3db17a260_0_39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43db17a260_0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>
  <p:cSld name="TITLE_1">
    <p:bg>
      <p:bgPr>
        <a:solidFill>
          <a:srgbClr val="F5F1E0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/>
          <p:nvPr/>
        </p:nvSpPr>
        <p:spPr>
          <a:xfrm>
            <a:off x="100" y="2580675"/>
            <a:ext cx="9144000" cy="2562600"/>
          </a:xfrm>
          <a:prstGeom prst="rect">
            <a:avLst/>
          </a:prstGeom>
          <a:solidFill>
            <a:srgbClr val="A8122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1880400" y="1786838"/>
            <a:ext cx="5383200" cy="1569900"/>
          </a:xfrm>
          <a:prstGeom prst="rect">
            <a:avLst/>
          </a:prstGeom>
          <a:noFill/>
          <a:ln cap="flat" cmpd="sng" w="19050">
            <a:solidFill>
              <a:srgbClr val="2222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>
            <p:ph type="ctrTitle"/>
          </p:nvPr>
        </p:nvSpPr>
        <p:spPr>
          <a:xfrm>
            <a:off x="1944450" y="1831388"/>
            <a:ext cx="5255100" cy="1480800"/>
          </a:xfrm>
          <a:prstGeom prst="rect">
            <a:avLst/>
          </a:prstGeom>
          <a:solidFill>
            <a:srgbClr val="22222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>
  <p:cSld name="TITLE_AND_TWO_COLUMNS_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457200" y="1397363"/>
            <a:ext cx="3994500" cy="3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rtl="0">
              <a:spcBef>
                <a:spcPts val="160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rtl="0">
              <a:spcBef>
                <a:spcPts val="160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rtl="0">
              <a:spcBef>
                <a:spcPts val="160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rtl="0">
              <a:spcBef>
                <a:spcPts val="160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rtl="0">
              <a:spcBef>
                <a:spcPts val="1600"/>
              </a:spcBef>
              <a:spcAft>
                <a:spcPts val="160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61" name="Google Shape;61;p14"/>
          <p:cNvSpPr txBox="1"/>
          <p:nvPr>
            <p:ph idx="2" type="body"/>
          </p:nvPr>
        </p:nvSpPr>
        <p:spPr>
          <a:xfrm>
            <a:off x="4692274" y="1397363"/>
            <a:ext cx="3994500" cy="3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indent="-381000" lvl="1" marL="9144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 rtl="0">
              <a:spcBef>
                <a:spcPts val="160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81000" lvl="3" marL="1828800" rtl="0">
              <a:spcBef>
                <a:spcPts val="160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rtl="0">
              <a:spcBef>
                <a:spcPts val="160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rtl="0">
              <a:spcBef>
                <a:spcPts val="160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rtl="0">
              <a:spcBef>
                <a:spcPts val="160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rtl="0">
              <a:spcBef>
                <a:spcPts val="1600"/>
              </a:spcBef>
              <a:spcAft>
                <a:spcPts val="160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62" name="Google Shape;62;p14"/>
          <p:cNvSpPr/>
          <p:nvPr/>
        </p:nvSpPr>
        <p:spPr>
          <a:xfrm>
            <a:off x="100" y="0"/>
            <a:ext cx="9144000" cy="796800"/>
          </a:xfrm>
          <a:prstGeom prst="rect">
            <a:avLst/>
          </a:prstGeom>
          <a:solidFill>
            <a:srgbClr val="F5F1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1765350" y="522975"/>
            <a:ext cx="5613300" cy="546900"/>
          </a:xfrm>
          <a:prstGeom prst="rect">
            <a:avLst/>
          </a:prstGeom>
          <a:noFill/>
          <a:ln cap="flat" cmpd="sng" w="9525">
            <a:solidFill>
              <a:srgbClr val="2222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>
            <p:ph type="title"/>
          </p:nvPr>
        </p:nvSpPr>
        <p:spPr>
          <a:xfrm>
            <a:off x="1810200" y="557513"/>
            <a:ext cx="5523600" cy="4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4297650" y="4840949"/>
            <a:ext cx="548700" cy="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 1">
  <p:cSld name="TITLE_ONLY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/>
          <p:nvPr/>
        </p:nvSpPr>
        <p:spPr>
          <a:xfrm>
            <a:off x="100" y="0"/>
            <a:ext cx="9144000" cy="796800"/>
          </a:xfrm>
          <a:prstGeom prst="rect">
            <a:avLst/>
          </a:prstGeom>
          <a:solidFill>
            <a:srgbClr val="F5F1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1765350" y="522975"/>
            <a:ext cx="5613300" cy="546900"/>
          </a:xfrm>
          <a:prstGeom prst="rect">
            <a:avLst/>
          </a:prstGeom>
          <a:noFill/>
          <a:ln cap="flat" cmpd="sng" w="9525">
            <a:solidFill>
              <a:srgbClr val="2222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type="title"/>
          </p:nvPr>
        </p:nvSpPr>
        <p:spPr>
          <a:xfrm>
            <a:off x="1810200" y="557513"/>
            <a:ext cx="5523600" cy="4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2" type="sldNum"/>
          </p:nvPr>
        </p:nvSpPr>
        <p:spPr>
          <a:xfrm>
            <a:off x="4297650" y="4840949"/>
            <a:ext cx="548700" cy="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_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457200" y="1462781"/>
            <a:ext cx="26319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73" name="Google Shape;73;p16"/>
          <p:cNvSpPr txBox="1"/>
          <p:nvPr>
            <p:ph idx="2" type="body"/>
          </p:nvPr>
        </p:nvSpPr>
        <p:spPr>
          <a:xfrm>
            <a:off x="3223964" y="1462781"/>
            <a:ext cx="26319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74" name="Google Shape;74;p16"/>
          <p:cNvSpPr txBox="1"/>
          <p:nvPr>
            <p:ph idx="3" type="body"/>
          </p:nvPr>
        </p:nvSpPr>
        <p:spPr>
          <a:xfrm>
            <a:off x="5990727" y="1462781"/>
            <a:ext cx="2631900" cy="34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75" name="Google Shape;75;p16"/>
          <p:cNvSpPr/>
          <p:nvPr/>
        </p:nvSpPr>
        <p:spPr>
          <a:xfrm>
            <a:off x="100" y="0"/>
            <a:ext cx="9144000" cy="796800"/>
          </a:xfrm>
          <a:prstGeom prst="rect">
            <a:avLst/>
          </a:prstGeom>
          <a:solidFill>
            <a:srgbClr val="F5F1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/>
          <p:nvPr/>
        </p:nvSpPr>
        <p:spPr>
          <a:xfrm>
            <a:off x="1765350" y="522975"/>
            <a:ext cx="5613300" cy="546900"/>
          </a:xfrm>
          <a:prstGeom prst="rect">
            <a:avLst/>
          </a:prstGeom>
          <a:noFill/>
          <a:ln cap="flat" cmpd="sng" w="9525">
            <a:solidFill>
              <a:srgbClr val="22222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 txBox="1"/>
          <p:nvPr>
            <p:ph type="title"/>
          </p:nvPr>
        </p:nvSpPr>
        <p:spPr>
          <a:xfrm>
            <a:off x="1810200" y="557513"/>
            <a:ext cx="5523600" cy="47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4297650" y="4840949"/>
            <a:ext cx="548700" cy="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dark">
  <p:cSld name="BLANK_1">
    <p:bg>
      <p:bgPr>
        <a:solidFill>
          <a:srgbClr val="222222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/>
          <p:nvPr/>
        </p:nvSpPr>
        <p:spPr>
          <a:xfrm>
            <a:off x="450900" y="328500"/>
            <a:ext cx="8242200" cy="4486500"/>
          </a:xfrm>
          <a:prstGeom prst="rect">
            <a:avLst/>
          </a:prstGeom>
          <a:noFill/>
          <a:ln cap="flat" cmpd="sng" w="9525">
            <a:solidFill>
              <a:srgbClr val="F5F1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"/>
          <p:cNvSpPr/>
          <p:nvPr/>
        </p:nvSpPr>
        <p:spPr>
          <a:xfrm>
            <a:off x="528600" y="389475"/>
            <a:ext cx="8086800" cy="4364400"/>
          </a:xfrm>
          <a:prstGeom prst="rect">
            <a:avLst/>
          </a:prstGeom>
          <a:noFill/>
          <a:ln cap="flat" cmpd="sng" w="28575">
            <a:solidFill>
              <a:srgbClr val="F5F1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 txBox="1"/>
          <p:nvPr>
            <p:ph idx="12" type="sldNum"/>
          </p:nvPr>
        </p:nvSpPr>
        <p:spPr>
          <a:xfrm>
            <a:off x="4297650" y="4840949"/>
            <a:ext cx="548700" cy="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5F1E0"/>
                </a:solidFill>
              </a:defRPr>
            </a:lvl1pPr>
            <a:lvl2pPr lvl="1" rtl="0">
              <a:buNone/>
              <a:defRPr>
                <a:solidFill>
                  <a:srgbClr val="F5F1E0"/>
                </a:solidFill>
              </a:defRPr>
            </a:lvl2pPr>
            <a:lvl3pPr lvl="2" rtl="0">
              <a:buNone/>
              <a:defRPr>
                <a:solidFill>
                  <a:srgbClr val="F5F1E0"/>
                </a:solidFill>
              </a:defRPr>
            </a:lvl3pPr>
            <a:lvl4pPr lvl="3" rtl="0">
              <a:buNone/>
              <a:defRPr>
                <a:solidFill>
                  <a:srgbClr val="F5F1E0"/>
                </a:solidFill>
              </a:defRPr>
            </a:lvl4pPr>
            <a:lvl5pPr lvl="4" rtl="0">
              <a:buNone/>
              <a:defRPr>
                <a:solidFill>
                  <a:srgbClr val="F5F1E0"/>
                </a:solidFill>
              </a:defRPr>
            </a:lvl5pPr>
            <a:lvl6pPr lvl="5" rtl="0">
              <a:buNone/>
              <a:defRPr>
                <a:solidFill>
                  <a:srgbClr val="F5F1E0"/>
                </a:solidFill>
              </a:defRPr>
            </a:lvl6pPr>
            <a:lvl7pPr lvl="6" rtl="0">
              <a:buNone/>
              <a:defRPr>
                <a:solidFill>
                  <a:srgbClr val="F5F1E0"/>
                </a:solidFill>
              </a:defRPr>
            </a:lvl7pPr>
            <a:lvl8pPr lvl="7" rtl="0">
              <a:buNone/>
              <a:defRPr>
                <a:solidFill>
                  <a:srgbClr val="F5F1E0"/>
                </a:solidFill>
              </a:defRPr>
            </a:lvl8pPr>
            <a:lvl9pPr lvl="8" rtl="0">
              <a:buNone/>
              <a:defRPr>
                <a:solidFill>
                  <a:srgbClr val="F5F1E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bg>
      <p:bgPr>
        <a:solidFill>
          <a:srgbClr val="222222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/>
          <p:nvPr/>
        </p:nvSpPr>
        <p:spPr>
          <a:xfrm>
            <a:off x="100" y="0"/>
            <a:ext cx="9144000" cy="1641300"/>
          </a:xfrm>
          <a:prstGeom prst="rect">
            <a:avLst/>
          </a:prstGeom>
          <a:solidFill>
            <a:srgbClr val="A8122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8"/>
          <p:cNvSpPr/>
          <p:nvPr/>
        </p:nvSpPr>
        <p:spPr>
          <a:xfrm>
            <a:off x="4073400" y="1272160"/>
            <a:ext cx="997200" cy="747900"/>
          </a:xfrm>
          <a:prstGeom prst="rect">
            <a:avLst/>
          </a:prstGeom>
          <a:noFill/>
          <a:ln cap="flat" cmpd="sng" w="9525">
            <a:solidFill>
              <a:srgbClr val="F5F1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8"/>
          <p:cNvSpPr/>
          <p:nvPr/>
        </p:nvSpPr>
        <p:spPr>
          <a:xfrm>
            <a:off x="4135950" y="1319072"/>
            <a:ext cx="872100" cy="654000"/>
          </a:xfrm>
          <a:prstGeom prst="rect">
            <a:avLst/>
          </a:prstGeom>
          <a:solidFill>
            <a:srgbClr val="F5F1E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1568100" y="2161800"/>
            <a:ext cx="60078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erriweather"/>
              <a:buChar char="●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"/>
              <a:buChar char="○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"/>
              <a:buChar char="■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"/>
              <a:buChar char="●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"/>
              <a:buChar char="○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"/>
              <a:buChar char="■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"/>
              <a:buChar char="●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"/>
              <a:buChar char="○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Merriweather"/>
              <a:buChar char="■"/>
              <a:defRPr i="1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88" name="Google Shape;88;p18"/>
          <p:cNvSpPr txBox="1"/>
          <p:nvPr/>
        </p:nvSpPr>
        <p:spPr>
          <a:xfrm>
            <a:off x="3593400" y="12957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22222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9600">
              <a:solidFill>
                <a:srgbClr val="22222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4297650" y="4840949"/>
            <a:ext cx="548700" cy="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rtl="0">
              <a:buNone/>
              <a:defRPr>
                <a:solidFill>
                  <a:srgbClr val="F5F1E0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1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Relationship Id="rId4" Type="http://schemas.openxmlformats.org/officeDocument/2006/relationships/hyperlink" Target="http://creativecommons.org/licenses/by/4.0/" TargetMode="External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5" Type="http://schemas.openxmlformats.org/officeDocument/2006/relationships/image" Target="../media/image1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BRINGING IT HOME!</a:t>
            </a:r>
            <a:endParaRPr/>
          </a:p>
        </p:txBody>
      </p:sp>
      <p:sp>
        <p:nvSpPr>
          <p:cNvPr id="95" name="Google Shape;95;p1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benefits of regional collaboration</a:t>
            </a:r>
            <a:endParaRPr/>
          </a:p>
        </p:txBody>
      </p:sp>
      <p:sp>
        <p:nvSpPr>
          <p:cNvPr id="96" name="Google Shape;96;p19"/>
          <p:cNvSpPr txBox="1"/>
          <p:nvPr>
            <p:ph idx="2" type="body"/>
          </p:nvPr>
        </p:nvSpPr>
        <p:spPr>
          <a:xfrm>
            <a:off x="4946650" y="15582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Jeremy Smith </a:t>
            </a:r>
            <a:br>
              <a:rPr lang="en" sz="1200"/>
            </a:br>
            <a:r>
              <a:rPr lang="en" sz="1200"/>
              <a:t>Digital Projects Manager in Scholarly Communication, University of Massachusetts Amherst 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200"/>
              <a:t>Jody Carson</a:t>
            </a:r>
            <a:br>
              <a:rPr lang="en" sz="1200"/>
            </a:br>
            <a:r>
              <a:rPr lang="en" sz="1200"/>
              <a:t>Associate Professor of Early Childhood Education, Northern Essex Community College 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200"/>
              <a:t>Kevin Corcoran</a:t>
            </a:r>
            <a:br>
              <a:rPr lang="en" sz="1200"/>
            </a:br>
            <a:r>
              <a:rPr lang="en" sz="1200"/>
              <a:t>Executive Director, Digital Learning, </a:t>
            </a:r>
            <a:br>
              <a:rPr lang="en" sz="1200"/>
            </a:br>
            <a:r>
              <a:rPr lang="en" sz="1200"/>
              <a:t>Connecticut State Colleges &amp; Universities 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200"/>
              <a:t>Sue Tashjian</a:t>
            </a:r>
            <a:br>
              <a:rPr lang="en" sz="1200"/>
            </a:br>
            <a:r>
              <a:rPr lang="en" sz="1200"/>
              <a:t>Coordinator of Instructional Technology, </a:t>
            </a:r>
            <a:br>
              <a:rPr lang="en" sz="1200"/>
            </a:br>
            <a:r>
              <a:rPr lang="en" sz="1200"/>
              <a:t>Northern Essex Community College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8250" y="104925"/>
            <a:ext cx="1412120" cy="141212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/>
          <p:nvPr/>
        </p:nvSpPr>
        <p:spPr>
          <a:xfrm>
            <a:off x="4906625" y="4502400"/>
            <a:ext cx="41406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latin typeface="Average"/>
                <a:ea typeface="Average"/>
                <a:cs typeface="Average"/>
                <a:sym typeface="Average"/>
              </a:rPr>
              <a:t>Bringing It Home: The Benefits of Regional Collaboration</a:t>
            </a:r>
            <a:r>
              <a:rPr lang="en" sz="1000">
                <a:latin typeface="Average"/>
                <a:ea typeface="Average"/>
                <a:cs typeface="Average"/>
                <a:sym typeface="Average"/>
              </a:rPr>
              <a:t> by Jeremy Smith, Jody Carson, Sue Tashjian, Kevin Corcoran, is licensed under a </a:t>
            </a:r>
            <a:r>
              <a:rPr lang="en" sz="1000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4"/>
              </a:rPr>
              <a:t>Creative Commons Attribution 4.0 International License.</a:t>
            </a:r>
            <a:endParaRPr sz="1000"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7475" y="3919525"/>
            <a:ext cx="1521249" cy="53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8"/>
          <p:cNvPicPr preferRelativeResize="0"/>
          <p:nvPr/>
        </p:nvPicPr>
        <p:blipFill>
          <a:blip r:embed="rId3">
            <a:alphaModFix amt="79000"/>
          </a:blip>
          <a:stretch>
            <a:fillRect/>
          </a:stretch>
        </p:blipFill>
        <p:spPr>
          <a:xfrm>
            <a:off x="1855500" y="303750"/>
            <a:ext cx="5483700" cy="4536000"/>
          </a:xfrm>
          <a:prstGeom prst="roundRect">
            <a:avLst>
              <a:gd fmla="val 4647" name="adj"/>
            </a:avLst>
          </a:prstGeom>
          <a:noFill/>
          <a:ln>
            <a:noFill/>
          </a:ln>
        </p:spPr>
      </p:pic>
      <p:sp>
        <p:nvSpPr>
          <p:cNvPr id="174" name="Google Shape;174;p28"/>
          <p:cNvSpPr txBox="1"/>
          <p:nvPr>
            <p:ph type="title"/>
          </p:nvPr>
        </p:nvSpPr>
        <p:spPr>
          <a:xfrm>
            <a:off x="-229650" y="2049525"/>
            <a:ext cx="9654000" cy="11361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000000"/>
                </a:solidFill>
              </a:rPr>
              <a:t>Tips &amp; Advice</a:t>
            </a:r>
            <a:endParaRPr sz="6000">
              <a:solidFill>
                <a:srgbClr val="000000"/>
              </a:solidFill>
            </a:endParaRPr>
          </a:p>
        </p:txBody>
      </p:sp>
      <p:sp>
        <p:nvSpPr>
          <p:cNvPr id="175" name="Google Shape;175;p28"/>
          <p:cNvSpPr txBox="1"/>
          <p:nvPr>
            <p:ph type="title"/>
          </p:nvPr>
        </p:nvSpPr>
        <p:spPr>
          <a:xfrm>
            <a:off x="2163900" y="2141175"/>
            <a:ext cx="4866900" cy="8610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Tips &amp; Advice</a:t>
            </a:r>
            <a:endParaRPr sz="6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9"/>
          <p:cNvPicPr preferRelativeResize="0"/>
          <p:nvPr/>
        </p:nvPicPr>
        <p:blipFill>
          <a:blip r:embed="rId3">
            <a:alphaModFix amt="62000"/>
          </a:blip>
          <a:stretch>
            <a:fillRect/>
          </a:stretch>
        </p:blipFill>
        <p:spPr>
          <a:xfrm>
            <a:off x="994713" y="166237"/>
            <a:ext cx="7205400" cy="4811100"/>
          </a:xfrm>
          <a:prstGeom prst="roundRect">
            <a:avLst>
              <a:gd fmla="val 7625" name="adj"/>
            </a:avLst>
          </a:prstGeom>
          <a:noFill/>
          <a:ln>
            <a:noFill/>
          </a:ln>
        </p:spPr>
      </p:pic>
      <p:sp>
        <p:nvSpPr>
          <p:cNvPr id="181" name="Google Shape;181;p29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effectLst>
            <a:outerShdw rotWithShape="0" algn="bl" dir="5400000" dist="57150">
              <a:srgbClr val="000000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Moving Ahead</a:t>
            </a:r>
            <a:endParaRPr sz="6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87" name="Google Shape;187;p30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BRINGING IT HOME!</a:t>
            </a:r>
            <a:endParaRPr/>
          </a:p>
        </p:txBody>
      </p:sp>
      <p:sp>
        <p:nvSpPr>
          <p:cNvPr id="188" name="Google Shape;188;p30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benefits of regional collaboration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7300" y="707231"/>
            <a:ext cx="6629400" cy="3729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How it All Began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Nuts &amp; Bolts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Benefits of Regional Collaboration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Tips &amp; Advice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Moving Ahead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490250" y="526350"/>
            <a:ext cx="6227100" cy="596400"/>
          </a:xfrm>
          <a:prstGeom prst="rect">
            <a:avLst/>
          </a:prstGeom>
          <a:effectLst>
            <a:outerShdw rotWithShape="0" algn="bl" dir="13500000" dist="28575">
              <a:schemeClr val="dk1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Core Planning Team</a:t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 rotWithShape="1">
          <a:blip r:embed="rId3">
            <a:alphaModFix/>
          </a:blip>
          <a:srcRect b="0" l="7527" r="0" t="17911"/>
          <a:stretch/>
        </p:blipFill>
        <p:spPr>
          <a:xfrm>
            <a:off x="1860600" y="1361600"/>
            <a:ext cx="5422800" cy="3610200"/>
          </a:xfrm>
          <a:prstGeom prst="roundRect">
            <a:avLst>
              <a:gd fmla="val 9371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-328025" y="1081406"/>
            <a:ext cx="5180400" cy="1710300"/>
          </a:xfrm>
          <a:prstGeom prst="rect">
            <a:avLst/>
          </a:prstGeom>
          <a:effectLst>
            <a:outerShdw rotWithShape="0" algn="bl" dir="5400000" dist="57150">
              <a:srgbClr val="000000"/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/>
              <a:t>Northeast Region</a:t>
            </a:r>
            <a:endParaRPr sz="5500"/>
          </a:p>
        </p:txBody>
      </p:sp>
      <p:pic>
        <p:nvPicPr>
          <p:cNvPr id="122" name="Google Shape;12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1550" y="279352"/>
            <a:ext cx="3727925" cy="469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3"/>
          <p:cNvSpPr/>
          <p:nvPr/>
        </p:nvSpPr>
        <p:spPr>
          <a:xfrm>
            <a:off x="6726775" y="2589200"/>
            <a:ext cx="702000" cy="202500"/>
          </a:xfrm>
          <a:prstGeom prst="wedgeRectCallout">
            <a:avLst>
              <a:gd fmla="val -21428" name="adj1"/>
              <a:gd fmla="val 84287" name="adj2"/>
            </a:avLst>
          </a:prstGeom>
          <a:solidFill>
            <a:srgbClr val="A8122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UMass Amherst</a:t>
            </a:r>
            <a:endParaRPr sz="8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24" name="Google Shape;124;p23"/>
          <p:cNvSpPr/>
          <p:nvPr/>
        </p:nvSpPr>
        <p:spPr>
          <a:xfrm rot="8584629">
            <a:off x="7129312" y="2942636"/>
            <a:ext cx="129840" cy="129840"/>
          </a:xfrm>
          <a:prstGeom prst="teardrop">
            <a:avLst>
              <a:gd fmla="val 100000" name="adj"/>
            </a:avLst>
          </a:prstGeom>
          <a:solidFill>
            <a:srgbClr val="222222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3"/>
          <p:cNvSpPr/>
          <p:nvPr/>
        </p:nvSpPr>
        <p:spPr>
          <a:xfrm rot="8584629">
            <a:off x="6450712" y="3660224"/>
            <a:ext cx="129840" cy="129840"/>
          </a:xfrm>
          <a:prstGeom prst="teardrop">
            <a:avLst>
              <a:gd fmla="val 100000" name="adj"/>
            </a:avLst>
          </a:prstGeom>
          <a:solidFill>
            <a:srgbClr val="222222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/>
          <p:nvPr/>
        </p:nvSpPr>
        <p:spPr>
          <a:xfrm rot="8584629">
            <a:off x="6381212" y="2745142"/>
            <a:ext cx="129840" cy="129840"/>
          </a:xfrm>
          <a:prstGeom prst="teardrop">
            <a:avLst>
              <a:gd fmla="val 100000" name="adj"/>
            </a:avLst>
          </a:prstGeom>
          <a:solidFill>
            <a:srgbClr val="222222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3"/>
          <p:cNvSpPr/>
          <p:nvPr/>
        </p:nvSpPr>
        <p:spPr>
          <a:xfrm rot="8584629">
            <a:off x="7165088" y="2422467"/>
            <a:ext cx="129840" cy="129840"/>
          </a:xfrm>
          <a:prstGeom prst="teardrop">
            <a:avLst>
              <a:gd fmla="val 100000" name="adj"/>
            </a:avLst>
          </a:prstGeom>
          <a:solidFill>
            <a:srgbClr val="222222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3"/>
          <p:cNvSpPr/>
          <p:nvPr/>
        </p:nvSpPr>
        <p:spPr>
          <a:xfrm rot="8584629">
            <a:off x="6816238" y="3077317"/>
            <a:ext cx="129840" cy="129840"/>
          </a:xfrm>
          <a:prstGeom prst="teardrop">
            <a:avLst>
              <a:gd fmla="val 100000" name="adj"/>
            </a:avLst>
          </a:prstGeom>
          <a:solidFill>
            <a:srgbClr val="222222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9526" y="3009475"/>
            <a:ext cx="1649199" cy="11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71922">
            <a:off x="5195968" y="1960665"/>
            <a:ext cx="3643938" cy="200202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4"/>
          <p:cNvSpPr txBox="1"/>
          <p:nvPr>
            <p:ph idx="4294967295" type="subTitle"/>
          </p:nvPr>
        </p:nvSpPr>
        <p:spPr>
          <a:xfrm>
            <a:off x="231025" y="503225"/>
            <a:ext cx="1837200" cy="26037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PLUS</a:t>
            </a:r>
            <a:br>
              <a:rPr lang="en"/>
            </a:br>
            <a:r>
              <a:rPr lang="en"/>
              <a:t>Edmonton, AB</a:t>
            </a:r>
            <a:br>
              <a:rPr lang="en"/>
            </a:br>
            <a:r>
              <a:rPr lang="en"/>
              <a:t>Ontario</a:t>
            </a:r>
            <a:br>
              <a:rPr lang="en"/>
            </a:br>
            <a:r>
              <a:rPr lang="en"/>
              <a:t>Arizona</a:t>
            </a:r>
            <a:br>
              <a:rPr lang="en"/>
            </a:br>
            <a:r>
              <a:rPr lang="en"/>
              <a:t>California</a:t>
            </a:r>
            <a:br>
              <a:rPr lang="en"/>
            </a:br>
            <a:r>
              <a:rPr lang="en"/>
              <a:t>Georgia</a:t>
            </a:r>
            <a:br>
              <a:rPr lang="en"/>
            </a:br>
            <a:r>
              <a:rPr lang="en"/>
              <a:t>Washington, DC</a:t>
            </a:r>
            <a:br>
              <a:rPr lang="en"/>
            </a:br>
            <a:r>
              <a:rPr lang="en"/>
              <a:t>Nevada</a:t>
            </a:r>
            <a:endParaRPr/>
          </a:p>
        </p:txBody>
      </p:sp>
      <p:sp>
        <p:nvSpPr>
          <p:cNvPr id="136" name="Google Shape;136;p24"/>
          <p:cNvSpPr txBox="1"/>
          <p:nvPr>
            <p:ph idx="4294967295" type="ctrTitle"/>
          </p:nvPr>
        </p:nvSpPr>
        <p:spPr>
          <a:xfrm>
            <a:off x="5685163" y="3009475"/>
            <a:ext cx="788400" cy="895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33</a:t>
            </a:r>
            <a:endParaRPr sz="4800"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95950" y="417352"/>
            <a:ext cx="1022793" cy="172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8739" y="274704"/>
            <a:ext cx="1307610" cy="1729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4175" y="3455760"/>
            <a:ext cx="868538" cy="1473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317200" y="1551125"/>
            <a:ext cx="3204275" cy="288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087758" y="3455741"/>
            <a:ext cx="2336006" cy="1121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736062" y="3009465"/>
            <a:ext cx="868539" cy="1181212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4"/>
          <p:cNvSpPr txBox="1"/>
          <p:nvPr>
            <p:ph idx="4294967295" type="ctrTitle"/>
          </p:nvPr>
        </p:nvSpPr>
        <p:spPr>
          <a:xfrm>
            <a:off x="5831750" y="2059325"/>
            <a:ext cx="1124100" cy="763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66</a:t>
            </a:r>
            <a:endParaRPr sz="6000"/>
          </a:p>
        </p:txBody>
      </p:sp>
      <p:sp>
        <p:nvSpPr>
          <p:cNvPr id="144" name="Google Shape;144;p24"/>
          <p:cNvSpPr txBox="1"/>
          <p:nvPr>
            <p:ph idx="4294967295" type="ctrTitle"/>
          </p:nvPr>
        </p:nvSpPr>
        <p:spPr>
          <a:xfrm>
            <a:off x="6776113" y="1414000"/>
            <a:ext cx="788400" cy="895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16</a:t>
            </a:r>
            <a:endParaRPr sz="4000"/>
          </a:p>
        </p:txBody>
      </p:sp>
      <p:sp>
        <p:nvSpPr>
          <p:cNvPr id="145" name="Google Shape;145;p24"/>
          <p:cNvSpPr txBox="1"/>
          <p:nvPr>
            <p:ph idx="4294967295" type="ctrTitle"/>
          </p:nvPr>
        </p:nvSpPr>
        <p:spPr>
          <a:xfrm>
            <a:off x="8062213" y="692025"/>
            <a:ext cx="788400" cy="895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1</a:t>
            </a:r>
            <a:endParaRPr sz="4000"/>
          </a:p>
        </p:txBody>
      </p:sp>
      <p:sp>
        <p:nvSpPr>
          <p:cNvPr id="146" name="Google Shape;146;p24"/>
          <p:cNvSpPr txBox="1"/>
          <p:nvPr>
            <p:ph idx="4294967295" type="ctrTitle"/>
          </p:nvPr>
        </p:nvSpPr>
        <p:spPr>
          <a:xfrm>
            <a:off x="1174788" y="3853950"/>
            <a:ext cx="788400" cy="895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9</a:t>
            </a:r>
            <a:endParaRPr sz="4000"/>
          </a:p>
        </p:txBody>
      </p:sp>
      <p:sp>
        <p:nvSpPr>
          <p:cNvPr id="147" name="Google Shape;147;p24"/>
          <p:cNvSpPr txBox="1"/>
          <p:nvPr>
            <p:ph idx="4294967295" type="ctrTitle"/>
          </p:nvPr>
        </p:nvSpPr>
        <p:spPr>
          <a:xfrm>
            <a:off x="3726538" y="2633100"/>
            <a:ext cx="788400" cy="895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4</a:t>
            </a:r>
            <a:r>
              <a:rPr lang="en" sz="4000"/>
              <a:t>6</a:t>
            </a:r>
            <a:endParaRPr sz="4000"/>
          </a:p>
        </p:txBody>
      </p:sp>
      <p:sp>
        <p:nvSpPr>
          <p:cNvPr id="148" name="Google Shape;148;p24"/>
          <p:cNvSpPr txBox="1"/>
          <p:nvPr>
            <p:ph idx="4294967295" type="ctrTitle"/>
          </p:nvPr>
        </p:nvSpPr>
        <p:spPr>
          <a:xfrm>
            <a:off x="2938150" y="3682100"/>
            <a:ext cx="788400" cy="895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5</a:t>
            </a:r>
            <a:endParaRPr sz="4000"/>
          </a:p>
        </p:txBody>
      </p:sp>
      <p:sp>
        <p:nvSpPr>
          <p:cNvPr id="149" name="Google Shape;149;p24"/>
          <p:cNvSpPr txBox="1"/>
          <p:nvPr>
            <p:ph idx="4294967295" type="ctrTitle"/>
          </p:nvPr>
        </p:nvSpPr>
        <p:spPr>
          <a:xfrm>
            <a:off x="6776113" y="3107000"/>
            <a:ext cx="788400" cy="895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10</a:t>
            </a:r>
            <a:endParaRPr sz="4000"/>
          </a:p>
        </p:txBody>
      </p:sp>
      <p:sp>
        <p:nvSpPr>
          <p:cNvPr id="150" name="Google Shape;150;p24"/>
          <p:cNvSpPr txBox="1"/>
          <p:nvPr>
            <p:ph idx="4294967295" type="title"/>
          </p:nvPr>
        </p:nvSpPr>
        <p:spPr>
          <a:xfrm>
            <a:off x="2134425" y="314100"/>
            <a:ext cx="5087100" cy="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Attendance by State</a:t>
            </a:r>
            <a:endParaRPr sz="4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5"/>
          <p:cNvPicPr preferRelativeResize="0"/>
          <p:nvPr/>
        </p:nvPicPr>
        <p:blipFill rotWithShape="1">
          <a:blip r:embed="rId3">
            <a:alphaModFix amt="50000"/>
          </a:blip>
          <a:srcRect b="1324" l="25691" r="3960" t="1314"/>
          <a:stretch/>
        </p:blipFill>
        <p:spPr>
          <a:xfrm>
            <a:off x="2309250" y="282900"/>
            <a:ext cx="4525500" cy="4577700"/>
          </a:xfrm>
          <a:prstGeom prst="roundRect">
            <a:avLst>
              <a:gd fmla="val 3141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6" name="Google Shape;156;p25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effectLst>
            <a:outerShdw rotWithShape="0" algn="bl" dir="1140000" dist="47625">
              <a:srgbClr val="000000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How It All Began</a:t>
            </a:r>
            <a:endParaRPr sz="6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6"/>
          <p:cNvPicPr preferRelativeResize="0"/>
          <p:nvPr/>
        </p:nvPicPr>
        <p:blipFill>
          <a:blip r:embed="rId3">
            <a:alphaModFix amt="62000"/>
          </a:blip>
          <a:stretch>
            <a:fillRect/>
          </a:stretch>
        </p:blipFill>
        <p:spPr>
          <a:xfrm>
            <a:off x="2963050" y="189875"/>
            <a:ext cx="3020400" cy="4523700"/>
          </a:xfrm>
          <a:prstGeom prst="roundRect">
            <a:avLst>
              <a:gd fmla="val 10256" name="adj"/>
            </a:avLst>
          </a:prstGeom>
          <a:noFill/>
          <a:ln>
            <a:noFill/>
          </a:ln>
        </p:spPr>
      </p:pic>
      <p:sp>
        <p:nvSpPr>
          <p:cNvPr id="162" name="Google Shape;162;p26"/>
          <p:cNvSpPr txBox="1"/>
          <p:nvPr>
            <p:ph type="title"/>
          </p:nvPr>
        </p:nvSpPr>
        <p:spPr>
          <a:xfrm>
            <a:off x="2039800" y="1906631"/>
            <a:ext cx="4866900" cy="861000"/>
          </a:xfrm>
          <a:prstGeom prst="rect">
            <a:avLst/>
          </a:prstGeom>
          <a:effectLst>
            <a:outerShdw rotWithShape="0" algn="bl" dir="10860000" dist="57150">
              <a:srgbClr val="000000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Nuts &amp; Bolts</a:t>
            </a:r>
            <a:endParaRPr sz="6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7"/>
          <p:cNvPicPr preferRelativeResize="0"/>
          <p:nvPr/>
        </p:nvPicPr>
        <p:blipFill>
          <a:blip r:embed="rId3">
            <a:alphaModFix amt="57000"/>
          </a:blip>
          <a:stretch>
            <a:fillRect/>
          </a:stretch>
        </p:blipFill>
        <p:spPr>
          <a:xfrm>
            <a:off x="231025" y="496950"/>
            <a:ext cx="8760600" cy="4297200"/>
          </a:xfrm>
          <a:prstGeom prst="roundRect">
            <a:avLst>
              <a:gd fmla="val 7765" name="adj"/>
            </a:avLst>
          </a:prstGeom>
          <a:noFill/>
          <a:ln>
            <a:noFill/>
          </a:ln>
        </p:spPr>
      </p:pic>
      <p:sp>
        <p:nvSpPr>
          <p:cNvPr id="168" name="Google Shape;168;p27"/>
          <p:cNvSpPr txBox="1"/>
          <p:nvPr>
            <p:ph type="title"/>
          </p:nvPr>
        </p:nvSpPr>
        <p:spPr>
          <a:xfrm>
            <a:off x="31950" y="1292431"/>
            <a:ext cx="9080100" cy="861000"/>
          </a:xfrm>
          <a:prstGeom prst="rect">
            <a:avLst/>
          </a:prstGeom>
          <a:effectLst>
            <a:outerShdw rotWithShape="0" algn="bl" dir="8520000" dist="57150">
              <a:srgbClr val="000000"/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/>
              <a:t>Benefits of Regional Collaboration</a:t>
            </a:r>
            <a:endParaRPr sz="55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