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24"/>
  </p:notesMasterIdLst>
  <p:handoutMasterIdLst>
    <p:handoutMasterId r:id="rId25"/>
  </p:handoutMasterIdLst>
  <p:sldIdLst>
    <p:sldId id="256" r:id="rId2"/>
    <p:sldId id="257" r:id="rId3"/>
    <p:sldId id="258" r:id="rId4"/>
    <p:sldId id="274" r:id="rId5"/>
    <p:sldId id="259" r:id="rId6"/>
    <p:sldId id="271" r:id="rId7"/>
    <p:sldId id="261" r:id="rId8"/>
    <p:sldId id="278" r:id="rId9"/>
    <p:sldId id="262" r:id="rId10"/>
    <p:sldId id="263" r:id="rId11"/>
    <p:sldId id="277" r:id="rId12"/>
    <p:sldId id="272" r:id="rId13"/>
    <p:sldId id="264" r:id="rId14"/>
    <p:sldId id="276" r:id="rId15"/>
    <p:sldId id="265" r:id="rId16"/>
    <p:sldId id="269" r:id="rId17"/>
    <p:sldId id="270" r:id="rId18"/>
    <p:sldId id="273" r:id="rId19"/>
    <p:sldId id="268" r:id="rId20"/>
    <p:sldId id="266" r:id="rId21"/>
    <p:sldId id="275" r:id="rId22"/>
    <p:sldId id="26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39" d="100"/>
          <a:sy n="139" d="100"/>
        </p:scale>
        <p:origin x="-544" y="-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EF5CFCF-58AB-FE49-BC8F-114AE89B1B74}" type="datetimeFigureOut">
              <a:rPr lang="en-US" smtClean="0"/>
              <a:t>6/5/12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1CEECBA-5158-494E-9646-8DD29511FBF7}" type="slidenum">
              <a:rPr lang="en-US" smtClean="0"/>
              <a:t>‹#›</a:t>
            </a:fld>
            <a:endParaRPr lang="en-US"/>
          </a:p>
        </p:txBody>
      </p:sp>
    </p:spTree>
    <p:extLst>
      <p:ext uri="{BB962C8B-B14F-4D97-AF65-F5344CB8AC3E}">
        <p14:creationId xmlns:p14="http://schemas.microsoft.com/office/powerpoint/2010/main" val="407345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5DBE3E-9EED-EF4C-822C-B0B0848543F9}" type="datetimeFigureOut">
              <a:rPr lang="en-US" smtClean="0"/>
              <a:t>6/5/12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3DD96B-30B1-ED40-A63E-17CB96A255C6}" type="slidenum">
              <a:rPr lang="en-US" smtClean="0"/>
              <a:t>‹#›</a:t>
            </a:fld>
            <a:endParaRPr lang="en-US"/>
          </a:p>
        </p:txBody>
      </p:sp>
    </p:spTree>
    <p:extLst>
      <p:ext uri="{BB962C8B-B14F-4D97-AF65-F5344CB8AC3E}">
        <p14:creationId xmlns:p14="http://schemas.microsoft.com/office/powerpoint/2010/main" val="38655012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 morning, I a</a:t>
            </a:r>
            <a:r>
              <a:rPr lang="en-US" baseline="0" dirty="0" smtClean="0"/>
              <a:t>m Jennifer Mayer, Research and Instruction Librarian at the University of Wyoming Libraries.  My talk today is about how my colleague and I engaged students in our </a:t>
            </a:r>
            <a:r>
              <a:rPr lang="en-US" baseline="0" dirty="0" smtClean="0"/>
              <a:t>credit information literacy </a:t>
            </a:r>
            <a:r>
              <a:rPr lang="en-US" baseline="0" dirty="0" smtClean="0"/>
              <a:t>credit class.</a:t>
            </a:r>
          </a:p>
          <a:p>
            <a:r>
              <a:rPr lang="en-US" baseline="0" dirty="0" smtClean="0"/>
              <a:t>Melissa Bowles-Terry, my co-teacher and </a:t>
            </a:r>
            <a:r>
              <a:rPr lang="en-US" baseline="0" dirty="0" smtClean="0"/>
              <a:t>UW Libraries’ </a:t>
            </a:r>
            <a:r>
              <a:rPr lang="en-US" baseline="0" dirty="0" smtClean="0"/>
              <a:t>Instruction and Assessment coordinator regrets she is not able to be here today, so I will present our work.</a:t>
            </a:r>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1</a:t>
            </a:fld>
            <a:endParaRPr lang="en-US"/>
          </a:p>
        </p:txBody>
      </p:sp>
    </p:spTree>
    <p:extLst>
      <p:ext uri="{BB962C8B-B14F-4D97-AF65-F5344CB8AC3E}">
        <p14:creationId xmlns:p14="http://schemas.microsoft.com/office/powerpoint/2010/main" val="2351014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Active Learning and Participation were guiding principles for this class.  </a:t>
            </a:r>
          </a:p>
          <a:p>
            <a:r>
              <a:rPr lang="en-US" baseline="0" dirty="0" smtClean="0"/>
              <a:t>Discussion and Participation: Heavily weighted part of grade 40%.  Counted discussion and completing exercises, so not all verbal.  Other %s for grade.  Students select articles for discussion and provide questions for discussion.  They are responsible for finding, evaluating, and sharing the common readings.  Instructors select 5 articles and related questions for class discussion </a:t>
            </a:r>
            <a:r>
              <a:rPr lang="en-US" b="1" baseline="0" dirty="0" smtClean="0"/>
              <a:t>related to social justice</a:t>
            </a:r>
            <a:r>
              <a:rPr lang="en-US" baseline="0" dirty="0" smtClean="0"/>
              <a:t>.  Questions for discussion with open ended prompts from instructor.  Discuss George textbook readings.  We started discussion early in the semester to set that as the norm for the class.  </a:t>
            </a:r>
          </a:p>
          <a:p>
            <a:r>
              <a:rPr lang="en-US" baseline="0" dirty="0" smtClean="0"/>
              <a:t>Active Learning exercises:  Activities include library ethnographers, video clips with exercises and discussion (Ring, High Fidelity), used </a:t>
            </a:r>
            <a:r>
              <a:rPr lang="en-US" b="1" i="0" baseline="0" dirty="0" err="1" smtClean="0"/>
              <a:t>ipads</a:t>
            </a:r>
            <a:r>
              <a:rPr lang="en-US" baseline="0" dirty="0" smtClean="0"/>
              <a:t> for a couple of exercises, political fact checking, finding examples of famous plagiarism or copyright lawsuits on </a:t>
            </a:r>
            <a:r>
              <a:rPr lang="en-US" baseline="0" dirty="0" err="1" smtClean="0"/>
              <a:t>youtube</a:t>
            </a:r>
            <a:r>
              <a:rPr lang="en-US" baseline="0" dirty="0" smtClean="0"/>
              <a:t>, testing search engines</a:t>
            </a:r>
            <a:endParaRPr lang="en-US" dirty="0" smtClean="0"/>
          </a:p>
          <a:p>
            <a:r>
              <a:rPr lang="en-US" baseline="0" dirty="0" smtClean="0"/>
              <a:t>Exercise related to major:  Call #s, what does research look like in your major, </a:t>
            </a:r>
            <a:r>
              <a:rPr lang="en-US" baseline="0" dirty="0" err="1" smtClean="0"/>
              <a:t>preso</a:t>
            </a:r>
            <a:r>
              <a:rPr lang="en-US" baseline="0" dirty="0" smtClean="0"/>
              <a:t>/paper could relate to major.  </a:t>
            </a:r>
          </a:p>
          <a:p>
            <a:r>
              <a:rPr lang="en-US" baseline="0" dirty="0" smtClean="0"/>
              <a:t>Individual exercises—hands on work—some tech tools work, setting up </a:t>
            </a:r>
            <a:r>
              <a:rPr lang="en-US" baseline="0" dirty="0" err="1" smtClean="0"/>
              <a:t>Refworks</a:t>
            </a:r>
            <a:r>
              <a:rPr lang="en-US" baseline="0" dirty="0" smtClean="0"/>
              <a:t> acct, posting to Wikipedia</a:t>
            </a:r>
          </a:p>
          <a:p>
            <a:r>
              <a:rPr lang="en-US" baseline="0" dirty="0" smtClean="0"/>
              <a:t>We use some exercises from The Library Instruction Cookbook </a:t>
            </a:r>
          </a:p>
          <a:p>
            <a:r>
              <a:rPr lang="en-US" baseline="0" dirty="0" smtClean="0"/>
              <a:t>Mini lectures (images, primary sources, writing) and Guest speakers—used sparingly &amp; effectively and for only part of the class scholarly </a:t>
            </a:r>
            <a:r>
              <a:rPr lang="en-US" baseline="0" dirty="0" err="1" smtClean="0"/>
              <a:t>comm</a:t>
            </a:r>
            <a:r>
              <a:rPr lang="en-US" baseline="0" dirty="0" smtClean="0"/>
              <a:t> </a:t>
            </a:r>
            <a:r>
              <a:rPr lang="en-US" baseline="0" dirty="0" err="1" smtClean="0"/>
              <a:t>libn</a:t>
            </a:r>
            <a:r>
              <a:rPr lang="en-US" baseline="0" dirty="0" smtClean="0"/>
              <a:t>, </a:t>
            </a:r>
            <a:r>
              <a:rPr lang="en-US" baseline="0" dirty="0" err="1" smtClean="0"/>
              <a:t>gov</a:t>
            </a:r>
            <a:r>
              <a:rPr lang="en-US" baseline="0" dirty="0" smtClean="0"/>
              <a:t> info </a:t>
            </a:r>
            <a:r>
              <a:rPr lang="en-US" baseline="0" dirty="0" err="1" smtClean="0"/>
              <a:t>libn</a:t>
            </a:r>
            <a:r>
              <a:rPr lang="en-US" baseline="0" dirty="0" smtClean="0"/>
              <a:t>, 1 class field trip to archives and rare books—when we were discussing primary sources.</a:t>
            </a:r>
          </a:p>
        </p:txBody>
      </p:sp>
      <p:sp>
        <p:nvSpPr>
          <p:cNvPr id="4" name="Slide Number Placeholder 3"/>
          <p:cNvSpPr>
            <a:spLocks noGrp="1"/>
          </p:cNvSpPr>
          <p:nvPr>
            <p:ph type="sldNum" sz="quarter" idx="10"/>
          </p:nvPr>
        </p:nvSpPr>
        <p:spPr/>
        <p:txBody>
          <a:bodyPr/>
          <a:lstStyle/>
          <a:p>
            <a:fld id="{343DD96B-30B1-ED40-A63E-17CB96A255C6}" type="slidenum">
              <a:rPr lang="en-US" smtClean="0"/>
              <a:t>10</a:t>
            </a:fld>
            <a:endParaRPr lang="en-US"/>
          </a:p>
        </p:txBody>
      </p:sp>
    </p:spTree>
    <p:extLst>
      <p:ext uri="{BB962C8B-B14F-4D97-AF65-F5344CB8AC3E}">
        <p14:creationId xmlns:p14="http://schemas.microsoft.com/office/powerpoint/2010/main" val="2353051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Peer Review was a little awkward, not bad.  Each student wrote up their research plan, and in the following class, a table mate reviewed it using a rubric and returned their feedback.  May try it again as an </a:t>
            </a:r>
            <a:r>
              <a:rPr lang="en-US" baseline="0" smtClean="0"/>
              <a:t>anonymous process.</a:t>
            </a:r>
            <a:endParaRPr lang="en-US" baseline="0" dirty="0" smtClean="0"/>
          </a:p>
          <a:p>
            <a:r>
              <a:rPr lang="en-US" baseline="0" dirty="0" smtClean="0"/>
              <a:t>Reflective Writing—we had them write on: What was a research project you were successful at, research hang-ups, how will you manage your research this semester, how do you define information literacy (early and later), what went well and what did not with your paper?</a:t>
            </a:r>
          </a:p>
          <a:p>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11</a:t>
            </a:fld>
            <a:endParaRPr lang="en-US"/>
          </a:p>
        </p:txBody>
      </p:sp>
    </p:spTree>
    <p:extLst>
      <p:ext uri="{BB962C8B-B14F-4D97-AF65-F5344CB8AC3E}">
        <p14:creationId xmlns:p14="http://schemas.microsoft.com/office/powerpoint/2010/main" val="424233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Photo</a:t>
            </a:r>
            <a:r>
              <a:rPr lang="en-US" baseline="0" dirty="0" smtClean="0"/>
              <a:t> of giant post it note, we had students get into groups by major/discipline and write what research looks like in their field, and then present to the class—this one is by health students.</a:t>
            </a:r>
            <a:endParaRPr lang="en-US" dirty="0" smtClean="0"/>
          </a:p>
          <a:p>
            <a:r>
              <a:rPr lang="en-US" dirty="0" smtClean="0"/>
              <a:t>Please take a few minutes talk to neighbor</a:t>
            </a:r>
            <a:r>
              <a:rPr lang="en-US" baseline="0" dirty="0" smtClean="0"/>
              <a:t>, how you engage students in a 1 shot BI or in a credit course. Then I will talk about how we </a:t>
            </a:r>
            <a:r>
              <a:rPr lang="en-US" b="1" baseline="0" dirty="0" smtClean="0"/>
              <a:t>assessed</a:t>
            </a:r>
            <a:r>
              <a:rPr lang="en-US" baseline="0" dirty="0" smtClean="0"/>
              <a:t> the various aspects of our credit class. </a:t>
            </a:r>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12</a:t>
            </a:fld>
            <a:endParaRPr lang="en-US"/>
          </a:p>
        </p:txBody>
      </p:sp>
    </p:spTree>
    <p:extLst>
      <p:ext uri="{BB962C8B-B14F-4D97-AF65-F5344CB8AC3E}">
        <p14:creationId xmlns:p14="http://schemas.microsoft.com/office/powerpoint/2010/main" val="2411043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of our assessment</a:t>
            </a:r>
            <a:r>
              <a:rPr lang="en-US" baseline="0" dirty="0" smtClean="0"/>
              <a:t> activities took place at certain times, other was ongoing </a:t>
            </a:r>
            <a:endParaRPr lang="en-US" dirty="0" smtClean="0"/>
          </a:p>
          <a:p>
            <a:r>
              <a:rPr lang="en-US" dirty="0" smtClean="0"/>
              <a:t>Pre/Post—same test at the very</a:t>
            </a:r>
            <a:r>
              <a:rPr lang="en-US" baseline="0" dirty="0" smtClean="0"/>
              <a:t> beginning of the semester and at the very end and it provided excellent evidence of the impact of our class. </a:t>
            </a:r>
          </a:p>
          <a:p>
            <a:r>
              <a:rPr lang="en-US" baseline="0" dirty="0" smtClean="0"/>
              <a:t>TIP quick checks (a few multiple choice questions per module in class and quiz at end) </a:t>
            </a:r>
          </a:p>
          <a:p>
            <a:r>
              <a:rPr lang="en-US" baseline="0" dirty="0" smtClean="0"/>
              <a:t>Exercises </a:t>
            </a:r>
          </a:p>
          <a:p>
            <a:r>
              <a:rPr lang="en-US" baseline="0" dirty="0" smtClean="0"/>
              <a:t>Participation and discussion: had students write out answers to text book chapters, greatly helped that part of the discussion in class, especially for the more introverted students to have notes.  </a:t>
            </a:r>
          </a:p>
          <a:p>
            <a:r>
              <a:rPr lang="en-US" baseline="0" dirty="0" smtClean="0"/>
              <a:t>Midterm </a:t>
            </a:r>
            <a:r>
              <a:rPr lang="en-US" baseline="0" dirty="0" err="1" smtClean="0"/>
              <a:t>eval</a:t>
            </a:r>
            <a:endParaRPr lang="en-US" baseline="0" dirty="0" smtClean="0"/>
          </a:p>
          <a:p>
            <a:r>
              <a:rPr lang="en-US" baseline="0" dirty="0" smtClean="0"/>
              <a:t>One </a:t>
            </a:r>
            <a:r>
              <a:rPr lang="en-US" baseline="0" dirty="0" smtClean="0"/>
              <a:t>on one conferences </a:t>
            </a:r>
            <a:endParaRPr lang="en-US" baseline="0" dirty="0" smtClean="0"/>
          </a:p>
          <a:p>
            <a:r>
              <a:rPr lang="en-US" baseline="0" dirty="0" smtClean="0"/>
              <a:t>Synthesis essay</a:t>
            </a:r>
            <a:endParaRPr lang="en-US" baseline="0" dirty="0" smtClean="0"/>
          </a:p>
        </p:txBody>
      </p:sp>
      <p:sp>
        <p:nvSpPr>
          <p:cNvPr id="4" name="Slide Number Placeholder 3"/>
          <p:cNvSpPr>
            <a:spLocks noGrp="1"/>
          </p:cNvSpPr>
          <p:nvPr>
            <p:ph type="sldNum" sz="quarter" idx="10"/>
          </p:nvPr>
        </p:nvSpPr>
        <p:spPr/>
        <p:txBody>
          <a:bodyPr/>
          <a:lstStyle/>
          <a:p>
            <a:fld id="{343DD96B-30B1-ED40-A63E-17CB96A255C6}" type="slidenum">
              <a:rPr lang="en-US" smtClean="0"/>
              <a:t>13</a:t>
            </a:fld>
            <a:endParaRPr lang="en-US"/>
          </a:p>
        </p:txBody>
      </p:sp>
    </p:spTree>
    <p:extLst>
      <p:ext uri="{BB962C8B-B14F-4D97-AF65-F5344CB8AC3E}">
        <p14:creationId xmlns:p14="http://schemas.microsoft.com/office/powerpoint/2010/main" val="411072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How we planned and graded:  </a:t>
            </a:r>
            <a:r>
              <a:rPr lang="en-US" dirty="0" smtClean="0"/>
              <a:t>We split</a:t>
            </a:r>
            <a:r>
              <a:rPr lang="en-US" baseline="0" dirty="0" smtClean="0"/>
              <a:t> the class into 2 groups.  Used rubrics for the presentation and the paper.  Met once a week to touch base and plan details of following weeks’ lesson plans.  Noted in spreadsheet header for each class meeting how to assign points for each class period.</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14</a:t>
            </a:fld>
            <a:endParaRPr lang="en-US"/>
          </a:p>
        </p:txBody>
      </p:sp>
    </p:spTree>
    <p:extLst>
      <p:ext uri="{BB962C8B-B14F-4D97-AF65-F5344CB8AC3E}">
        <p14:creationId xmlns:p14="http://schemas.microsoft.com/office/powerpoint/2010/main" val="21206527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15</a:t>
            </a:fld>
            <a:endParaRPr lang="en-US"/>
          </a:p>
        </p:txBody>
      </p:sp>
    </p:spTree>
    <p:extLst>
      <p:ext uri="{BB962C8B-B14F-4D97-AF65-F5344CB8AC3E}">
        <p14:creationId xmlns:p14="http://schemas.microsoft.com/office/powerpoint/2010/main" val="24644304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Pre and Post test were the same 1</a:t>
            </a:r>
            <a:r>
              <a:rPr lang="en-US" baseline="0" dirty="0" smtClean="0"/>
              <a:t>0 questions with multiple choice, each tied to a specific ACRL standard ex. </a:t>
            </a:r>
            <a:r>
              <a:rPr lang="en-US" i="1" baseline="0" dirty="0" smtClean="0"/>
              <a:t>A peer reviewed journal is or the library catalog contains </a:t>
            </a:r>
            <a:r>
              <a:rPr lang="en-US" baseline="0" dirty="0" smtClean="0"/>
              <a:t>and 5 additional confidence questions (ex. I have a well-defined information research process—agree, I think I do, I’ve never thought about it, disagree).</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Difficulty with Boolean!  No</a:t>
            </a:r>
            <a:r>
              <a:rPr lang="en-US" baseline="0" dirty="0" smtClean="0"/>
              <a:t>t relevant to them, apparently they do not search that way.</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Based on pre/post test, results </a:t>
            </a:r>
            <a:r>
              <a:rPr lang="en-US" dirty="0" smtClean="0"/>
              <a:t>from both semesters show that students increased knowledge and confidence, but more so in Spring 2012 than Spring 2011.</a:t>
            </a:r>
          </a:p>
          <a:p>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16</a:t>
            </a:fld>
            <a:endParaRPr lang="en-US"/>
          </a:p>
        </p:txBody>
      </p:sp>
    </p:spTree>
    <p:extLst>
      <p:ext uri="{BB962C8B-B14F-4D97-AF65-F5344CB8AC3E}">
        <p14:creationId xmlns:p14="http://schemas.microsoft.com/office/powerpoint/2010/main" val="15810429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completed online tutorial TIP.</a:t>
            </a:r>
            <a:r>
              <a:rPr lang="en-US" baseline="0" dirty="0" smtClean="0"/>
              <a:t> All UW students are required to take TIP, so that is the UW average on this chart. </a:t>
            </a:r>
            <a:endParaRPr lang="en-US" dirty="0" smtClean="0"/>
          </a:p>
          <a:p>
            <a:r>
              <a:rPr lang="en-US" baseline="0" dirty="0" smtClean="0"/>
              <a:t>Our class’s TIP quiz scores were slightly higher in 2011 and slightly lower average in Spring 2012, but in the neighborhood both years.</a:t>
            </a:r>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17</a:t>
            </a:fld>
            <a:endParaRPr lang="en-US"/>
          </a:p>
        </p:txBody>
      </p:sp>
    </p:spTree>
    <p:extLst>
      <p:ext uri="{BB962C8B-B14F-4D97-AF65-F5344CB8AC3E}">
        <p14:creationId xmlns:p14="http://schemas.microsoft.com/office/powerpoint/2010/main" val="28206186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Positives: class</a:t>
            </a:r>
            <a:r>
              <a:rPr lang="en-US" baseline="0" dirty="0" smtClean="0"/>
              <a:t> environment, appreciated approachability, helped develop research skills and awareness of resources available to them. </a:t>
            </a:r>
            <a:endParaRPr lang="en-US" dirty="0" smtClean="0"/>
          </a:p>
          <a:p>
            <a:r>
              <a:rPr lang="en-US" dirty="0" smtClean="0"/>
              <a:t>Negatives:  A couple</a:t>
            </a:r>
            <a:r>
              <a:rPr lang="en-US" baseline="0" dirty="0" smtClean="0"/>
              <a:t> of comments about difficulty understanding when exercises were due if continued outside of class</a:t>
            </a:r>
            <a:endParaRPr lang="en-US" dirty="0" smtClean="0"/>
          </a:p>
          <a:p>
            <a:r>
              <a:rPr lang="en-US" dirty="0" smtClean="0"/>
              <a:t>Neutrals:  I wish I had this earlier </a:t>
            </a:r>
          </a:p>
          <a:p>
            <a:r>
              <a:rPr lang="en-US" dirty="0" smtClean="0"/>
              <a:t>Changes:</a:t>
            </a:r>
            <a:r>
              <a:rPr lang="en-US" baseline="0" dirty="0" smtClean="0"/>
              <a:t>  </a:t>
            </a:r>
            <a:r>
              <a:rPr lang="en-US" dirty="0" smtClean="0"/>
              <a:t>More clear</a:t>
            </a:r>
            <a:r>
              <a:rPr lang="en-US" baseline="0" dirty="0" smtClean="0"/>
              <a:t> about when items were due.  We did not make any significant changes to the class between years, just tweaks to exercises, order</a:t>
            </a:r>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18</a:t>
            </a:fld>
            <a:endParaRPr lang="en-US"/>
          </a:p>
        </p:txBody>
      </p:sp>
    </p:spTree>
    <p:extLst>
      <p:ext uri="{BB962C8B-B14F-4D97-AF65-F5344CB8AC3E}">
        <p14:creationId xmlns:p14="http://schemas.microsoft.com/office/powerpoint/2010/main" val="556532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a:t>
            </a:r>
            <a:r>
              <a:rPr lang="en-US" baseline="0" dirty="0" smtClean="0"/>
              <a:t>  For the most part, got close to others at their table of 3 or 4.  </a:t>
            </a:r>
            <a:r>
              <a:rPr lang="en-US" dirty="0" smtClean="0"/>
              <a:t>Sometimes</a:t>
            </a:r>
            <a:r>
              <a:rPr lang="en-US" baseline="0" dirty="0" smtClean="0"/>
              <a:t> they bonded to the point of dating.  Several made friends.</a:t>
            </a:r>
          </a:p>
          <a:p>
            <a:r>
              <a:rPr lang="en-US" baseline="0" dirty="0" smtClean="0"/>
              <a:t>My perspective:  Gratifying experience.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Student/Teacher Relationships—nice to build.  Also excellent to work closely with a colleague.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Informed/Confirmed—where are L gaps on campus programs, where is it strong?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Why some majors not represented?  More L classes in their disciplines, advising, transfer students, etc. Ex. No engineering, music, education</a:t>
            </a:r>
            <a:endParaRPr lang="en-US" dirty="0" smtClean="0"/>
          </a:p>
          <a:p>
            <a:r>
              <a:rPr lang="en-US" baseline="0" dirty="0" smtClean="0"/>
              <a:t>How our students approach research—blogs, </a:t>
            </a:r>
            <a:r>
              <a:rPr lang="en-US" baseline="0" dirty="0" err="1" smtClean="0"/>
              <a:t>google</a:t>
            </a:r>
            <a:r>
              <a:rPr lang="en-US" baseline="0" dirty="0" smtClean="0"/>
              <a:t>, </a:t>
            </a:r>
            <a:r>
              <a:rPr lang="en-US" baseline="0" dirty="0" err="1" smtClean="0"/>
              <a:t>youtube</a:t>
            </a:r>
            <a:r>
              <a:rPr lang="en-US" baseline="0" dirty="0" smtClean="0"/>
              <a:t>, a few had used databases.</a:t>
            </a:r>
          </a:p>
          <a:p>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19</a:t>
            </a:fld>
            <a:endParaRPr lang="en-US"/>
          </a:p>
        </p:txBody>
      </p:sp>
    </p:spTree>
    <p:extLst>
      <p:ext uri="{BB962C8B-B14F-4D97-AF65-F5344CB8AC3E}">
        <p14:creationId xmlns:p14="http://schemas.microsoft.com/office/powerpoint/2010/main" val="1100822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2</a:t>
            </a:fld>
            <a:endParaRPr lang="en-US"/>
          </a:p>
        </p:txBody>
      </p:sp>
    </p:spTree>
    <p:extLst>
      <p:ext uri="{BB962C8B-B14F-4D97-AF65-F5344CB8AC3E}">
        <p14:creationId xmlns:p14="http://schemas.microsoft.com/office/powerpoint/2010/main" val="4248873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L requirement was in place in 2003 as part of our University Studies Program. One of our librarians was a committee member during the creation of USP, and she got buy in for the L requirement, after attending Immersion. </a:t>
            </a:r>
          </a:p>
          <a:p>
            <a:r>
              <a:rPr lang="en-US" baseline="0" dirty="0" smtClean="0"/>
              <a:t>Currently, the USP is being streamlined and various requirements are jettisoned (O, D, G, L, others)—too difficult for students to deal with alphabet soup of requirements.   Instead, IL and other components will be seen as embedded throughout the curriculum. Another R &amp; I librarian is heavily involved with the revision as a committee member, and has chaired the USP Course approval committee.  We will continue to have librarian representation on the revision committees during this process.  Does not effect the majority of our one-shots.  In terms of one-shot visits that are with an L class, those faculty will probably still be involved with the library one way or another.  The biggest impact will probably be on LBRY 3010 and 3020, our credit classes.  We plan to morph our previous L courses into the new Communications requirement (C1=freshman comp, C2 writing in a discipline (us), C3 Writing/communication in a profession. The new USP description includes terms like critical thinking and inquiry and analysis, that is our expertise, so we feel good about our role.  We want our class to remain open to all disciplines and are optimistic that this is possible.  Another future avenue for our credit classes is to develop and offer some with subject specific focus, </a:t>
            </a:r>
            <a:r>
              <a:rPr lang="en-US" baseline="0" dirty="0" err="1" smtClean="0"/>
              <a:t>ie</a:t>
            </a:r>
            <a:r>
              <a:rPr lang="en-US" baseline="0" dirty="0" smtClean="0"/>
              <a:t> research in the humanities, arts, business, social science </a:t>
            </a:r>
            <a:r>
              <a:rPr lang="en-US" baseline="0" dirty="0" err="1" smtClean="0"/>
              <a:t>etc</a:t>
            </a:r>
            <a:r>
              <a:rPr lang="en-US" baseline="0" dirty="0" smtClean="0"/>
              <a:t> .  </a:t>
            </a:r>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20</a:t>
            </a:fld>
            <a:endParaRPr lang="en-US"/>
          </a:p>
        </p:txBody>
      </p:sp>
    </p:spTree>
    <p:extLst>
      <p:ext uri="{BB962C8B-B14F-4D97-AF65-F5344CB8AC3E}">
        <p14:creationId xmlns:p14="http://schemas.microsoft.com/office/powerpoint/2010/main" val="4240021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3DD96B-30B1-ED40-A63E-17CB96A255C6}" type="slidenum">
              <a:rPr lang="en-US" smtClean="0"/>
              <a:t>21</a:t>
            </a:fld>
            <a:endParaRPr lang="en-US"/>
          </a:p>
        </p:txBody>
      </p:sp>
    </p:spTree>
    <p:extLst>
      <p:ext uri="{BB962C8B-B14F-4D97-AF65-F5344CB8AC3E}">
        <p14:creationId xmlns:p14="http://schemas.microsoft.com/office/powerpoint/2010/main" val="20795967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3DD96B-30B1-ED40-A63E-17CB96A255C6}" type="slidenum">
              <a:rPr lang="en-US" smtClean="0"/>
              <a:t>22</a:t>
            </a:fld>
            <a:endParaRPr lang="en-US"/>
          </a:p>
        </p:txBody>
      </p:sp>
    </p:spTree>
    <p:extLst>
      <p:ext uri="{BB962C8B-B14F-4D97-AF65-F5344CB8AC3E}">
        <p14:creationId xmlns:p14="http://schemas.microsoft.com/office/powerpoint/2010/main" val="1711044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WHY WE OFFER CLASS Managing and Navigating the World of Information: ties to our university’s General Education Plan (</a:t>
            </a:r>
            <a:r>
              <a:rPr lang="en-US" baseline="0" dirty="0" smtClean="0"/>
              <a:t>University Studies Program) which has been in place since 2003.  </a:t>
            </a:r>
            <a:r>
              <a:rPr lang="en-US" baseline="0" dirty="0" smtClean="0"/>
              <a:t>USP has many requirements, the L is one, to meet IL instruction in a more in-depth way.  The course catalog description appears on the slide.</a:t>
            </a:r>
          </a:p>
          <a:p>
            <a:r>
              <a:rPr lang="en-US" baseline="0" dirty="0" smtClean="0"/>
              <a:t>WAYS </a:t>
            </a:r>
            <a:r>
              <a:rPr lang="en-US" baseline="0" dirty="0" smtClean="0"/>
              <a:t>STUDENTS can get currently meet their “L” requirement:  Our USP general education program requires students to complete an information literacy intensive course, and for many students that is embedded in their major.  This usually happens in a freshman level course, but the junior level information literacy class taught by librarians meets the general education requirement for transfer students or others who missed the IL class offered within their majors.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HISTORY/EVOLUTION: R</a:t>
            </a:r>
            <a:r>
              <a:rPr lang="en-US" baseline="0" dirty="0" smtClean="0"/>
              <a:t> &amp; I decided to teach a credit class in 2007.  Four librarians met—2 focused on developing 3010 (off-campus, 1 credit) and the other 2 on 3020 (on-campus, 3 credits, for students grad school bound).  Both were offered for the first time in Spring 2008. We get a professional development stipend for teaching credit classes via the Outreach School.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3020 MAJOR REVAMP for Spring 2010 by MBT, team taught Spring 2011, Spring 2012.</a:t>
            </a:r>
          </a:p>
          <a:p>
            <a:r>
              <a:rPr lang="en-US" baseline="0" dirty="0" smtClean="0"/>
              <a:t>COURSE PREFIX: LBRY was approved by the registrar (noted L requirement), since we are not under the College of Ed (LIBS) media specialists classes (which are no longer offered). HOW IS IT DIFFERENT/LIT REVIEW:   Most articles, presentations discuss 1 credit, or freshman level, or online IL courses and assessment.  Our students are juniors and seniors and have a disciplinary identity when they come to our class.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343DD96B-30B1-ED40-A63E-17CB96A255C6}" type="slidenum">
              <a:rPr lang="en-US" smtClean="0"/>
              <a:t>3</a:t>
            </a:fld>
            <a:endParaRPr lang="en-US"/>
          </a:p>
        </p:txBody>
      </p:sp>
    </p:spTree>
    <p:extLst>
      <p:ext uri="{BB962C8B-B14F-4D97-AF65-F5344CB8AC3E}">
        <p14:creationId xmlns:p14="http://schemas.microsoft.com/office/powerpoint/2010/main" val="1630569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clear entire</a:t>
            </a:r>
            <a:r>
              <a:rPr lang="en-US" baseline="0" dirty="0" smtClean="0"/>
              <a:t> poll is about Information Literacy credit classes</a:t>
            </a:r>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4</a:t>
            </a:fld>
            <a:endParaRPr lang="en-US"/>
          </a:p>
        </p:txBody>
      </p:sp>
    </p:spTree>
    <p:extLst>
      <p:ext uri="{BB962C8B-B14F-4D97-AF65-F5344CB8AC3E}">
        <p14:creationId xmlns:p14="http://schemas.microsoft.com/office/powerpoint/2010/main" val="472776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of</a:t>
            </a:r>
            <a:r>
              <a:rPr lang="en-US" baseline="0" dirty="0" smtClean="0"/>
              <a:t> our learning outcomes are based on ACRL IL Standards as well as the university studies program standards--both helped guide our course content.</a:t>
            </a:r>
          </a:p>
          <a:p>
            <a:r>
              <a:rPr lang="en-US" baseline="0" dirty="0" smtClean="0"/>
              <a:t>I’ll give you a chance to read these. </a:t>
            </a:r>
            <a:r>
              <a:rPr lang="en-US" baseline="0" dirty="0" smtClean="0"/>
              <a:t>Read them myself to make sure I leave up long enough.</a:t>
            </a:r>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5</a:t>
            </a:fld>
            <a:endParaRPr lang="en-US"/>
          </a:p>
        </p:txBody>
      </p:sp>
    </p:spTree>
    <p:extLst>
      <p:ext uri="{BB962C8B-B14F-4D97-AF65-F5344CB8AC3E}">
        <p14:creationId xmlns:p14="http://schemas.microsoft.com/office/powerpoint/2010/main" val="387707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6</a:t>
            </a:fld>
            <a:endParaRPr lang="en-US"/>
          </a:p>
        </p:txBody>
      </p:sp>
    </p:spTree>
    <p:extLst>
      <p:ext uri="{BB962C8B-B14F-4D97-AF65-F5344CB8AC3E}">
        <p14:creationId xmlns:p14="http://schemas.microsoft.com/office/powerpoint/2010/main" val="2121304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a:t>
            </a:r>
            <a:r>
              <a:rPr lang="en-US" baseline="0" dirty="0" smtClean="0"/>
              <a:t>m taught Spring 2011 and Spring 2012. </a:t>
            </a:r>
            <a:endParaRPr lang="en-US" dirty="0" smtClean="0"/>
          </a:p>
          <a:p>
            <a:r>
              <a:rPr lang="en-US" dirty="0" smtClean="0"/>
              <a:t>3.0 credit class, met twice a week in the library classroom for 75 minutes each.  30 individual</a:t>
            </a:r>
            <a:r>
              <a:rPr lang="en-US" baseline="0" dirty="0" smtClean="0"/>
              <a:t> classes during the semester with 24 students total (2 dropped), similar numbers for Spring 2011.  The class is capped at 24, which is seating for the room, don’t want it to be bigger, although could work with a few less students.</a:t>
            </a:r>
            <a:endParaRPr lang="en-US" dirty="0" smtClean="0"/>
          </a:p>
          <a:p>
            <a:r>
              <a:rPr lang="en-US" dirty="0" err="1" smtClean="0"/>
              <a:t>Libguide</a:t>
            </a:r>
            <a:r>
              <a:rPr lang="en-US" baseline="0" dirty="0" smtClean="0"/>
              <a:t> for 2012, Wikis for previous 2 years.  </a:t>
            </a:r>
            <a:r>
              <a:rPr lang="en-US" baseline="0" dirty="0" err="1" smtClean="0"/>
              <a:t>Libguide</a:t>
            </a:r>
            <a:r>
              <a:rPr lang="en-US" baseline="0" dirty="0" smtClean="0"/>
              <a:t> worked well, we posted all course materials there including syllabus (show a few aspects of the </a:t>
            </a:r>
            <a:r>
              <a:rPr lang="en-US" baseline="0" dirty="0" err="1" smtClean="0"/>
              <a:t>libguide</a:t>
            </a:r>
            <a:r>
              <a:rPr lang="en-US" baseline="0" dirty="0" smtClean="0"/>
              <a:t>)  </a:t>
            </a:r>
            <a:r>
              <a:rPr lang="en-US" baseline="0" dirty="0" smtClean="0"/>
              <a:t>Our guide had about 1700 views during the semester.  Briefly </a:t>
            </a:r>
            <a:r>
              <a:rPr lang="en-US" baseline="0" dirty="0" smtClean="0"/>
              <a:t>show</a:t>
            </a:r>
          </a:p>
          <a:p>
            <a:r>
              <a:rPr lang="en-US" dirty="0" smtClean="0"/>
              <a:t>Syllabus:  How syllabus</a:t>
            </a:r>
            <a:r>
              <a:rPr lang="en-US" baseline="0" dirty="0" smtClean="0"/>
              <a:t> is structured, relates to TIP and George textbook (search, locate, evaluate, utilize</a:t>
            </a:r>
            <a:r>
              <a:rPr lang="en-US" baseline="0" dirty="0" smtClean="0"/>
              <a:t>)</a:t>
            </a:r>
            <a:r>
              <a:rPr lang="en-US" i="1" baseline="0" dirty="0" smtClean="0"/>
              <a:t>.  You can take a closer look at our syllabus if you want later.</a:t>
            </a:r>
            <a:endParaRPr lang="en-US" i="1" baseline="0" dirty="0" smtClean="0"/>
          </a:p>
          <a:p>
            <a:r>
              <a:rPr lang="en-US" baseline="0" dirty="0" smtClean="0"/>
              <a:t>TIP:  Show brief view of TIP, created by UW Librarians, is included in </a:t>
            </a:r>
            <a:r>
              <a:rPr lang="en-US" b="1" i="0" baseline="0" dirty="0" smtClean="0"/>
              <a:t>ACRL’s PRIMO database </a:t>
            </a:r>
            <a:r>
              <a:rPr lang="en-US" baseline="0" dirty="0" smtClean="0"/>
              <a:t>of quality instructional tools.  Has modules, quiz has 50 questions, multiple choice.</a:t>
            </a:r>
          </a:p>
          <a:p>
            <a:r>
              <a:rPr lang="en-US" baseline="0" dirty="0" smtClean="0"/>
              <a:t>George book, cover on slide </a:t>
            </a:r>
          </a:p>
          <a:p>
            <a:r>
              <a:rPr lang="en-US" baseline="0" dirty="0" err="1" smtClean="0"/>
              <a:t>Fee</a:t>
            </a:r>
            <a:r>
              <a:rPr lang="en-US" baseline="0" dirty="0" err="1" smtClean="0">
                <a:sym typeface="Wingdings"/>
              </a:rPr>
              <a:t>free</a:t>
            </a:r>
            <a:endParaRPr lang="en-US" baseline="0" dirty="0" smtClean="0">
              <a:sym typeface="Wingdings"/>
            </a:endParaRPr>
          </a:p>
          <a:p>
            <a:r>
              <a:rPr lang="en-US" baseline="0" dirty="0" smtClean="0">
                <a:sym typeface="Wingdings"/>
              </a:rPr>
              <a:t>Exercises throughout semester culminates in research presentation and paper at the end of the semester. </a:t>
            </a:r>
            <a:endParaRPr lang="en-US" baseline="0" dirty="0" smtClean="0"/>
          </a:p>
        </p:txBody>
      </p:sp>
      <p:sp>
        <p:nvSpPr>
          <p:cNvPr id="4" name="Slide Number Placeholder 3"/>
          <p:cNvSpPr>
            <a:spLocks noGrp="1"/>
          </p:cNvSpPr>
          <p:nvPr>
            <p:ph type="sldNum" sz="quarter" idx="10"/>
          </p:nvPr>
        </p:nvSpPr>
        <p:spPr/>
        <p:txBody>
          <a:bodyPr/>
          <a:lstStyle/>
          <a:p>
            <a:fld id="{343DD96B-30B1-ED40-A63E-17CB96A255C6}" type="slidenum">
              <a:rPr lang="en-US" smtClean="0"/>
              <a:t>7</a:t>
            </a:fld>
            <a:endParaRPr lang="en-US"/>
          </a:p>
        </p:txBody>
      </p:sp>
    </p:spTree>
    <p:extLst>
      <p:ext uri="{BB962C8B-B14F-4D97-AF65-F5344CB8AC3E}">
        <p14:creationId xmlns:p14="http://schemas.microsoft.com/office/powerpoint/2010/main" val="2761509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Helped</a:t>
            </a:r>
            <a:r>
              <a:rPr lang="en-US" baseline="0" dirty="0" smtClean="0"/>
              <a:t> guide the arc of the semester.</a:t>
            </a:r>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8</a:t>
            </a:fld>
            <a:endParaRPr lang="en-US"/>
          </a:p>
        </p:txBody>
      </p:sp>
    </p:spTree>
    <p:extLst>
      <p:ext uri="{BB962C8B-B14F-4D97-AF65-F5344CB8AC3E}">
        <p14:creationId xmlns:p14="http://schemas.microsoft.com/office/powerpoint/2010/main" val="242566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Choices by instructors, c</a:t>
            </a:r>
            <a:r>
              <a:rPr lang="en-US" baseline="0" dirty="0" smtClean="0"/>
              <a:t>lass discusses, we brainstorm on whiteboard or </a:t>
            </a:r>
            <a:r>
              <a:rPr lang="en-US" baseline="0" dirty="0" err="1" smtClean="0"/>
              <a:t>bubbl</a:t>
            </a:r>
            <a:r>
              <a:rPr lang="en-US" baseline="0" dirty="0" smtClean="0"/>
              <a:t> (a free online concept mapping tool), and class votes</a:t>
            </a:r>
          </a:p>
          <a:p>
            <a:r>
              <a:rPr lang="en-US" dirty="0" smtClean="0"/>
              <a:t>Cohesion in interdisciplinary class—majors ran</a:t>
            </a:r>
            <a:r>
              <a:rPr lang="en-US" baseline="0" dirty="0" smtClean="0"/>
              <a:t> gamut art, social sciences, health, physics, geography, </a:t>
            </a:r>
            <a:r>
              <a:rPr lang="en-US" baseline="0" dirty="0" err="1" smtClean="0"/>
              <a:t>english</a:t>
            </a:r>
            <a:r>
              <a:rPr lang="en-US" baseline="0" dirty="0" smtClean="0"/>
              <a:t>  </a:t>
            </a:r>
          </a:p>
          <a:p>
            <a:r>
              <a:rPr lang="en-US" baseline="0" dirty="0" smtClean="0"/>
              <a:t>Encouraged them to use theme as it related to their major area of study in their work for the class, presentation and paper.</a:t>
            </a:r>
          </a:p>
          <a:p>
            <a:r>
              <a:rPr lang="en-US" baseline="0" dirty="0" smtClean="0"/>
              <a:t>This image is our classroom.</a:t>
            </a:r>
            <a:endParaRPr lang="en-US" dirty="0"/>
          </a:p>
        </p:txBody>
      </p:sp>
      <p:sp>
        <p:nvSpPr>
          <p:cNvPr id="4" name="Slide Number Placeholder 3"/>
          <p:cNvSpPr>
            <a:spLocks noGrp="1"/>
          </p:cNvSpPr>
          <p:nvPr>
            <p:ph type="sldNum" sz="quarter" idx="10"/>
          </p:nvPr>
        </p:nvSpPr>
        <p:spPr/>
        <p:txBody>
          <a:bodyPr/>
          <a:lstStyle/>
          <a:p>
            <a:fld id="{343DD96B-30B1-ED40-A63E-17CB96A255C6}" type="slidenum">
              <a:rPr lang="en-US" smtClean="0"/>
              <a:t>9</a:t>
            </a:fld>
            <a:endParaRPr lang="en-US"/>
          </a:p>
        </p:txBody>
      </p:sp>
    </p:spTree>
    <p:extLst>
      <p:ext uri="{BB962C8B-B14F-4D97-AF65-F5344CB8AC3E}">
        <p14:creationId xmlns:p14="http://schemas.microsoft.com/office/powerpoint/2010/main" val="773789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A432C8-69A7-458B-9684-2BFA64B31948}" type="datetime2">
              <a:rPr lang="en-US" smtClean="0"/>
              <a:t>Tuesday, June 5,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C057FC-95B6-4D89-AFDA-ABA33EE921E5}" type="datetime2">
              <a:rPr lang="en-US" smtClean="0"/>
              <a:t>Tuesday, June 5,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C4549AC-EB31-477F-92A9-B1988E232878}" type="datetime2">
              <a:rPr lang="en-US" smtClean="0"/>
              <a:t>Tuesday, June 5,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6A3A3-94A6-4E5B-AF39-173ACA3E61CC}" type="datetime2">
              <a:rPr lang="en-US" smtClean="0"/>
              <a:t>Tuesday, June 5,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33D019-A32C-4EAD-B8E6-DBDA699692FD}" type="datetime2">
              <a:rPr lang="en-US" smtClean="0"/>
              <a:t>Tuesday, June 5,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EBA98F-560C-4997-81C4-81D4D9187EAB}" type="datetime2">
              <a:rPr lang="en-US" smtClean="0"/>
              <a:t>Tuesday, June 5, 2012</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50972B2-CA5C-437D-87D0-8081271A9E4B}" type="datetime2">
              <a:rPr lang="en-US" smtClean="0"/>
              <a:t>Tuesday, June 5, 2012</a:t>
            </a:fld>
            <a:endParaRPr lang="en-US"/>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CD4847-11EF-4466-A8AD-85CDB7B49118}" type="datetime2">
              <a:rPr lang="en-US" smtClean="0"/>
              <a:t>Tuesday, June 5, 2012</a:t>
            </a:fld>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8457A-3AB9-4880-8A0C-9F8524491207}" type="datetime2">
              <a:rPr lang="en-US" smtClean="0"/>
              <a:t>Tuesday, June 5, 2012</a:t>
            </a:fld>
            <a:endParaRPr lang="en-US"/>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E976D3-5B7F-4300-ABED-C91F1B2AE209}" type="datetime2">
              <a:rPr lang="en-US" smtClean="0"/>
              <a:t>Tuesday, June 5, 2012</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C1E59-17DD-41CE-97CA-624A472382D4}" type="datetime2">
              <a:rPr lang="en-US" smtClean="0"/>
              <a:t>Tuesday, June 5, 2012</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80CB818-7379-467D-8E76-EF9D9074A26C}" type="datetime2">
              <a:rPr lang="en-US" smtClean="0"/>
              <a:t>Tuesday, June 5, 2012</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lgn="r"/>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CFEC368-1D7A-4F81-ABF6-AE0E36BAF64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4"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tip.uwyo.edu/info_overload.html"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hyperlink" Target="http://libguides.uwyo.edu/LBRY3020" TargetMode="External"/><Relationship Id="rId4" Type="http://schemas.openxmlformats.org/officeDocument/2006/relationships/hyperlink" Target="http://tip.uwyo.edu/info_overload.html" TargetMode="External"/><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4" Type="http://schemas.microsoft.com/office/2007/relationships/hdphoto" Target="../media/hdphoto2.wdp"/><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Participation on the high plains</a:t>
            </a:r>
            <a:endParaRPr lang="en-US" dirty="0"/>
          </a:p>
        </p:txBody>
      </p:sp>
      <p:sp>
        <p:nvSpPr>
          <p:cNvPr id="3" name="Subtitle 2"/>
          <p:cNvSpPr>
            <a:spLocks noGrp="1"/>
          </p:cNvSpPr>
          <p:nvPr>
            <p:ph type="subTitle" idx="1"/>
          </p:nvPr>
        </p:nvSpPr>
        <p:spPr>
          <a:xfrm>
            <a:off x="685800" y="3505199"/>
            <a:ext cx="8310270" cy="3239743"/>
          </a:xfrm>
        </p:spPr>
        <p:txBody>
          <a:bodyPr>
            <a:normAutofit/>
          </a:bodyPr>
          <a:lstStyle/>
          <a:p>
            <a:r>
              <a:rPr lang="en-US" dirty="0" smtClean="0"/>
              <a:t>Increasing Student Engagement in an Upper-Division, Three-Credit Information Literacy Course </a:t>
            </a:r>
          </a:p>
          <a:p>
            <a:endParaRPr lang="en-US" dirty="0" smtClean="0"/>
          </a:p>
          <a:p>
            <a:r>
              <a:rPr lang="en-US" dirty="0" smtClean="0"/>
              <a:t>Jennifer Mayer</a:t>
            </a:r>
          </a:p>
          <a:p>
            <a:r>
              <a:rPr lang="en-US" dirty="0" smtClean="0"/>
              <a:t>Melissa Bowles-Terry</a:t>
            </a:r>
          </a:p>
          <a:p>
            <a:endParaRPr lang="en-US" dirty="0" smtClean="0"/>
          </a:p>
          <a:p>
            <a:r>
              <a:rPr lang="en-US" dirty="0" smtClean="0"/>
              <a:t>LOEX of the West, June 2012 			</a:t>
            </a:r>
            <a:endParaRPr lang="en-US" dirty="0"/>
          </a:p>
        </p:txBody>
      </p:sp>
      <p:pic>
        <p:nvPicPr>
          <p:cNvPr id="4" name="Picture 3" descr="logo1.pd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71215" y="4743591"/>
            <a:ext cx="3459239" cy="1719912"/>
          </a:xfrm>
          <a:prstGeom prst="rect">
            <a:avLst/>
          </a:prstGeom>
        </p:spPr>
      </p:pic>
    </p:spTree>
    <p:extLst>
      <p:ext uri="{BB962C8B-B14F-4D97-AF65-F5344CB8AC3E}">
        <p14:creationId xmlns:p14="http://schemas.microsoft.com/office/powerpoint/2010/main" val="241744688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Exactly How Did We Engage Students?                              </a:t>
            </a:r>
            <a:endParaRPr lang="en-US" dirty="0"/>
          </a:p>
        </p:txBody>
      </p:sp>
      <p:sp>
        <p:nvSpPr>
          <p:cNvPr id="3" name="Content Placeholder 2"/>
          <p:cNvSpPr>
            <a:spLocks noGrp="1"/>
          </p:cNvSpPr>
          <p:nvPr>
            <p:ph idx="1"/>
          </p:nvPr>
        </p:nvSpPr>
        <p:spPr>
          <a:xfrm>
            <a:off x="457200" y="1802341"/>
            <a:ext cx="8462682" cy="4622584"/>
          </a:xfrm>
        </p:spPr>
        <p:txBody>
          <a:bodyPr numCol="2">
            <a:normAutofit/>
          </a:bodyPr>
          <a:lstStyle/>
          <a:p>
            <a:r>
              <a:rPr lang="en-US" dirty="0"/>
              <a:t>Class </a:t>
            </a:r>
            <a:r>
              <a:rPr lang="en-US" dirty="0" smtClean="0"/>
              <a:t>Discussion: </a:t>
            </a:r>
          </a:p>
          <a:p>
            <a:pPr marL="0" indent="0">
              <a:buNone/>
            </a:pPr>
            <a:r>
              <a:rPr lang="en-US" dirty="0" smtClean="0"/>
              <a:t>Articles, textbook chapters</a:t>
            </a:r>
          </a:p>
          <a:p>
            <a:endParaRPr lang="en-US" dirty="0" smtClean="0"/>
          </a:p>
          <a:p>
            <a:r>
              <a:rPr lang="en-US" dirty="0" smtClean="0"/>
              <a:t>Active learning:</a:t>
            </a:r>
          </a:p>
          <a:p>
            <a:pPr marL="0" indent="0">
              <a:buNone/>
            </a:pPr>
            <a:r>
              <a:rPr lang="en-US" dirty="0" smtClean="0"/>
              <a:t>Ethnographers</a:t>
            </a:r>
          </a:p>
          <a:p>
            <a:pPr marL="0" indent="0">
              <a:buNone/>
            </a:pPr>
            <a:r>
              <a:rPr lang="en-US" dirty="0" smtClean="0"/>
              <a:t>Video clips with discussion</a:t>
            </a:r>
          </a:p>
          <a:p>
            <a:pPr marL="0" indent="0">
              <a:buNone/>
            </a:pPr>
            <a:r>
              <a:rPr lang="en-US" dirty="0" err="1" smtClean="0"/>
              <a:t>Ipads</a:t>
            </a:r>
            <a:endParaRPr lang="en-US" dirty="0" smtClean="0"/>
          </a:p>
          <a:p>
            <a:pPr marL="0" indent="0">
              <a:buNone/>
            </a:pPr>
            <a:r>
              <a:rPr lang="en-US" dirty="0" smtClean="0"/>
              <a:t>Exercises related to major</a:t>
            </a:r>
          </a:p>
          <a:p>
            <a:pPr marL="0" indent="0">
              <a:buNone/>
            </a:pPr>
            <a:r>
              <a:rPr lang="en-US" dirty="0" smtClean="0"/>
              <a:t>Individual tech exercises </a:t>
            </a:r>
          </a:p>
          <a:p>
            <a:endParaRPr lang="en-US" dirty="0" smtClean="0"/>
          </a:p>
          <a:p>
            <a:pPr marL="0" indent="0">
              <a:buNone/>
            </a:pPr>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buNone/>
            </a:pPr>
            <a:endParaRPr lang="en-US" dirty="0"/>
          </a:p>
          <a:p>
            <a:endParaRPr lang="en-US" dirty="0" smtClean="0"/>
          </a:p>
        </p:txBody>
      </p:sp>
    </p:spTree>
    <p:extLst>
      <p:ext uri="{BB962C8B-B14F-4D97-AF65-F5344CB8AC3E}">
        <p14:creationId xmlns:p14="http://schemas.microsoft.com/office/powerpoint/2010/main" val="342772990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On Engaging Students </a:t>
            </a:r>
            <a:endParaRPr lang="en-US" dirty="0"/>
          </a:p>
        </p:txBody>
      </p:sp>
      <p:sp>
        <p:nvSpPr>
          <p:cNvPr id="3" name="Content Placeholder 2"/>
          <p:cNvSpPr>
            <a:spLocks noGrp="1"/>
          </p:cNvSpPr>
          <p:nvPr>
            <p:ph idx="1"/>
          </p:nvPr>
        </p:nvSpPr>
        <p:spPr/>
        <p:txBody>
          <a:bodyPr/>
          <a:lstStyle/>
          <a:p>
            <a:r>
              <a:rPr lang="en-US" dirty="0"/>
              <a:t>Peer review</a:t>
            </a:r>
          </a:p>
          <a:p>
            <a:r>
              <a:rPr lang="en-US" dirty="0"/>
              <a:t>Reflective writing </a:t>
            </a:r>
          </a:p>
          <a:p>
            <a:endParaRPr lang="en-US" dirty="0"/>
          </a:p>
        </p:txBody>
      </p:sp>
    </p:spTree>
    <p:extLst>
      <p:ext uri="{BB962C8B-B14F-4D97-AF65-F5344CB8AC3E}">
        <p14:creationId xmlns:p14="http://schemas.microsoft.com/office/powerpoint/2010/main" val="155115365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engage students?</a:t>
            </a:r>
            <a:endParaRPr lang="en-US" dirty="0"/>
          </a:p>
        </p:txBody>
      </p:sp>
      <p:pic>
        <p:nvPicPr>
          <p:cNvPr id="4" name="Content Placeholder 3"/>
          <p:cNvPicPr>
            <a:picLocks noGrp="1" noChangeAspect="1"/>
          </p:cNvPicPr>
          <p:nvPr>
            <p:ph idx="1"/>
          </p:nvPr>
        </p:nvPicPr>
        <p:blipFill>
          <a:blip r:embed="rId3"/>
          <a:srcRect t="13142" b="13142"/>
          <a:stretch>
            <a:fillRect/>
          </a:stretch>
        </p:blipFill>
        <p:spPr>
          <a:prstGeom prst="rect">
            <a:avLst/>
          </a:prstGeom>
        </p:spPr>
      </p:pic>
      <p:sp>
        <p:nvSpPr>
          <p:cNvPr id="3" name="TextBox 2"/>
          <p:cNvSpPr txBox="1"/>
          <p:nvPr/>
        </p:nvSpPr>
        <p:spPr>
          <a:xfrm>
            <a:off x="-1196966" y="867957"/>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409756467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Tools and Strategies</a:t>
            </a:r>
            <a:endParaRPr lang="en-US" dirty="0"/>
          </a:p>
        </p:txBody>
      </p:sp>
      <p:sp>
        <p:nvSpPr>
          <p:cNvPr id="3" name="Content Placeholder 2"/>
          <p:cNvSpPr>
            <a:spLocks noGrp="1"/>
          </p:cNvSpPr>
          <p:nvPr>
            <p:ph idx="1"/>
          </p:nvPr>
        </p:nvSpPr>
        <p:spPr>
          <a:xfrm>
            <a:off x="457200" y="1600200"/>
            <a:ext cx="8229600" cy="5257800"/>
          </a:xfrm>
        </p:spPr>
        <p:txBody>
          <a:bodyPr/>
          <a:lstStyle/>
          <a:p>
            <a:r>
              <a:rPr lang="en-US" dirty="0" smtClean="0"/>
              <a:t>Pre and post tests</a:t>
            </a:r>
          </a:p>
          <a:p>
            <a:r>
              <a:rPr lang="en-US" dirty="0" smtClean="0"/>
              <a:t>TIP quick checks and quiz</a:t>
            </a:r>
          </a:p>
          <a:p>
            <a:r>
              <a:rPr lang="en-US" dirty="0" smtClean="0"/>
              <a:t>Exercises</a:t>
            </a:r>
          </a:p>
          <a:p>
            <a:r>
              <a:rPr lang="en-US" dirty="0" smtClean="0"/>
              <a:t>Discussion</a:t>
            </a:r>
          </a:p>
          <a:p>
            <a:r>
              <a:rPr lang="en-US" dirty="0" smtClean="0"/>
              <a:t>Midterm evaluation</a:t>
            </a:r>
          </a:p>
          <a:p>
            <a:r>
              <a:rPr lang="en-US" dirty="0" smtClean="0"/>
              <a:t>Drafts &amp; conferences</a:t>
            </a:r>
          </a:p>
          <a:p>
            <a:r>
              <a:rPr lang="en-US" dirty="0" smtClean="0"/>
              <a:t>Synthesis </a:t>
            </a:r>
            <a:r>
              <a:rPr lang="en-US" dirty="0"/>
              <a:t>Essay</a:t>
            </a:r>
          </a:p>
          <a:p>
            <a:endParaRPr lang="en-US" dirty="0" smtClean="0"/>
          </a:p>
        </p:txBody>
      </p:sp>
      <p:pic>
        <p:nvPicPr>
          <p:cNvPr id="4" name="Picture 3" descr="Womenatblackboard.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73132" y="3407873"/>
            <a:ext cx="4870101" cy="3016432"/>
          </a:xfrm>
          <a:prstGeom prst="rect">
            <a:avLst/>
          </a:prstGeom>
        </p:spPr>
      </p:pic>
      <p:sp>
        <p:nvSpPr>
          <p:cNvPr id="5" name="TextBox 4"/>
          <p:cNvSpPr txBox="1"/>
          <p:nvPr/>
        </p:nvSpPr>
        <p:spPr>
          <a:xfrm>
            <a:off x="4349282" y="6614744"/>
            <a:ext cx="3404898" cy="261610"/>
          </a:xfrm>
          <a:prstGeom prst="rect">
            <a:avLst/>
          </a:prstGeom>
          <a:noFill/>
        </p:spPr>
        <p:txBody>
          <a:bodyPr wrap="none" rtlCol="0">
            <a:spAutoFit/>
          </a:bodyPr>
          <a:lstStyle/>
          <a:p>
            <a:r>
              <a:rPr lang="en-US" sz="1100" dirty="0"/>
              <a:t>New York, Feb. 29, 1943. (AP Photo/Robert </a:t>
            </a:r>
            <a:r>
              <a:rPr lang="en-US" sz="1100" dirty="0" err="1" smtClean="0"/>
              <a:t>Kradin</a:t>
            </a:r>
            <a:r>
              <a:rPr lang="en-US" sz="1100" dirty="0" smtClean="0"/>
              <a:t>)</a:t>
            </a:r>
            <a:endParaRPr lang="en-US" sz="1100" dirty="0"/>
          </a:p>
        </p:txBody>
      </p:sp>
    </p:spTree>
    <p:extLst>
      <p:ext uri="{BB962C8B-B14F-4D97-AF65-F5344CB8AC3E}">
        <p14:creationId xmlns:p14="http://schemas.microsoft.com/office/powerpoint/2010/main" val="381485172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Plans and Grading</a:t>
            </a:r>
            <a:endParaRPr lang="en-US" dirty="0"/>
          </a:p>
        </p:txBody>
      </p:sp>
      <p:pic>
        <p:nvPicPr>
          <p:cNvPr id="4" name="Content Placeholder 3" descr="Screen shot 2012-05-24 at 9.20.28 AM.png"/>
          <p:cNvPicPr>
            <a:picLocks noGrp="1" noChangeAspect="1"/>
          </p:cNvPicPr>
          <p:nvPr>
            <p:ph idx="1"/>
          </p:nvPr>
        </p:nvPicPr>
        <p:blipFill>
          <a:blip r:embed="rId3" cstate="email">
            <a:extLst>
              <a:ext uri="{28A0092B-C50C-407E-A947-70E740481C1C}">
                <a14:useLocalDpi xmlns:a14="http://schemas.microsoft.com/office/drawing/2010/main" val="0"/>
              </a:ext>
            </a:extLst>
          </a:blip>
          <a:srcRect l="111" r="111"/>
          <a:stretch>
            <a:fillRect/>
          </a:stretch>
        </p:blipFill>
        <p:spPr/>
      </p:pic>
    </p:spTree>
    <p:extLst>
      <p:ext uri="{BB962C8B-B14F-4D97-AF65-F5344CB8AC3E}">
        <p14:creationId xmlns:p14="http://schemas.microsoft.com/office/powerpoint/2010/main" val="78591308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Findings</a:t>
            </a:r>
            <a:endParaRPr lang="en-US" dirty="0"/>
          </a:p>
        </p:txBody>
      </p:sp>
      <p:sp>
        <p:nvSpPr>
          <p:cNvPr id="3" name="Content Placeholder 2"/>
          <p:cNvSpPr>
            <a:spLocks noGrp="1"/>
          </p:cNvSpPr>
          <p:nvPr>
            <p:ph idx="1"/>
          </p:nvPr>
        </p:nvSpPr>
        <p:spPr/>
        <p:txBody>
          <a:bodyPr>
            <a:normAutofit/>
          </a:bodyPr>
          <a:lstStyle/>
          <a:p>
            <a:r>
              <a:rPr lang="en-US" dirty="0" smtClean="0"/>
              <a:t>Comparing LBRY 3020 Spring 2011 and Spring 2012</a:t>
            </a:r>
          </a:p>
          <a:p>
            <a:pPr marL="0" indent="0">
              <a:buNone/>
            </a:pPr>
            <a:r>
              <a:rPr lang="en-US" dirty="0" smtClean="0"/>
              <a:t>	Pre and post</a:t>
            </a:r>
          </a:p>
          <a:p>
            <a:pPr marL="0" indent="0">
              <a:buNone/>
            </a:pPr>
            <a:r>
              <a:rPr lang="en-US" dirty="0" smtClean="0"/>
              <a:t>	TIP scores</a:t>
            </a:r>
          </a:p>
          <a:p>
            <a:pPr marL="0" indent="0">
              <a:buNone/>
            </a:pPr>
            <a:r>
              <a:rPr lang="en-US" dirty="0" smtClean="0"/>
              <a:t>	Overall grades</a:t>
            </a:r>
          </a:p>
          <a:p>
            <a:pPr marL="0" indent="0">
              <a:buNone/>
            </a:pPr>
            <a:endParaRPr lang="en-US" dirty="0" smtClean="0"/>
          </a:p>
          <a:p>
            <a:r>
              <a:rPr lang="en-US" dirty="0" smtClean="0"/>
              <a:t>Themes from Student Evaluations</a:t>
            </a:r>
          </a:p>
          <a:p>
            <a:pPr marL="0" indent="0">
              <a:buNone/>
            </a:pPr>
            <a:endParaRPr lang="en-US" dirty="0"/>
          </a:p>
          <a:p>
            <a:endParaRPr lang="en-US" dirty="0"/>
          </a:p>
        </p:txBody>
      </p:sp>
    </p:spTree>
    <p:extLst>
      <p:ext uri="{BB962C8B-B14F-4D97-AF65-F5344CB8AC3E}">
        <p14:creationId xmlns:p14="http://schemas.microsoft.com/office/powerpoint/2010/main" val="379339805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Findings</a:t>
            </a:r>
            <a:endParaRPr lang="en-US" dirty="0"/>
          </a:p>
        </p:txBody>
      </p:sp>
      <p:sp>
        <p:nvSpPr>
          <p:cNvPr id="3" name="Content Placeholder 2"/>
          <p:cNvSpPr>
            <a:spLocks noGrp="1"/>
          </p:cNvSpPr>
          <p:nvPr>
            <p:ph idx="1"/>
          </p:nvPr>
        </p:nvSpPr>
        <p:spPr>
          <a:xfrm>
            <a:off x="457200" y="1600200"/>
            <a:ext cx="8229600" cy="1560250"/>
          </a:xfrm>
        </p:spPr>
        <p:txBody>
          <a:bodyPr>
            <a:normAutofit/>
          </a:bodyPr>
          <a:lstStyle/>
          <a:p>
            <a:r>
              <a:rPr lang="en-US" dirty="0" smtClean="0"/>
              <a:t>Comparing LBRY 3020 Spring 2011 and Spring 2012</a:t>
            </a:r>
          </a:p>
          <a:p>
            <a:pPr marL="0" indent="0">
              <a:buNone/>
            </a:pPr>
            <a:r>
              <a:rPr lang="en-US" dirty="0" smtClean="0"/>
              <a:t>	Pre and post test results</a:t>
            </a:r>
          </a:p>
          <a:p>
            <a:pPr marL="0" indent="0">
              <a:buNone/>
            </a:pPr>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80887395"/>
              </p:ext>
            </p:extLst>
          </p:nvPr>
        </p:nvGraphicFramePr>
        <p:xfrm>
          <a:off x="252773" y="2813594"/>
          <a:ext cx="8655729" cy="2723226"/>
        </p:xfrm>
        <a:graphic>
          <a:graphicData uri="http://schemas.openxmlformats.org/drawingml/2006/table">
            <a:tbl>
              <a:tblPr firstRow="1" bandRow="1">
                <a:tableStyleId>{5C22544A-7EE6-4342-B048-85BDC9FD1C3A}</a:tableStyleId>
              </a:tblPr>
              <a:tblGrid>
                <a:gridCol w="3107187"/>
                <a:gridCol w="2707689"/>
                <a:gridCol w="2840853"/>
              </a:tblGrid>
              <a:tr h="453871">
                <a:tc>
                  <a:txBody>
                    <a:bodyPr/>
                    <a:lstStyle/>
                    <a:p>
                      <a:r>
                        <a:rPr lang="en-US" dirty="0" smtClean="0"/>
                        <a:t>Concept</a:t>
                      </a:r>
                      <a:endParaRPr lang="en-US" dirty="0"/>
                    </a:p>
                  </a:txBody>
                  <a:tcPr/>
                </a:tc>
                <a:tc>
                  <a:txBody>
                    <a:bodyPr/>
                    <a:lstStyle/>
                    <a:p>
                      <a:r>
                        <a:rPr lang="en-US" dirty="0" smtClean="0"/>
                        <a:t>Improved Spring 2011</a:t>
                      </a:r>
                      <a:endParaRPr lang="en-US" dirty="0"/>
                    </a:p>
                  </a:txBody>
                  <a:tcPr/>
                </a:tc>
                <a:tc>
                  <a:txBody>
                    <a:bodyPr/>
                    <a:lstStyle/>
                    <a:p>
                      <a:r>
                        <a:rPr lang="en-US" dirty="0" smtClean="0"/>
                        <a:t>Improved Spring 2012</a:t>
                      </a:r>
                      <a:endParaRPr lang="en-US" dirty="0"/>
                    </a:p>
                  </a:txBody>
                  <a:tcPr/>
                </a:tc>
              </a:tr>
              <a:tr h="453871">
                <a:tc>
                  <a:txBody>
                    <a:bodyPr/>
                    <a:lstStyle/>
                    <a:p>
                      <a:r>
                        <a:rPr lang="en-US" dirty="0" smtClean="0"/>
                        <a:t>Secondary v.</a:t>
                      </a:r>
                      <a:r>
                        <a:rPr lang="en-US" baseline="0" dirty="0" smtClean="0"/>
                        <a:t> primary source</a:t>
                      </a:r>
                      <a:endParaRPr lang="en-US" dirty="0"/>
                    </a:p>
                  </a:txBody>
                  <a:tcPr/>
                </a:tc>
                <a:tc>
                  <a:txBody>
                    <a:bodyPr/>
                    <a:lstStyle/>
                    <a:p>
                      <a:r>
                        <a:rPr lang="en-US" dirty="0" smtClean="0"/>
                        <a:t>18% (64% → 82%)</a:t>
                      </a:r>
                      <a:endParaRPr lang="en-US" dirty="0"/>
                    </a:p>
                  </a:txBody>
                  <a:tcPr/>
                </a:tc>
                <a:tc>
                  <a:txBody>
                    <a:bodyPr/>
                    <a:lstStyle/>
                    <a:p>
                      <a:r>
                        <a:rPr lang="en-US" dirty="0" smtClean="0"/>
                        <a:t>21.25% (60% → 81.25%)</a:t>
                      </a:r>
                      <a:endParaRPr lang="en-US" dirty="0"/>
                    </a:p>
                  </a:txBody>
                  <a:tcPr/>
                </a:tc>
              </a:tr>
              <a:tr h="453871">
                <a:tc>
                  <a:txBody>
                    <a:bodyPr/>
                    <a:lstStyle/>
                    <a:p>
                      <a:r>
                        <a:rPr lang="en-US" dirty="0" smtClean="0"/>
                        <a:t>Popular v. scholarly source</a:t>
                      </a:r>
                      <a:endParaRPr lang="en-US" dirty="0"/>
                    </a:p>
                  </a:txBody>
                  <a:tcPr/>
                </a:tc>
                <a:tc>
                  <a:txBody>
                    <a:bodyPr/>
                    <a:lstStyle/>
                    <a:p>
                      <a:r>
                        <a:rPr lang="en-US" dirty="0" smtClean="0"/>
                        <a:t>9% (55% → 64%)</a:t>
                      </a:r>
                      <a:endParaRPr lang="en-US" dirty="0"/>
                    </a:p>
                  </a:txBody>
                  <a:tcPr/>
                </a:tc>
                <a:tc>
                  <a:txBody>
                    <a:bodyPr/>
                    <a:lstStyle/>
                    <a:p>
                      <a:r>
                        <a:rPr lang="en-US" dirty="0" smtClean="0"/>
                        <a:t>45% (55% → 100%)</a:t>
                      </a:r>
                      <a:endParaRPr lang="en-US" dirty="0"/>
                    </a:p>
                  </a:txBody>
                  <a:tcPr/>
                </a:tc>
              </a:tr>
              <a:tr h="453871">
                <a:tc>
                  <a:txBody>
                    <a:bodyPr/>
                    <a:lstStyle/>
                    <a:p>
                      <a:r>
                        <a:rPr lang="en-US" dirty="0" smtClean="0"/>
                        <a:t>Definition</a:t>
                      </a:r>
                      <a:r>
                        <a:rPr lang="en-US" baseline="0" dirty="0" smtClean="0"/>
                        <a:t> of peer review</a:t>
                      </a:r>
                      <a:endParaRPr lang="en-US" dirty="0"/>
                    </a:p>
                  </a:txBody>
                  <a:tcPr/>
                </a:tc>
                <a:tc>
                  <a:txBody>
                    <a:bodyPr/>
                    <a:lstStyle/>
                    <a:p>
                      <a:r>
                        <a:rPr lang="en-US" dirty="0" smtClean="0"/>
                        <a:t>-5% (82% → 77%) oops!</a:t>
                      </a:r>
                      <a:endParaRPr lang="en-US" dirty="0"/>
                    </a:p>
                  </a:txBody>
                  <a:tcPr/>
                </a:tc>
                <a:tc>
                  <a:txBody>
                    <a:bodyPr/>
                    <a:lstStyle/>
                    <a:p>
                      <a:r>
                        <a:rPr lang="en-US" dirty="0" smtClean="0"/>
                        <a:t>20% (80% → 100%)</a:t>
                      </a:r>
                      <a:endParaRPr lang="en-US" dirty="0"/>
                    </a:p>
                  </a:txBody>
                  <a:tcPr/>
                </a:tc>
              </a:tr>
              <a:tr h="453871">
                <a:tc>
                  <a:txBody>
                    <a:bodyPr/>
                    <a:lstStyle/>
                    <a:p>
                      <a:endParaRPr lang="en-US" dirty="0"/>
                    </a:p>
                  </a:txBody>
                  <a:tcPr/>
                </a:tc>
                <a:tc>
                  <a:txBody>
                    <a:bodyPr/>
                    <a:lstStyle/>
                    <a:p>
                      <a:endParaRPr lang="en-US" dirty="0"/>
                    </a:p>
                  </a:txBody>
                  <a:tcPr/>
                </a:tc>
                <a:tc>
                  <a:txBody>
                    <a:bodyPr/>
                    <a:lstStyle/>
                    <a:p>
                      <a:endParaRPr lang="en-US" dirty="0"/>
                    </a:p>
                  </a:txBody>
                  <a:tcPr/>
                </a:tc>
              </a:tr>
              <a:tr h="453871">
                <a:tc>
                  <a:txBody>
                    <a:bodyPr/>
                    <a:lstStyle/>
                    <a:p>
                      <a:r>
                        <a:rPr lang="en-US" dirty="0" smtClean="0">
                          <a:solidFill>
                            <a:schemeClr val="bg1"/>
                          </a:solidFill>
                        </a:rPr>
                        <a:t>Total Improvement</a:t>
                      </a:r>
                      <a:endParaRPr lang="en-US" dirty="0">
                        <a:solidFill>
                          <a:schemeClr val="bg1"/>
                        </a:solidFill>
                      </a:endParaRPr>
                    </a:p>
                  </a:txBody>
                  <a:tcPr>
                    <a:solidFill>
                      <a:schemeClr val="accent1">
                        <a:lumMod val="75000"/>
                      </a:schemeClr>
                    </a:solidFill>
                  </a:tcPr>
                </a:tc>
                <a:tc>
                  <a:txBody>
                    <a:bodyPr/>
                    <a:lstStyle/>
                    <a:p>
                      <a:r>
                        <a:rPr lang="en-US" dirty="0" smtClean="0">
                          <a:solidFill>
                            <a:schemeClr val="bg1"/>
                          </a:solidFill>
                        </a:rPr>
                        <a:t>8%</a:t>
                      </a:r>
                      <a:endParaRPr lang="en-US" dirty="0">
                        <a:solidFill>
                          <a:schemeClr val="bg1"/>
                        </a:solidFill>
                      </a:endParaRPr>
                    </a:p>
                  </a:txBody>
                  <a:tcPr>
                    <a:solidFill>
                      <a:schemeClr val="accent1">
                        <a:lumMod val="75000"/>
                      </a:schemeClr>
                    </a:solidFill>
                  </a:tcPr>
                </a:tc>
                <a:tc>
                  <a:txBody>
                    <a:bodyPr/>
                    <a:lstStyle/>
                    <a:p>
                      <a:r>
                        <a:rPr lang="en-US" dirty="0" smtClean="0">
                          <a:solidFill>
                            <a:schemeClr val="bg1"/>
                          </a:solidFill>
                        </a:rPr>
                        <a:t>13%</a:t>
                      </a:r>
                      <a:endParaRPr lang="en-US" dirty="0">
                        <a:solidFill>
                          <a:schemeClr val="bg1"/>
                        </a:solidFill>
                      </a:endParaRPr>
                    </a:p>
                  </a:txBody>
                  <a:tcPr>
                    <a:solidFill>
                      <a:schemeClr val="accent1">
                        <a:lumMod val="75000"/>
                      </a:schemeClr>
                    </a:solidFill>
                  </a:tcPr>
                </a:tc>
              </a:tr>
            </a:tbl>
          </a:graphicData>
        </a:graphic>
      </p:graphicFrame>
    </p:spTree>
    <p:extLst>
      <p:ext uri="{BB962C8B-B14F-4D97-AF65-F5344CB8AC3E}">
        <p14:creationId xmlns:p14="http://schemas.microsoft.com/office/powerpoint/2010/main" val="141532595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Findings</a:t>
            </a:r>
            <a:endParaRPr lang="en-US" dirty="0"/>
          </a:p>
        </p:txBody>
      </p:sp>
      <p:sp>
        <p:nvSpPr>
          <p:cNvPr id="3" name="Content Placeholder 2"/>
          <p:cNvSpPr>
            <a:spLocks noGrp="1"/>
          </p:cNvSpPr>
          <p:nvPr>
            <p:ph idx="1"/>
          </p:nvPr>
        </p:nvSpPr>
        <p:spPr>
          <a:xfrm>
            <a:off x="457200" y="1600200"/>
            <a:ext cx="8229600" cy="1187388"/>
          </a:xfrm>
        </p:spPr>
        <p:txBody>
          <a:bodyPr>
            <a:normAutofit fontScale="92500" lnSpcReduction="10000"/>
          </a:bodyPr>
          <a:lstStyle/>
          <a:p>
            <a:r>
              <a:rPr lang="en-US" dirty="0" smtClean="0"/>
              <a:t>Comparing LBRY 3020 Spring 2011 and Spring 2012</a:t>
            </a:r>
          </a:p>
          <a:p>
            <a:pPr marL="0" indent="0">
              <a:buNone/>
            </a:pPr>
            <a:r>
              <a:rPr lang="en-US" dirty="0" smtClean="0"/>
              <a:t>	TIP scores</a:t>
            </a:r>
          </a:p>
          <a:p>
            <a:pPr marL="0" indent="0">
              <a:buNone/>
            </a:pPr>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123998024"/>
              </p:ext>
            </p:extLst>
          </p:nvPr>
        </p:nvGraphicFramePr>
        <p:xfrm>
          <a:off x="457200" y="2467990"/>
          <a:ext cx="8229600" cy="905524"/>
        </p:xfrm>
        <a:graphic>
          <a:graphicData uri="http://schemas.openxmlformats.org/drawingml/2006/table">
            <a:tbl>
              <a:tblPr firstRow="1" bandRow="1">
                <a:tableStyleId>{5C22544A-7EE6-4342-B048-85BDC9FD1C3A}</a:tableStyleId>
              </a:tblPr>
              <a:tblGrid>
                <a:gridCol w="2743200"/>
                <a:gridCol w="2743200"/>
                <a:gridCol w="2743200"/>
              </a:tblGrid>
              <a:tr h="452762">
                <a:tc>
                  <a:txBody>
                    <a:bodyPr/>
                    <a:lstStyle/>
                    <a:p>
                      <a:r>
                        <a:rPr lang="en-US" dirty="0" smtClean="0"/>
                        <a:t>Spring 2011 Average</a:t>
                      </a:r>
                      <a:endParaRPr lang="en-US" dirty="0"/>
                    </a:p>
                  </a:txBody>
                  <a:tcPr/>
                </a:tc>
                <a:tc>
                  <a:txBody>
                    <a:bodyPr/>
                    <a:lstStyle/>
                    <a:p>
                      <a:r>
                        <a:rPr lang="en-US" dirty="0" smtClean="0"/>
                        <a:t>Spring 2012 Average</a:t>
                      </a:r>
                      <a:endParaRPr lang="en-US" dirty="0"/>
                    </a:p>
                  </a:txBody>
                  <a:tcPr/>
                </a:tc>
                <a:tc>
                  <a:txBody>
                    <a:bodyPr/>
                    <a:lstStyle/>
                    <a:p>
                      <a:r>
                        <a:rPr lang="en-US" dirty="0" smtClean="0"/>
                        <a:t>UW Average </a:t>
                      </a:r>
                      <a:endParaRPr lang="en-US" dirty="0"/>
                    </a:p>
                  </a:txBody>
                  <a:tcPr/>
                </a:tc>
              </a:tr>
              <a:tr h="452762">
                <a:tc>
                  <a:txBody>
                    <a:bodyPr/>
                    <a:lstStyle/>
                    <a:p>
                      <a:r>
                        <a:rPr lang="en-US" dirty="0" smtClean="0"/>
                        <a:t>90.25%</a:t>
                      </a:r>
                      <a:endParaRPr lang="en-US" dirty="0"/>
                    </a:p>
                  </a:txBody>
                  <a:tcPr/>
                </a:tc>
                <a:tc>
                  <a:txBody>
                    <a:bodyPr/>
                    <a:lstStyle/>
                    <a:p>
                      <a:r>
                        <a:rPr lang="en-US" dirty="0" smtClean="0"/>
                        <a:t>84.5%</a:t>
                      </a:r>
                      <a:endParaRPr lang="en-US" dirty="0"/>
                    </a:p>
                  </a:txBody>
                  <a:tcPr/>
                </a:tc>
                <a:tc>
                  <a:txBody>
                    <a:bodyPr/>
                    <a:lstStyle/>
                    <a:p>
                      <a:r>
                        <a:rPr lang="en-US" dirty="0" smtClean="0"/>
                        <a:t>87%</a:t>
                      </a:r>
                      <a:endParaRPr lang="en-US" dirty="0"/>
                    </a:p>
                  </a:txBody>
                  <a:tcPr/>
                </a:tc>
              </a:tr>
            </a:tbl>
          </a:graphicData>
        </a:graphic>
      </p:graphicFrame>
      <p:sp>
        <p:nvSpPr>
          <p:cNvPr id="5" name="TextBox 4"/>
          <p:cNvSpPr txBox="1"/>
          <p:nvPr/>
        </p:nvSpPr>
        <p:spPr>
          <a:xfrm>
            <a:off x="392896" y="4157056"/>
            <a:ext cx="8293903" cy="923330"/>
          </a:xfrm>
          <a:prstGeom prst="rect">
            <a:avLst/>
          </a:prstGeom>
          <a:solidFill>
            <a:schemeClr val="accent1">
              <a:lumMod val="60000"/>
              <a:lumOff val="40000"/>
            </a:schemeClr>
          </a:solidFill>
        </p:spPr>
        <p:txBody>
          <a:bodyPr wrap="square" rtlCol="0">
            <a:spAutoFit/>
          </a:bodyPr>
          <a:lstStyle/>
          <a:p>
            <a:pPr marL="285750" indent="-285750">
              <a:buFont typeface="Arial"/>
              <a:buChar char="•"/>
            </a:pPr>
            <a:r>
              <a:rPr lang="en-US" dirty="0" smtClean="0"/>
              <a:t>Final grades very similar for both classes</a:t>
            </a:r>
          </a:p>
          <a:p>
            <a:r>
              <a:rPr lang="en-US" dirty="0" smtClean="0"/>
              <a:t>	Spring 2011:  80.3261%</a:t>
            </a:r>
          </a:p>
          <a:p>
            <a:r>
              <a:rPr lang="en-US" dirty="0" smtClean="0"/>
              <a:t>	Spring 2012:  80.5175%</a:t>
            </a:r>
            <a:endParaRPr lang="en-US" dirty="0"/>
          </a:p>
        </p:txBody>
      </p:sp>
    </p:spTree>
    <p:extLst>
      <p:ext uri="{BB962C8B-B14F-4D97-AF65-F5344CB8AC3E}">
        <p14:creationId xmlns:p14="http://schemas.microsoft.com/office/powerpoint/2010/main" val="1274221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Evaluation Feedback</a:t>
            </a:r>
            <a:endParaRPr lang="en-US" dirty="0"/>
          </a:p>
        </p:txBody>
      </p:sp>
      <p:sp>
        <p:nvSpPr>
          <p:cNvPr id="3" name="Content Placeholder 2"/>
          <p:cNvSpPr>
            <a:spLocks noGrp="1"/>
          </p:cNvSpPr>
          <p:nvPr>
            <p:ph idx="1"/>
          </p:nvPr>
        </p:nvSpPr>
        <p:spPr>
          <a:xfrm>
            <a:off x="457200" y="1600200"/>
            <a:ext cx="8229600" cy="4713043"/>
          </a:xfrm>
        </p:spPr>
        <p:txBody>
          <a:bodyPr/>
          <a:lstStyle/>
          <a:p>
            <a:r>
              <a:rPr lang="en-US" dirty="0" smtClean="0"/>
              <a:t>Positives, negatives</a:t>
            </a:r>
          </a:p>
          <a:p>
            <a:r>
              <a:rPr lang="en-US" dirty="0" smtClean="0"/>
              <a:t>Changes implemented </a:t>
            </a:r>
            <a:endParaRPr lang="en-US" dirty="0"/>
          </a:p>
        </p:txBody>
      </p:sp>
      <p:pic>
        <p:nvPicPr>
          <p:cNvPr id="5" name="Picture 4"/>
          <p:cNvPicPr>
            <a:picLocks noChangeAspect="1"/>
          </p:cNvPicPr>
          <p:nvPr/>
        </p:nvPicPr>
        <p:blipFill>
          <a:blip r:embed="rId3"/>
          <a:stretch>
            <a:fillRect/>
          </a:stretch>
        </p:blipFill>
        <p:spPr>
          <a:xfrm>
            <a:off x="4508500" y="3416300"/>
            <a:ext cx="114300" cy="25400"/>
          </a:xfrm>
          <a:prstGeom prst="rect">
            <a:avLst/>
          </a:prstGeom>
        </p:spPr>
      </p:pic>
      <p:pic>
        <p:nvPicPr>
          <p:cNvPr id="7" name="Picture 6"/>
          <p:cNvPicPr>
            <a:picLocks noChangeAspect="1"/>
          </p:cNvPicPr>
          <p:nvPr/>
        </p:nvPicPr>
        <p:blipFill>
          <a:blip r:embed="rId3"/>
          <a:stretch>
            <a:fillRect/>
          </a:stretch>
        </p:blipFill>
        <p:spPr>
          <a:xfrm>
            <a:off x="4508500" y="3416300"/>
            <a:ext cx="114300" cy="25400"/>
          </a:xfrm>
          <a:prstGeom prst="rect">
            <a:avLst/>
          </a:prstGeom>
        </p:spPr>
      </p:pic>
      <p:pic>
        <p:nvPicPr>
          <p:cNvPr id="8" name="Picture 7" descr="Screen shot 2012-05-10 at 9.54.14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43917"/>
            <a:ext cx="9143999" cy="2969326"/>
          </a:xfrm>
          <a:prstGeom prst="rect">
            <a:avLst/>
          </a:prstGeom>
        </p:spPr>
      </p:pic>
      <p:sp>
        <p:nvSpPr>
          <p:cNvPr id="10" name="TextBox 9"/>
          <p:cNvSpPr txBox="1"/>
          <p:nvPr/>
        </p:nvSpPr>
        <p:spPr>
          <a:xfrm>
            <a:off x="2713733" y="6411805"/>
            <a:ext cx="5884322" cy="307777"/>
          </a:xfrm>
          <a:prstGeom prst="rect">
            <a:avLst/>
          </a:prstGeom>
          <a:noFill/>
        </p:spPr>
        <p:txBody>
          <a:bodyPr wrap="square" rtlCol="0">
            <a:spAutoFit/>
          </a:bodyPr>
          <a:lstStyle/>
          <a:p>
            <a:r>
              <a:rPr lang="en-US" sz="1400" dirty="0" smtClean="0"/>
              <a:t>	</a:t>
            </a:r>
            <a:r>
              <a:rPr lang="en-US" sz="1100" dirty="0" smtClean="0"/>
              <a:t>http</a:t>
            </a:r>
            <a:r>
              <a:rPr lang="en-US" sz="1100" dirty="0"/>
              <a:t>://</a:t>
            </a:r>
            <a:r>
              <a:rPr lang="en-US" sz="1100" dirty="0" err="1"/>
              <a:t>www.flickr.com</a:t>
            </a:r>
            <a:r>
              <a:rPr lang="en-US" sz="1100" dirty="0"/>
              <a:t>/photos/</a:t>
            </a:r>
            <a:r>
              <a:rPr lang="en-US" sz="1100" dirty="0" err="1"/>
              <a:t>billsophoto</a:t>
            </a:r>
            <a:r>
              <a:rPr lang="en-US" sz="1100" dirty="0"/>
              <a:t>/4175299981/</a:t>
            </a:r>
          </a:p>
        </p:txBody>
      </p:sp>
    </p:spTree>
    <p:extLst>
      <p:ext uri="{BB962C8B-B14F-4D97-AF65-F5344CB8AC3E}">
        <p14:creationId xmlns:p14="http://schemas.microsoft.com/office/powerpoint/2010/main" val="8798348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Anecdotal Findings </a:t>
            </a:r>
            <a:endParaRPr lang="en-US" dirty="0"/>
          </a:p>
        </p:txBody>
      </p:sp>
      <p:sp>
        <p:nvSpPr>
          <p:cNvPr id="3" name="Content Placeholder 2"/>
          <p:cNvSpPr>
            <a:spLocks noGrp="1"/>
          </p:cNvSpPr>
          <p:nvPr>
            <p:ph idx="1"/>
          </p:nvPr>
        </p:nvSpPr>
        <p:spPr/>
        <p:txBody>
          <a:bodyPr/>
          <a:lstStyle/>
          <a:p>
            <a:pPr marL="0" indent="0">
              <a:buNone/>
            </a:pPr>
            <a:r>
              <a:rPr lang="en-US" dirty="0"/>
              <a:t>Student</a:t>
            </a:r>
          </a:p>
          <a:p>
            <a:r>
              <a:rPr lang="en-US" dirty="0" smtClean="0"/>
              <a:t>Bonded </a:t>
            </a:r>
            <a:r>
              <a:rPr lang="en-US" dirty="0"/>
              <a:t>with their </a:t>
            </a:r>
            <a:r>
              <a:rPr lang="en-US" dirty="0" smtClean="0"/>
              <a:t>groups</a:t>
            </a:r>
            <a:endParaRPr lang="en-US" dirty="0"/>
          </a:p>
          <a:p>
            <a:pPr marL="0" indent="0">
              <a:buNone/>
            </a:pPr>
            <a:endParaRPr lang="en-US" dirty="0" smtClean="0"/>
          </a:p>
          <a:p>
            <a:pPr marL="0" indent="0">
              <a:buNone/>
            </a:pPr>
            <a:r>
              <a:rPr lang="en-US" dirty="0" smtClean="0"/>
              <a:t>Librarian </a:t>
            </a:r>
            <a:endParaRPr lang="en-US" dirty="0"/>
          </a:p>
          <a:p>
            <a:r>
              <a:rPr lang="en-US" dirty="0" smtClean="0"/>
              <a:t>Invigorating change </a:t>
            </a:r>
            <a:endParaRPr lang="en-US" dirty="0"/>
          </a:p>
          <a:p>
            <a:r>
              <a:rPr lang="en-US" dirty="0" smtClean="0"/>
              <a:t>Semester-long </a:t>
            </a:r>
            <a:r>
              <a:rPr lang="en-US" dirty="0"/>
              <a:t>work with </a:t>
            </a:r>
            <a:r>
              <a:rPr lang="en-US" dirty="0" smtClean="0"/>
              <a:t>students</a:t>
            </a:r>
          </a:p>
          <a:p>
            <a:r>
              <a:rPr lang="en-US" dirty="0" smtClean="0"/>
              <a:t>Helped fill in gaps  </a:t>
            </a:r>
            <a:endParaRPr lang="en-US" dirty="0"/>
          </a:p>
          <a:p>
            <a:r>
              <a:rPr lang="en-US" dirty="0" smtClean="0"/>
              <a:t>Parallels role of other teaching faculty on campus </a:t>
            </a:r>
            <a:endParaRPr lang="en-US" dirty="0"/>
          </a:p>
          <a:p>
            <a:endParaRPr lang="en-US" dirty="0"/>
          </a:p>
        </p:txBody>
      </p:sp>
      <p:pic>
        <p:nvPicPr>
          <p:cNvPr id="4" name="Picture 3" descr="20101110_WTM1966c.jpg"/>
          <p:cNvPicPr>
            <a:picLocks noChangeAspect="1"/>
          </p:cNvPicPr>
          <p:nvPr/>
        </p:nvPicPr>
        <p:blipFill>
          <a:blip r:embed="rId3" cstate="email">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tretch>
            <a:fillRect/>
          </a:stretch>
        </p:blipFill>
        <p:spPr>
          <a:xfrm>
            <a:off x="5809714" y="533400"/>
            <a:ext cx="2969329" cy="4187952"/>
          </a:xfrm>
          <a:prstGeom prst="rect">
            <a:avLst/>
          </a:prstGeom>
        </p:spPr>
      </p:pic>
    </p:spTree>
    <p:extLst>
      <p:ext uri="{BB962C8B-B14F-4D97-AF65-F5344CB8AC3E}">
        <p14:creationId xmlns:p14="http://schemas.microsoft.com/office/powerpoint/2010/main" val="301119416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l="1470" t="27974" r="10785"/>
          <a:stretch/>
        </p:blipFill>
        <p:spPr>
          <a:xfrm>
            <a:off x="4029483" y="3666565"/>
            <a:ext cx="4980046" cy="3065928"/>
          </a:xfrm>
          <a:prstGeom prst="rect">
            <a:avLst/>
          </a:prstGeom>
        </p:spPr>
      </p:pic>
      <p:sp>
        <p:nvSpPr>
          <p:cNvPr id="2" name="Title 1"/>
          <p:cNvSpPr>
            <a:spLocks noGrp="1"/>
          </p:cNvSpPr>
          <p:nvPr>
            <p:ph type="title"/>
          </p:nvPr>
        </p:nvSpPr>
        <p:spPr/>
        <p:txBody>
          <a:bodyPr/>
          <a:lstStyle/>
          <a:p>
            <a:r>
              <a:rPr lang="en-US" dirty="0" smtClean="0"/>
              <a:t>Today’s Talk</a:t>
            </a:r>
            <a:endParaRPr lang="en-US" dirty="0"/>
          </a:p>
        </p:txBody>
      </p:sp>
      <p:sp>
        <p:nvSpPr>
          <p:cNvPr id="3" name="Content Placeholder 2"/>
          <p:cNvSpPr>
            <a:spLocks noGrp="1"/>
          </p:cNvSpPr>
          <p:nvPr>
            <p:ph idx="1"/>
          </p:nvPr>
        </p:nvSpPr>
        <p:spPr>
          <a:xfrm>
            <a:off x="457200" y="1600200"/>
            <a:ext cx="6724835" cy="3051699"/>
          </a:xfrm>
        </p:spPr>
        <p:txBody>
          <a:bodyPr/>
          <a:lstStyle/>
          <a:p>
            <a:r>
              <a:rPr lang="en-US" dirty="0" smtClean="0"/>
              <a:t>Overview of our 3 credit course</a:t>
            </a:r>
          </a:p>
          <a:p>
            <a:r>
              <a:rPr lang="en-US" dirty="0" smtClean="0"/>
              <a:t>Engaging students from a variety of disciplines</a:t>
            </a:r>
          </a:p>
          <a:p>
            <a:r>
              <a:rPr lang="en-US" dirty="0" smtClean="0"/>
              <a:t>Assessment</a:t>
            </a:r>
          </a:p>
          <a:p>
            <a:r>
              <a:rPr lang="en-US" dirty="0" smtClean="0"/>
              <a:t>Future Directions</a:t>
            </a:r>
          </a:p>
          <a:p>
            <a:r>
              <a:rPr lang="en-US" dirty="0" smtClean="0"/>
              <a:t>Q &amp; A </a:t>
            </a:r>
          </a:p>
          <a:p>
            <a:endParaRPr lang="en-US" dirty="0"/>
          </a:p>
        </p:txBody>
      </p:sp>
    </p:spTree>
    <p:extLst>
      <p:ext uri="{BB962C8B-B14F-4D97-AF65-F5344CB8AC3E}">
        <p14:creationId xmlns:p14="http://schemas.microsoft.com/office/powerpoint/2010/main" val="256506023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Directions</a:t>
            </a:r>
            <a:endParaRPr lang="en-US" dirty="0"/>
          </a:p>
        </p:txBody>
      </p:sp>
      <p:sp>
        <p:nvSpPr>
          <p:cNvPr id="3" name="Content Placeholder 2"/>
          <p:cNvSpPr>
            <a:spLocks noGrp="1"/>
          </p:cNvSpPr>
          <p:nvPr>
            <p:ph idx="1"/>
          </p:nvPr>
        </p:nvSpPr>
        <p:spPr/>
        <p:txBody>
          <a:bodyPr/>
          <a:lstStyle/>
          <a:p>
            <a:r>
              <a:rPr lang="en-US" dirty="0" smtClean="0"/>
              <a:t>Currently revising our University Studies Program</a:t>
            </a:r>
          </a:p>
          <a:p>
            <a:r>
              <a:rPr lang="en-US" dirty="0" smtClean="0"/>
              <a:t>Communication </a:t>
            </a:r>
          </a:p>
          <a:p>
            <a:r>
              <a:rPr lang="en-US" dirty="0" smtClean="0"/>
              <a:t>Writing</a:t>
            </a:r>
          </a:p>
          <a:p>
            <a:r>
              <a:rPr lang="en-US" dirty="0" smtClean="0"/>
              <a:t>Subject Specific </a:t>
            </a:r>
          </a:p>
        </p:txBody>
      </p:sp>
      <p:pic>
        <p:nvPicPr>
          <p:cNvPr id="6" name="Picture 5"/>
          <p:cNvPicPr>
            <a:picLocks noChangeAspect="1"/>
          </p:cNvPicPr>
          <p:nvPr/>
        </p:nvPicPr>
        <p:blipFill>
          <a:blip r:embed="rId3"/>
          <a:stretch>
            <a:fillRect/>
          </a:stretch>
        </p:blipFill>
        <p:spPr>
          <a:xfrm>
            <a:off x="4550299" y="2122308"/>
            <a:ext cx="4299310" cy="4046722"/>
          </a:xfrm>
          <a:prstGeom prst="rect">
            <a:avLst/>
          </a:prstGeom>
        </p:spPr>
      </p:pic>
      <p:sp>
        <p:nvSpPr>
          <p:cNvPr id="7" name="Rectangle 6"/>
          <p:cNvSpPr/>
          <p:nvPr/>
        </p:nvSpPr>
        <p:spPr>
          <a:xfrm>
            <a:off x="0" y="5175433"/>
            <a:ext cx="4572000" cy="1446550"/>
          </a:xfrm>
          <a:prstGeom prst="rect">
            <a:avLst/>
          </a:prstGeom>
        </p:spPr>
        <p:txBody>
          <a:bodyPr>
            <a:spAutoFit/>
          </a:bodyPr>
          <a:lstStyle/>
          <a:p>
            <a:endParaRPr lang="en-US" sz="1400" dirty="0" smtClean="0"/>
          </a:p>
          <a:p>
            <a:endParaRPr lang="en-US" sz="1400" dirty="0"/>
          </a:p>
          <a:p>
            <a:endParaRPr lang="en-US" sz="1400" dirty="0" smtClean="0"/>
          </a:p>
          <a:p>
            <a:endParaRPr lang="en-US" sz="1400" dirty="0"/>
          </a:p>
          <a:p>
            <a:endParaRPr lang="en-US" sz="1400" dirty="0" smtClean="0"/>
          </a:p>
          <a:p>
            <a:endParaRPr lang="en-US" dirty="0"/>
          </a:p>
        </p:txBody>
      </p:sp>
      <p:sp>
        <p:nvSpPr>
          <p:cNvPr id="8" name="TextBox 7"/>
          <p:cNvSpPr txBox="1"/>
          <p:nvPr/>
        </p:nvSpPr>
        <p:spPr>
          <a:xfrm>
            <a:off x="457200" y="6304002"/>
            <a:ext cx="11539455" cy="261610"/>
          </a:xfrm>
          <a:prstGeom prst="rect">
            <a:avLst/>
          </a:prstGeom>
          <a:noFill/>
        </p:spPr>
        <p:txBody>
          <a:bodyPr wrap="square" rtlCol="0">
            <a:spAutoFit/>
          </a:bodyPr>
          <a:lstStyle/>
          <a:p>
            <a:r>
              <a:rPr lang="en-US" sz="1100" dirty="0" smtClean="0"/>
              <a:t>			Detail </a:t>
            </a:r>
            <a:r>
              <a:rPr lang="en-US" sz="1100" dirty="0"/>
              <a:t>from:  </a:t>
            </a:r>
            <a:r>
              <a:rPr lang="en-US" sz="1100" dirty="0" err="1"/>
              <a:t>Berni</a:t>
            </a:r>
            <a:r>
              <a:rPr lang="en-US" sz="1100" dirty="0"/>
              <a:t>, Antonio, Ramona &amp; the Fortune Teller, 1976, Painting and collage</a:t>
            </a:r>
          </a:p>
        </p:txBody>
      </p:sp>
    </p:spTree>
    <p:extLst>
      <p:ext uri="{BB962C8B-B14F-4D97-AF65-F5344CB8AC3E}">
        <p14:creationId xmlns:p14="http://schemas.microsoft.com/office/powerpoint/2010/main" val="222616499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marL="0" indent="457200">
              <a:buNone/>
            </a:pPr>
            <a:r>
              <a:rPr lang="en-US" dirty="0"/>
              <a:t>George, Mary W. </a:t>
            </a:r>
            <a:r>
              <a:rPr lang="en-US" i="1" dirty="0"/>
              <a:t>The Elements of Library Research: What Every Student Needs to Know</a:t>
            </a:r>
            <a:r>
              <a:rPr lang="en-US" dirty="0"/>
              <a:t>. Princeton, N.J: Princeton University Press, </a:t>
            </a:r>
            <a:r>
              <a:rPr lang="en-US" dirty="0" smtClean="0"/>
              <a:t>2008.</a:t>
            </a:r>
          </a:p>
          <a:p>
            <a:pPr marL="0" indent="-457200">
              <a:buNone/>
            </a:pPr>
            <a:endParaRPr lang="en-US" dirty="0" smtClean="0"/>
          </a:p>
          <a:p>
            <a:pPr marL="0" indent="457200">
              <a:buNone/>
            </a:pPr>
            <a:r>
              <a:rPr lang="en-US" dirty="0" err="1" smtClean="0"/>
              <a:t>Sittler</a:t>
            </a:r>
            <a:r>
              <a:rPr lang="en-US" dirty="0"/>
              <a:t>, Ryan, and Douglas Cook. </a:t>
            </a:r>
            <a:r>
              <a:rPr lang="en-US" i="1" dirty="0"/>
              <a:t>The Library Instruction Cookbook</a:t>
            </a:r>
            <a:r>
              <a:rPr lang="en-US" dirty="0"/>
              <a:t>. Chicago: Association of College and Research Libraries, 2009</a:t>
            </a:r>
            <a:r>
              <a:rPr lang="en-US" dirty="0" smtClean="0"/>
              <a:t>.</a:t>
            </a:r>
          </a:p>
          <a:p>
            <a:pPr marL="0" indent="-457200">
              <a:buNone/>
            </a:pPr>
            <a:endParaRPr lang="en-US" dirty="0"/>
          </a:p>
          <a:p>
            <a:pPr marL="0" indent="457200">
              <a:buNone/>
            </a:pPr>
            <a:r>
              <a:rPr lang="en-US" dirty="0" smtClean="0"/>
              <a:t>TIP:  Tutorial for Information Power. University of </a:t>
            </a:r>
            <a:r>
              <a:rPr lang="en-US" dirty="0"/>
              <a:t>Wyoming Libraries. </a:t>
            </a:r>
            <a:r>
              <a:rPr lang="en-US" dirty="0">
                <a:hlinkClick r:id="rId3"/>
              </a:rPr>
              <a:t>http://tip.uwyo.edu/</a:t>
            </a:r>
            <a:r>
              <a:rPr lang="en-US" dirty="0" smtClean="0">
                <a:hlinkClick r:id="rId3"/>
              </a:rPr>
              <a:t>info_overload.html</a:t>
            </a:r>
            <a:endParaRPr lang="en-US" dirty="0" smtClean="0"/>
          </a:p>
          <a:p>
            <a:pPr marL="0" indent="-457200">
              <a:buNone/>
            </a:pPr>
            <a:endParaRPr lang="en-US" dirty="0"/>
          </a:p>
        </p:txBody>
      </p:sp>
    </p:spTree>
    <p:extLst>
      <p:ext uri="{BB962C8B-B14F-4D97-AF65-F5344CB8AC3E}">
        <p14:creationId xmlns:p14="http://schemas.microsoft.com/office/powerpoint/2010/main" val="35328980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rcRect t="10494" b="10494"/>
          <a:stretch>
            <a:fillRect/>
          </a:stretch>
        </p:blipFill>
        <p:spPr>
          <a:xfrm>
            <a:off x="345147" y="1199722"/>
            <a:ext cx="8229600" cy="4876800"/>
          </a:xfrm>
        </p:spPr>
      </p:pic>
      <p:sp>
        <p:nvSpPr>
          <p:cNvPr id="5" name="TextBox 4"/>
          <p:cNvSpPr txBox="1"/>
          <p:nvPr/>
        </p:nvSpPr>
        <p:spPr>
          <a:xfrm>
            <a:off x="4233445" y="6562127"/>
            <a:ext cx="5624241" cy="307777"/>
          </a:xfrm>
          <a:prstGeom prst="rect">
            <a:avLst/>
          </a:prstGeom>
          <a:noFill/>
        </p:spPr>
        <p:txBody>
          <a:bodyPr wrap="square" rtlCol="0">
            <a:spAutoFit/>
          </a:bodyPr>
          <a:lstStyle/>
          <a:p>
            <a:r>
              <a:rPr lang="en-US" sz="1400" dirty="0" smtClean="0"/>
              <a:t>	http</a:t>
            </a:r>
            <a:r>
              <a:rPr lang="en-US" sz="1400" dirty="0"/>
              <a:t>://</a:t>
            </a:r>
            <a:r>
              <a:rPr lang="en-US" sz="1400" dirty="0" err="1"/>
              <a:t>www.flickr.com</a:t>
            </a:r>
            <a:r>
              <a:rPr lang="en-US" sz="1400" dirty="0"/>
              <a:t>/photos/</a:t>
            </a:r>
            <a:r>
              <a:rPr lang="en-US" sz="1400" dirty="0" err="1"/>
              <a:t>pfc</a:t>
            </a:r>
            <a:r>
              <a:rPr lang="en-US" sz="1400" dirty="0"/>
              <a:t>/988596162/</a:t>
            </a:r>
          </a:p>
        </p:txBody>
      </p:sp>
      <p:sp>
        <p:nvSpPr>
          <p:cNvPr id="3" name="TextBox 2"/>
          <p:cNvSpPr txBox="1"/>
          <p:nvPr/>
        </p:nvSpPr>
        <p:spPr>
          <a:xfrm>
            <a:off x="457200" y="6500572"/>
            <a:ext cx="4531681" cy="369332"/>
          </a:xfrm>
          <a:prstGeom prst="rect">
            <a:avLst/>
          </a:prstGeom>
          <a:noFill/>
        </p:spPr>
        <p:txBody>
          <a:bodyPr wrap="square" rtlCol="0">
            <a:spAutoFit/>
          </a:bodyPr>
          <a:lstStyle/>
          <a:p>
            <a:r>
              <a:rPr lang="en-US" dirty="0" smtClean="0"/>
              <a:t>The Snowy Range outside of Laramie, WY</a:t>
            </a:r>
            <a:endParaRPr lang="en-US" dirty="0"/>
          </a:p>
        </p:txBody>
      </p:sp>
    </p:spTree>
    <p:extLst>
      <p:ext uri="{BB962C8B-B14F-4D97-AF65-F5344CB8AC3E}">
        <p14:creationId xmlns:p14="http://schemas.microsoft.com/office/powerpoint/2010/main" val="217057229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LBRY 3020: Beginnings and Evolution</a:t>
            </a:r>
            <a:endParaRPr lang="en-US" dirty="0"/>
          </a:p>
        </p:txBody>
      </p:sp>
      <p:sp>
        <p:nvSpPr>
          <p:cNvPr id="3" name="Content Placeholder 2"/>
          <p:cNvSpPr>
            <a:spLocks noGrp="1"/>
          </p:cNvSpPr>
          <p:nvPr>
            <p:ph idx="1"/>
          </p:nvPr>
        </p:nvSpPr>
        <p:spPr>
          <a:xfrm>
            <a:off x="457200" y="1600199"/>
            <a:ext cx="8414970" cy="5188135"/>
          </a:xfrm>
        </p:spPr>
        <p:txBody>
          <a:bodyPr>
            <a:normAutofit fontScale="32500" lnSpcReduction="2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sz="2900" dirty="0" smtClean="0"/>
          </a:p>
          <a:p>
            <a:endParaRPr lang="en-US" sz="3300" dirty="0" smtClean="0"/>
          </a:p>
          <a:p>
            <a:endParaRPr lang="en-US" sz="3300" dirty="0" smtClean="0"/>
          </a:p>
          <a:p>
            <a:endParaRPr lang="en-US" sz="3300" dirty="0"/>
          </a:p>
          <a:p>
            <a:endParaRPr lang="en-US" sz="3300" dirty="0" smtClean="0"/>
          </a:p>
          <a:p>
            <a:endParaRPr lang="en-US" sz="3300" dirty="0"/>
          </a:p>
          <a:p>
            <a:r>
              <a:rPr lang="en-US" sz="4900" dirty="0" smtClean="0"/>
              <a:t>University Studies Program (USP)</a:t>
            </a:r>
          </a:p>
          <a:p>
            <a:endParaRPr lang="en-US" sz="4900" dirty="0" smtClean="0"/>
          </a:p>
          <a:p>
            <a:r>
              <a:rPr lang="en-US" sz="4900" dirty="0" smtClean="0"/>
              <a:t>LBRY 3010: Research from a Distance 1.0 </a:t>
            </a:r>
            <a:r>
              <a:rPr lang="en-US" sz="4900" dirty="0"/>
              <a:t>c</a:t>
            </a:r>
            <a:r>
              <a:rPr lang="en-US" sz="4900" dirty="0" smtClean="0"/>
              <a:t>redit hours, online</a:t>
            </a:r>
          </a:p>
          <a:p>
            <a:endParaRPr lang="en-US" sz="3300" dirty="0" smtClean="0"/>
          </a:p>
          <a:p>
            <a:r>
              <a:rPr lang="en-US" sz="6200" b="1" dirty="0" smtClean="0"/>
              <a:t>LBRY 3020: Managing and Navigating the World of Information 3.0 credit hours</a:t>
            </a:r>
          </a:p>
          <a:p>
            <a:r>
              <a:rPr lang="en-US" sz="6200" dirty="0" smtClean="0"/>
              <a:t>Prepares </a:t>
            </a:r>
            <a:r>
              <a:rPr lang="en-US" sz="6200" dirty="0"/>
              <a:t>students to be knowledgeable consumers of information in our global, high-tech society. Skills taught enable students to locate and manage information resources, preparing them for university level research and life after graduation. </a:t>
            </a:r>
            <a:r>
              <a:rPr lang="en-US" sz="6200" dirty="0" smtClean="0"/>
              <a:t>Prerequisite</a:t>
            </a:r>
            <a:r>
              <a:rPr lang="en-US" sz="6200" dirty="0"/>
              <a:t>: </a:t>
            </a:r>
            <a:r>
              <a:rPr lang="en-US" sz="6200" dirty="0" smtClean="0"/>
              <a:t>WA (Writing, Freshman Composition). </a:t>
            </a:r>
            <a:r>
              <a:rPr lang="en-US" sz="6200" dirty="0"/>
              <a:t/>
            </a:r>
            <a:br>
              <a:rPr lang="en-US" sz="6200" dirty="0"/>
            </a:br>
            <a:r>
              <a:rPr lang="en-US" sz="3300" dirty="0" smtClean="0"/>
              <a:t>				</a:t>
            </a:r>
          </a:p>
          <a:p>
            <a:pPr marL="0" indent="0">
              <a:buNone/>
            </a:pPr>
            <a:endParaRPr lang="en-US" sz="2000" dirty="0"/>
          </a:p>
          <a:p>
            <a:pPr marL="0" indent="0">
              <a:buNone/>
            </a:pPr>
            <a:endParaRPr lang="en-US" sz="2000" dirty="0" smtClean="0"/>
          </a:p>
          <a:p>
            <a:pPr marL="0" indent="0">
              <a:buNone/>
            </a:pPr>
            <a:r>
              <a:rPr lang="en-US" sz="2000" dirty="0"/>
              <a:t>	</a:t>
            </a:r>
            <a:r>
              <a:rPr lang="en-US" sz="2000" dirty="0" smtClean="0"/>
              <a:t>						</a:t>
            </a:r>
            <a:r>
              <a:rPr lang="pl-PL" sz="1600" dirty="0" smtClean="0"/>
              <a:t>http</a:t>
            </a:r>
            <a:r>
              <a:rPr lang="pl-PL" sz="1600" dirty="0"/>
              <a:t>://</a:t>
            </a:r>
            <a:r>
              <a:rPr lang="pl-PL" sz="1600" dirty="0" err="1"/>
              <a:t>www.flickr.com</a:t>
            </a:r>
            <a:r>
              <a:rPr lang="pl-PL" sz="1600" dirty="0"/>
              <a:t>/x/t/0099009/</a:t>
            </a:r>
            <a:r>
              <a:rPr lang="pl-PL" sz="1600" dirty="0" err="1"/>
              <a:t>photos</a:t>
            </a:r>
            <a:r>
              <a:rPr lang="pl-PL" sz="1600" dirty="0"/>
              <a:t>/szb78/3349572686/</a:t>
            </a:r>
            <a:endParaRPr lang="en-US" sz="1600" dirty="0" smtClean="0"/>
          </a:p>
        </p:txBody>
      </p:sp>
      <p:pic>
        <p:nvPicPr>
          <p:cNvPr id="4" name="Picture 3"/>
          <p:cNvPicPr>
            <a:picLocks noChangeAspect="1"/>
          </p:cNvPicPr>
          <p:nvPr/>
        </p:nvPicPr>
        <p:blipFill>
          <a:blip r:embed="rId3"/>
          <a:stretch>
            <a:fillRect/>
          </a:stretch>
        </p:blipFill>
        <p:spPr>
          <a:xfrm>
            <a:off x="1703710" y="1333433"/>
            <a:ext cx="4911586" cy="1610864"/>
          </a:xfrm>
          <a:prstGeom prst="rect">
            <a:avLst/>
          </a:prstGeom>
        </p:spPr>
      </p:pic>
    </p:spTree>
    <p:extLst>
      <p:ext uri="{BB962C8B-B14F-4D97-AF65-F5344CB8AC3E}">
        <p14:creationId xmlns:p14="http://schemas.microsoft.com/office/powerpoint/2010/main" val="393724233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Poll</a:t>
            </a:r>
            <a:endParaRPr lang="en-US" dirty="0"/>
          </a:p>
        </p:txBody>
      </p:sp>
      <p:sp>
        <p:nvSpPr>
          <p:cNvPr id="3" name="Content Placeholder 2"/>
          <p:cNvSpPr>
            <a:spLocks noGrp="1"/>
          </p:cNvSpPr>
          <p:nvPr>
            <p:ph idx="1"/>
          </p:nvPr>
        </p:nvSpPr>
        <p:spPr/>
        <p:txBody>
          <a:bodyPr>
            <a:normAutofit fontScale="70000" lnSpcReduction="20000"/>
          </a:bodyPr>
          <a:lstStyle/>
          <a:p>
            <a:r>
              <a:rPr lang="en-US" sz="2600" b="1" dirty="0" smtClean="0"/>
              <a:t>How many teach a credit IL course?</a:t>
            </a:r>
          </a:p>
          <a:p>
            <a:r>
              <a:rPr lang="en-US" sz="2600" b="1" dirty="0" smtClean="0"/>
              <a:t>How many credit hours?</a:t>
            </a:r>
          </a:p>
          <a:p>
            <a:r>
              <a:rPr lang="en-US" sz="2600" dirty="0" smtClean="0"/>
              <a:t>1.0 or 2.0</a:t>
            </a:r>
          </a:p>
          <a:p>
            <a:r>
              <a:rPr lang="en-US" sz="2600" dirty="0" smtClean="0"/>
              <a:t>3.0 or 4.0 </a:t>
            </a:r>
          </a:p>
          <a:p>
            <a:r>
              <a:rPr lang="en-US" sz="2600" b="1" dirty="0" smtClean="0"/>
              <a:t>Class level?</a:t>
            </a:r>
          </a:p>
          <a:p>
            <a:r>
              <a:rPr lang="en-US" sz="2600" dirty="0" smtClean="0"/>
              <a:t>Freshman</a:t>
            </a:r>
          </a:p>
          <a:p>
            <a:r>
              <a:rPr lang="en-US" sz="2600" dirty="0" smtClean="0"/>
              <a:t>Sophomore</a:t>
            </a:r>
          </a:p>
          <a:p>
            <a:r>
              <a:rPr lang="en-US" sz="2600" dirty="0" smtClean="0"/>
              <a:t>Junior </a:t>
            </a:r>
          </a:p>
          <a:p>
            <a:r>
              <a:rPr lang="en-US" sz="2600" dirty="0" smtClean="0"/>
              <a:t>Senior</a:t>
            </a:r>
          </a:p>
          <a:p>
            <a:r>
              <a:rPr lang="en-US" sz="2600" dirty="0" smtClean="0"/>
              <a:t>Graduate  </a:t>
            </a:r>
          </a:p>
          <a:p>
            <a:r>
              <a:rPr lang="en-US" sz="2600" b="1" dirty="0" smtClean="0"/>
              <a:t>Format?</a:t>
            </a:r>
          </a:p>
          <a:p>
            <a:r>
              <a:rPr lang="en-US" sz="2600" dirty="0" smtClean="0"/>
              <a:t>Online</a:t>
            </a:r>
          </a:p>
          <a:p>
            <a:r>
              <a:rPr lang="en-US" sz="2600" dirty="0" smtClean="0"/>
              <a:t>Face to Face or Hybrid </a:t>
            </a:r>
          </a:p>
          <a:p>
            <a:r>
              <a:rPr lang="en-US" sz="2600" b="1" dirty="0" smtClean="0"/>
              <a:t>Focus?</a:t>
            </a:r>
          </a:p>
          <a:p>
            <a:r>
              <a:rPr lang="en-US" sz="2600" dirty="0" smtClean="0"/>
              <a:t>General/interdisciplinary</a:t>
            </a:r>
          </a:p>
          <a:p>
            <a:r>
              <a:rPr lang="en-US" sz="2600" dirty="0" smtClean="0"/>
              <a:t>Subject specific</a:t>
            </a:r>
          </a:p>
          <a:p>
            <a:r>
              <a:rPr lang="en-US" sz="2600" b="1" dirty="0" smtClean="0"/>
              <a:t>How many have an IL requirement at your institution?</a:t>
            </a:r>
          </a:p>
          <a:p>
            <a:endParaRPr lang="en-US" b="1" dirty="0"/>
          </a:p>
        </p:txBody>
      </p:sp>
    </p:spTree>
    <p:extLst>
      <p:ext uri="{BB962C8B-B14F-4D97-AF65-F5344CB8AC3E}">
        <p14:creationId xmlns:p14="http://schemas.microsoft.com/office/powerpoint/2010/main" val="40387739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LBRY 3020 Learning Outcomes </a:t>
            </a:r>
            <a:endParaRPr lang="en-US" dirty="0"/>
          </a:p>
        </p:txBody>
      </p:sp>
      <p:sp>
        <p:nvSpPr>
          <p:cNvPr id="3" name="Content Placeholder 2"/>
          <p:cNvSpPr>
            <a:spLocks noGrp="1"/>
          </p:cNvSpPr>
          <p:nvPr>
            <p:ph idx="1"/>
          </p:nvPr>
        </p:nvSpPr>
        <p:spPr/>
        <p:txBody>
          <a:bodyPr/>
          <a:lstStyle/>
          <a:p>
            <a:r>
              <a:rPr lang="en-US" dirty="0" smtClean="0"/>
              <a:t>Students will be able to locate, evaluate and use information appropriately.</a:t>
            </a:r>
          </a:p>
          <a:p>
            <a:pPr marL="0" indent="0">
              <a:buNone/>
            </a:pPr>
            <a:endParaRPr lang="en-US" dirty="0" smtClean="0"/>
          </a:p>
          <a:p>
            <a:r>
              <a:rPr lang="en-US" dirty="0" smtClean="0"/>
              <a:t>Students will be knowledgeable users of library and information resources.</a:t>
            </a:r>
          </a:p>
          <a:p>
            <a:pPr marL="0" indent="0">
              <a:buNone/>
            </a:pPr>
            <a:endParaRPr lang="en-US" dirty="0" smtClean="0"/>
          </a:p>
          <a:p>
            <a:r>
              <a:rPr lang="en-US" dirty="0" smtClean="0"/>
              <a:t>Students will use information as a commodity by completing exercises to find and evaluate information and to manage and manipulate it for a targeted goal.</a:t>
            </a:r>
          </a:p>
        </p:txBody>
      </p:sp>
    </p:spTree>
    <p:extLst>
      <p:ext uri="{BB962C8B-B14F-4D97-AF65-F5344CB8AC3E}">
        <p14:creationId xmlns:p14="http://schemas.microsoft.com/office/powerpoint/2010/main" val="380726704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LBRY 3020 Learning Outcomes, cont’d.</a:t>
            </a:r>
            <a:endParaRPr lang="en-US" dirty="0"/>
          </a:p>
        </p:txBody>
      </p:sp>
      <p:sp>
        <p:nvSpPr>
          <p:cNvPr id="3" name="Content Placeholder 2"/>
          <p:cNvSpPr>
            <a:spLocks noGrp="1"/>
          </p:cNvSpPr>
          <p:nvPr>
            <p:ph idx="1"/>
          </p:nvPr>
        </p:nvSpPr>
        <p:spPr/>
        <p:txBody>
          <a:bodyPr/>
          <a:lstStyle/>
          <a:p>
            <a:r>
              <a:rPr lang="en-US" dirty="0"/>
              <a:t>Students will become information literate learners, able to integrate technology skills and information literacy skills</a:t>
            </a:r>
            <a:r>
              <a:rPr lang="en-US" dirty="0" smtClean="0"/>
              <a:t>.</a:t>
            </a:r>
          </a:p>
          <a:p>
            <a:endParaRPr lang="en-US" dirty="0"/>
          </a:p>
          <a:p>
            <a:pPr marL="0" indent="0">
              <a:buNone/>
            </a:pPr>
            <a:endParaRPr lang="en-US" dirty="0"/>
          </a:p>
          <a:p>
            <a:r>
              <a:rPr lang="en-US" dirty="0"/>
              <a:t>Students will demonstrate an understanding of ethical issues such as plagiarism, copyright and intellectual freedom.</a:t>
            </a:r>
          </a:p>
          <a:p>
            <a:endParaRPr lang="en-US" dirty="0"/>
          </a:p>
        </p:txBody>
      </p:sp>
    </p:spTree>
    <p:extLst>
      <p:ext uri="{BB962C8B-B14F-4D97-AF65-F5344CB8AC3E}">
        <p14:creationId xmlns:p14="http://schemas.microsoft.com/office/powerpoint/2010/main" val="113705924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LBRY 3020 Course Structure </a:t>
            </a:r>
            <a:endParaRPr lang="en-US" dirty="0"/>
          </a:p>
        </p:txBody>
      </p:sp>
      <p:sp>
        <p:nvSpPr>
          <p:cNvPr id="3" name="Content Placeholder 2"/>
          <p:cNvSpPr>
            <a:spLocks noGrp="1"/>
          </p:cNvSpPr>
          <p:nvPr>
            <p:ph idx="1"/>
          </p:nvPr>
        </p:nvSpPr>
        <p:spPr/>
        <p:txBody>
          <a:bodyPr/>
          <a:lstStyle/>
          <a:p>
            <a:r>
              <a:rPr lang="en-US" dirty="0" err="1" smtClean="0"/>
              <a:t>Libguide</a:t>
            </a:r>
            <a:r>
              <a:rPr lang="en-US" dirty="0" smtClean="0"/>
              <a:t>  </a:t>
            </a:r>
            <a:r>
              <a:rPr lang="en-US" dirty="0">
                <a:hlinkClick r:id="rId3"/>
              </a:rPr>
              <a:t>http://libguides.uwyo.edu/</a:t>
            </a:r>
            <a:r>
              <a:rPr lang="en-US" dirty="0" smtClean="0">
                <a:hlinkClick r:id="rId3"/>
              </a:rPr>
              <a:t>LBRY3020</a:t>
            </a:r>
            <a:endParaRPr lang="en-US" dirty="0" smtClean="0"/>
          </a:p>
          <a:p>
            <a:r>
              <a:rPr lang="en-US" dirty="0" smtClean="0"/>
              <a:t>Syllabus: </a:t>
            </a:r>
            <a:r>
              <a:rPr lang="en-US" dirty="0" err="1" smtClean="0"/>
              <a:t>current</a:t>
            </a:r>
            <a:r>
              <a:rPr lang="en-US" dirty="0" err="1" smtClean="0">
                <a:sym typeface="Wingdings"/>
              </a:rPr>
              <a:t>p</a:t>
            </a:r>
            <a:r>
              <a:rPr lang="en-US" dirty="0" err="1" smtClean="0"/>
              <a:t>ost</a:t>
            </a:r>
            <a:r>
              <a:rPr lang="en-US" dirty="0" err="1"/>
              <a:t>-graduation</a:t>
            </a:r>
            <a:r>
              <a:rPr lang="en-US" dirty="0"/>
              <a:t> information needs</a:t>
            </a:r>
            <a:endParaRPr lang="en-US" dirty="0">
              <a:sym typeface="Wingdings"/>
            </a:endParaRPr>
          </a:p>
          <a:p>
            <a:endParaRPr lang="en-US" dirty="0" smtClean="0"/>
          </a:p>
          <a:p>
            <a:r>
              <a:rPr lang="en-US" dirty="0" smtClean="0"/>
              <a:t>TIP </a:t>
            </a:r>
            <a:r>
              <a:rPr lang="en-US" dirty="0">
                <a:hlinkClick r:id="rId4"/>
              </a:rPr>
              <a:t>http://</a:t>
            </a:r>
            <a:r>
              <a:rPr lang="en-US" dirty="0" smtClean="0">
                <a:hlinkClick r:id="rId4"/>
              </a:rPr>
              <a:t>tip.uwyo.edu/info_overload.html</a:t>
            </a:r>
            <a:endParaRPr lang="en-US" dirty="0" smtClean="0"/>
          </a:p>
          <a:p>
            <a:r>
              <a:rPr lang="en-US" dirty="0" smtClean="0"/>
              <a:t>Textbook</a:t>
            </a:r>
          </a:p>
          <a:p>
            <a:endParaRPr lang="en-US" dirty="0">
              <a:sym typeface="Wingdings"/>
            </a:endParaRPr>
          </a:p>
          <a:p>
            <a:endParaRPr lang="en-US" dirty="0"/>
          </a:p>
        </p:txBody>
      </p:sp>
      <p:pic>
        <p:nvPicPr>
          <p:cNvPr id="8" name="Picture 7"/>
          <p:cNvPicPr>
            <a:picLocks noChangeAspect="1"/>
          </p:cNvPicPr>
          <p:nvPr/>
        </p:nvPicPr>
        <p:blipFill>
          <a:blip r:embed="rId5"/>
          <a:stretch>
            <a:fillRect/>
          </a:stretch>
        </p:blipFill>
        <p:spPr>
          <a:xfrm>
            <a:off x="581213" y="3819010"/>
            <a:ext cx="2443183" cy="3038990"/>
          </a:xfrm>
          <a:prstGeom prst="rect">
            <a:avLst/>
          </a:prstGeom>
        </p:spPr>
      </p:pic>
      <p:pic>
        <p:nvPicPr>
          <p:cNvPr id="10" name="Picture 9"/>
          <p:cNvPicPr>
            <a:picLocks noChangeAspect="1"/>
          </p:cNvPicPr>
          <p:nvPr/>
        </p:nvPicPr>
        <p:blipFill>
          <a:blip r:embed="rId6"/>
          <a:stretch>
            <a:fillRect/>
          </a:stretch>
        </p:blipFill>
        <p:spPr>
          <a:xfrm>
            <a:off x="6561097" y="2581599"/>
            <a:ext cx="1513515" cy="1344574"/>
          </a:xfrm>
          <a:prstGeom prst="rect">
            <a:avLst/>
          </a:prstGeom>
        </p:spPr>
      </p:pic>
    </p:spTree>
    <p:extLst>
      <p:ext uri="{BB962C8B-B14F-4D97-AF65-F5344CB8AC3E}">
        <p14:creationId xmlns:p14="http://schemas.microsoft.com/office/powerpoint/2010/main" val="34940261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33400"/>
            <a:ext cx="8229600" cy="316284"/>
          </a:xfrm>
        </p:spPr>
        <p:txBody>
          <a:bodyPr>
            <a:normAutofit fontScale="90000"/>
          </a:bodyPr>
          <a:lstStyle/>
          <a:p>
            <a:r>
              <a:rPr lang="en-US" dirty="0" smtClean="0"/>
              <a:t>LBRY 3020 Course Structure </a:t>
            </a:r>
            <a:endParaRPr lang="en-US" dirty="0"/>
          </a:p>
        </p:txBody>
      </p:sp>
      <p:sp>
        <p:nvSpPr>
          <p:cNvPr id="5" name="Text Placeholder 4"/>
          <p:cNvSpPr>
            <a:spLocks noGrp="1"/>
          </p:cNvSpPr>
          <p:nvPr>
            <p:ph type="body" idx="1"/>
          </p:nvPr>
        </p:nvSpPr>
        <p:spPr>
          <a:xfrm>
            <a:off x="457200" y="1041549"/>
            <a:ext cx="3931920" cy="1274614"/>
          </a:xfrm>
        </p:spPr>
        <p:txBody>
          <a:bodyPr>
            <a:noAutofit/>
          </a:bodyPr>
          <a:lstStyle/>
          <a:p>
            <a:r>
              <a:rPr lang="en-US" sz="2800" b="1" dirty="0" smtClean="0"/>
              <a:t>TIP:  Tutorial for Information Power</a:t>
            </a:r>
            <a:endParaRPr lang="en-US" sz="2800" b="1" dirty="0"/>
          </a:p>
        </p:txBody>
      </p:sp>
      <p:sp>
        <p:nvSpPr>
          <p:cNvPr id="6" name="Content Placeholder 5"/>
          <p:cNvSpPr>
            <a:spLocks noGrp="1"/>
          </p:cNvSpPr>
          <p:nvPr>
            <p:ph sz="half" idx="2"/>
          </p:nvPr>
        </p:nvSpPr>
        <p:spPr/>
        <p:txBody>
          <a:bodyPr>
            <a:normAutofit lnSpcReduction="10000"/>
          </a:bodyPr>
          <a:lstStyle/>
          <a:p>
            <a:r>
              <a:rPr lang="en-US" dirty="0" smtClean="0"/>
              <a:t>Investigating</a:t>
            </a:r>
          </a:p>
          <a:p>
            <a:pPr marL="0" indent="0">
              <a:buNone/>
            </a:pPr>
            <a:endParaRPr lang="en-US" dirty="0" smtClean="0"/>
          </a:p>
          <a:p>
            <a:r>
              <a:rPr lang="en-US" dirty="0" smtClean="0"/>
              <a:t>Searching</a:t>
            </a:r>
          </a:p>
          <a:p>
            <a:endParaRPr lang="en-US" dirty="0" smtClean="0"/>
          </a:p>
          <a:p>
            <a:r>
              <a:rPr lang="en-US" dirty="0" smtClean="0"/>
              <a:t>Locating </a:t>
            </a:r>
          </a:p>
          <a:p>
            <a:endParaRPr lang="en-US" dirty="0" smtClean="0"/>
          </a:p>
          <a:p>
            <a:r>
              <a:rPr lang="en-US" dirty="0" smtClean="0"/>
              <a:t>Evaluating</a:t>
            </a:r>
          </a:p>
          <a:p>
            <a:endParaRPr lang="en-US" dirty="0" smtClean="0"/>
          </a:p>
          <a:p>
            <a:r>
              <a:rPr lang="en-US" dirty="0" smtClean="0"/>
              <a:t>Utilizing</a:t>
            </a:r>
          </a:p>
        </p:txBody>
      </p:sp>
      <p:sp>
        <p:nvSpPr>
          <p:cNvPr id="7" name="Text Placeholder 6"/>
          <p:cNvSpPr>
            <a:spLocks noGrp="1"/>
          </p:cNvSpPr>
          <p:nvPr>
            <p:ph type="body" sz="quarter" idx="3"/>
          </p:nvPr>
        </p:nvSpPr>
        <p:spPr>
          <a:xfrm>
            <a:off x="4754880" y="1187730"/>
            <a:ext cx="3931920" cy="1250669"/>
          </a:xfrm>
        </p:spPr>
        <p:txBody>
          <a:bodyPr>
            <a:noAutofit/>
          </a:bodyPr>
          <a:lstStyle/>
          <a:p>
            <a:r>
              <a:rPr lang="en-US" sz="2800" b="1" u="sng" dirty="0" smtClean="0"/>
              <a:t>Elements of Library Research</a:t>
            </a:r>
            <a:r>
              <a:rPr lang="en-US" sz="2800" b="1" dirty="0" smtClean="0"/>
              <a:t> by Mary George</a:t>
            </a:r>
            <a:endParaRPr lang="en-US" sz="2800" b="1" dirty="0"/>
          </a:p>
        </p:txBody>
      </p:sp>
      <p:sp>
        <p:nvSpPr>
          <p:cNvPr id="8" name="Content Placeholder 7"/>
          <p:cNvSpPr>
            <a:spLocks noGrp="1"/>
          </p:cNvSpPr>
          <p:nvPr>
            <p:ph sz="quarter" idx="4"/>
          </p:nvPr>
        </p:nvSpPr>
        <p:spPr/>
        <p:txBody>
          <a:bodyPr/>
          <a:lstStyle/>
          <a:p>
            <a:r>
              <a:rPr lang="en-US" dirty="0" smtClean="0"/>
              <a:t>Research Assignment to Research Plan</a:t>
            </a:r>
          </a:p>
          <a:p>
            <a:r>
              <a:rPr lang="en-US" dirty="0" smtClean="0"/>
              <a:t>Strategy and Tools for Discovery</a:t>
            </a:r>
          </a:p>
          <a:p>
            <a:r>
              <a:rPr lang="en-US" dirty="0" smtClean="0"/>
              <a:t>Fine Art of Finding Sources</a:t>
            </a:r>
          </a:p>
          <a:p>
            <a:r>
              <a:rPr lang="en-US" dirty="0" smtClean="0"/>
              <a:t>Insight, Evaluation, Argument and Beyond</a:t>
            </a:r>
            <a:endParaRPr lang="en-US" dirty="0"/>
          </a:p>
        </p:txBody>
      </p:sp>
    </p:spTree>
    <p:extLst>
      <p:ext uri="{BB962C8B-B14F-4D97-AF65-F5344CB8AC3E}">
        <p14:creationId xmlns:p14="http://schemas.microsoft.com/office/powerpoint/2010/main" val="95695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Engaging Students &amp; Cohesion</a:t>
            </a:r>
            <a:endParaRPr lang="en-US" dirty="0"/>
          </a:p>
        </p:txBody>
      </p:sp>
      <p:sp>
        <p:nvSpPr>
          <p:cNvPr id="3" name="Content Placeholder 2"/>
          <p:cNvSpPr>
            <a:spLocks noGrp="1"/>
          </p:cNvSpPr>
          <p:nvPr>
            <p:ph sz="half" idx="1"/>
          </p:nvPr>
        </p:nvSpPr>
        <p:spPr>
          <a:xfrm>
            <a:off x="457200" y="1867646"/>
            <a:ext cx="8229600" cy="4524009"/>
          </a:xfrm>
        </p:spPr>
        <p:txBody>
          <a:bodyPr>
            <a:normAutofit/>
          </a:bodyPr>
          <a:lstStyle/>
          <a:p>
            <a:r>
              <a:rPr lang="en-US" dirty="0" smtClean="0"/>
              <a:t> Themes:  Pop Culture, Education, </a:t>
            </a:r>
            <a:r>
              <a:rPr lang="en-US" dirty="0" err="1" smtClean="0"/>
              <a:t>Foodways</a:t>
            </a:r>
            <a:r>
              <a:rPr lang="en-US" dirty="0" smtClean="0"/>
              <a:t>, </a:t>
            </a:r>
            <a:r>
              <a:rPr lang="en-US" b="1" dirty="0" smtClean="0"/>
              <a:t>Social Justice</a:t>
            </a:r>
            <a:r>
              <a:rPr lang="en-US" dirty="0" smtClean="0"/>
              <a:t>, </a:t>
            </a:r>
            <a:r>
              <a:rPr lang="en-US" b="1" dirty="0" smtClean="0"/>
              <a:t>Social Media Technology  </a:t>
            </a:r>
          </a:p>
          <a:p>
            <a:r>
              <a:rPr lang="en-US" dirty="0" smtClean="0"/>
              <a:t>Seating</a:t>
            </a:r>
          </a:p>
          <a:p>
            <a:endParaRPr lang="en-US" dirty="0" smtClean="0"/>
          </a:p>
          <a:p>
            <a:endParaRPr lang="en-US" dirty="0" smtClean="0"/>
          </a:p>
          <a:p>
            <a:pPr marL="0" indent="0">
              <a:buNone/>
            </a:pPr>
            <a:endParaRPr lang="en-US" dirty="0" smtClean="0"/>
          </a:p>
          <a:p>
            <a:endParaRPr lang="en-US" dirty="0"/>
          </a:p>
        </p:txBody>
      </p:sp>
      <p:pic>
        <p:nvPicPr>
          <p:cNvPr id="7" name="Content Placeholder 6"/>
          <p:cNvPicPr>
            <a:picLocks noGrp="1" noChangeAspect="1"/>
          </p:cNvPicPr>
          <p:nvPr>
            <p:ph sz="half" idx="2"/>
          </p:nvPr>
        </p:nvPicPr>
        <p:blipFill rotWithShape="1">
          <a:blip r:embed="rId3" cstate="email">
            <a:extLst>
              <a:ext uri="{BEBA8EAE-BF5A-486C-A8C5-ECC9F3942E4B}">
                <a14:imgProps xmlns:a14="http://schemas.microsoft.com/office/drawing/2010/main">
                  <a14:imgLayer r:embed="rId4">
                    <a14:imgEffect>
                      <a14:artisticPaintBrush/>
                    </a14:imgEffect>
                    <a14:imgEffect>
                      <a14:sharpenSoften amount="50000"/>
                    </a14:imgEffect>
                    <a14:imgEffect>
                      <a14:saturation sat="200000"/>
                    </a14:imgEffect>
                    <a14:imgEffect>
                      <a14:brightnessContrast bright="20000" contrast="-40000"/>
                    </a14:imgEffect>
                  </a14:imgLayer>
                </a14:imgProps>
              </a:ext>
              <a:ext uri="{28A0092B-C50C-407E-A947-70E740481C1C}">
                <a14:useLocalDpi xmlns:a14="http://schemas.microsoft.com/office/drawing/2010/main" val="0"/>
              </a:ext>
            </a:extLst>
          </a:blip>
          <a:srcRect t="16710" b="35857"/>
          <a:stretch/>
        </p:blipFill>
        <p:spPr>
          <a:xfrm rot="10800000">
            <a:off x="639761" y="3782464"/>
            <a:ext cx="8047037" cy="2850552"/>
          </a:xfrm>
          <a:prstGeom prst="rect">
            <a:avLst/>
          </a:prstGeom>
        </p:spPr>
      </p:pic>
    </p:spTree>
    <p:extLst>
      <p:ext uri="{BB962C8B-B14F-4D97-AF65-F5344CB8AC3E}">
        <p14:creationId xmlns:p14="http://schemas.microsoft.com/office/powerpoint/2010/main" val="273237206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2833</TotalTime>
  <Words>2779</Words>
  <Application>Microsoft Macintosh PowerPoint</Application>
  <PresentationFormat>On-screen Show (4:3)</PresentationFormat>
  <Paragraphs>278</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Clarity</vt:lpstr>
      <vt:lpstr>Participation on the high plains</vt:lpstr>
      <vt:lpstr>Today’s Talk</vt:lpstr>
      <vt:lpstr>LBRY 3020: Beginnings and Evolution</vt:lpstr>
      <vt:lpstr>Poll</vt:lpstr>
      <vt:lpstr>LBRY 3020 Learning Outcomes </vt:lpstr>
      <vt:lpstr>LBRY 3020 Learning Outcomes, cont’d.</vt:lpstr>
      <vt:lpstr>LBRY 3020 Course Structure </vt:lpstr>
      <vt:lpstr>LBRY 3020 Course Structure </vt:lpstr>
      <vt:lpstr>Engaging Students &amp; Cohesion</vt:lpstr>
      <vt:lpstr>So, Exactly How Did We Engage Students?                              </vt:lpstr>
      <vt:lpstr>More On Engaging Students </vt:lpstr>
      <vt:lpstr>How do you engage students?</vt:lpstr>
      <vt:lpstr>Assessment Tools and Strategies</vt:lpstr>
      <vt:lpstr>Lesson Plans and Grading</vt:lpstr>
      <vt:lpstr>Assessment Findings</vt:lpstr>
      <vt:lpstr>Assessment Findings</vt:lpstr>
      <vt:lpstr>Assessment Findings</vt:lpstr>
      <vt:lpstr>Class Evaluation Feedback</vt:lpstr>
      <vt:lpstr>Anecdotal Findings </vt:lpstr>
      <vt:lpstr>Future Directions</vt:lpstr>
      <vt:lpstr>References</vt:lpstr>
      <vt:lpstr>PowerPoint Presentation</vt:lpstr>
    </vt:vector>
  </TitlesOfParts>
  <Company>Univ of Wyoming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Participation on the high plains</dc:title>
  <dc:creator>Jennifer Mayer</dc:creator>
  <cp:lastModifiedBy>Jennifer Mayer</cp:lastModifiedBy>
  <cp:revision>219</cp:revision>
  <cp:lastPrinted>2012-06-05T20:48:04Z</cp:lastPrinted>
  <dcterms:created xsi:type="dcterms:W3CDTF">2012-04-24T19:35:51Z</dcterms:created>
  <dcterms:modified xsi:type="dcterms:W3CDTF">2012-06-05T20:49:30Z</dcterms:modified>
</cp:coreProperties>
</file>