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3" r:id="rId4"/>
    <p:sldId id="262" r:id="rId5"/>
    <p:sldId id="258" r:id="rId6"/>
    <p:sldId id="259" r:id="rId7"/>
    <p:sldId id="260" r:id="rId8"/>
    <p:sldId id="261" r:id="rId9"/>
    <p:sldId id="266" r:id="rId10"/>
    <p:sldId id="267" r:id="rId11"/>
    <p:sldId id="264" r:id="rId12"/>
    <p:sldId id="265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1" r:id="rId26"/>
    <p:sldId id="282" r:id="rId27"/>
    <p:sldId id="283" r:id="rId28"/>
    <p:sldId id="284" r:id="rId29"/>
    <p:sldId id="285" r:id="rId30"/>
    <p:sldId id="289" r:id="rId31"/>
    <p:sldId id="286" r:id="rId32"/>
    <p:sldId id="287" r:id="rId33"/>
    <p:sldId id="288" r:id="rId34"/>
    <p:sldId id="290" r:id="rId35"/>
    <p:sldId id="291" r:id="rId36"/>
    <p:sldId id="293" r:id="rId37"/>
    <p:sldId id="294" r:id="rId38"/>
    <p:sldId id="295" r:id="rId39"/>
    <p:sldId id="296" r:id="rId40"/>
    <p:sldId id="297" r:id="rId41"/>
    <p:sldId id="298" r:id="rId42"/>
    <p:sldId id="299" r:id="rId43"/>
    <p:sldId id="300" r:id="rId44"/>
    <p:sldId id="301" r:id="rId4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F8A"/>
    <a:srgbClr val="FFFF6D"/>
    <a:srgbClr val="FFFF9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0" d="100"/>
          <a:sy n="70" d="100"/>
        </p:scale>
        <p:origin x="66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3BBFF-77C1-4BF1-A3B2-2505841100BA}" type="datetimeFigureOut">
              <a:rPr lang="en-US" dirty="0"/>
              <a:t>7/16/2020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93879-1153-42D3-8EC7-7A3CC94658D3}" type="datetimeFigureOut">
              <a:rPr lang="en-US" dirty="0"/>
              <a:t>7/16/2020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E1496-D8B1-4FDC-98A5-AD2561A2EE12}" type="datetimeFigureOut">
              <a:rPr lang="en-US" dirty="0"/>
              <a:t>7/16/2020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D3855-5B08-4570-810C-DE4498675D2C}" type="datetimeFigureOut">
              <a:rPr lang="en-US" dirty="0"/>
              <a:t>7/16/2020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C1B1A-3400-4A09-B018-5620D6ADA4AF}" type="datetimeFigureOut">
              <a:rPr lang="en-US" dirty="0"/>
              <a:t>7/16/2020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EE65E-8B04-4250-B4A9-5C65F355F1A2}" type="datetimeFigureOut">
              <a:rPr lang="en-US" dirty="0"/>
              <a:t>7/16/2020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5881F-8E44-4F15-AB98-80B7869E49CA}" type="datetimeFigureOut">
              <a:rPr lang="en-US" dirty="0"/>
              <a:t>7/16/2020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D2069-43FA-49C5-9F0E-58E1EB237AEF}" type="datetimeFigureOut">
              <a:rPr lang="en-US" dirty="0"/>
              <a:t>7/16/2020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C05854CA-19F4-4771-B6A2-DA5C0742B220}" type="datetimeFigureOut">
              <a:rPr lang="en-US" dirty="0"/>
              <a:t>7/16/2020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D2BB1-BB31-4EB8-A961-18800A74EAA8}" type="datetimeFigureOut">
              <a:rPr lang="en-US" dirty="0"/>
              <a:t>7/16/2020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0B886-74BB-4D5E-9EA9-584482FE40E6}" type="datetimeFigureOut">
              <a:rPr lang="en-US" dirty="0"/>
              <a:t>7/16/2020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4CCD1-3502-4C30-947C-75FC88992007}" type="datetimeFigureOut">
              <a:rPr lang="en-US" dirty="0"/>
              <a:t>7/16/2020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B797A-E8AF-4231-9C64-308C5BB9ED3E}" type="datetimeFigureOut">
              <a:rPr lang="en-US" dirty="0"/>
              <a:t>7/16/2020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24146-07E2-48CA-8629-5887ED47FCDB}" type="datetimeFigureOut">
              <a:rPr lang="en-US" dirty="0"/>
              <a:t>7/16/2020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7E718-B4F0-433E-A285-0013249184C0}" type="datetimeFigureOut">
              <a:rPr lang="en-US" dirty="0"/>
              <a:t>7/16/2020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E44C4-3D72-4D6E-86A4-F5491DC49E6D}" type="datetimeFigureOut">
              <a:rPr lang="en-US" dirty="0"/>
              <a:t>7/16/2020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8EA14-E6AC-4B59-973C-7A06B0EDE3E3}" type="datetimeFigureOut">
              <a:rPr lang="en-US" dirty="0"/>
              <a:t>7/16/2020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BB3B3F-C0CE-47CB-BCED-F49A710726FF}" type="datetimeFigureOut">
              <a:rPr lang="en-US" dirty="0"/>
              <a:t>7/16/2020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hollis.harvard.edu/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s://library.harvard.edu/services-tools/scan-deliver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legalbluebook.com/" TargetMode="Externa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mailto:research@law.harvard.edu" TargetMode="External"/><Relationship Id="rId2" Type="http://schemas.openxmlformats.org/officeDocument/2006/relationships/hyperlink" Target="mailto:jallison@law.harvard.edu" TargetMode="Externa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hls.harvard.edu/library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guides.library.harvard.edu/law/offcampus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library.harvard.edu/how-to/borrow-materials-and-use-our-services-during-covid-19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research@law.harvard.edu" TargetMode="External"/><Relationship Id="rId2" Type="http://schemas.openxmlformats.org/officeDocument/2006/relationships/hyperlink" Target="mailto:jallison@law.harvard.edu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8259" y="2733709"/>
            <a:ext cx="8636197" cy="1373070"/>
          </a:xfrm>
        </p:spPr>
        <p:txBody>
          <a:bodyPr/>
          <a:lstStyle/>
          <a:p>
            <a:r>
              <a:rPr lang="en-US" sz="4400" dirty="0" smtClean="0"/>
              <a:t>Library Training for the </a:t>
            </a:r>
            <a:br>
              <a:rPr lang="en-US" sz="4400" dirty="0" smtClean="0"/>
            </a:br>
            <a:r>
              <a:rPr lang="en-US" sz="4400" dirty="0" smtClean="0"/>
              <a:t>Harvard Negotiation Law Journal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679576"/>
            <a:ext cx="8144134" cy="1143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2020-21 Academic Year</a:t>
            </a:r>
            <a:br>
              <a:rPr lang="en-US" sz="2400" dirty="0" smtClean="0"/>
            </a:br>
            <a:r>
              <a:rPr lang="en-US" sz="2400" dirty="0" smtClean="0"/>
              <a:t>Jennifer Allison, Research Librarian</a:t>
            </a:r>
            <a:br>
              <a:rPr lang="en-US" sz="2400" dirty="0" smtClean="0"/>
            </a:br>
            <a:r>
              <a:rPr lang="en-US" sz="2400" dirty="0" smtClean="0"/>
              <a:t>Harvard Law School Library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495105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cap="small" dirty="0" smtClean="0"/>
              <a:t>HOLLIS</a:t>
            </a:r>
            <a:endParaRPr lang="en-US" sz="4000" cap="small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826" y="2376875"/>
            <a:ext cx="7964705" cy="3913739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4" name="Rectangular Callout 3"/>
          <p:cNvSpPr/>
          <p:nvPr/>
        </p:nvSpPr>
        <p:spPr>
          <a:xfrm>
            <a:off x="8162365" y="4558553"/>
            <a:ext cx="3738281" cy="2108581"/>
          </a:xfrm>
          <a:prstGeom prst="wedgeRectCallout">
            <a:avLst>
              <a:gd name="adj1" fmla="val -60285"/>
              <a:gd name="adj2" fmla="val -130016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HOLLIS is the Harvard Library catalog.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Go to </a:t>
            </a:r>
            <a:r>
              <a:rPr lang="en-US" dirty="0" smtClean="0">
                <a:hlinkClick r:id="rId3"/>
              </a:rPr>
              <a:t>https://hollis.harvard.edu</a:t>
            </a:r>
            <a:r>
              <a:rPr lang="en-US" dirty="0" smtClean="0"/>
              <a:t>.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Sign in with your </a:t>
            </a:r>
            <a:r>
              <a:rPr lang="en-US" dirty="0" err="1" smtClean="0"/>
              <a:t>HarvardKey</a:t>
            </a:r>
            <a:r>
              <a:rPr lang="en-US" dirty="0" smtClean="0"/>
              <a:t> credentials.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31383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cap="small" dirty="0" smtClean="0"/>
              <a:t>HOLLIS: Database Access</a:t>
            </a:r>
            <a:endParaRPr lang="en-US" sz="4000" cap="small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321" y="2911791"/>
            <a:ext cx="11085597" cy="1383688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4" name="Rectangle 3"/>
          <p:cNvSpPr/>
          <p:nvPr/>
        </p:nvSpPr>
        <p:spPr>
          <a:xfrm>
            <a:off x="1062318" y="2911791"/>
            <a:ext cx="10246658" cy="866833"/>
          </a:xfrm>
          <a:prstGeom prst="rect">
            <a:avLst/>
          </a:prstGeom>
          <a:noFill/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758453" y="4856249"/>
            <a:ext cx="4854388" cy="1557998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ctr" anchorCtr="0"/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2000" b="1" dirty="0" smtClean="0">
                <a:solidFill>
                  <a:srgbClr val="FFFF00"/>
                </a:solidFill>
                <a:latin typeface="+mj-lt"/>
              </a:rPr>
              <a:t>This is footnote 9 of the article by Professor Chow that you will be publishing this fall.  It cites a treaty.</a:t>
            </a:r>
            <a:endParaRPr lang="en-US" sz="2000" b="1" dirty="0">
              <a:solidFill>
                <a:srgbClr val="FFFF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272823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321" y="2911791"/>
            <a:ext cx="11085597" cy="1383688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4" name="Rectangle 3"/>
          <p:cNvSpPr/>
          <p:nvPr/>
        </p:nvSpPr>
        <p:spPr>
          <a:xfrm>
            <a:off x="1062318" y="2911791"/>
            <a:ext cx="10246658" cy="866833"/>
          </a:xfrm>
          <a:prstGeom prst="rect">
            <a:avLst/>
          </a:prstGeom>
          <a:noFill/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175016" y="4856249"/>
            <a:ext cx="9838125" cy="1557998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ctr" anchorCtr="0"/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2000" b="1" dirty="0" smtClean="0">
                <a:solidFill>
                  <a:srgbClr val="FFFF00"/>
                </a:solidFill>
                <a:latin typeface="+mj-lt"/>
              </a:rPr>
              <a:t>U.N.T.S. = United Nations Treaty Series.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2000" b="1" dirty="0" smtClean="0">
                <a:solidFill>
                  <a:srgbClr val="FFFF00"/>
                </a:solidFill>
                <a:latin typeface="+mj-lt"/>
              </a:rPr>
              <a:t>This publication is in HeinOnline, which you can search by citation.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2000" b="1" dirty="0" smtClean="0">
                <a:solidFill>
                  <a:srgbClr val="FFFF00"/>
                </a:solidFill>
                <a:latin typeface="+mj-lt"/>
              </a:rPr>
              <a:t>Use HOLLIS to access HeinOnline.</a:t>
            </a:r>
            <a:endParaRPr lang="en-US" sz="2000" b="1" dirty="0">
              <a:solidFill>
                <a:srgbClr val="FFFF00"/>
              </a:solidFill>
              <a:latin typeface="+mj-lt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/>
              <a:t>HOLLIS: Database Access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47243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0576" y="2208324"/>
            <a:ext cx="9617559" cy="4375283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cap="small" dirty="0"/>
              <a:t>HOLLIS: Database Access</a:t>
            </a:r>
          </a:p>
        </p:txBody>
      </p:sp>
      <p:sp>
        <p:nvSpPr>
          <p:cNvPr id="4" name="Rectangular Callout 3"/>
          <p:cNvSpPr/>
          <p:nvPr/>
        </p:nvSpPr>
        <p:spPr>
          <a:xfrm>
            <a:off x="7987554" y="4354401"/>
            <a:ext cx="3630706" cy="1549451"/>
          </a:xfrm>
          <a:prstGeom prst="wedgeRectCallout">
            <a:avLst>
              <a:gd name="adj1" fmla="val -187152"/>
              <a:gd name="adj2" fmla="val -69455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Search HOLLIS for </a:t>
            </a:r>
            <a:r>
              <a:rPr lang="en-US" b="1" dirty="0" smtClean="0">
                <a:solidFill>
                  <a:srgbClr val="FFFF00"/>
                </a:solidFill>
              </a:rPr>
              <a:t>HeinOnline</a:t>
            </a:r>
            <a:r>
              <a:rPr lang="en-US" dirty="0" smtClean="0"/>
              <a:t>, all one word.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Click the link under </a:t>
            </a:r>
            <a:br>
              <a:rPr lang="en-US" dirty="0" smtClean="0"/>
            </a:br>
            <a:r>
              <a:rPr lang="en-US" dirty="0" smtClean="0"/>
              <a:t>Suggested Resources.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7351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cap="small" dirty="0"/>
              <a:t>HOLLIS: Database Access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5695" y="2281226"/>
            <a:ext cx="8135470" cy="4109903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2116239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cap="small" dirty="0"/>
              <a:t>HOLLIS: Database Access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5695" y="2281226"/>
            <a:ext cx="8135470" cy="4109903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4" name="Rectangular Callout 3"/>
          <p:cNvSpPr/>
          <p:nvPr/>
        </p:nvSpPr>
        <p:spPr>
          <a:xfrm>
            <a:off x="7987554" y="3550025"/>
            <a:ext cx="3630706" cy="2353828"/>
          </a:xfrm>
          <a:prstGeom prst="wedgeRectCallout">
            <a:avLst>
              <a:gd name="adj1" fmla="val -184930"/>
              <a:gd name="adj2" fmla="val -77887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HeinOnline has </a:t>
            </a:r>
            <a:r>
              <a:rPr lang="en-US" dirty="0" smtClean="0">
                <a:solidFill>
                  <a:srgbClr val="FFFF00"/>
                </a:solidFill>
              </a:rPr>
              <a:t>PDF page image scans </a:t>
            </a:r>
            <a:r>
              <a:rPr lang="en-US" dirty="0" smtClean="0"/>
              <a:t>of law review articles, bar journal articles, older books, treaties, older statutes and regulations, presidential documents, restatements and model laws, and much more.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3836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cap="small" dirty="0"/>
              <a:t>HOLLIS: Database Access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321" y="2911791"/>
            <a:ext cx="11085597" cy="1383688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4" name="Rectangle 3"/>
          <p:cNvSpPr/>
          <p:nvPr/>
        </p:nvSpPr>
        <p:spPr>
          <a:xfrm>
            <a:off x="1062318" y="2911791"/>
            <a:ext cx="10246658" cy="866833"/>
          </a:xfrm>
          <a:prstGeom prst="rect">
            <a:avLst/>
          </a:prstGeom>
          <a:noFill/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339993" y="4950452"/>
            <a:ext cx="5104760" cy="1194854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ctr" anchorCtr="0"/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2000" b="1" dirty="0" smtClean="0">
                <a:solidFill>
                  <a:srgbClr val="FFFF00"/>
                </a:solidFill>
                <a:latin typeface="+mj-lt"/>
              </a:rPr>
              <a:t>To find this treaty, go to HeinOnline and click the Citation tab.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2000" b="1" dirty="0" smtClean="0">
                <a:solidFill>
                  <a:srgbClr val="FFFF00"/>
                </a:solidFill>
                <a:latin typeface="+mj-lt"/>
              </a:rPr>
              <a:t>Then, enter the UNTS citation.</a:t>
            </a:r>
            <a:endParaRPr lang="en-US" sz="2000" b="1" dirty="0">
              <a:solidFill>
                <a:srgbClr val="FFFF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875622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cap="small" dirty="0"/>
              <a:t>HOLLIS: Database Access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0811" y="2291546"/>
            <a:ext cx="7400680" cy="4192340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8" name="Rectangular Callout 7"/>
          <p:cNvSpPr/>
          <p:nvPr/>
        </p:nvSpPr>
        <p:spPr>
          <a:xfrm>
            <a:off x="1667436" y="4262716"/>
            <a:ext cx="3079375" cy="1076359"/>
          </a:xfrm>
          <a:prstGeom prst="wedgeRectCallout">
            <a:avLst>
              <a:gd name="adj1" fmla="val 47385"/>
              <a:gd name="adj2" fmla="val -142851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Click the </a:t>
            </a:r>
            <a:r>
              <a:rPr lang="en-US" dirty="0" smtClean="0">
                <a:solidFill>
                  <a:srgbClr val="FFFF00"/>
                </a:solidFill>
              </a:rPr>
              <a:t>Citation</a:t>
            </a:r>
            <a:r>
              <a:rPr lang="en-US" dirty="0" smtClean="0"/>
              <a:t> tab.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Enter the UNTS citation.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16958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cap="small" dirty="0"/>
              <a:t>HOLLIS: Database Access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4670" y="2257209"/>
            <a:ext cx="8559512" cy="4306338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3535312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cap="small" dirty="0"/>
              <a:t>HOLLIS: Database Access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321" y="2699716"/>
            <a:ext cx="10188914" cy="1441977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5" name="Rectangle 4"/>
          <p:cNvSpPr/>
          <p:nvPr/>
        </p:nvSpPr>
        <p:spPr>
          <a:xfrm>
            <a:off x="680321" y="2699716"/>
            <a:ext cx="10188914" cy="720988"/>
          </a:xfrm>
          <a:prstGeom prst="rect">
            <a:avLst/>
          </a:prstGeom>
          <a:noFill/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ular Callout 5"/>
          <p:cNvSpPr/>
          <p:nvPr/>
        </p:nvSpPr>
        <p:spPr>
          <a:xfrm>
            <a:off x="3913094" y="4814046"/>
            <a:ext cx="6381089" cy="1586753"/>
          </a:xfrm>
          <a:prstGeom prst="wedgeRoundRectCallout">
            <a:avLst>
              <a:gd name="adj1" fmla="val 44878"/>
              <a:gd name="adj2" fmla="val -162618"/>
              <a:gd name="adj3" fmla="val 16667"/>
            </a:avLst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Now you try it!  This is footnote 24 of the Chow article.  Search for the General Agreement on Tariffs and Trade (GATT) in HeinOnline: (1) search for HeinOnline in HOLLIS, (2) go to HeinOnline and click the Citation tab, (3) Enter the UNTS citation.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12639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cap="small" dirty="0" smtClean="0"/>
              <a:t>Today’s Training</a:t>
            </a:r>
            <a:endParaRPr lang="en-US" sz="4000" cap="smal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336873"/>
            <a:ext cx="10857255" cy="3599316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What’s Up at the Library?</a:t>
            </a:r>
          </a:p>
          <a:p>
            <a:r>
              <a:rPr lang="en-US" sz="2800" dirty="0" smtClean="0"/>
              <a:t>HOLLIS</a:t>
            </a:r>
          </a:p>
          <a:p>
            <a:r>
              <a:rPr lang="en-US" sz="2800" dirty="0" smtClean="0"/>
              <a:t>Scan and Deliver</a:t>
            </a:r>
          </a:p>
          <a:p>
            <a:r>
              <a:rPr lang="en-US" sz="2800" dirty="0" err="1" smtClean="0"/>
              <a:t>InterLibrary</a:t>
            </a:r>
            <a:r>
              <a:rPr lang="en-US" sz="2800" dirty="0" smtClean="0"/>
              <a:t> Loan (ILL)</a:t>
            </a:r>
          </a:p>
          <a:p>
            <a:r>
              <a:rPr lang="en-US" sz="2800" dirty="0" smtClean="0"/>
              <a:t>Bluebook</a:t>
            </a:r>
          </a:p>
          <a:p>
            <a:r>
              <a:rPr lang="en-US" sz="2800" dirty="0" smtClean="0"/>
              <a:t>Getting Help For Finding Sources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58503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cap="small" dirty="0"/>
              <a:t>HOLLIS: </a:t>
            </a:r>
            <a:r>
              <a:rPr lang="en-US" sz="4000" cap="small" dirty="0" smtClean="0"/>
              <a:t>E-Book Access</a:t>
            </a:r>
            <a:endParaRPr lang="en-US" sz="4000" cap="small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4394" y="2556290"/>
            <a:ext cx="5227810" cy="34873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7703513" y="6547812"/>
            <a:ext cx="44884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Dark Library, by i threw a guitar at him</a:t>
            </a:r>
            <a:r>
              <a:rPr lang="en-US" sz="900" dirty="0"/>
              <a:t>, CC BY 2.0, https://</a:t>
            </a:r>
            <a:r>
              <a:rPr lang="en-US" sz="900" dirty="0" smtClean="0"/>
              <a:t>flic.kr/p/2bfkfiW.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9081886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cap="small" dirty="0"/>
              <a:t>HOLLIS: </a:t>
            </a:r>
            <a:r>
              <a:rPr lang="en-US" sz="4000" cap="small" dirty="0" smtClean="0"/>
              <a:t>E-Book Access</a:t>
            </a:r>
            <a:endParaRPr lang="en-US" sz="4000" cap="small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8811" y="3326406"/>
            <a:ext cx="10125185" cy="549558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7527856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cap="small" dirty="0"/>
              <a:t>HOLLIS: </a:t>
            </a:r>
            <a:r>
              <a:rPr lang="en-US" sz="4000" cap="small" dirty="0" smtClean="0"/>
              <a:t>E-Book Access</a:t>
            </a:r>
            <a:endParaRPr lang="en-US" sz="4000" cap="small" dirty="0"/>
          </a:p>
        </p:txBody>
      </p:sp>
      <p:sp>
        <p:nvSpPr>
          <p:cNvPr id="5" name="Rectangle 4"/>
          <p:cNvSpPr/>
          <p:nvPr/>
        </p:nvSpPr>
        <p:spPr>
          <a:xfrm>
            <a:off x="1192340" y="4392225"/>
            <a:ext cx="9838125" cy="725685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ctr" anchorCtr="0"/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2000" b="1" dirty="0" smtClean="0">
                <a:solidFill>
                  <a:srgbClr val="FFFF00"/>
                </a:solidFill>
                <a:latin typeface="+mj-lt"/>
              </a:rPr>
              <a:t>This is a footnote in the </a:t>
            </a:r>
            <a:r>
              <a:rPr lang="en-US" sz="2000" b="1" dirty="0" err="1" smtClean="0">
                <a:solidFill>
                  <a:srgbClr val="FFFF00"/>
                </a:solidFill>
                <a:latin typeface="+mj-lt"/>
              </a:rPr>
              <a:t>Eckblad</a:t>
            </a:r>
            <a:r>
              <a:rPr lang="en-US" sz="2000" b="1" dirty="0" smtClean="0">
                <a:solidFill>
                  <a:srgbClr val="FFFF00"/>
                </a:solidFill>
                <a:latin typeface="+mj-lt"/>
              </a:rPr>
              <a:t> article that you are publishing in the fall.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8811" y="3326406"/>
            <a:ext cx="10125185" cy="549558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218221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cap="small" dirty="0"/>
              <a:t>HOLLIS: </a:t>
            </a:r>
            <a:r>
              <a:rPr lang="en-US" sz="4000" cap="small" dirty="0" smtClean="0"/>
              <a:t>E-Book Access</a:t>
            </a:r>
            <a:endParaRPr lang="en-US" sz="4000" cap="small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080" y="2228852"/>
            <a:ext cx="9108756" cy="3730129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6" name="Rectangular Callout 5"/>
          <p:cNvSpPr/>
          <p:nvPr/>
        </p:nvSpPr>
        <p:spPr>
          <a:xfrm>
            <a:off x="7058302" y="3307373"/>
            <a:ext cx="3079375" cy="1076359"/>
          </a:xfrm>
          <a:prstGeom prst="wedgeRectCallout">
            <a:avLst>
              <a:gd name="adj1" fmla="val -124133"/>
              <a:gd name="adj2" fmla="val -60434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HOLLIS says we have this book available online.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02211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cap="small" dirty="0"/>
              <a:t>HOLLIS: </a:t>
            </a:r>
            <a:r>
              <a:rPr lang="en-US" sz="4000" cap="small" dirty="0" smtClean="0"/>
              <a:t>E-Book Access</a:t>
            </a:r>
            <a:endParaRPr lang="en-US" sz="4000" cap="small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080" y="2228852"/>
            <a:ext cx="9108756" cy="3730129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5206" y="4555579"/>
            <a:ext cx="6627516" cy="2073372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5" name="Rectangular Callout 4"/>
          <p:cNvSpPr/>
          <p:nvPr/>
        </p:nvSpPr>
        <p:spPr>
          <a:xfrm>
            <a:off x="8286600" y="3057100"/>
            <a:ext cx="3079375" cy="1927134"/>
          </a:xfrm>
          <a:prstGeom prst="wedgeRectCallout">
            <a:avLst>
              <a:gd name="adj1" fmla="val -105519"/>
              <a:gd name="adj2" fmla="val 78126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Scroll down in the record.  HOLLIS shows that we have temporary access to it through the </a:t>
            </a:r>
            <a:r>
              <a:rPr lang="en-US" dirty="0" err="1" smtClean="0"/>
              <a:t>HathiTrust</a:t>
            </a:r>
            <a:r>
              <a:rPr lang="en-US" dirty="0" smtClean="0"/>
              <a:t> database.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08172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cap="small" dirty="0"/>
              <a:t>HOLLIS: </a:t>
            </a:r>
            <a:r>
              <a:rPr lang="en-US" sz="4000" cap="small" dirty="0" smtClean="0"/>
              <a:t>E-Book Access</a:t>
            </a:r>
            <a:endParaRPr lang="en-US" sz="4000" cap="small" dirty="0"/>
          </a:p>
        </p:txBody>
      </p:sp>
      <p:sp>
        <p:nvSpPr>
          <p:cNvPr id="6" name="Rectangle 5"/>
          <p:cNvSpPr/>
          <p:nvPr/>
        </p:nvSpPr>
        <p:spPr>
          <a:xfrm>
            <a:off x="1175016" y="2756848"/>
            <a:ext cx="9838125" cy="3207224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ctr" anchorCtr="0"/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2000" b="1" dirty="0" smtClean="0">
                <a:solidFill>
                  <a:srgbClr val="FFFF00"/>
                </a:solidFill>
                <a:latin typeface="+mj-lt"/>
              </a:rPr>
              <a:t>To access a book in </a:t>
            </a:r>
            <a:r>
              <a:rPr lang="en-US" sz="2000" b="1" dirty="0" err="1" smtClean="0">
                <a:solidFill>
                  <a:srgbClr val="FFFF00"/>
                </a:solidFill>
                <a:latin typeface="+mj-lt"/>
              </a:rPr>
              <a:t>HathiTrust</a:t>
            </a:r>
            <a:r>
              <a:rPr lang="en-US" sz="2000" b="1" dirty="0" smtClean="0">
                <a:solidFill>
                  <a:srgbClr val="FFFF00"/>
                </a:solidFill>
                <a:latin typeface="+mj-lt"/>
              </a:rPr>
              <a:t>, do the following:</a:t>
            </a:r>
          </a:p>
          <a:p>
            <a:pPr marL="457200" indent="-457200" algn="ctr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b="1" dirty="0" smtClean="0">
                <a:solidFill>
                  <a:srgbClr val="FFFF00"/>
                </a:solidFill>
                <a:latin typeface="+mj-lt"/>
              </a:rPr>
              <a:t>Click the link in the HOLLIS record.</a:t>
            </a:r>
          </a:p>
          <a:p>
            <a:pPr marL="457200" indent="-457200" algn="ctr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b="1" dirty="0" smtClean="0">
                <a:solidFill>
                  <a:srgbClr val="FFFF00"/>
                </a:solidFill>
                <a:latin typeface="+mj-lt"/>
              </a:rPr>
              <a:t>If prompted, enter your </a:t>
            </a:r>
            <a:r>
              <a:rPr lang="en-US" sz="2000" b="1" dirty="0" err="1" smtClean="0">
                <a:solidFill>
                  <a:srgbClr val="FFFF00"/>
                </a:solidFill>
                <a:latin typeface="+mj-lt"/>
              </a:rPr>
              <a:t>HarvardKey</a:t>
            </a:r>
            <a:r>
              <a:rPr lang="en-US" sz="2000" b="1" dirty="0" smtClean="0">
                <a:solidFill>
                  <a:srgbClr val="FFFF00"/>
                </a:solidFill>
                <a:latin typeface="+mj-lt"/>
              </a:rPr>
              <a:t> credentials.</a:t>
            </a:r>
          </a:p>
          <a:p>
            <a:pPr marL="457200" indent="-457200" algn="ctr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b="1" dirty="0" smtClean="0">
                <a:solidFill>
                  <a:srgbClr val="FFFF00"/>
                </a:solidFill>
                <a:latin typeface="+mj-lt"/>
              </a:rPr>
              <a:t>On the </a:t>
            </a:r>
            <a:r>
              <a:rPr lang="en-US" sz="2000" b="1" dirty="0" err="1" smtClean="0">
                <a:solidFill>
                  <a:srgbClr val="FFFF00"/>
                </a:solidFill>
                <a:latin typeface="+mj-lt"/>
              </a:rPr>
              <a:t>HathiTrust</a:t>
            </a:r>
            <a:r>
              <a:rPr lang="en-US" sz="2000" b="1" dirty="0" smtClean="0">
                <a:solidFill>
                  <a:srgbClr val="FFFF00"/>
                </a:solidFill>
                <a:latin typeface="+mj-lt"/>
              </a:rPr>
              <a:t> page, click </a:t>
            </a:r>
            <a:r>
              <a:rPr lang="en-US" sz="2000" b="1" i="1" dirty="0" smtClean="0">
                <a:solidFill>
                  <a:srgbClr val="FFFF00"/>
                </a:solidFill>
                <a:latin typeface="+mj-lt"/>
              </a:rPr>
              <a:t>Temporary Access</a:t>
            </a:r>
            <a:r>
              <a:rPr lang="en-US" sz="2000" b="1" dirty="0" smtClean="0">
                <a:solidFill>
                  <a:srgbClr val="FFFF00"/>
                </a:solidFill>
                <a:latin typeface="+mj-lt"/>
              </a:rPr>
              <a:t>.</a:t>
            </a:r>
          </a:p>
          <a:p>
            <a:pPr marL="457200" indent="-457200" algn="ctr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b="1" dirty="0" smtClean="0">
                <a:solidFill>
                  <a:srgbClr val="FFFF00"/>
                </a:solidFill>
                <a:latin typeface="+mj-lt"/>
              </a:rPr>
              <a:t>You will see a page with a yellow box at the top.  </a:t>
            </a:r>
            <a:br>
              <a:rPr lang="en-US" sz="2000" b="1" dirty="0" smtClean="0">
                <a:solidFill>
                  <a:srgbClr val="FFFF00"/>
                </a:solidFill>
                <a:latin typeface="+mj-lt"/>
              </a:rPr>
            </a:br>
            <a:r>
              <a:rPr lang="en-US" sz="2000" b="1" dirty="0" smtClean="0">
                <a:solidFill>
                  <a:srgbClr val="FFFF00"/>
                </a:solidFill>
                <a:latin typeface="+mj-lt"/>
              </a:rPr>
              <a:t>Click the </a:t>
            </a:r>
            <a:r>
              <a:rPr lang="en-US" sz="2000" b="1" i="1" dirty="0" smtClean="0">
                <a:solidFill>
                  <a:srgbClr val="FFFF00"/>
                </a:solidFill>
                <a:latin typeface="+mj-lt"/>
              </a:rPr>
              <a:t>Check Out</a:t>
            </a:r>
            <a:r>
              <a:rPr lang="en-US" sz="2000" b="1" dirty="0" smtClean="0">
                <a:solidFill>
                  <a:srgbClr val="FFFF00"/>
                </a:solidFill>
                <a:latin typeface="+mj-lt"/>
              </a:rPr>
              <a:t> button in this box.</a:t>
            </a:r>
          </a:p>
        </p:txBody>
      </p:sp>
    </p:spTree>
    <p:extLst>
      <p:ext uri="{BB962C8B-B14F-4D97-AF65-F5344CB8AC3E}">
        <p14:creationId xmlns:p14="http://schemas.microsoft.com/office/powerpoint/2010/main" val="26546819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cap="small" dirty="0"/>
              <a:t>HOLLIS: </a:t>
            </a:r>
            <a:r>
              <a:rPr lang="en-US" sz="4000" cap="small" dirty="0" smtClean="0"/>
              <a:t>E-Book Access</a:t>
            </a:r>
            <a:endParaRPr lang="en-US" sz="4000" cap="small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1275" y="2402005"/>
            <a:ext cx="6714486" cy="4181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2843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cap="small" dirty="0"/>
              <a:t>HOLLIS: </a:t>
            </a:r>
            <a:r>
              <a:rPr lang="en-US" sz="4000" cap="small" dirty="0" smtClean="0"/>
              <a:t>E-Book Access</a:t>
            </a:r>
            <a:endParaRPr lang="en-US" sz="4000" cap="small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321" y="2292823"/>
            <a:ext cx="6714486" cy="4181447"/>
          </a:xfrm>
          <a:prstGeom prst="rect">
            <a:avLst/>
          </a:prstGeom>
        </p:spPr>
      </p:pic>
      <p:sp>
        <p:nvSpPr>
          <p:cNvPr id="4" name="Rectangular Callout 3"/>
          <p:cNvSpPr/>
          <p:nvPr/>
        </p:nvSpPr>
        <p:spPr>
          <a:xfrm>
            <a:off x="8481539" y="3903260"/>
            <a:ext cx="3079375" cy="2235491"/>
          </a:xfrm>
          <a:prstGeom prst="wedgeRectCallout">
            <a:avLst>
              <a:gd name="adj1" fmla="val -159590"/>
              <a:gd name="adj2" fmla="val -30130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Think of this as having checked out our print copy. 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You cannot download it as a PDF because of copyright restrictions.  But you can look through the pages.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055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cap="small" dirty="0" smtClean="0"/>
              <a:t>Scan and Deliver</a:t>
            </a:r>
            <a:endParaRPr lang="en-US" sz="4000" cap="small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7020" y="2478206"/>
            <a:ext cx="3840707" cy="384070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8599585" y="6520516"/>
            <a:ext cx="338919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err="1" smtClean="0"/>
              <a:t>XoMEox</a:t>
            </a:r>
            <a:r>
              <a:rPr lang="en-US" sz="900" dirty="0"/>
              <a:t>, Reading a Book, CC BY 2.0, https://flic.kr/p/24jLggj</a:t>
            </a:r>
          </a:p>
        </p:txBody>
      </p:sp>
    </p:spTree>
    <p:extLst>
      <p:ext uri="{BB962C8B-B14F-4D97-AF65-F5344CB8AC3E}">
        <p14:creationId xmlns:p14="http://schemas.microsoft.com/office/powerpoint/2010/main" val="21605982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cap="small" dirty="0" smtClean="0"/>
              <a:t>Scan and Deliver</a:t>
            </a:r>
            <a:endParaRPr lang="en-US" sz="4000" cap="small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5940" y="3066999"/>
            <a:ext cx="9837201" cy="1313932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1158277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cap="small" dirty="0" smtClean="0"/>
              <a:t>What’s Up At The Library?</a:t>
            </a:r>
            <a:endParaRPr lang="en-US" sz="4000" cap="small" dirty="0"/>
          </a:p>
        </p:txBody>
      </p:sp>
      <p:pic>
        <p:nvPicPr>
          <p:cNvPr id="1028" name="Picture 4" descr="7 Things You Do That Can Really Confuse Your Dog | DoggyBlogg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8996" y="2479625"/>
            <a:ext cx="5962650" cy="397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26194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cap="small" dirty="0" smtClean="0"/>
              <a:t>Scan and Deliver</a:t>
            </a:r>
            <a:endParaRPr lang="en-US" sz="4000" cap="small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5940" y="3066999"/>
            <a:ext cx="9837201" cy="1313932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4" name="Rectangle 3"/>
          <p:cNvSpPr/>
          <p:nvPr/>
        </p:nvSpPr>
        <p:spPr>
          <a:xfrm>
            <a:off x="1175016" y="4856249"/>
            <a:ext cx="9838125" cy="757515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ctr" anchorCtr="0"/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2000" b="1" dirty="0" smtClean="0">
                <a:solidFill>
                  <a:srgbClr val="FFFF00"/>
                </a:solidFill>
                <a:latin typeface="+mj-lt"/>
              </a:rPr>
              <a:t>This book is cited in the Lin article that you are publishing in the fall.</a:t>
            </a:r>
          </a:p>
        </p:txBody>
      </p:sp>
    </p:spTree>
    <p:extLst>
      <p:ext uri="{BB962C8B-B14F-4D97-AF65-F5344CB8AC3E}">
        <p14:creationId xmlns:p14="http://schemas.microsoft.com/office/powerpoint/2010/main" val="17577172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cap="small" dirty="0" smtClean="0"/>
              <a:t>Scan and Deliver</a:t>
            </a:r>
            <a:endParaRPr lang="en-US" sz="4000" cap="small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137" y="2224220"/>
            <a:ext cx="7287905" cy="4051784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8151" y="4368384"/>
            <a:ext cx="4032518" cy="229767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8791946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cap="small" dirty="0" smtClean="0"/>
              <a:t>Scan and Deliver</a:t>
            </a:r>
            <a:endParaRPr lang="en-US" sz="4000" cap="small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137" y="2224220"/>
            <a:ext cx="7287905" cy="4051784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8151" y="4368384"/>
            <a:ext cx="4032518" cy="229767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6" name="Rectangular Callout 5"/>
          <p:cNvSpPr/>
          <p:nvPr/>
        </p:nvSpPr>
        <p:spPr>
          <a:xfrm>
            <a:off x="6714699" y="2115403"/>
            <a:ext cx="5023635" cy="1528549"/>
          </a:xfrm>
          <a:prstGeom prst="wedgeRectCallout">
            <a:avLst>
              <a:gd name="adj1" fmla="val -4812"/>
              <a:gd name="adj2" fmla="val 126933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There is no e-Book version.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However, because it is at Widener, you can submit a </a:t>
            </a:r>
            <a:r>
              <a:rPr lang="en-US" dirty="0" smtClean="0">
                <a:solidFill>
                  <a:srgbClr val="FFFF00"/>
                </a:solidFill>
              </a:rPr>
              <a:t>Scan and Deliver request </a:t>
            </a:r>
            <a:r>
              <a:rPr lang="en-US" dirty="0" smtClean="0"/>
              <a:t>for the pages you need.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25083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cap="small" dirty="0" smtClean="0"/>
              <a:t>Scan and Deliver</a:t>
            </a:r>
            <a:endParaRPr lang="en-US" sz="4000" cap="small" dirty="0"/>
          </a:p>
        </p:txBody>
      </p:sp>
      <p:sp>
        <p:nvSpPr>
          <p:cNvPr id="7" name="Rectangle 6"/>
          <p:cNvSpPr/>
          <p:nvPr/>
        </p:nvSpPr>
        <p:spPr>
          <a:xfrm>
            <a:off x="1446663" y="2852383"/>
            <a:ext cx="9362363" cy="286603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ctr" anchorCtr="0"/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2000" b="1" dirty="0" smtClean="0">
                <a:solidFill>
                  <a:srgbClr val="FFFF00"/>
                </a:solidFill>
                <a:latin typeface="+mj-lt"/>
              </a:rPr>
              <a:t>Scan and deliver is a free service offered by the Harvard Library.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2000" b="1" dirty="0" smtClean="0">
                <a:solidFill>
                  <a:srgbClr val="FFFF00"/>
                </a:solidFill>
                <a:latin typeface="+mj-lt"/>
              </a:rPr>
              <a:t>Request a portion of a book, or a whole journal article, that we only have in print in offsite storage, or on the shelves at Widener or Lamont.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2000" b="1" dirty="0" smtClean="0">
                <a:solidFill>
                  <a:srgbClr val="FFFF00"/>
                </a:solidFill>
                <a:latin typeface="+mj-lt"/>
              </a:rPr>
              <a:t>You will receive a scan by email in approximately four business days.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2000" b="1" dirty="0">
                <a:solidFill>
                  <a:srgbClr val="FFFF00"/>
                </a:solidFill>
                <a:latin typeface="+mj-lt"/>
              </a:rPr>
              <a:t>More information:</a:t>
            </a:r>
            <a:br>
              <a:rPr lang="en-US" sz="2000" b="1" dirty="0">
                <a:solidFill>
                  <a:srgbClr val="FFFF00"/>
                </a:solidFill>
                <a:latin typeface="+mj-lt"/>
              </a:rPr>
            </a:br>
            <a:r>
              <a:rPr lang="en-US" sz="2000" b="1" dirty="0">
                <a:solidFill>
                  <a:srgbClr val="FFFF00"/>
                </a:solidFill>
                <a:latin typeface="+mj-lt"/>
                <a:hlinkClick r:id="rId2"/>
              </a:rPr>
              <a:t>https://</a:t>
            </a:r>
            <a:r>
              <a:rPr lang="en-US" sz="2000" b="1" dirty="0" smtClean="0">
                <a:solidFill>
                  <a:srgbClr val="FFFF00"/>
                </a:solidFill>
                <a:latin typeface="+mj-lt"/>
                <a:hlinkClick r:id="rId2"/>
              </a:rPr>
              <a:t>library.harvard.edu/services-tools/scan-deliver</a:t>
            </a:r>
            <a:r>
              <a:rPr lang="en-US" sz="2000" b="1" dirty="0" smtClean="0">
                <a:solidFill>
                  <a:srgbClr val="FFFF00"/>
                </a:solidFill>
                <a:latin typeface="+mj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528126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cap="small" dirty="0" err="1" smtClean="0"/>
              <a:t>InterLibrary</a:t>
            </a:r>
            <a:r>
              <a:rPr lang="en-US" sz="4000" cap="small" dirty="0" smtClean="0"/>
              <a:t> Loan (ILL)</a:t>
            </a:r>
            <a:endParaRPr lang="en-US" sz="4000" cap="small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9113" y="2809377"/>
            <a:ext cx="3810000" cy="2276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565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cap="small" dirty="0" err="1" smtClean="0"/>
              <a:t>InterLibrary</a:t>
            </a:r>
            <a:r>
              <a:rPr lang="en-US" sz="4000" cap="small" dirty="0" smtClean="0"/>
              <a:t> Loan (ILL)</a:t>
            </a:r>
            <a:endParaRPr lang="en-US" sz="4000" cap="small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9113" y="2809377"/>
            <a:ext cx="3810000" cy="227647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503579" y="5467988"/>
            <a:ext cx="5021068" cy="91916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ctr" anchorCtr="0"/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2000" b="1" dirty="0" smtClean="0">
                <a:solidFill>
                  <a:srgbClr val="FFFF00"/>
                </a:solidFill>
                <a:latin typeface="+mj-lt"/>
              </a:rPr>
              <a:t>Harvard’s libraries are closed.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2000" b="1" dirty="0" smtClean="0">
                <a:solidFill>
                  <a:srgbClr val="FFFF00"/>
                </a:solidFill>
                <a:latin typeface="+mj-lt"/>
              </a:rPr>
              <a:t>Other libraries, however, are open.</a:t>
            </a:r>
            <a:endParaRPr lang="en-US" sz="2000" b="1" dirty="0">
              <a:solidFill>
                <a:srgbClr val="FFFF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760163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cap="small" dirty="0" err="1" smtClean="0"/>
              <a:t>InterLibrary</a:t>
            </a:r>
            <a:r>
              <a:rPr lang="en-US" sz="4000" cap="small" dirty="0" smtClean="0"/>
              <a:t> Loan (ILL)</a:t>
            </a:r>
            <a:endParaRPr lang="en-US" sz="4000" cap="small" dirty="0"/>
          </a:p>
        </p:txBody>
      </p:sp>
      <p:sp>
        <p:nvSpPr>
          <p:cNvPr id="5" name="Rectangle 4"/>
          <p:cNvSpPr/>
          <p:nvPr/>
        </p:nvSpPr>
        <p:spPr>
          <a:xfrm>
            <a:off x="1542196" y="3407175"/>
            <a:ext cx="8861167" cy="1929099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ctr" anchorCtr="0"/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2000" b="1" dirty="0" smtClean="0">
                <a:solidFill>
                  <a:srgbClr val="FFFF00"/>
                </a:solidFill>
                <a:latin typeface="+mj-lt"/>
              </a:rPr>
              <a:t>If you see a book that you need that we just don’t have, </a:t>
            </a:r>
            <a:br>
              <a:rPr lang="en-US" sz="2000" b="1" dirty="0" smtClean="0">
                <a:solidFill>
                  <a:srgbClr val="FFFF00"/>
                </a:solidFill>
                <a:latin typeface="+mj-lt"/>
              </a:rPr>
            </a:br>
            <a:r>
              <a:rPr lang="en-US" sz="2000" b="1" dirty="0" smtClean="0">
                <a:solidFill>
                  <a:srgbClr val="FFFF00"/>
                </a:solidFill>
                <a:latin typeface="+mj-lt"/>
              </a:rPr>
              <a:t>click the link in the HOLLIS record to submit an ILL request for it. 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2000" b="1" dirty="0" smtClean="0">
                <a:solidFill>
                  <a:srgbClr val="FFFF00"/>
                </a:solidFill>
                <a:latin typeface="+mj-lt"/>
              </a:rPr>
              <a:t>Our colleagues in the ILL department will try to get it for you.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2000" b="1" dirty="0" smtClean="0">
                <a:solidFill>
                  <a:srgbClr val="FFFF00"/>
                </a:solidFill>
                <a:latin typeface="+mj-lt"/>
              </a:rPr>
              <a:t>No promises, though.</a:t>
            </a:r>
            <a:endParaRPr lang="en-US" sz="2000" b="1" dirty="0">
              <a:solidFill>
                <a:srgbClr val="FFFF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608944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cap="small" dirty="0" smtClean="0"/>
              <a:t>Bluebook</a:t>
            </a:r>
            <a:endParaRPr lang="en-US" sz="4000" cap="small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2694" y="2524836"/>
            <a:ext cx="3287071" cy="38164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07187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cap="small" dirty="0" smtClean="0"/>
              <a:t>Bluebook</a:t>
            </a:r>
            <a:endParaRPr lang="en-US" sz="4000" cap="small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321" y="2411888"/>
            <a:ext cx="7556825" cy="3170047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5" name="Rectangular Callout 4"/>
          <p:cNvSpPr/>
          <p:nvPr/>
        </p:nvSpPr>
        <p:spPr>
          <a:xfrm>
            <a:off x="9062113" y="2729553"/>
            <a:ext cx="2415654" cy="1528549"/>
          </a:xfrm>
          <a:prstGeom prst="wedgeRectCallout">
            <a:avLst>
              <a:gd name="adj1" fmla="val -170602"/>
              <a:gd name="adj2" fmla="val -6103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The Bluebook released a new edition this summer.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6241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cap="small" dirty="0" smtClean="0"/>
              <a:t>Bluebook</a:t>
            </a:r>
            <a:endParaRPr lang="en-US" sz="4000" cap="small" dirty="0"/>
          </a:p>
        </p:txBody>
      </p:sp>
      <p:sp>
        <p:nvSpPr>
          <p:cNvPr id="6" name="Rectangle 5"/>
          <p:cNvSpPr/>
          <p:nvPr/>
        </p:nvSpPr>
        <p:spPr>
          <a:xfrm>
            <a:off x="1610437" y="3216106"/>
            <a:ext cx="8861167" cy="1929099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ctr" anchorCtr="0"/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2000" b="1" dirty="0" smtClean="0">
                <a:solidFill>
                  <a:srgbClr val="FFFF00"/>
                </a:solidFill>
                <a:latin typeface="+mj-lt"/>
              </a:rPr>
              <a:t>The law library cannot provide Bluebook access to students.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2000" b="1" dirty="0" smtClean="0">
                <a:solidFill>
                  <a:srgbClr val="FFFF00"/>
                </a:solidFill>
                <a:latin typeface="+mj-lt"/>
              </a:rPr>
              <a:t>There is no option to buy an institutional license.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2000" b="1" dirty="0" smtClean="0">
                <a:solidFill>
                  <a:srgbClr val="FFFF00"/>
                </a:solidFill>
                <a:latin typeface="+mj-lt"/>
              </a:rPr>
              <a:t>Furthermore, we cannot buy a license for every single HLS student.</a:t>
            </a:r>
            <a:endParaRPr lang="en-US" sz="2000" b="1" dirty="0">
              <a:solidFill>
                <a:srgbClr val="FFFF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420941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cap="small" dirty="0" smtClean="0"/>
              <a:t>What’s Up At The Library?</a:t>
            </a:r>
            <a:endParaRPr lang="en-US" sz="4000" cap="small" dirty="0"/>
          </a:p>
        </p:txBody>
      </p:sp>
      <p:sp>
        <p:nvSpPr>
          <p:cNvPr id="6" name="Rectangle 5"/>
          <p:cNvSpPr/>
          <p:nvPr/>
        </p:nvSpPr>
        <p:spPr>
          <a:xfrm>
            <a:off x="680321" y="2422642"/>
            <a:ext cx="10865685" cy="407369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ctr" anchorCtr="0"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b="1" dirty="0" smtClean="0">
                <a:solidFill>
                  <a:srgbClr val="FFFF00"/>
                </a:solidFill>
                <a:latin typeface="+mj-lt"/>
              </a:rPr>
              <a:t>As of today, July 17: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FFFF00"/>
                </a:solidFill>
                <a:latin typeface="+mj-lt"/>
              </a:rPr>
              <a:t>All Harvard libraries are closed.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FFFF00"/>
                </a:solidFill>
                <a:latin typeface="+mj-lt"/>
              </a:rPr>
              <a:t>The law library’s print books are not available. 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FFFF00"/>
                </a:solidFill>
                <a:latin typeface="+mj-lt"/>
              </a:rPr>
              <a:t>Print books from the library’s offsite storage facility, as well as from Widener and Lamont libraries, can be checked out through HOLLIS and picked up at Lamont by appointment.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FF00"/>
                </a:solidFill>
              </a:rPr>
              <a:t>E-Books, if we have them, can be accessed through HOLLIS</a:t>
            </a:r>
            <a:r>
              <a:rPr lang="en-US" sz="2000" b="1" dirty="0" smtClean="0">
                <a:solidFill>
                  <a:srgbClr val="FFFF00"/>
                </a:solidFill>
              </a:rPr>
              <a:t>.</a:t>
            </a:r>
            <a:endParaRPr lang="en-US" sz="2000" b="1" dirty="0" smtClean="0">
              <a:solidFill>
                <a:srgbClr val="FFFF00"/>
              </a:solidFill>
              <a:latin typeface="+mj-lt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FFFF00"/>
                </a:solidFill>
                <a:latin typeface="+mj-lt"/>
              </a:rPr>
              <a:t>You can make </a:t>
            </a:r>
            <a:r>
              <a:rPr lang="en-US" sz="2000" b="1" dirty="0" err="1" smtClean="0">
                <a:solidFill>
                  <a:srgbClr val="FFFF00"/>
                </a:solidFill>
                <a:latin typeface="+mj-lt"/>
              </a:rPr>
              <a:t>InterLibrary</a:t>
            </a:r>
            <a:r>
              <a:rPr lang="en-US" sz="2000" b="1" dirty="0" smtClean="0">
                <a:solidFill>
                  <a:srgbClr val="FFFF00"/>
                </a:solidFill>
                <a:latin typeface="+mj-lt"/>
              </a:rPr>
              <a:t> Loan (ILL) requests.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FFFF00"/>
                </a:solidFill>
                <a:latin typeface="+mj-lt"/>
              </a:rPr>
              <a:t>The law library’s research librarians are working from home and ready to help!</a:t>
            </a:r>
            <a:endParaRPr lang="en-US" sz="2000" b="1" dirty="0">
              <a:solidFill>
                <a:srgbClr val="FFFF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70528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cap="small" dirty="0" smtClean="0"/>
              <a:t>Bluebook</a:t>
            </a:r>
            <a:endParaRPr lang="en-US" sz="4000" cap="small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9372" y="2500559"/>
            <a:ext cx="4688590" cy="3515084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321" y="2240591"/>
            <a:ext cx="1959166" cy="4035021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7" name="Rectangular Callout 6"/>
          <p:cNvSpPr/>
          <p:nvPr/>
        </p:nvSpPr>
        <p:spPr>
          <a:xfrm>
            <a:off x="8125758" y="3281501"/>
            <a:ext cx="3802385" cy="1536160"/>
          </a:xfrm>
          <a:prstGeom prst="wedgeRectCallout">
            <a:avLst>
              <a:gd name="adj1" fmla="val -82315"/>
              <a:gd name="adj2" fmla="val -66586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To buy the new edition </a:t>
            </a:r>
            <a:br>
              <a:rPr lang="en-US" dirty="0" smtClean="0"/>
            </a:br>
            <a:r>
              <a:rPr lang="en-US" dirty="0" smtClean="0"/>
              <a:t>(print copy or electronic access):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hlinkClick r:id="rId4"/>
              </a:rPr>
              <a:t>https://www.legalbluebook.com/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59023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cap="small" dirty="0" smtClean="0"/>
              <a:t>Getting Help</a:t>
            </a:r>
            <a:endParaRPr lang="en-US" sz="4000" cap="small" dirty="0"/>
          </a:p>
        </p:txBody>
      </p:sp>
      <p:sp>
        <p:nvSpPr>
          <p:cNvPr id="6" name="Rectangle 5"/>
          <p:cNvSpPr/>
          <p:nvPr/>
        </p:nvSpPr>
        <p:spPr>
          <a:xfrm>
            <a:off x="1378425" y="2920838"/>
            <a:ext cx="9485194" cy="2844800"/>
          </a:xfrm>
          <a:prstGeom prst="rect">
            <a:avLst/>
          </a:prstGeom>
          <a:solidFill>
            <a:srgbClr val="004F8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1200"/>
              </a:spcBef>
              <a:spcAft>
                <a:spcPts val="1200"/>
              </a:spcAft>
            </a:pPr>
            <a:r>
              <a:rPr lang="en-US" sz="2400" b="1" dirty="0" smtClean="0">
                <a:solidFill>
                  <a:schemeClr val="tx1">
                    <a:lumMod val="95000"/>
                  </a:schemeClr>
                </a:solidFill>
                <a:latin typeface="Lucida Fax" panose="02060602050505020204" pitchFamily="18" charset="0"/>
              </a:rPr>
              <a:t>It is much harder to find sources than it used to be.</a:t>
            </a:r>
          </a:p>
          <a:p>
            <a:pPr algn="ctr">
              <a:spcBef>
                <a:spcPts val="1200"/>
              </a:spcBef>
              <a:spcAft>
                <a:spcPts val="1200"/>
              </a:spcAft>
            </a:pPr>
            <a:r>
              <a:rPr lang="en-US" sz="2400" b="1" dirty="0" smtClean="0">
                <a:solidFill>
                  <a:schemeClr val="tx1">
                    <a:lumMod val="95000"/>
                  </a:schemeClr>
                </a:solidFill>
                <a:latin typeface="Lucida Fax" panose="02060602050505020204" pitchFamily="18" charset="0"/>
              </a:rPr>
              <a:t>The librarians have had a few months to get used to the new system, and have some tricks up our sleeves.</a:t>
            </a:r>
          </a:p>
          <a:p>
            <a:pPr algn="ctr">
              <a:spcBef>
                <a:spcPts val="1200"/>
              </a:spcBef>
              <a:spcAft>
                <a:spcPts val="1200"/>
              </a:spcAft>
            </a:pPr>
            <a:r>
              <a:rPr lang="en-US" sz="2400" b="1" dirty="0" smtClean="0">
                <a:solidFill>
                  <a:schemeClr val="tx1">
                    <a:lumMod val="95000"/>
                  </a:schemeClr>
                </a:solidFill>
                <a:latin typeface="Lucida Fax" panose="02060602050505020204" pitchFamily="18" charset="0"/>
              </a:rPr>
              <a:t>Let us help you.</a:t>
            </a:r>
            <a:endParaRPr lang="en-US" sz="2400" b="1" dirty="0">
              <a:solidFill>
                <a:schemeClr val="tx1">
                  <a:lumMod val="95000"/>
                </a:schemeClr>
              </a:solidFill>
              <a:latin typeface="Lucida Fax" panose="02060602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05760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cap="small" dirty="0" smtClean="0"/>
              <a:t>Getting Help</a:t>
            </a:r>
            <a:endParaRPr lang="en-US" sz="4000" cap="small" dirty="0"/>
          </a:p>
        </p:txBody>
      </p:sp>
      <p:sp>
        <p:nvSpPr>
          <p:cNvPr id="6" name="Rectangle 5"/>
          <p:cNvSpPr/>
          <p:nvPr/>
        </p:nvSpPr>
        <p:spPr>
          <a:xfrm>
            <a:off x="2674963" y="2838951"/>
            <a:ext cx="6796584" cy="2844800"/>
          </a:xfrm>
          <a:prstGeom prst="rect">
            <a:avLst/>
          </a:prstGeom>
          <a:solidFill>
            <a:srgbClr val="004F8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1200"/>
              </a:spcBef>
              <a:spcAft>
                <a:spcPts val="1200"/>
              </a:spcAft>
            </a:pPr>
            <a:r>
              <a:rPr lang="en-US" sz="2400" b="1" u="sng" dirty="0" smtClean="0">
                <a:solidFill>
                  <a:schemeClr val="tx1">
                    <a:lumMod val="95000"/>
                  </a:schemeClr>
                </a:solidFill>
                <a:latin typeface="Lucida Fax" panose="02060602050505020204" pitchFamily="18" charset="0"/>
              </a:rPr>
              <a:t>10-Minute Rule:</a:t>
            </a:r>
          </a:p>
          <a:p>
            <a:pPr algn="ctr">
              <a:spcBef>
                <a:spcPts val="1200"/>
              </a:spcBef>
              <a:spcAft>
                <a:spcPts val="1200"/>
              </a:spcAft>
            </a:pPr>
            <a:r>
              <a:rPr lang="en-US" sz="2400" b="1" dirty="0" smtClean="0">
                <a:solidFill>
                  <a:schemeClr val="tx1">
                    <a:lumMod val="95000"/>
                  </a:schemeClr>
                </a:solidFill>
                <a:latin typeface="Lucida Fax" panose="02060602050505020204" pitchFamily="18" charset="0"/>
              </a:rPr>
              <a:t>Don’t spend more than 10 minutes looking for a source.  </a:t>
            </a:r>
          </a:p>
          <a:p>
            <a:pPr algn="ctr">
              <a:spcBef>
                <a:spcPts val="1200"/>
              </a:spcBef>
              <a:spcAft>
                <a:spcPts val="1200"/>
              </a:spcAft>
            </a:pPr>
            <a:r>
              <a:rPr lang="en-US" sz="2400" b="1" dirty="0" smtClean="0">
                <a:solidFill>
                  <a:schemeClr val="tx1">
                    <a:lumMod val="95000"/>
                  </a:schemeClr>
                </a:solidFill>
                <a:latin typeface="Lucida Fax" panose="02060602050505020204" pitchFamily="18" charset="0"/>
              </a:rPr>
              <a:t>If you can’t find it after 10 minutes, ask the library for help.</a:t>
            </a:r>
            <a:endParaRPr lang="en-US" sz="2400" b="1" dirty="0">
              <a:solidFill>
                <a:schemeClr val="tx1">
                  <a:lumMod val="95000"/>
                </a:schemeClr>
              </a:solidFill>
              <a:latin typeface="Lucida Fax" panose="02060602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06535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cap="small" dirty="0" smtClean="0"/>
              <a:t>Getting Help</a:t>
            </a:r>
            <a:endParaRPr lang="en-US" sz="4000" cap="small" dirty="0"/>
          </a:p>
        </p:txBody>
      </p:sp>
      <p:sp>
        <p:nvSpPr>
          <p:cNvPr id="6" name="Rectangle 5"/>
          <p:cNvSpPr/>
          <p:nvPr/>
        </p:nvSpPr>
        <p:spPr>
          <a:xfrm>
            <a:off x="2674963" y="2838951"/>
            <a:ext cx="6796584" cy="2844800"/>
          </a:xfrm>
          <a:prstGeom prst="rect">
            <a:avLst/>
          </a:prstGeom>
          <a:solidFill>
            <a:srgbClr val="004F8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1200"/>
              </a:spcBef>
              <a:spcAft>
                <a:spcPts val="1200"/>
              </a:spcAft>
            </a:pPr>
            <a:r>
              <a:rPr lang="en-US" sz="2400" b="1" dirty="0" smtClean="0">
                <a:solidFill>
                  <a:schemeClr val="tx1">
                    <a:lumMod val="95000"/>
                  </a:schemeClr>
                </a:solidFill>
                <a:latin typeface="Lucida Fax" panose="02060602050505020204" pitchFamily="18" charset="0"/>
              </a:rPr>
              <a:t>Jennifer: </a:t>
            </a:r>
            <a:br>
              <a:rPr lang="en-US" sz="2400" b="1" dirty="0" smtClean="0">
                <a:solidFill>
                  <a:schemeClr val="tx1">
                    <a:lumMod val="95000"/>
                  </a:schemeClr>
                </a:solidFill>
                <a:latin typeface="Lucida Fax" panose="02060602050505020204" pitchFamily="18" charset="0"/>
              </a:rPr>
            </a:br>
            <a:r>
              <a:rPr lang="en-US" sz="2400" b="1" dirty="0" smtClean="0">
                <a:solidFill>
                  <a:schemeClr val="tx1">
                    <a:lumMod val="95000"/>
                  </a:schemeClr>
                </a:solidFill>
                <a:latin typeface="Lucida Fax" panose="02060602050505020204" pitchFamily="18" charset="0"/>
                <a:hlinkClick r:id="rId2"/>
              </a:rPr>
              <a:t>jallison@law.harvard.edu</a:t>
            </a:r>
            <a:endParaRPr lang="en-US" sz="2400" b="1" dirty="0" smtClean="0">
              <a:solidFill>
                <a:schemeClr val="tx1">
                  <a:lumMod val="95000"/>
                </a:schemeClr>
              </a:solidFill>
              <a:latin typeface="Lucida Fax" panose="02060602050505020204" pitchFamily="18" charset="0"/>
            </a:endParaRPr>
          </a:p>
          <a:p>
            <a:pPr algn="ctr">
              <a:spcBef>
                <a:spcPts val="1200"/>
              </a:spcBef>
              <a:spcAft>
                <a:spcPts val="1200"/>
              </a:spcAft>
            </a:pPr>
            <a:r>
              <a:rPr lang="en-US" sz="2400" b="1" dirty="0" smtClean="0">
                <a:solidFill>
                  <a:schemeClr val="tx1">
                    <a:lumMod val="95000"/>
                  </a:schemeClr>
                </a:solidFill>
                <a:latin typeface="Lucida Fax" panose="02060602050505020204" pitchFamily="18" charset="0"/>
              </a:rPr>
              <a:t>Ask a Librarian:</a:t>
            </a:r>
            <a:br>
              <a:rPr lang="en-US" sz="2400" b="1" dirty="0" smtClean="0">
                <a:solidFill>
                  <a:schemeClr val="tx1">
                    <a:lumMod val="95000"/>
                  </a:schemeClr>
                </a:solidFill>
                <a:latin typeface="Lucida Fax" panose="02060602050505020204" pitchFamily="18" charset="0"/>
              </a:rPr>
            </a:br>
            <a:r>
              <a:rPr lang="en-US" sz="2400" b="1" dirty="0" smtClean="0">
                <a:solidFill>
                  <a:schemeClr val="tx1">
                    <a:lumMod val="95000"/>
                  </a:schemeClr>
                </a:solidFill>
                <a:latin typeface="Lucida Fax" panose="02060602050505020204" pitchFamily="18" charset="0"/>
                <a:hlinkClick r:id="rId3"/>
              </a:rPr>
              <a:t>research@law.harvard.edu</a:t>
            </a:r>
            <a:r>
              <a:rPr lang="en-US" sz="2400" b="1" dirty="0" smtClean="0">
                <a:solidFill>
                  <a:schemeClr val="tx1">
                    <a:lumMod val="95000"/>
                  </a:schemeClr>
                </a:solidFill>
                <a:latin typeface="Lucida Fax" panose="02060602050505020204" pitchFamily="18" charset="0"/>
              </a:rPr>
              <a:t> </a:t>
            </a:r>
            <a:endParaRPr lang="en-US" sz="2400" b="1" dirty="0">
              <a:solidFill>
                <a:schemeClr val="tx1">
                  <a:lumMod val="95000"/>
                </a:schemeClr>
              </a:solidFill>
              <a:latin typeface="Lucida Fax" panose="02060602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1471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cap="small" dirty="0" smtClean="0"/>
              <a:t>Be Well, and We Miss You!</a:t>
            </a:r>
            <a:endParaRPr lang="en-US" sz="4000" cap="small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1439" y="2337053"/>
            <a:ext cx="6018662" cy="4275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015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cap="small" dirty="0" smtClean="0"/>
              <a:t>What’s Up At The Library?</a:t>
            </a:r>
            <a:endParaRPr lang="en-US" sz="4000" cap="small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1765" y="2199725"/>
            <a:ext cx="8158442" cy="4424808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7" name="Rectangular Callout 6"/>
          <p:cNvSpPr/>
          <p:nvPr/>
        </p:nvSpPr>
        <p:spPr>
          <a:xfrm>
            <a:off x="424827" y="3944203"/>
            <a:ext cx="3837891" cy="1570585"/>
          </a:xfrm>
          <a:prstGeom prst="wedgeRectCallout">
            <a:avLst>
              <a:gd name="adj1" fmla="val 70843"/>
              <a:gd name="adj2" fmla="val 53963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 get the latest news about the state of things at the law library, start at our website:</a:t>
            </a:r>
            <a:br>
              <a:rPr lang="en-US" dirty="0" smtClean="0"/>
            </a:br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://hls.harvard.edu/library/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7850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cap="small" dirty="0" smtClean="0"/>
              <a:t>What’s Up At The Library?</a:t>
            </a:r>
            <a:endParaRPr lang="en-US" sz="4000" cap="small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5422" y="2316026"/>
            <a:ext cx="5607425" cy="4356658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7" name="Rectangular Callout 6"/>
          <p:cNvSpPr/>
          <p:nvPr/>
        </p:nvSpPr>
        <p:spPr>
          <a:xfrm>
            <a:off x="7624482" y="4026089"/>
            <a:ext cx="3872753" cy="1691949"/>
          </a:xfrm>
          <a:prstGeom prst="wedgeRectCallout">
            <a:avLst>
              <a:gd name="adj1" fmla="val -141785"/>
              <a:gd name="adj2" fmla="val -102697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Also, see the guide to HLS Library Services for Off-Campus Students:</a:t>
            </a:r>
            <a:br>
              <a:rPr lang="en-US" dirty="0" smtClean="0"/>
            </a:br>
            <a:r>
              <a:rPr lang="en-US" dirty="0">
                <a:hlinkClick r:id="rId3"/>
              </a:rPr>
              <a:t>https://guides.library.harvard.edu/law/offcampus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6623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cap="small" dirty="0" smtClean="0"/>
              <a:t>What’s Up At The Library?</a:t>
            </a:r>
            <a:endParaRPr lang="en-US" sz="4000" cap="small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9729" y="2595283"/>
            <a:ext cx="6452821" cy="3816397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7" name="Rectangular Callout 6"/>
          <p:cNvSpPr/>
          <p:nvPr/>
        </p:nvSpPr>
        <p:spPr>
          <a:xfrm>
            <a:off x="504967" y="3589361"/>
            <a:ext cx="3751930" cy="2273792"/>
          </a:xfrm>
          <a:prstGeom prst="wedgeRectCallout">
            <a:avLst>
              <a:gd name="adj1" fmla="val 103637"/>
              <a:gd name="adj2" fmla="val 13293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See the Harvard Library’s guide on borrowing and services during COVID-19. </a:t>
            </a:r>
          </a:p>
          <a:p>
            <a:pPr algn="ctr"/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://library.harvard.edu/how-to/borrow-materials-and-use-our-services-during-covid-19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0238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cap="small" dirty="0" smtClean="0"/>
              <a:t>What’s Up At The Library?</a:t>
            </a:r>
            <a:endParaRPr lang="en-US" sz="4000" cap="small" dirty="0"/>
          </a:p>
        </p:txBody>
      </p:sp>
      <p:sp>
        <p:nvSpPr>
          <p:cNvPr id="6" name="Rectangle 5"/>
          <p:cNvSpPr/>
          <p:nvPr/>
        </p:nvSpPr>
        <p:spPr>
          <a:xfrm>
            <a:off x="2452916" y="2975429"/>
            <a:ext cx="7141028" cy="28448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>
                    <a:lumMod val="95000"/>
                  </a:schemeClr>
                </a:solidFill>
                <a:latin typeface="Lucida Fax" panose="02060602050505020204" pitchFamily="18" charset="0"/>
              </a:rPr>
              <a:t>Email Jennifer:</a:t>
            </a:r>
            <a:br>
              <a:rPr lang="en-US" sz="2800" b="1" dirty="0" smtClean="0">
                <a:solidFill>
                  <a:schemeClr val="tx1">
                    <a:lumMod val="95000"/>
                  </a:schemeClr>
                </a:solidFill>
                <a:latin typeface="Lucida Fax" panose="02060602050505020204" pitchFamily="18" charset="0"/>
              </a:rPr>
            </a:br>
            <a:r>
              <a:rPr lang="en-US" sz="2800" b="1" dirty="0" smtClean="0">
                <a:solidFill>
                  <a:schemeClr val="tx1">
                    <a:lumMod val="95000"/>
                  </a:schemeClr>
                </a:solidFill>
                <a:latin typeface="Lucida Fax" panose="02060602050505020204" pitchFamily="18" charset="0"/>
                <a:hlinkClick r:id="rId2"/>
              </a:rPr>
              <a:t>jallison@law.harvard.edu</a:t>
            </a:r>
            <a:r>
              <a:rPr lang="en-US" sz="2800" b="1" dirty="0" smtClean="0">
                <a:solidFill>
                  <a:schemeClr val="tx1">
                    <a:lumMod val="95000"/>
                  </a:schemeClr>
                </a:solidFill>
                <a:latin typeface="Lucida Fax" panose="02060602050505020204" pitchFamily="18" charset="0"/>
              </a:rPr>
              <a:t>	</a:t>
            </a:r>
          </a:p>
          <a:p>
            <a:pPr algn="ctr"/>
            <a:endParaRPr lang="en-US" sz="2800" b="1" dirty="0">
              <a:solidFill>
                <a:schemeClr val="tx1">
                  <a:lumMod val="95000"/>
                </a:schemeClr>
              </a:solidFill>
              <a:latin typeface="Lucida Fax" panose="02060602050505020204" pitchFamily="18" charset="0"/>
            </a:endParaRPr>
          </a:p>
          <a:p>
            <a:pPr algn="ctr"/>
            <a:r>
              <a:rPr lang="en-US" sz="2800" b="1" dirty="0" smtClean="0">
                <a:solidFill>
                  <a:schemeClr val="tx1">
                    <a:lumMod val="95000"/>
                  </a:schemeClr>
                </a:solidFill>
                <a:latin typeface="Lucida Fax" panose="02060602050505020204" pitchFamily="18" charset="0"/>
              </a:rPr>
              <a:t>Ask a Librarian:</a:t>
            </a:r>
            <a:br>
              <a:rPr lang="en-US" sz="2800" b="1" dirty="0" smtClean="0">
                <a:solidFill>
                  <a:schemeClr val="tx1">
                    <a:lumMod val="95000"/>
                  </a:schemeClr>
                </a:solidFill>
                <a:latin typeface="Lucida Fax" panose="02060602050505020204" pitchFamily="18" charset="0"/>
              </a:rPr>
            </a:br>
            <a:r>
              <a:rPr lang="en-US" sz="2800" b="1" dirty="0" smtClean="0">
                <a:solidFill>
                  <a:schemeClr val="tx1">
                    <a:lumMod val="95000"/>
                  </a:schemeClr>
                </a:solidFill>
                <a:latin typeface="Lucida Fax" panose="02060602050505020204" pitchFamily="18" charset="0"/>
                <a:hlinkClick r:id="rId3"/>
              </a:rPr>
              <a:t>research@law.harvard.edu</a:t>
            </a:r>
            <a:r>
              <a:rPr lang="en-US" sz="2800" b="1" dirty="0" smtClean="0">
                <a:solidFill>
                  <a:schemeClr val="tx1">
                    <a:lumMod val="95000"/>
                  </a:schemeClr>
                </a:solidFill>
                <a:latin typeface="Lucida Fax" panose="02060602050505020204" pitchFamily="18" charset="0"/>
              </a:rPr>
              <a:t> </a:t>
            </a:r>
            <a:endParaRPr lang="en-US" sz="2800" b="1" dirty="0">
              <a:solidFill>
                <a:schemeClr val="tx1">
                  <a:lumMod val="95000"/>
                </a:schemeClr>
              </a:solidFill>
              <a:latin typeface="Lucida Fax" panose="02060602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89726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cap="small" dirty="0" smtClean="0"/>
              <a:t>HOLLIS</a:t>
            </a:r>
            <a:endParaRPr lang="en-US" sz="4000" cap="small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4294" y="2376877"/>
            <a:ext cx="7964705" cy="3913739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1012156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8D4585"/>
      </a:dk2>
      <a:lt2>
        <a:srgbClr val="E7E6E6"/>
      </a:lt2>
      <a:accent1>
        <a:srgbClr val="F35AE6"/>
      </a:accent1>
      <a:accent2>
        <a:srgbClr val="FC5283"/>
      </a:accent2>
      <a:accent3>
        <a:srgbClr val="F67C64"/>
      </a:accent3>
      <a:accent4>
        <a:srgbClr val="F89F65"/>
      </a:accent4>
      <a:accent5>
        <a:srgbClr val="55C6BA"/>
      </a:accent5>
      <a:accent6>
        <a:srgbClr val="84A3FD"/>
      </a:accent6>
      <a:hlink>
        <a:srgbClr val="6ED4F6"/>
      </a:hlink>
      <a:folHlink>
        <a:srgbClr val="9FECFC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106000"/>
                <a:satMod val="220000"/>
                <a:lumMod val="140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69000"/>
                <a:hueMod val="88000"/>
                <a:satMod val="16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7D30EEFE-7128-4DE5-8A0D-8D4EF32CB0A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TM04033917[[fn=Berlin]]</Template>
  <TotalTime>575</TotalTime>
  <Words>946</Words>
  <Application>Microsoft Office PowerPoint</Application>
  <PresentationFormat>Widescreen</PresentationFormat>
  <Paragraphs>118</Paragraphs>
  <Slides>44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8" baseType="lpstr">
      <vt:lpstr>Arial</vt:lpstr>
      <vt:lpstr>Lucida Fax</vt:lpstr>
      <vt:lpstr>Trebuchet MS</vt:lpstr>
      <vt:lpstr>Berlin</vt:lpstr>
      <vt:lpstr>Library Training for the  Harvard Negotiation Law Journal</vt:lpstr>
      <vt:lpstr>Today’s Training</vt:lpstr>
      <vt:lpstr>What’s Up At The Library?</vt:lpstr>
      <vt:lpstr>What’s Up At The Library?</vt:lpstr>
      <vt:lpstr>What’s Up At The Library?</vt:lpstr>
      <vt:lpstr>What’s Up At The Library?</vt:lpstr>
      <vt:lpstr>What’s Up At The Library?</vt:lpstr>
      <vt:lpstr>What’s Up At The Library?</vt:lpstr>
      <vt:lpstr>HOLLIS</vt:lpstr>
      <vt:lpstr>HOLLIS</vt:lpstr>
      <vt:lpstr>HOLLIS: Database Access</vt:lpstr>
      <vt:lpstr>HOLLIS: Database Access</vt:lpstr>
      <vt:lpstr>HOLLIS: Database Access</vt:lpstr>
      <vt:lpstr>HOLLIS: Database Access</vt:lpstr>
      <vt:lpstr>HOLLIS: Database Access</vt:lpstr>
      <vt:lpstr>HOLLIS: Database Access</vt:lpstr>
      <vt:lpstr>HOLLIS: Database Access</vt:lpstr>
      <vt:lpstr>HOLLIS: Database Access</vt:lpstr>
      <vt:lpstr>HOLLIS: Database Access</vt:lpstr>
      <vt:lpstr>HOLLIS: E-Book Access</vt:lpstr>
      <vt:lpstr>HOLLIS: E-Book Access</vt:lpstr>
      <vt:lpstr>HOLLIS: E-Book Access</vt:lpstr>
      <vt:lpstr>HOLLIS: E-Book Access</vt:lpstr>
      <vt:lpstr>HOLLIS: E-Book Access</vt:lpstr>
      <vt:lpstr>HOLLIS: E-Book Access</vt:lpstr>
      <vt:lpstr>HOLLIS: E-Book Access</vt:lpstr>
      <vt:lpstr>HOLLIS: E-Book Access</vt:lpstr>
      <vt:lpstr>Scan and Deliver</vt:lpstr>
      <vt:lpstr>Scan and Deliver</vt:lpstr>
      <vt:lpstr>Scan and Deliver</vt:lpstr>
      <vt:lpstr>Scan and Deliver</vt:lpstr>
      <vt:lpstr>Scan and Deliver</vt:lpstr>
      <vt:lpstr>Scan and Deliver</vt:lpstr>
      <vt:lpstr>InterLibrary Loan (ILL)</vt:lpstr>
      <vt:lpstr>InterLibrary Loan (ILL)</vt:lpstr>
      <vt:lpstr>InterLibrary Loan (ILL)</vt:lpstr>
      <vt:lpstr>Bluebook</vt:lpstr>
      <vt:lpstr>Bluebook</vt:lpstr>
      <vt:lpstr>Bluebook</vt:lpstr>
      <vt:lpstr>Bluebook</vt:lpstr>
      <vt:lpstr>Getting Help</vt:lpstr>
      <vt:lpstr>Getting Help</vt:lpstr>
      <vt:lpstr>Getting Help</vt:lpstr>
      <vt:lpstr>Be Well, and We Miss You!</vt:lpstr>
    </vt:vector>
  </TitlesOfParts>
  <Company>HLS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Library Training for the  Harvard Negotiation Law Journal</dc:title>
  <dc:creator>Allison, Jennifer</dc:creator>
  <cp:lastModifiedBy>Allison, Jennifer</cp:lastModifiedBy>
  <cp:revision>25</cp:revision>
  <dcterms:created xsi:type="dcterms:W3CDTF">2020-07-16T13:54:28Z</dcterms:created>
  <dcterms:modified xsi:type="dcterms:W3CDTF">2020-07-16T23:30:06Z</dcterms:modified>
</cp:coreProperties>
</file>