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4" r:id="rId3"/>
    <p:sldId id="257" r:id="rId4"/>
    <p:sldId id="258" r:id="rId5"/>
    <p:sldId id="259" r:id="rId6"/>
    <p:sldId id="260" r:id="rId7"/>
    <p:sldId id="261" r:id="rId8"/>
    <p:sldId id="262" r:id="rId9"/>
    <p:sldId id="263" r:id="rId10"/>
    <p:sldId id="264" r:id="rId11"/>
    <p:sldId id="265" r:id="rId12"/>
    <p:sldId id="266" r:id="rId13"/>
    <p:sldId id="267" r:id="rId14"/>
    <p:sldId id="269" r:id="rId15"/>
    <p:sldId id="272" r:id="rId16"/>
    <p:sldId id="273" r:id="rId17"/>
    <p:sldId id="268" r:id="rId18"/>
    <p:sldId id="270" r:id="rId19"/>
    <p:sldId id="271" r:id="rId20"/>
    <p:sldId id="274" r:id="rId21"/>
    <p:sldId id="275" r:id="rId22"/>
    <p:sldId id="276" r:id="rId23"/>
    <p:sldId id="277" r:id="rId24"/>
    <p:sldId id="279" r:id="rId25"/>
    <p:sldId id="278" r:id="rId26"/>
    <p:sldId id="280" r:id="rId27"/>
    <p:sldId id="281" r:id="rId28"/>
    <p:sldId id="282" r:id="rId29"/>
    <p:sldId id="283" r:id="rId30"/>
    <p:sldId id="285" r:id="rId31"/>
    <p:sldId id="286"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4" autoAdjust="0"/>
    <p:restoredTop sz="94660"/>
  </p:normalViewPr>
  <p:slideViewPr>
    <p:cSldViewPr snapToGrid="0">
      <p:cViewPr varScale="1">
        <p:scale>
          <a:sx n="99" d="100"/>
          <a:sy n="99" d="100"/>
        </p:scale>
        <p:origin x="96" y="30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278E90-7FFB-4794-8435-0490D53E5EEC}" type="datetimeFigureOut">
              <a:rPr lang="en-US" smtClean="0"/>
              <a:t>7/24/2019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B80B7-E58D-4296-A8A7-97041E55FB67}" type="slidenum">
              <a:rPr lang="en-US" smtClean="0"/>
              <a:t>‹#›</a:t>
            </a:fld>
            <a:endParaRPr lang="en-US"/>
          </a:p>
        </p:txBody>
      </p:sp>
    </p:spTree>
    <p:extLst>
      <p:ext uri="{BB962C8B-B14F-4D97-AF65-F5344CB8AC3E}">
        <p14:creationId xmlns:p14="http://schemas.microsoft.com/office/powerpoint/2010/main" val="2833706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278E90-7FFB-4794-8435-0490D53E5EEC}" type="datetimeFigureOut">
              <a:rPr lang="en-US" smtClean="0"/>
              <a:t>7/24/2019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B80B7-E58D-4296-A8A7-97041E55FB67}" type="slidenum">
              <a:rPr lang="en-US" smtClean="0"/>
              <a:t>‹#›</a:t>
            </a:fld>
            <a:endParaRPr lang="en-US"/>
          </a:p>
        </p:txBody>
      </p:sp>
    </p:spTree>
    <p:extLst>
      <p:ext uri="{BB962C8B-B14F-4D97-AF65-F5344CB8AC3E}">
        <p14:creationId xmlns:p14="http://schemas.microsoft.com/office/powerpoint/2010/main" val="1966262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278E90-7FFB-4794-8435-0490D53E5EEC}" type="datetimeFigureOut">
              <a:rPr lang="en-US" smtClean="0"/>
              <a:t>7/24/2019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B80B7-E58D-4296-A8A7-97041E55FB67}" type="slidenum">
              <a:rPr lang="en-US" smtClean="0"/>
              <a:t>‹#›</a:t>
            </a:fld>
            <a:endParaRPr lang="en-US"/>
          </a:p>
        </p:txBody>
      </p:sp>
    </p:spTree>
    <p:extLst>
      <p:ext uri="{BB962C8B-B14F-4D97-AF65-F5344CB8AC3E}">
        <p14:creationId xmlns:p14="http://schemas.microsoft.com/office/powerpoint/2010/main" val="4226936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278E90-7FFB-4794-8435-0490D53E5EEC}" type="datetimeFigureOut">
              <a:rPr lang="en-US" smtClean="0"/>
              <a:t>7/24/2019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B80B7-E58D-4296-A8A7-97041E55FB67}" type="slidenum">
              <a:rPr lang="en-US" smtClean="0"/>
              <a:t>‹#›</a:t>
            </a:fld>
            <a:endParaRPr lang="en-US"/>
          </a:p>
        </p:txBody>
      </p:sp>
    </p:spTree>
    <p:extLst>
      <p:ext uri="{BB962C8B-B14F-4D97-AF65-F5344CB8AC3E}">
        <p14:creationId xmlns:p14="http://schemas.microsoft.com/office/powerpoint/2010/main" val="3188274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F278E90-7FFB-4794-8435-0490D53E5EEC}" type="datetimeFigureOut">
              <a:rPr lang="en-US" smtClean="0"/>
              <a:t>7/24/2019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BB80B7-E58D-4296-A8A7-97041E55FB67}" type="slidenum">
              <a:rPr lang="en-US" smtClean="0"/>
              <a:t>‹#›</a:t>
            </a:fld>
            <a:endParaRPr lang="en-US"/>
          </a:p>
        </p:txBody>
      </p:sp>
    </p:spTree>
    <p:extLst>
      <p:ext uri="{BB962C8B-B14F-4D97-AF65-F5344CB8AC3E}">
        <p14:creationId xmlns:p14="http://schemas.microsoft.com/office/powerpoint/2010/main" val="4283140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278E90-7FFB-4794-8435-0490D53E5EEC}" type="datetimeFigureOut">
              <a:rPr lang="en-US" smtClean="0"/>
              <a:t>7/24/2019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BB80B7-E58D-4296-A8A7-97041E55FB67}" type="slidenum">
              <a:rPr lang="en-US" smtClean="0"/>
              <a:t>‹#›</a:t>
            </a:fld>
            <a:endParaRPr lang="en-US"/>
          </a:p>
        </p:txBody>
      </p:sp>
    </p:spTree>
    <p:extLst>
      <p:ext uri="{BB962C8B-B14F-4D97-AF65-F5344CB8AC3E}">
        <p14:creationId xmlns:p14="http://schemas.microsoft.com/office/powerpoint/2010/main" val="75153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278E90-7FFB-4794-8435-0490D53E5EEC}" type="datetimeFigureOut">
              <a:rPr lang="en-US" smtClean="0"/>
              <a:t>7/24/2019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BB80B7-E58D-4296-A8A7-97041E55FB67}" type="slidenum">
              <a:rPr lang="en-US" smtClean="0"/>
              <a:t>‹#›</a:t>
            </a:fld>
            <a:endParaRPr lang="en-US"/>
          </a:p>
        </p:txBody>
      </p:sp>
    </p:spTree>
    <p:extLst>
      <p:ext uri="{BB962C8B-B14F-4D97-AF65-F5344CB8AC3E}">
        <p14:creationId xmlns:p14="http://schemas.microsoft.com/office/powerpoint/2010/main" val="345768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278E90-7FFB-4794-8435-0490D53E5EEC}" type="datetimeFigureOut">
              <a:rPr lang="en-US" smtClean="0"/>
              <a:t>7/24/2019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BB80B7-E58D-4296-A8A7-97041E55FB67}" type="slidenum">
              <a:rPr lang="en-US" smtClean="0"/>
              <a:t>‹#›</a:t>
            </a:fld>
            <a:endParaRPr lang="en-US"/>
          </a:p>
        </p:txBody>
      </p:sp>
    </p:spTree>
    <p:extLst>
      <p:ext uri="{BB962C8B-B14F-4D97-AF65-F5344CB8AC3E}">
        <p14:creationId xmlns:p14="http://schemas.microsoft.com/office/powerpoint/2010/main" val="21988648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278E90-7FFB-4794-8435-0490D53E5EEC}" type="datetimeFigureOut">
              <a:rPr lang="en-US" smtClean="0"/>
              <a:t>7/24/2019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BB80B7-E58D-4296-A8A7-97041E55FB67}" type="slidenum">
              <a:rPr lang="en-US" smtClean="0"/>
              <a:t>‹#›</a:t>
            </a:fld>
            <a:endParaRPr lang="en-US"/>
          </a:p>
        </p:txBody>
      </p:sp>
    </p:spTree>
    <p:extLst>
      <p:ext uri="{BB962C8B-B14F-4D97-AF65-F5344CB8AC3E}">
        <p14:creationId xmlns:p14="http://schemas.microsoft.com/office/powerpoint/2010/main" val="3827468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F278E90-7FFB-4794-8435-0490D53E5EEC}" type="datetimeFigureOut">
              <a:rPr lang="en-US" smtClean="0"/>
              <a:t>7/24/2019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BB80B7-E58D-4296-A8A7-97041E55FB67}" type="slidenum">
              <a:rPr lang="en-US" smtClean="0"/>
              <a:t>‹#›</a:t>
            </a:fld>
            <a:endParaRPr lang="en-US"/>
          </a:p>
        </p:txBody>
      </p:sp>
    </p:spTree>
    <p:extLst>
      <p:ext uri="{BB962C8B-B14F-4D97-AF65-F5344CB8AC3E}">
        <p14:creationId xmlns:p14="http://schemas.microsoft.com/office/powerpoint/2010/main" val="18966663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F278E90-7FFB-4794-8435-0490D53E5EEC}" type="datetimeFigureOut">
              <a:rPr lang="en-US" smtClean="0"/>
              <a:t>7/24/2019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BB80B7-E58D-4296-A8A7-97041E55FB67}" type="slidenum">
              <a:rPr lang="en-US" smtClean="0"/>
              <a:t>‹#›</a:t>
            </a:fld>
            <a:endParaRPr lang="en-US"/>
          </a:p>
        </p:txBody>
      </p:sp>
    </p:spTree>
    <p:extLst>
      <p:ext uri="{BB962C8B-B14F-4D97-AF65-F5344CB8AC3E}">
        <p14:creationId xmlns:p14="http://schemas.microsoft.com/office/powerpoint/2010/main" val="1192238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278E90-7FFB-4794-8435-0490D53E5EEC}" type="datetimeFigureOut">
              <a:rPr lang="en-US" smtClean="0"/>
              <a:t>7/24/2019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BB80B7-E58D-4296-A8A7-97041E55FB67}" type="slidenum">
              <a:rPr lang="en-US" smtClean="0"/>
              <a:t>‹#›</a:t>
            </a:fld>
            <a:endParaRPr lang="en-US"/>
          </a:p>
        </p:txBody>
      </p:sp>
    </p:spTree>
    <p:extLst>
      <p:ext uri="{BB962C8B-B14F-4D97-AF65-F5344CB8AC3E}">
        <p14:creationId xmlns:p14="http://schemas.microsoft.com/office/powerpoint/2010/main" val="27174712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law.cornell.edu/" TargetMode="External"/><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 TargetMode="External"/><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s://flic.kr/p/bH5g8H" TargetMode="External"/><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hyperlink" Target="https://flic.kr/p/bHduxV"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hyperlink" Target="https://flic.kr/p/8qnfkg" TargetMode="External"/><Relationship Id="rId2" Type="http://schemas.openxmlformats.org/officeDocument/2006/relationships/image" Target="../media/image19.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s://hollis.harvard.edu/" TargetMode="External"/><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ww.constituteproject.org/" TargetMode="External"/><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constitutionus.com/" TargetMode="External"/><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www.archives.gov/" TargetMode="External"/><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94255" y="0"/>
            <a:ext cx="3897745" cy="6858000"/>
          </a:xfrm>
          <a:prstGeom prst="rect">
            <a:avLst/>
          </a:prstGeom>
        </p:spPr>
      </p:pic>
      <p:sp>
        <p:nvSpPr>
          <p:cNvPr id="9" name="TextBox 8"/>
          <p:cNvSpPr txBox="1"/>
          <p:nvPr/>
        </p:nvSpPr>
        <p:spPr>
          <a:xfrm>
            <a:off x="-154004" y="6535970"/>
            <a:ext cx="3633925" cy="230832"/>
          </a:xfrm>
          <a:prstGeom prst="rect">
            <a:avLst/>
          </a:prstGeom>
          <a:noFill/>
        </p:spPr>
        <p:txBody>
          <a:bodyPr wrap="square" rtlCol="0">
            <a:spAutoFit/>
          </a:bodyPr>
          <a:lstStyle/>
          <a:p>
            <a:pPr algn="r"/>
            <a:r>
              <a:rPr lang="de-DE" sz="900" dirty="0" smtClean="0"/>
              <a:t>Photo Credit: COM Library, CC BY-NC-ND 2.0, https://flic.kr/p/5BmxLq</a:t>
            </a:r>
            <a:endParaRPr lang="en-US" sz="900" dirty="0"/>
          </a:p>
        </p:txBody>
      </p:sp>
      <p:sp>
        <p:nvSpPr>
          <p:cNvPr id="10" name="TextBox 9"/>
          <p:cNvSpPr txBox="1"/>
          <p:nvPr/>
        </p:nvSpPr>
        <p:spPr>
          <a:xfrm>
            <a:off x="203200" y="240145"/>
            <a:ext cx="7804727" cy="3108543"/>
          </a:xfrm>
          <a:prstGeom prst="rect">
            <a:avLst/>
          </a:prstGeom>
          <a:noFill/>
        </p:spPr>
        <p:txBody>
          <a:bodyPr wrap="square" rtlCol="0">
            <a:spAutoFit/>
          </a:bodyPr>
          <a:lstStyle/>
          <a:p>
            <a:r>
              <a:rPr lang="de-DE" sz="4400" dirty="0" smtClean="0">
                <a:latin typeface="Bell MT" panose="02020503060305020303" pitchFamily="18" charset="0"/>
                <a:ea typeface="Adobe Gothic Std B" panose="020B0800000000000000" pitchFamily="34" charset="-128"/>
              </a:rPr>
              <a:t>Introduction to Constitutional Law Research</a:t>
            </a:r>
          </a:p>
          <a:p>
            <a:endParaRPr lang="de-DE" dirty="0">
              <a:latin typeface="Bell MT" panose="02020503060305020303" pitchFamily="18" charset="0"/>
              <a:ea typeface="Adobe Gothic Std B" panose="020B0800000000000000" pitchFamily="34" charset="-128"/>
            </a:endParaRPr>
          </a:p>
          <a:p>
            <a:endParaRPr lang="de-DE" dirty="0" smtClean="0">
              <a:latin typeface="Bell MT" panose="02020503060305020303" pitchFamily="18" charset="0"/>
              <a:ea typeface="Adobe Gothic Std B" panose="020B0800000000000000" pitchFamily="34" charset="-128"/>
            </a:endParaRPr>
          </a:p>
          <a:p>
            <a:r>
              <a:rPr lang="de-DE" dirty="0" smtClean="0">
                <a:latin typeface="Bell MT" panose="02020503060305020303" pitchFamily="18" charset="0"/>
                <a:ea typeface="Adobe Gothic Std B" panose="020B0800000000000000" pitchFamily="34" charset="-128"/>
              </a:rPr>
              <a:t>Harvard Law School Library</a:t>
            </a:r>
            <a:br>
              <a:rPr lang="de-DE" dirty="0" smtClean="0">
                <a:latin typeface="Bell MT" panose="02020503060305020303" pitchFamily="18" charset="0"/>
                <a:ea typeface="Adobe Gothic Std B" panose="020B0800000000000000" pitchFamily="34" charset="-128"/>
              </a:rPr>
            </a:br>
            <a:r>
              <a:rPr lang="de-DE" dirty="0" smtClean="0">
                <a:latin typeface="Bell MT" panose="02020503060305020303" pitchFamily="18" charset="0"/>
                <a:ea typeface="Adobe Gothic Std B" panose="020B0800000000000000" pitchFamily="34" charset="-128"/>
              </a:rPr>
              <a:t>Jennifer Allison, Research Librarian</a:t>
            </a:r>
          </a:p>
          <a:p>
            <a:endParaRPr lang="de-DE" dirty="0">
              <a:latin typeface="Bell MT" panose="02020503060305020303" pitchFamily="18" charset="0"/>
              <a:ea typeface="Adobe Gothic Std B" panose="020B0800000000000000" pitchFamily="34" charset="-128"/>
            </a:endParaRPr>
          </a:p>
          <a:p>
            <a:r>
              <a:rPr lang="de-DE" dirty="0" smtClean="0">
                <a:latin typeface="Bell MT" panose="02020503060305020303" pitchFamily="18" charset="0"/>
                <a:ea typeface="Adobe Gothic Std B" panose="020B0800000000000000" pitchFamily="34" charset="-128"/>
              </a:rPr>
              <a:t>Summer 2019</a:t>
            </a:r>
            <a:endParaRPr lang="en-US" dirty="0">
              <a:latin typeface="Bell MT" panose="02020503060305020303" pitchFamily="18" charset="0"/>
              <a:ea typeface="Adobe Gothic Std B" panose="020B0800000000000000" pitchFamily="34" charset="-128"/>
            </a:endParaRPr>
          </a:p>
        </p:txBody>
      </p:sp>
    </p:spTree>
    <p:extLst>
      <p:ext uri="{BB962C8B-B14F-4D97-AF65-F5344CB8AC3E}">
        <p14:creationId xmlns:p14="http://schemas.microsoft.com/office/powerpoint/2010/main" val="20234466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02542" y="1373855"/>
            <a:ext cx="10386912" cy="3074913"/>
          </a:xfrm>
          <a:prstGeom prst="rect">
            <a:avLst/>
          </a:prstGeom>
          <a:ln>
            <a:solidFill>
              <a:schemeClr val="tx1"/>
            </a:solidFill>
          </a:ln>
        </p:spPr>
      </p:pic>
      <p:sp>
        <p:nvSpPr>
          <p:cNvPr id="6" name="Rectangle 5"/>
          <p:cNvSpPr/>
          <p:nvPr/>
        </p:nvSpPr>
        <p:spPr>
          <a:xfrm>
            <a:off x="3228995" y="5034633"/>
            <a:ext cx="5734006" cy="646331"/>
          </a:xfrm>
          <a:prstGeom prst="rect">
            <a:avLst/>
          </a:prstGeom>
        </p:spPr>
        <p:txBody>
          <a:bodyPr wrap="none">
            <a:spAutoFit/>
          </a:bodyPr>
          <a:lstStyle/>
          <a:p>
            <a:r>
              <a:rPr lang="en-US" sz="3600" dirty="0">
                <a:hlinkClick r:id="rId3"/>
              </a:rPr>
              <a:t>https://www.law.cornell.edu/</a:t>
            </a:r>
            <a:endParaRPr lang="en-US" sz="3600" dirty="0"/>
          </a:p>
        </p:txBody>
      </p:sp>
    </p:spTree>
    <p:extLst>
      <p:ext uri="{BB962C8B-B14F-4D97-AF65-F5344CB8AC3E}">
        <p14:creationId xmlns:p14="http://schemas.microsoft.com/office/powerpoint/2010/main" val="3559963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04812" y="2671762"/>
            <a:ext cx="11382375" cy="1514475"/>
          </a:xfrm>
          <a:prstGeom prst="rect">
            <a:avLst/>
          </a:prstGeom>
          <a:ln>
            <a:solidFill>
              <a:schemeClr val="tx1"/>
            </a:solidFill>
          </a:ln>
        </p:spPr>
      </p:pic>
      <p:sp>
        <p:nvSpPr>
          <p:cNvPr id="4" name="Rectangle 3"/>
          <p:cNvSpPr/>
          <p:nvPr/>
        </p:nvSpPr>
        <p:spPr>
          <a:xfrm>
            <a:off x="3377498" y="5159761"/>
            <a:ext cx="5437001" cy="707886"/>
          </a:xfrm>
          <a:prstGeom prst="rect">
            <a:avLst/>
          </a:prstGeom>
        </p:spPr>
        <p:txBody>
          <a:bodyPr wrap="none">
            <a:spAutoFit/>
          </a:bodyPr>
          <a:lstStyle/>
          <a:p>
            <a:r>
              <a:rPr lang="en-US" sz="4000" dirty="0">
                <a:hlinkClick r:id="rId3"/>
              </a:rPr>
              <a:t>https://en.wikipedia.org/</a:t>
            </a:r>
            <a:endParaRPr lang="en-US" sz="4000" dirty="0"/>
          </a:p>
        </p:txBody>
      </p:sp>
    </p:spTree>
    <p:extLst>
      <p:ext uri="{BB962C8B-B14F-4D97-AF65-F5344CB8AC3E}">
        <p14:creationId xmlns:p14="http://schemas.microsoft.com/office/powerpoint/2010/main" val="8072394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58793" y="594689"/>
            <a:ext cx="9106748" cy="5850932"/>
          </a:xfrm>
          <a:prstGeom prst="rect">
            <a:avLst/>
          </a:prstGeom>
          <a:ln>
            <a:solidFill>
              <a:schemeClr val="tx1"/>
            </a:solidFill>
          </a:ln>
        </p:spPr>
      </p:pic>
      <p:sp>
        <p:nvSpPr>
          <p:cNvPr id="3" name="Left Arrow 2"/>
          <p:cNvSpPr/>
          <p:nvPr/>
        </p:nvSpPr>
        <p:spPr>
          <a:xfrm>
            <a:off x="3004589" y="3011586"/>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eft Arrow 6"/>
          <p:cNvSpPr/>
          <p:nvPr/>
        </p:nvSpPr>
        <p:spPr>
          <a:xfrm>
            <a:off x="4094370" y="4692361"/>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Arrow 10"/>
          <p:cNvSpPr/>
          <p:nvPr/>
        </p:nvSpPr>
        <p:spPr>
          <a:xfrm>
            <a:off x="2740746" y="3683831"/>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p:cNvSpPr/>
          <p:nvPr/>
        </p:nvSpPr>
        <p:spPr>
          <a:xfrm>
            <a:off x="3663629" y="5442025"/>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eft Arrow 7"/>
          <p:cNvSpPr/>
          <p:nvPr/>
        </p:nvSpPr>
        <p:spPr>
          <a:xfrm>
            <a:off x="4094370" y="6170239"/>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8845617" y="1867301"/>
            <a:ext cx="2781701" cy="382865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1200"/>
              </a:spcBef>
              <a:spcAft>
                <a:spcPts val="1200"/>
              </a:spcAft>
            </a:pPr>
            <a:r>
              <a:rPr lang="en-US" dirty="0" smtClean="0"/>
              <a:t>So which of these five sources, based on what we know about them, seems like the most official, or legitimate?</a:t>
            </a:r>
          </a:p>
          <a:p>
            <a:pPr algn="ctr">
              <a:spcBef>
                <a:spcPts val="1200"/>
              </a:spcBef>
              <a:spcAft>
                <a:spcPts val="1200"/>
              </a:spcAft>
            </a:pPr>
            <a:r>
              <a:rPr lang="de-DE" dirty="0" smtClean="0"/>
              <a:t>All five will likely have the constitution and its language right.  That said, I would still use the National Archives version.</a:t>
            </a:r>
            <a:endParaRPr lang="en-US" dirty="0"/>
          </a:p>
        </p:txBody>
      </p:sp>
    </p:spTree>
    <p:extLst>
      <p:ext uri="{BB962C8B-B14F-4D97-AF65-F5344CB8AC3E}">
        <p14:creationId xmlns:p14="http://schemas.microsoft.com/office/powerpoint/2010/main" val="23531790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1003422" y="490888"/>
            <a:ext cx="9969378" cy="6086493"/>
          </a:xfrm>
          <a:prstGeom prst="rect">
            <a:avLst/>
          </a:prstGeom>
          <a:ln>
            <a:solidFill>
              <a:schemeClr val="tx1"/>
            </a:solidFill>
          </a:ln>
        </p:spPr>
      </p:pic>
    </p:spTree>
    <p:extLst>
      <p:ext uri="{BB962C8B-B14F-4D97-AF65-F5344CB8AC3E}">
        <p14:creationId xmlns:p14="http://schemas.microsoft.com/office/powerpoint/2010/main" val="3589282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02909" y="770641"/>
            <a:ext cx="10558914" cy="1077218"/>
          </a:xfrm>
          <a:prstGeom prst="rect">
            <a:avLst/>
          </a:prstGeom>
        </p:spPr>
        <p:txBody>
          <a:bodyPr wrap="square">
            <a:spAutoFit/>
          </a:bodyPr>
          <a:lstStyle/>
          <a:p>
            <a:pPr algn="ctr"/>
            <a:r>
              <a:rPr lang="en-US" sz="3200" dirty="0" smtClean="0">
                <a:solidFill>
                  <a:srgbClr val="002060"/>
                </a:solidFill>
                <a:latin typeface="Bell MT" panose="02020503060305020303" pitchFamily="18" charset="0"/>
              </a:rPr>
              <a:t>Remember, there are three types of </a:t>
            </a:r>
            <a:br>
              <a:rPr lang="en-US" sz="3200" dirty="0" smtClean="0">
                <a:solidFill>
                  <a:srgbClr val="002060"/>
                </a:solidFill>
                <a:latin typeface="Bell MT" panose="02020503060305020303" pitchFamily="18" charset="0"/>
              </a:rPr>
            </a:br>
            <a:r>
              <a:rPr lang="en-US" sz="3200" dirty="0" smtClean="0">
                <a:solidFill>
                  <a:srgbClr val="002060"/>
                </a:solidFill>
                <a:latin typeface="Bell MT" panose="02020503060305020303" pitchFamily="18" charset="0"/>
              </a:rPr>
              <a:t>primary sources in U.S. legal research:</a:t>
            </a:r>
          </a:p>
        </p:txBody>
      </p:sp>
      <p:sp>
        <p:nvSpPr>
          <p:cNvPr id="4" name="Rectangle 3"/>
          <p:cNvSpPr/>
          <p:nvPr/>
        </p:nvSpPr>
        <p:spPr>
          <a:xfrm>
            <a:off x="1464644" y="2521817"/>
            <a:ext cx="2385462" cy="1568919"/>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sz="2400" b="1" dirty="0" smtClean="0">
                <a:solidFill>
                  <a:schemeClr val="tx1">
                    <a:lumMod val="95000"/>
                    <a:lumOff val="5000"/>
                  </a:schemeClr>
                </a:solidFill>
                <a:latin typeface="Bell MT" panose="02020503060305020303" pitchFamily="18" charset="0"/>
              </a:rPr>
              <a:t>Constitution</a:t>
            </a:r>
            <a:endParaRPr lang="en-US" sz="2000" b="1" dirty="0">
              <a:solidFill>
                <a:schemeClr val="tx1">
                  <a:lumMod val="95000"/>
                  <a:lumOff val="5000"/>
                </a:schemeClr>
              </a:solidFill>
              <a:latin typeface="Bell MT" panose="02020503060305020303" pitchFamily="18" charset="0"/>
            </a:endParaRPr>
          </a:p>
        </p:txBody>
      </p:sp>
      <p:sp>
        <p:nvSpPr>
          <p:cNvPr id="6" name="Rectangle 5"/>
          <p:cNvSpPr/>
          <p:nvPr/>
        </p:nvSpPr>
        <p:spPr>
          <a:xfrm>
            <a:off x="4870384" y="2521817"/>
            <a:ext cx="2385462" cy="156891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de-DE" sz="2400" b="1" dirty="0" smtClean="0">
                <a:solidFill>
                  <a:schemeClr val="tx1">
                    <a:lumMod val="95000"/>
                    <a:lumOff val="5000"/>
                  </a:schemeClr>
                </a:solidFill>
                <a:latin typeface="Bell MT" panose="02020503060305020303" pitchFamily="18" charset="0"/>
              </a:rPr>
              <a:t>Laws </a:t>
            </a:r>
            <a:br>
              <a:rPr lang="de-DE" sz="2400" b="1" dirty="0" smtClean="0">
                <a:solidFill>
                  <a:schemeClr val="tx1">
                    <a:lumMod val="95000"/>
                    <a:lumOff val="5000"/>
                  </a:schemeClr>
                </a:solidFill>
                <a:latin typeface="Bell MT" panose="02020503060305020303" pitchFamily="18" charset="0"/>
              </a:rPr>
            </a:br>
            <a:r>
              <a:rPr lang="de-DE" sz="2400" b="1" dirty="0" smtClean="0">
                <a:solidFill>
                  <a:schemeClr val="tx1">
                    <a:lumMod val="95000"/>
                    <a:lumOff val="5000"/>
                  </a:schemeClr>
                </a:solidFill>
                <a:latin typeface="Bell MT" panose="02020503060305020303" pitchFamily="18" charset="0"/>
              </a:rPr>
              <a:t>(Statutes)</a:t>
            </a:r>
            <a:endParaRPr lang="en-US" sz="2000" b="1" dirty="0">
              <a:solidFill>
                <a:schemeClr val="tx1">
                  <a:lumMod val="95000"/>
                  <a:lumOff val="5000"/>
                </a:schemeClr>
              </a:solidFill>
              <a:latin typeface="Bell MT" panose="02020503060305020303" pitchFamily="18" charset="0"/>
            </a:endParaRPr>
          </a:p>
        </p:txBody>
      </p:sp>
      <p:sp>
        <p:nvSpPr>
          <p:cNvPr id="7" name="Rectangle 6"/>
          <p:cNvSpPr/>
          <p:nvPr/>
        </p:nvSpPr>
        <p:spPr>
          <a:xfrm>
            <a:off x="8276124" y="2521817"/>
            <a:ext cx="2385462" cy="156891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de-DE" sz="2400" b="1" dirty="0" smtClean="0">
                <a:solidFill>
                  <a:schemeClr val="tx1">
                    <a:lumMod val="95000"/>
                    <a:lumOff val="5000"/>
                  </a:schemeClr>
                </a:solidFill>
                <a:latin typeface="Bell MT" panose="02020503060305020303" pitchFamily="18" charset="0"/>
              </a:rPr>
              <a:t>Court </a:t>
            </a:r>
            <a:br>
              <a:rPr lang="de-DE" sz="2400" b="1" dirty="0" smtClean="0">
                <a:solidFill>
                  <a:schemeClr val="tx1">
                    <a:lumMod val="95000"/>
                    <a:lumOff val="5000"/>
                  </a:schemeClr>
                </a:solidFill>
                <a:latin typeface="Bell MT" panose="02020503060305020303" pitchFamily="18" charset="0"/>
              </a:rPr>
            </a:br>
            <a:r>
              <a:rPr lang="de-DE" sz="2400" b="1" dirty="0" smtClean="0">
                <a:solidFill>
                  <a:schemeClr val="tx1">
                    <a:lumMod val="95000"/>
                    <a:lumOff val="5000"/>
                  </a:schemeClr>
                </a:solidFill>
                <a:latin typeface="Bell MT" panose="02020503060305020303" pitchFamily="18" charset="0"/>
              </a:rPr>
              <a:t>Opinions</a:t>
            </a:r>
            <a:endParaRPr lang="en-US" sz="2000" b="1" dirty="0">
              <a:solidFill>
                <a:schemeClr val="tx1">
                  <a:lumMod val="95000"/>
                  <a:lumOff val="5000"/>
                </a:schemeClr>
              </a:solidFill>
              <a:latin typeface="Bell MT" panose="02020503060305020303" pitchFamily="18" charset="0"/>
            </a:endParaRPr>
          </a:p>
        </p:txBody>
      </p:sp>
      <p:sp>
        <p:nvSpPr>
          <p:cNvPr id="8" name="Rectangle 7"/>
          <p:cNvSpPr/>
          <p:nvPr/>
        </p:nvSpPr>
        <p:spPr>
          <a:xfrm>
            <a:off x="250257" y="4686518"/>
            <a:ext cx="11521440" cy="1077218"/>
          </a:xfrm>
          <a:prstGeom prst="rect">
            <a:avLst/>
          </a:prstGeom>
        </p:spPr>
        <p:txBody>
          <a:bodyPr wrap="square">
            <a:spAutoFit/>
          </a:bodyPr>
          <a:lstStyle/>
          <a:p>
            <a:pPr algn="ctr"/>
            <a:r>
              <a:rPr lang="en-US" sz="3200" dirty="0" smtClean="0">
                <a:solidFill>
                  <a:srgbClr val="002060"/>
                </a:solidFill>
                <a:latin typeface="Bell MT" panose="02020503060305020303" pitchFamily="18" charset="0"/>
              </a:rPr>
              <a:t>We have learned how to find the Constitution.</a:t>
            </a:r>
          </a:p>
          <a:p>
            <a:pPr algn="ctr"/>
            <a:r>
              <a:rPr lang="de-DE" sz="3200" dirty="0" smtClean="0">
                <a:solidFill>
                  <a:srgbClr val="002060"/>
                </a:solidFill>
                <a:latin typeface="Bell MT" panose="02020503060305020303" pitchFamily="18" charset="0"/>
              </a:rPr>
              <a:t>Let‘s learn more about how to find statutes and and court opinions.</a:t>
            </a:r>
            <a:endParaRPr lang="en-US" sz="3200" dirty="0" smtClean="0">
              <a:solidFill>
                <a:srgbClr val="002060"/>
              </a:solidFill>
              <a:latin typeface="Bell MT" panose="02020503060305020303" pitchFamily="18" charset="0"/>
            </a:endParaRPr>
          </a:p>
        </p:txBody>
      </p:sp>
    </p:spTree>
    <p:extLst>
      <p:ext uri="{BB962C8B-B14F-4D97-AF65-F5344CB8AC3E}">
        <p14:creationId xmlns:p14="http://schemas.microsoft.com/office/powerpoint/2010/main" val="8495959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606392" y="1761425"/>
            <a:ext cx="11049802" cy="37538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1200"/>
              </a:spcBef>
              <a:spcAft>
                <a:spcPts val="1200"/>
              </a:spcAft>
            </a:pPr>
            <a:r>
              <a:rPr lang="de-DE" sz="2800" dirty="0" smtClean="0">
                <a:solidFill>
                  <a:srgbClr val="002060"/>
                </a:solidFill>
                <a:latin typeface="Bell MT" panose="02020503060305020303" pitchFamily="18" charset="0"/>
              </a:rPr>
              <a:t>One of the major rules about the legislative </a:t>
            </a:r>
            <a:r>
              <a:rPr lang="en-US" sz="2800" dirty="0" smtClean="0">
                <a:solidFill>
                  <a:srgbClr val="002060"/>
                </a:solidFill>
                <a:latin typeface="Bell MT" panose="02020503060305020303" pitchFamily="18" charset="0"/>
              </a:rPr>
              <a:t>(Congress)</a:t>
            </a:r>
            <a:r>
              <a:rPr lang="de-DE" sz="2800" dirty="0" smtClean="0">
                <a:solidFill>
                  <a:srgbClr val="002060"/>
                </a:solidFill>
                <a:latin typeface="Bell MT" panose="02020503060305020303" pitchFamily="18" charset="0"/>
              </a:rPr>
              <a:t> and executive (President and executive agencies) branches of the government is that they are only allowed to enact and enforce laws (statutes) because the Constitution gives them the power to do so.</a:t>
            </a:r>
          </a:p>
          <a:p>
            <a:pPr algn="ctr">
              <a:spcBef>
                <a:spcPts val="1200"/>
              </a:spcBef>
              <a:spcAft>
                <a:spcPts val="1200"/>
              </a:spcAft>
            </a:pPr>
            <a:r>
              <a:rPr lang="de-DE" sz="2800" dirty="0" smtClean="0">
                <a:solidFill>
                  <a:srgbClr val="002060"/>
                </a:solidFill>
                <a:latin typeface="Bell MT" panose="02020503060305020303" pitchFamily="18" charset="0"/>
              </a:rPr>
              <a:t>This means that laws cannot violate constituitonal principles.  </a:t>
            </a:r>
          </a:p>
          <a:p>
            <a:pPr algn="ctr">
              <a:spcBef>
                <a:spcPts val="1200"/>
              </a:spcBef>
              <a:spcAft>
                <a:spcPts val="1200"/>
              </a:spcAft>
            </a:pPr>
            <a:r>
              <a:rPr lang="de-DE" sz="2800" dirty="0" smtClean="0">
                <a:solidFill>
                  <a:srgbClr val="002060"/>
                </a:solidFill>
                <a:latin typeface="Bell MT" panose="02020503060305020303" pitchFamily="18" charset="0"/>
              </a:rPr>
              <a:t>If the constitutionality of a law is challenged, it is the judicial branch (courts) that interprets the Constitution and issues an opinion about it.</a:t>
            </a:r>
          </a:p>
        </p:txBody>
      </p:sp>
    </p:spTree>
    <p:extLst>
      <p:ext uri="{BB962C8B-B14F-4D97-AF65-F5344CB8AC3E}">
        <p14:creationId xmlns:p14="http://schemas.microsoft.com/office/powerpoint/2010/main" val="19314783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348208" y="712270"/>
            <a:ext cx="4102257" cy="4764505"/>
          </a:xfrm>
          <a:prstGeom prst="rect">
            <a:avLst/>
          </a:prstGeom>
          <a:ln>
            <a:solidFill>
              <a:schemeClr val="tx1"/>
            </a:solidFill>
          </a:ln>
        </p:spPr>
      </p:pic>
      <p:sp>
        <p:nvSpPr>
          <p:cNvPr id="4" name="TextBox 3"/>
          <p:cNvSpPr txBox="1"/>
          <p:nvPr/>
        </p:nvSpPr>
        <p:spPr>
          <a:xfrm>
            <a:off x="1953928" y="6497469"/>
            <a:ext cx="8181473" cy="230832"/>
          </a:xfrm>
          <a:prstGeom prst="rect">
            <a:avLst/>
          </a:prstGeom>
          <a:noFill/>
        </p:spPr>
        <p:txBody>
          <a:bodyPr wrap="square" rtlCol="0">
            <a:spAutoFit/>
          </a:bodyPr>
          <a:lstStyle/>
          <a:p>
            <a:pPr algn="ctr"/>
            <a:r>
              <a:rPr lang="de-DE" sz="900" dirty="0" smtClean="0"/>
              <a:t>Photo Credits: Majunznk, CC BY-ND 2.0, </a:t>
            </a:r>
            <a:r>
              <a:rPr lang="de-DE" sz="900" dirty="0">
                <a:hlinkClick r:id="rId3"/>
              </a:rPr>
              <a:t>https://</a:t>
            </a:r>
            <a:r>
              <a:rPr lang="de-DE" sz="900" dirty="0" smtClean="0">
                <a:hlinkClick r:id="rId3"/>
              </a:rPr>
              <a:t>flic.kr/p/bH5g8H</a:t>
            </a:r>
            <a:r>
              <a:rPr lang="de-DE" sz="900" dirty="0"/>
              <a:t>; LaDawna Howard, CC BY 2.0, </a:t>
            </a:r>
            <a:r>
              <a:rPr lang="de-DE" sz="900" dirty="0">
                <a:hlinkClick r:id="rId4"/>
              </a:rPr>
              <a:t>https://</a:t>
            </a:r>
            <a:r>
              <a:rPr lang="de-DE" sz="900" dirty="0" smtClean="0">
                <a:hlinkClick r:id="rId4"/>
              </a:rPr>
              <a:t>flic.kr/p/bHduxV</a:t>
            </a:r>
            <a:r>
              <a:rPr lang="de-DE" sz="900" dirty="0" smtClean="0"/>
              <a:t> </a:t>
            </a:r>
            <a:endParaRPr lang="en-US" sz="900" dirty="0"/>
          </a:p>
        </p:txBody>
      </p:sp>
      <p:pic>
        <p:nvPicPr>
          <p:cNvPr id="5" name="Picture 4"/>
          <p:cNvPicPr>
            <a:picLocks noChangeAspect="1"/>
          </p:cNvPicPr>
          <p:nvPr/>
        </p:nvPicPr>
        <p:blipFill>
          <a:blip r:embed="rId5"/>
          <a:stretch>
            <a:fillRect/>
          </a:stretch>
        </p:blipFill>
        <p:spPr>
          <a:xfrm>
            <a:off x="6334015" y="712269"/>
            <a:ext cx="4595975" cy="4764505"/>
          </a:xfrm>
          <a:prstGeom prst="rect">
            <a:avLst/>
          </a:prstGeom>
          <a:ln>
            <a:solidFill>
              <a:schemeClr val="tx1"/>
            </a:solidFill>
          </a:ln>
        </p:spPr>
      </p:pic>
    </p:spTree>
    <p:extLst>
      <p:ext uri="{BB962C8B-B14F-4D97-AF65-F5344CB8AC3E}">
        <p14:creationId xmlns:p14="http://schemas.microsoft.com/office/powerpoint/2010/main" val="21395415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10446" y="558265"/>
            <a:ext cx="7057367" cy="5939238"/>
          </a:xfrm>
          <a:prstGeom prst="rect">
            <a:avLst/>
          </a:prstGeom>
          <a:ln>
            <a:solidFill>
              <a:schemeClr val="tx1"/>
            </a:solidFill>
          </a:ln>
        </p:spPr>
      </p:pic>
      <p:sp>
        <p:nvSpPr>
          <p:cNvPr id="5" name="Rounded Rectangle 4"/>
          <p:cNvSpPr/>
          <p:nvPr/>
        </p:nvSpPr>
        <p:spPr>
          <a:xfrm>
            <a:off x="6015790" y="1347536"/>
            <a:ext cx="4572000" cy="450484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1200"/>
              </a:spcBef>
              <a:spcAft>
                <a:spcPts val="1200"/>
              </a:spcAft>
            </a:pPr>
            <a:r>
              <a:rPr lang="en-US" sz="2000" dirty="0" smtClean="0">
                <a:solidFill>
                  <a:srgbClr val="002060"/>
                </a:solidFill>
                <a:latin typeface="Bell MT" panose="02020503060305020303" pitchFamily="18" charset="0"/>
              </a:rPr>
              <a:t>The battle over the constitutionality of the Affordable Care Act (Obamacare) has been going on in the courts for a long time.</a:t>
            </a:r>
          </a:p>
          <a:p>
            <a:pPr algn="ctr">
              <a:spcBef>
                <a:spcPts val="1200"/>
              </a:spcBef>
              <a:spcAft>
                <a:spcPts val="1200"/>
              </a:spcAft>
            </a:pPr>
            <a:r>
              <a:rPr lang="en-US" sz="2000" dirty="0" smtClean="0">
                <a:solidFill>
                  <a:srgbClr val="002060"/>
                </a:solidFill>
                <a:latin typeface="Bell MT" panose="02020503060305020303" pitchFamily="18" charset="0"/>
              </a:rPr>
              <a:t>Secondary sources are a good place to start to understand the history and development of this.  These sources also cite relevant primary sources (judicial opinions and statutes).  </a:t>
            </a:r>
          </a:p>
          <a:p>
            <a:pPr algn="ctr">
              <a:spcBef>
                <a:spcPts val="1200"/>
              </a:spcBef>
              <a:spcAft>
                <a:spcPts val="1200"/>
              </a:spcAft>
            </a:pPr>
            <a:r>
              <a:rPr lang="en-US" sz="2000" dirty="0" smtClean="0">
                <a:solidFill>
                  <a:srgbClr val="002060"/>
                </a:solidFill>
                <a:latin typeface="Bell MT" panose="02020503060305020303" pitchFamily="18" charset="0"/>
              </a:rPr>
              <a:t>Let’s look at the article from 2012, to get some perspective. </a:t>
            </a:r>
          </a:p>
        </p:txBody>
      </p:sp>
      <p:sp>
        <p:nvSpPr>
          <p:cNvPr id="6" name="Left Arrow 5"/>
          <p:cNvSpPr/>
          <p:nvPr/>
        </p:nvSpPr>
        <p:spPr>
          <a:xfrm>
            <a:off x="4746762" y="4570878"/>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737010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53201" y="436294"/>
            <a:ext cx="5390361" cy="5502493"/>
          </a:xfrm>
          <a:prstGeom prst="rect">
            <a:avLst/>
          </a:prstGeom>
          <a:ln>
            <a:solidFill>
              <a:schemeClr val="tx1"/>
            </a:solidFill>
          </a:ln>
        </p:spPr>
      </p:pic>
      <p:pic>
        <p:nvPicPr>
          <p:cNvPr id="4" name="Picture 3"/>
          <p:cNvPicPr>
            <a:picLocks noChangeAspect="1"/>
          </p:cNvPicPr>
          <p:nvPr/>
        </p:nvPicPr>
        <p:blipFill>
          <a:blip r:embed="rId3"/>
          <a:stretch>
            <a:fillRect/>
          </a:stretch>
        </p:blipFill>
        <p:spPr>
          <a:xfrm>
            <a:off x="4531744" y="4952849"/>
            <a:ext cx="5457825" cy="1495425"/>
          </a:xfrm>
          <a:prstGeom prst="rect">
            <a:avLst/>
          </a:prstGeom>
          <a:ln>
            <a:solidFill>
              <a:schemeClr val="tx1"/>
            </a:solidFill>
          </a:ln>
        </p:spPr>
      </p:pic>
      <p:sp>
        <p:nvSpPr>
          <p:cNvPr id="7" name="Left Arrow 6"/>
          <p:cNvSpPr/>
          <p:nvPr/>
        </p:nvSpPr>
        <p:spPr>
          <a:xfrm>
            <a:off x="3938240" y="3569850"/>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eft Arrow 7"/>
          <p:cNvSpPr/>
          <p:nvPr/>
        </p:nvSpPr>
        <p:spPr>
          <a:xfrm>
            <a:off x="3562855" y="4282120"/>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rot="19678560">
            <a:off x="9577722" y="5817923"/>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6140918" y="917285"/>
            <a:ext cx="5370896" cy="3491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1200"/>
              </a:spcBef>
              <a:spcAft>
                <a:spcPts val="1200"/>
              </a:spcAft>
            </a:pPr>
            <a:r>
              <a:rPr lang="en-US" sz="2000" dirty="0" smtClean="0">
                <a:solidFill>
                  <a:srgbClr val="002060"/>
                </a:solidFill>
                <a:latin typeface="Bell MT" panose="02020503060305020303" pitchFamily="18" charset="0"/>
              </a:rPr>
              <a:t>This article is really helpful because it cites both the 2012 Supreme Court case (in which the court declared that the ACA’s “individual mandate” is constitutional) and the law itself right in the first three footnotes.</a:t>
            </a:r>
          </a:p>
          <a:p>
            <a:pPr algn="ctr">
              <a:spcBef>
                <a:spcPts val="1200"/>
              </a:spcBef>
              <a:spcAft>
                <a:spcPts val="1200"/>
              </a:spcAft>
            </a:pPr>
            <a:r>
              <a:rPr lang="en-US" sz="2000" dirty="0" smtClean="0">
                <a:solidFill>
                  <a:srgbClr val="002060"/>
                </a:solidFill>
                <a:latin typeface="Bell MT" panose="02020503060305020303" pitchFamily="18" charset="0"/>
              </a:rPr>
              <a:t>It’s</a:t>
            </a:r>
            <a:r>
              <a:rPr lang="de-DE" sz="2000" dirty="0" smtClean="0">
                <a:solidFill>
                  <a:srgbClr val="002060"/>
                </a:solidFill>
                <a:latin typeface="Bell MT" panose="02020503060305020303" pitchFamily="18" charset="0"/>
              </a:rPr>
              <a:t> also helpful because the Court‘s decision in this case is kind of confusing, so we can read this article in preparation for reading the actual opinion.</a:t>
            </a:r>
            <a:endParaRPr lang="en-US" sz="2000" dirty="0" smtClean="0">
              <a:solidFill>
                <a:srgbClr val="002060"/>
              </a:solidFill>
              <a:latin typeface="Bell MT" panose="02020503060305020303" pitchFamily="18" charset="0"/>
            </a:endParaRPr>
          </a:p>
        </p:txBody>
      </p:sp>
      <p:sp>
        <p:nvSpPr>
          <p:cNvPr id="11" name="Left Arrow 10"/>
          <p:cNvSpPr/>
          <p:nvPr/>
        </p:nvSpPr>
        <p:spPr>
          <a:xfrm>
            <a:off x="3565631" y="1138494"/>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835483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64682" y="1013407"/>
            <a:ext cx="10927882" cy="4770537"/>
          </a:xfrm>
          <a:prstGeom prst="rect">
            <a:avLst/>
          </a:prstGeom>
        </p:spPr>
        <p:txBody>
          <a:bodyPr wrap="square">
            <a:spAutoFit/>
          </a:bodyPr>
          <a:lstStyle/>
          <a:p>
            <a:pPr>
              <a:spcBef>
                <a:spcPts val="1200"/>
              </a:spcBef>
              <a:spcAft>
                <a:spcPts val="1200"/>
              </a:spcAft>
            </a:pPr>
            <a:r>
              <a:rPr lang="en-US" sz="2400" dirty="0" smtClean="0">
                <a:solidFill>
                  <a:srgbClr val="002060"/>
                </a:solidFill>
                <a:latin typeface="Bell MT" panose="02020503060305020303" pitchFamily="18" charset="0"/>
              </a:rPr>
              <a:t>According to the article, in the 2012 case of </a:t>
            </a:r>
            <a:r>
              <a:rPr lang="en-US" sz="2400" b="1" i="1" dirty="0" smtClean="0">
                <a:solidFill>
                  <a:srgbClr val="002060"/>
                </a:solidFill>
                <a:latin typeface="Bell MT" panose="02020503060305020303" pitchFamily="18" charset="0"/>
              </a:rPr>
              <a:t>National Federation of Independent Business v. Sibelius</a:t>
            </a:r>
            <a:r>
              <a:rPr lang="en-US" sz="2400" dirty="0" smtClean="0">
                <a:solidFill>
                  <a:srgbClr val="002060"/>
                </a:solidFill>
                <a:latin typeface="Bell MT" panose="02020503060305020303" pitchFamily="18" charset="0"/>
              </a:rPr>
              <a:t>, the Supreme Court ruled as follows:</a:t>
            </a:r>
          </a:p>
          <a:p>
            <a:pPr marL="342900" indent="-342900">
              <a:spcBef>
                <a:spcPts val="1200"/>
              </a:spcBef>
              <a:spcAft>
                <a:spcPts val="1200"/>
              </a:spcAft>
              <a:buAutoNum type="arabicPeriod"/>
            </a:pPr>
            <a:r>
              <a:rPr lang="en-US" sz="2400" dirty="0" smtClean="0">
                <a:solidFill>
                  <a:srgbClr val="002060"/>
                </a:solidFill>
                <a:latin typeface="Bell MT" panose="02020503060305020303" pitchFamily="18" charset="0"/>
              </a:rPr>
              <a:t>The </a:t>
            </a:r>
            <a:r>
              <a:rPr lang="en-US" sz="2400" b="1" dirty="0" smtClean="0">
                <a:solidFill>
                  <a:srgbClr val="002060"/>
                </a:solidFill>
                <a:latin typeface="Bell MT" panose="02020503060305020303" pitchFamily="18" charset="0"/>
              </a:rPr>
              <a:t>“individual mandate,” </a:t>
            </a:r>
            <a:r>
              <a:rPr lang="en-US" sz="2400" dirty="0" smtClean="0">
                <a:solidFill>
                  <a:srgbClr val="002060"/>
                </a:solidFill>
                <a:latin typeface="Bell MT" panose="02020503060305020303" pitchFamily="18" charset="0"/>
              </a:rPr>
              <a:t>which is the part of the Affordable Care Act that fines people who do not buy health insurance, was challenged as unconstitutional because it violated the </a:t>
            </a:r>
            <a:r>
              <a:rPr lang="en-US" sz="2400" b="1" dirty="0" smtClean="0">
                <a:solidFill>
                  <a:srgbClr val="002060"/>
                </a:solidFill>
                <a:latin typeface="Bell MT" panose="02020503060305020303" pitchFamily="18" charset="0"/>
              </a:rPr>
              <a:t>Commerce Clause</a:t>
            </a:r>
            <a:r>
              <a:rPr lang="en-US" sz="2400" dirty="0" smtClean="0">
                <a:solidFill>
                  <a:srgbClr val="002060"/>
                </a:solidFill>
                <a:latin typeface="Bell MT" panose="02020503060305020303" pitchFamily="18" charset="0"/>
              </a:rPr>
              <a:t>.  The Court agreed that it violates the Commerce Clause; however, it is not unconstitutional because, according to the Court, it is, effectively, </a:t>
            </a:r>
            <a:r>
              <a:rPr lang="en-US" sz="2400" b="1" dirty="0" smtClean="0">
                <a:solidFill>
                  <a:srgbClr val="002060"/>
                </a:solidFill>
                <a:latin typeface="Bell MT" panose="02020503060305020303" pitchFamily="18" charset="0"/>
              </a:rPr>
              <a:t>a tax</a:t>
            </a:r>
            <a:r>
              <a:rPr lang="en-US" sz="2400" dirty="0" smtClean="0">
                <a:solidFill>
                  <a:srgbClr val="002060"/>
                </a:solidFill>
                <a:latin typeface="Bell MT" panose="02020503060305020303" pitchFamily="18" charset="0"/>
              </a:rPr>
              <a:t>.  The Constitution allows Congress to levy taxes against people.  So the individual mandate is constitutional.</a:t>
            </a:r>
          </a:p>
          <a:p>
            <a:pPr marL="342900" indent="-342900">
              <a:spcBef>
                <a:spcPts val="1200"/>
              </a:spcBef>
              <a:spcAft>
                <a:spcPts val="1200"/>
              </a:spcAft>
              <a:buAutoNum type="arabicPeriod"/>
            </a:pPr>
            <a:r>
              <a:rPr lang="de-DE" sz="2400" dirty="0" smtClean="0">
                <a:solidFill>
                  <a:srgbClr val="002060"/>
                </a:solidFill>
                <a:latin typeface="Bell MT" panose="02020503060305020303" pitchFamily="18" charset="0"/>
              </a:rPr>
              <a:t>There was a second challenge to the law, regarding the constitutionality of the requiring the states to expand </a:t>
            </a:r>
            <a:r>
              <a:rPr lang="de-DE" sz="2400" b="1" dirty="0" smtClean="0">
                <a:solidFill>
                  <a:srgbClr val="002060"/>
                </a:solidFill>
                <a:latin typeface="Bell MT" panose="02020503060305020303" pitchFamily="18" charset="0"/>
              </a:rPr>
              <a:t>Medicaid coverage</a:t>
            </a:r>
            <a:r>
              <a:rPr lang="de-DE" sz="2400" dirty="0" smtClean="0">
                <a:solidFill>
                  <a:srgbClr val="002060"/>
                </a:solidFill>
                <a:latin typeface="Bell MT" panose="02020503060305020303" pitchFamily="18" charset="0"/>
              </a:rPr>
              <a:t>.  This part of the law was found to be unconstitutional.</a:t>
            </a:r>
            <a:endParaRPr lang="en-US" sz="2400" dirty="0" smtClean="0">
              <a:solidFill>
                <a:srgbClr val="002060"/>
              </a:solidFill>
              <a:latin typeface="Bell MT" panose="02020503060305020303" pitchFamily="18" charset="0"/>
            </a:endParaRPr>
          </a:p>
        </p:txBody>
      </p:sp>
    </p:spTree>
    <p:extLst>
      <p:ext uri="{BB962C8B-B14F-4D97-AF65-F5344CB8AC3E}">
        <p14:creationId xmlns:p14="http://schemas.microsoft.com/office/powerpoint/2010/main" val="4029472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94255" y="0"/>
            <a:ext cx="3897745" cy="6858000"/>
          </a:xfrm>
          <a:prstGeom prst="rect">
            <a:avLst/>
          </a:prstGeom>
        </p:spPr>
      </p:pic>
      <p:sp>
        <p:nvSpPr>
          <p:cNvPr id="9" name="TextBox 8"/>
          <p:cNvSpPr txBox="1"/>
          <p:nvPr/>
        </p:nvSpPr>
        <p:spPr>
          <a:xfrm>
            <a:off x="-154004" y="6535970"/>
            <a:ext cx="3633925" cy="230832"/>
          </a:xfrm>
          <a:prstGeom prst="rect">
            <a:avLst/>
          </a:prstGeom>
          <a:noFill/>
        </p:spPr>
        <p:txBody>
          <a:bodyPr wrap="square" rtlCol="0">
            <a:spAutoFit/>
          </a:bodyPr>
          <a:lstStyle/>
          <a:p>
            <a:pPr algn="r"/>
            <a:r>
              <a:rPr lang="de-DE" sz="900" dirty="0" smtClean="0"/>
              <a:t>Photo Credit: COM Library, CC BY-NC-ND 2.0, https://flic.kr/p/5BmxLq</a:t>
            </a:r>
            <a:endParaRPr lang="en-US" sz="900" dirty="0"/>
          </a:p>
        </p:txBody>
      </p:sp>
      <p:sp>
        <p:nvSpPr>
          <p:cNvPr id="10" name="TextBox 9"/>
          <p:cNvSpPr txBox="1"/>
          <p:nvPr/>
        </p:nvSpPr>
        <p:spPr>
          <a:xfrm>
            <a:off x="203200" y="240145"/>
            <a:ext cx="7804727" cy="5786199"/>
          </a:xfrm>
          <a:prstGeom prst="rect">
            <a:avLst/>
          </a:prstGeom>
          <a:noFill/>
        </p:spPr>
        <p:txBody>
          <a:bodyPr wrap="square" rtlCol="0">
            <a:spAutoFit/>
          </a:bodyPr>
          <a:lstStyle/>
          <a:p>
            <a:r>
              <a:rPr lang="de-DE" sz="4400" dirty="0" smtClean="0">
                <a:latin typeface="Bell MT" panose="02020503060305020303" pitchFamily="18" charset="0"/>
                <a:ea typeface="Adobe Gothic Std B" panose="020B0800000000000000" pitchFamily="34" charset="-128"/>
              </a:rPr>
              <a:t>About Me</a:t>
            </a:r>
            <a:endParaRPr lang="de-DE" sz="4400" dirty="0" smtClean="0">
              <a:latin typeface="Bell MT" panose="02020503060305020303" pitchFamily="18" charset="0"/>
              <a:ea typeface="Adobe Gothic Std B" panose="020B0800000000000000" pitchFamily="34" charset="-128"/>
            </a:endParaRPr>
          </a:p>
          <a:p>
            <a:endParaRPr lang="de-DE" dirty="0">
              <a:latin typeface="Bell MT" panose="02020503060305020303" pitchFamily="18" charset="0"/>
              <a:ea typeface="Adobe Gothic Std B" panose="020B0800000000000000" pitchFamily="34" charset="-128"/>
            </a:endParaRPr>
          </a:p>
          <a:p>
            <a:endParaRPr lang="de-DE" dirty="0" smtClean="0">
              <a:latin typeface="Bell MT" panose="02020503060305020303" pitchFamily="18" charset="0"/>
              <a:ea typeface="Adobe Gothic Std B" panose="020B0800000000000000" pitchFamily="34" charset="-128"/>
            </a:endParaRPr>
          </a:p>
          <a:p>
            <a:pPr marL="285750" indent="-285750">
              <a:spcBef>
                <a:spcPts val="1200"/>
              </a:spcBef>
              <a:spcAft>
                <a:spcPts val="1200"/>
              </a:spcAft>
              <a:buFont typeface="Arial" panose="020B0604020202020204" pitchFamily="34" charset="0"/>
              <a:buChar char="•"/>
            </a:pPr>
            <a:r>
              <a:rPr lang="de-DE" dirty="0" smtClean="0">
                <a:latin typeface="Bell MT" panose="02020503060305020303" pitchFamily="18" charset="0"/>
                <a:ea typeface="Adobe Gothic Std B" panose="020B0800000000000000" pitchFamily="34" charset="-128"/>
              </a:rPr>
              <a:t>I am happy to see you all here today.  </a:t>
            </a:r>
            <a:r>
              <a:rPr lang="de-DE" dirty="0" smtClean="0">
                <a:latin typeface="Bell MT" panose="02020503060305020303" pitchFamily="18" charset="0"/>
                <a:ea typeface="Adobe Gothic Std B" panose="020B0800000000000000" pitchFamily="34" charset="-128"/>
                <a:sym typeface="Wingdings" panose="05000000000000000000" pitchFamily="2" charset="2"/>
              </a:rPr>
              <a:t></a:t>
            </a:r>
            <a:endParaRPr lang="de-DE" dirty="0" smtClean="0">
              <a:latin typeface="Bell MT" panose="02020503060305020303" pitchFamily="18" charset="0"/>
              <a:ea typeface="Adobe Gothic Std B" panose="020B0800000000000000" pitchFamily="34" charset="-128"/>
            </a:endParaRPr>
          </a:p>
          <a:p>
            <a:pPr marL="285750" indent="-285750">
              <a:spcBef>
                <a:spcPts val="1200"/>
              </a:spcBef>
              <a:spcAft>
                <a:spcPts val="1200"/>
              </a:spcAft>
              <a:buFont typeface="Arial" panose="020B0604020202020204" pitchFamily="34" charset="0"/>
              <a:buChar char="•"/>
            </a:pPr>
            <a:r>
              <a:rPr lang="de-DE" dirty="0" smtClean="0">
                <a:latin typeface="Bell MT" panose="02020503060305020303" pitchFamily="18" charset="0"/>
                <a:ea typeface="Adobe Gothic Std B" panose="020B0800000000000000" pitchFamily="34" charset="-128"/>
              </a:rPr>
              <a:t>I have worked as a law librarian since 2007 and at the Harvard Law School Library since 2012.</a:t>
            </a:r>
          </a:p>
          <a:p>
            <a:pPr marL="285750" indent="-285750">
              <a:spcBef>
                <a:spcPts val="1200"/>
              </a:spcBef>
              <a:spcAft>
                <a:spcPts val="1200"/>
              </a:spcAft>
              <a:buFont typeface="Arial" panose="020B0604020202020204" pitchFamily="34" charset="0"/>
              <a:buChar char="•"/>
            </a:pPr>
            <a:r>
              <a:rPr lang="de-DE" dirty="0" smtClean="0">
                <a:latin typeface="Bell MT" panose="02020503060305020303" pitchFamily="18" charset="0"/>
                <a:ea typeface="Adobe Gothic Std B" panose="020B0800000000000000" pitchFamily="34" charset="-128"/>
              </a:rPr>
              <a:t>I have a law degree (Juris Doctor, or J.D.) from Pepperdine Law School in California.  I am also admitted to the state bar in California.</a:t>
            </a:r>
          </a:p>
          <a:p>
            <a:pPr marL="285750" indent="-285750">
              <a:spcBef>
                <a:spcPts val="1200"/>
              </a:spcBef>
              <a:spcAft>
                <a:spcPts val="1200"/>
              </a:spcAft>
              <a:buFont typeface="Arial" panose="020B0604020202020204" pitchFamily="34" charset="0"/>
              <a:buChar char="•"/>
            </a:pPr>
            <a:r>
              <a:rPr lang="de-DE" dirty="0" smtClean="0">
                <a:latin typeface="Bell MT" panose="02020503060305020303" pitchFamily="18" charset="0"/>
                <a:ea typeface="Adobe Gothic Std B" panose="020B0800000000000000" pitchFamily="34" charset="-128"/>
              </a:rPr>
              <a:t>I have a Masters in Library Science.</a:t>
            </a:r>
          </a:p>
          <a:p>
            <a:pPr marL="285750" indent="-285750">
              <a:spcBef>
                <a:spcPts val="1200"/>
              </a:spcBef>
              <a:spcAft>
                <a:spcPts val="1200"/>
              </a:spcAft>
              <a:buFont typeface="Arial" panose="020B0604020202020204" pitchFamily="34" charset="0"/>
              <a:buChar char="•"/>
            </a:pPr>
            <a:r>
              <a:rPr lang="de-DE" dirty="0" smtClean="0">
                <a:latin typeface="Bell MT" panose="02020503060305020303" pitchFamily="18" charset="0"/>
                <a:ea typeface="Adobe Gothic Std B" panose="020B0800000000000000" pitchFamily="34" charset="-128"/>
              </a:rPr>
              <a:t>I have a Masters in German Law from the University of Würzburg in Germany.</a:t>
            </a:r>
          </a:p>
          <a:p>
            <a:pPr marL="285750" indent="-285750">
              <a:spcBef>
                <a:spcPts val="1200"/>
              </a:spcBef>
              <a:spcAft>
                <a:spcPts val="1200"/>
              </a:spcAft>
              <a:buFont typeface="Arial" panose="020B0604020202020204" pitchFamily="34" charset="0"/>
              <a:buChar char="•"/>
            </a:pPr>
            <a:r>
              <a:rPr lang="de-DE" dirty="0" smtClean="0">
                <a:latin typeface="Bell MT" panose="02020503060305020303" pitchFamily="18" charset="0"/>
                <a:ea typeface="Adobe Gothic Std B" panose="020B0800000000000000" pitchFamily="34" charset="-128"/>
              </a:rPr>
              <a:t>I like teaching legal research and information literacy to people of all different backgrounds.</a:t>
            </a:r>
            <a:endParaRPr lang="de-DE" dirty="0" smtClean="0">
              <a:latin typeface="Bell MT" panose="02020503060305020303" pitchFamily="18" charset="0"/>
              <a:ea typeface="Adobe Gothic Std B" panose="020B0800000000000000" pitchFamily="34" charset="-128"/>
            </a:endParaRPr>
          </a:p>
        </p:txBody>
      </p:sp>
    </p:spTree>
    <p:extLst>
      <p:ext uri="{BB962C8B-B14F-4D97-AF65-F5344CB8AC3E}">
        <p14:creationId xmlns:p14="http://schemas.microsoft.com/office/powerpoint/2010/main" val="40547525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19443" y="587140"/>
            <a:ext cx="7101635" cy="5843833"/>
          </a:xfrm>
          <a:prstGeom prst="rect">
            <a:avLst/>
          </a:prstGeom>
          <a:ln>
            <a:solidFill>
              <a:schemeClr val="tx1"/>
            </a:solidFill>
          </a:ln>
        </p:spPr>
      </p:pic>
      <p:sp>
        <p:nvSpPr>
          <p:cNvPr id="4" name="Left Arrow 3"/>
          <p:cNvSpPr/>
          <p:nvPr/>
        </p:nvSpPr>
        <p:spPr>
          <a:xfrm rot="19678560">
            <a:off x="1993015" y="533654"/>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6525929" y="1532965"/>
            <a:ext cx="4244740" cy="38182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1200"/>
              </a:spcBef>
              <a:spcAft>
                <a:spcPts val="1200"/>
              </a:spcAft>
            </a:pPr>
            <a:r>
              <a:rPr lang="de-DE" sz="2000" dirty="0" smtClean="0">
                <a:solidFill>
                  <a:srgbClr val="002060"/>
                </a:solidFill>
                <a:latin typeface="Bell MT" panose="02020503060305020303" pitchFamily="18" charset="0"/>
              </a:rPr>
              <a:t>The citation for this 2012 Supreme Court‘s opinion, which is listed in footnote #2 of the article is this:</a:t>
            </a:r>
          </a:p>
          <a:p>
            <a:pPr algn="ctr">
              <a:spcBef>
                <a:spcPts val="1200"/>
              </a:spcBef>
              <a:spcAft>
                <a:spcPts val="1200"/>
              </a:spcAft>
            </a:pPr>
            <a:r>
              <a:rPr lang="de-DE" sz="3200" b="1" dirty="0" smtClean="0">
                <a:solidFill>
                  <a:srgbClr val="002060"/>
                </a:solidFill>
                <a:latin typeface="Bell MT" panose="02020503060305020303" pitchFamily="18" charset="0"/>
              </a:rPr>
              <a:t>132 S. Ct. 2566</a:t>
            </a:r>
          </a:p>
          <a:p>
            <a:pPr algn="ctr">
              <a:spcBef>
                <a:spcPts val="1200"/>
              </a:spcBef>
              <a:spcAft>
                <a:spcPts val="1200"/>
              </a:spcAft>
            </a:pPr>
            <a:r>
              <a:rPr lang="de-DE" sz="2000" dirty="0" smtClean="0">
                <a:solidFill>
                  <a:srgbClr val="002060"/>
                </a:solidFill>
                <a:latin typeface="Bell MT" panose="02020503060305020303" pitchFamily="18" charset="0"/>
              </a:rPr>
              <a:t>If we enter that citation into Google, it will return several websites that offer the text of the opinion for free.</a:t>
            </a:r>
            <a:endParaRPr lang="en-US" sz="2000" dirty="0" smtClean="0">
              <a:solidFill>
                <a:srgbClr val="002060"/>
              </a:solidFill>
              <a:latin typeface="Bell MT" panose="02020503060305020303" pitchFamily="18" charset="0"/>
            </a:endParaRPr>
          </a:p>
        </p:txBody>
      </p:sp>
    </p:spTree>
    <p:extLst>
      <p:ext uri="{BB962C8B-B14F-4D97-AF65-F5344CB8AC3E}">
        <p14:creationId xmlns:p14="http://schemas.microsoft.com/office/powerpoint/2010/main" val="42719782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89597" y="609348"/>
            <a:ext cx="6257925" cy="1019175"/>
          </a:xfrm>
          <a:prstGeom prst="rect">
            <a:avLst/>
          </a:prstGeom>
          <a:ln>
            <a:solidFill>
              <a:schemeClr val="tx1"/>
            </a:solidFill>
          </a:ln>
        </p:spPr>
      </p:pic>
      <p:pic>
        <p:nvPicPr>
          <p:cNvPr id="6" name="Picture 5"/>
          <p:cNvPicPr>
            <a:picLocks noChangeAspect="1"/>
          </p:cNvPicPr>
          <p:nvPr/>
        </p:nvPicPr>
        <p:blipFill>
          <a:blip r:embed="rId3"/>
          <a:stretch>
            <a:fillRect/>
          </a:stretch>
        </p:blipFill>
        <p:spPr>
          <a:xfrm>
            <a:off x="3480032" y="2059805"/>
            <a:ext cx="8410025" cy="4527581"/>
          </a:xfrm>
          <a:prstGeom prst="rect">
            <a:avLst/>
          </a:prstGeom>
          <a:ln>
            <a:solidFill>
              <a:schemeClr val="tx1"/>
            </a:solidFill>
          </a:ln>
        </p:spPr>
      </p:pic>
      <p:sp>
        <p:nvSpPr>
          <p:cNvPr id="7" name="Rounded Rectangle 6"/>
          <p:cNvSpPr/>
          <p:nvPr/>
        </p:nvSpPr>
        <p:spPr>
          <a:xfrm>
            <a:off x="589597" y="2059805"/>
            <a:ext cx="2557722" cy="24448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1200"/>
              </a:spcBef>
              <a:spcAft>
                <a:spcPts val="1200"/>
              </a:spcAft>
            </a:pPr>
            <a:r>
              <a:rPr lang="de-DE" sz="1600" dirty="0" smtClean="0">
                <a:solidFill>
                  <a:srgbClr val="002060"/>
                </a:solidFill>
                <a:latin typeface="Bell MT" panose="02020503060305020303" pitchFamily="18" charset="0"/>
              </a:rPr>
              <a:t>Oyez is a free law project sponsored by several law schools.  It includes a timeline, a good summary of the opinion, and you can even listen to the lawyers make their arguments before the Court!</a:t>
            </a:r>
            <a:endParaRPr lang="en-US" sz="1600" dirty="0" smtClean="0">
              <a:solidFill>
                <a:srgbClr val="002060"/>
              </a:solidFill>
              <a:latin typeface="Bell MT" panose="02020503060305020303" pitchFamily="18" charset="0"/>
            </a:endParaRPr>
          </a:p>
        </p:txBody>
      </p:sp>
    </p:spTree>
    <p:extLst>
      <p:ext uri="{BB962C8B-B14F-4D97-AF65-F5344CB8AC3E}">
        <p14:creationId xmlns:p14="http://schemas.microsoft.com/office/powerpoint/2010/main" val="2214932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45432" y="551394"/>
            <a:ext cx="10927882" cy="2246769"/>
          </a:xfrm>
          <a:prstGeom prst="rect">
            <a:avLst/>
          </a:prstGeom>
        </p:spPr>
        <p:txBody>
          <a:bodyPr wrap="square">
            <a:spAutoFit/>
          </a:bodyPr>
          <a:lstStyle/>
          <a:p>
            <a:pPr>
              <a:spcBef>
                <a:spcPts val="1200"/>
              </a:spcBef>
              <a:spcAft>
                <a:spcPts val="1200"/>
              </a:spcAft>
            </a:pPr>
            <a:r>
              <a:rPr lang="de-DE" sz="2400" dirty="0" smtClean="0">
                <a:solidFill>
                  <a:srgbClr val="002060"/>
                </a:solidFill>
                <a:latin typeface="Bell MT" panose="02020503060305020303" pitchFamily="18" charset="0"/>
              </a:rPr>
              <a:t>The other primary source cited in the 2012 article was the Affordable Care Act statute.  U.S. federal statutes are organized by subject in the United States Code (U.S.C.).  With a U.S.C. cite, it is really easy to find the text of the law on an official government website.</a:t>
            </a:r>
          </a:p>
          <a:p>
            <a:pPr>
              <a:spcBef>
                <a:spcPts val="1200"/>
              </a:spcBef>
              <a:spcAft>
                <a:spcPts val="1200"/>
              </a:spcAft>
            </a:pPr>
            <a:endParaRPr lang="en-US" sz="2400" dirty="0" smtClean="0">
              <a:solidFill>
                <a:srgbClr val="002060"/>
              </a:solidFill>
              <a:latin typeface="Bell MT" panose="02020503060305020303" pitchFamily="18" charset="0"/>
            </a:endParaRPr>
          </a:p>
        </p:txBody>
      </p:sp>
      <p:pic>
        <p:nvPicPr>
          <p:cNvPr id="4" name="Picture 3"/>
          <p:cNvPicPr>
            <a:picLocks noChangeAspect="1"/>
          </p:cNvPicPr>
          <p:nvPr/>
        </p:nvPicPr>
        <p:blipFill>
          <a:blip r:embed="rId2"/>
          <a:stretch>
            <a:fillRect/>
          </a:stretch>
        </p:blipFill>
        <p:spPr>
          <a:xfrm>
            <a:off x="545432" y="3260397"/>
            <a:ext cx="3961139" cy="1085338"/>
          </a:xfrm>
          <a:prstGeom prst="rect">
            <a:avLst/>
          </a:prstGeom>
          <a:ln>
            <a:solidFill>
              <a:schemeClr val="tx1"/>
            </a:solidFill>
          </a:ln>
        </p:spPr>
      </p:pic>
      <p:sp>
        <p:nvSpPr>
          <p:cNvPr id="5" name="Left Arrow 4"/>
          <p:cNvSpPr/>
          <p:nvPr/>
        </p:nvSpPr>
        <p:spPr>
          <a:xfrm rot="19678560">
            <a:off x="4342728" y="3880736"/>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stretch>
            <a:fillRect/>
          </a:stretch>
        </p:blipFill>
        <p:spPr>
          <a:xfrm>
            <a:off x="5090454" y="2316899"/>
            <a:ext cx="6382860" cy="3737391"/>
          </a:xfrm>
          <a:prstGeom prst="rect">
            <a:avLst/>
          </a:prstGeom>
          <a:ln>
            <a:solidFill>
              <a:schemeClr val="tx1"/>
            </a:solidFill>
          </a:ln>
        </p:spPr>
      </p:pic>
      <p:sp>
        <p:nvSpPr>
          <p:cNvPr id="7" name="Left Arrow 6"/>
          <p:cNvSpPr/>
          <p:nvPr/>
        </p:nvSpPr>
        <p:spPr>
          <a:xfrm rot="19678560">
            <a:off x="7642590" y="2262089"/>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eft Arrow 7"/>
          <p:cNvSpPr/>
          <p:nvPr/>
        </p:nvSpPr>
        <p:spPr>
          <a:xfrm rot="9200212">
            <a:off x="5751616" y="4572151"/>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21311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491678" y="433137"/>
            <a:ext cx="8299145" cy="6108984"/>
          </a:xfrm>
          <a:prstGeom prst="rect">
            <a:avLst/>
          </a:prstGeom>
          <a:ln>
            <a:solidFill>
              <a:schemeClr val="tx1"/>
            </a:solidFill>
          </a:ln>
        </p:spPr>
      </p:pic>
      <p:sp>
        <p:nvSpPr>
          <p:cNvPr id="9" name="Rounded Rectangle 8"/>
          <p:cNvSpPr/>
          <p:nvPr/>
        </p:nvSpPr>
        <p:spPr>
          <a:xfrm>
            <a:off x="6804212" y="2393576"/>
            <a:ext cx="4652681" cy="35500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1200"/>
              </a:spcBef>
              <a:spcAft>
                <a:spcPts val="1200"/>
              </a:spcAft>
            </a:pPr>
            <a:r>
              <a:rPr lang="de-DE" sz="2000" dirty="0" smtClean="0">
                <a:solidFill>
                  <a:srgbClr val="002060"/>
                </a:solidFill>
                <a:latin typeface="Bell MT" panose="02020503060305020303" pitchFamily="18" charset="0"/>
              </a:rPr>
              <a:t>This is the text of the section of the Affordable Care act that imposes the individual mandate on people who do not buy health insurance.</a:t>
            </a:r>
          </a:p>
          <a:p>
            <a:pPr algn="ctr">
              <a:spcBef>
                <a:spcPts val="1200"/>
              </a:spcBef>
              <a:spcAft>
                <a:spcPts val="1200"/>
              </a:spcAft>
            </a:pPr>
            <a:r>
              <a:rPr lang="de-DE" sz="2000" dirty="0" smtClean="0">
                <a:solidFill>
                  <a:srgbClr val="002060"/>
                </a:solidFill>
                <a:latin typeface="Bell MT" panose="02020503060305020303" pitchFamily="18" charset="0"/>
              </a:rPr>
              <a:t>It is published and made available for free online from the Government Printing Office (GPO), which is the official publisher of government documents.</a:t>
            </a:r>
            <a:endParaRPr lang="en-US" sz="2000" dirty="0" smtClean="0">
              <a:solidFill>
                <a:srgbClr val="002060"/>
              </a:solidFill>
              <a:latin typeface="Bell MT" panose="02020503060305020303" pitchFamily="18" charset="0"/>
            </a:endParaRPr>
          </a:p>
        </p:txBody>
      </p:sp>
    </p:spTree>
    <p:extLst>
      <p:ext uri="{BB962C8B-B14F-4D97-AF65-F5344CB8AC3E}">
        <p14:creationId xmlns:p14="http://schemas.microsoft.com/office/powerpoint/2010/main" val="32678357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9589" y="899457"/>
            <a:ext cx="7995023" cy="5346671"/>
          </a:xfrm>
          <a:prstGeom prst="rect">
            <a:avLst/>
          </a:prstGeom>
        </p:spPr>
      </p:pic>
      <p:sp>
        <p:nvSpPr>
          <p:cNvPr id="5" name="Rounded Rectangle 4"/>
          <p:cNvSpPr/>
          <p:nvPr/>
        </p:nvSpPr>
        <p:spPr>
          <a:xfrm>
            <a:off x="7180729" y="4101353"/>
            <a:ext cx="4450976" cy="23128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1200"/>
              </a:spcBef>
              <a:spcAft>
                <a:spcPts val="1200"/>
              </a:spcAft>
            </a:pPr>
            <a:r>
              <a:rPr lang="de-DE" sz="2000" dirty="0" smtClean="0">
                <a:solidFill>
                  <a:srgbClr val="002060"/>
                </a:solidFill>
                <a:latin typeface="Bell MT" panose="02020503060305020303" pitchFamily="18" charset="0"/>
              </a:rPr>
              <a:t>While a lot of legal research can be done using free resources on the Internet, you will also want to look at subscription databases.  You can access them on the Harvard network through the library catalog, HOLLIS.</a:t>
            </a:r>
            <a:endParaRPr lang="en-US" sz="2000" dirty="0" smtClean="0">
              <a:solidFill>
                <a:srgbClr val="002060"/>
              </a:solidFill>
              <a:latin typeface="Bell MT" panose="02020503060305020303" pitchFamily="18" charset="0"/>
            </a:endParaRPr>
          </a:p>
        </p:txBody>
      </p:sp>
      <p:sp>
        <p:nvSpPr>
          <p:cNvPr id="2" name="TextBox 1"/>
          <p:cNvSpPr txBox="1"/>
          <p:nvPr/>
        </p:nvSpPr>
        <p:spPr>
          <a:xfrm>
            <a:off x="5372846" y="228600"/>
            <a:ext cx="5795683" cy="230832"/>
          </a:xfrm>
          <a:prstGeom prst="rect">
            <a:avLst/>
          </a:prstGeom>
          <a:noFill/>
        </p:spPr>
        <p:txBody>
          <a:bodyPr wrap="square" rtlCol="0">
            <a:spAutoFit/>
          </a:bodyPr>
          <a:lstStyle/>
          <a:p>
            <a:pPr algn="r"/>
            <a:r>
              <a:rPr lang="en-US" sz="900" dirty="0" smtClean="0"/>
              <a:t>Photo Credit: Wally </a:t>
            </a:r>
            <a:r>
              <a:rPr lang="en-US" sz="900" dirty="0" err="1" smtClean="0"/>
              <a:t>Gobetz</a:t>
            </a:r>
            <a:r>
              <a:rPr lang="en-US" sz="900" dirty="0" smtClean="0"/>
              <a:t>, CC </a:t>
            </a:r>
            <a:r>
              <a:rPr lang="en-US" sz="900" dirty="0"/>
              <a:t>BY-NC-ND 2.0, </a:t>
            </a:r>
            <a:r>
              <a:rPr lang="en-US" sz="900" dirty="0">
                <a:hlinkClick r:id="rId3"/>
              </a:rPr>
              <a:t>https://</a:t>
            </a:r>
            <a:r>
              <a:rPr lang="en-US" sz="900" dirty="0" smtClean="0">
                <a:hlinkClick r:id="rId3"/>
              </a:rPr>
              <a:t>flic.kr/p/8qnfkg</a:t>
            </a:r>
            <a:r>
              <a:rPr lang="en-US" sz="900" dirty="0" smtClean="0"/>
              <a:t>. </a:t>
            </a:r>
            <a:endParaRPr lang="en-US" sz="900" dirty="0"/>
          </a:p>
        </p:txBody>
      </p:sp>
    </p:spTree>
    <p:extLst>
      <p:ext uri="{BB962C8B-B14F-4D97-AF65-F5344CB8AC3E}">
        <p14:creationId xmlns:p14="http://schemas.microsoft.com/office/powerpoint/2010/main" val="9739010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526239" y="579673"/>
            <a:ext cx="9575146" cy="4544571"/>
          </a:xfrm>
          <a:prstGeom prst="rect">
            <a:avLst/>
          </a:prstGeom>
          <a:ln>
            <a:solidFill>
              <a:schemeClr val="tx1"/>
            </a:solidFill>
          </a:ln>
        </p:spPr>
      </p:pic>
      <p:sp>
        <p:nvSpPr>
          <p:cNvPr id="6" name="Rectangle 5"/>
          <p:cNvSpPr/>
          <p:nvPr/>
        </p:nvSpPr>
        <p:spPr>
          <a:xfrm>
            <a:off x="1546411" y="5429876"/>
            <a:ext cx="9534802" cy="1109469"/>
          </a:xfrm>
          <a:prstGeom prst="rect">
            <a:avLst/>
          </a:prstGeom>
        </p:spPr>
        <p:txBody>
          <a:bodyPr wrap="square">
            <a:spAutoFit/>
          </a:bodyPr>
          <a:lstStyle/>
          <a:p>
            <a:pPr algn="ctr"/>
            <a:r>
              <a:rPr lang="en-US" sz="3200" dirty="0" smtClean="0">
                <a:solidFill>
                  <a:srgbClr val="002060"/>
                </a:solidFill>
                <a:latin typeface="Bell MT" panose="02020503060305020303" pitchFamily="18" charset="0"/>
              </a:rPr>
              <a:t>Go to </a:t>
            </a:r>
            <a:r>
              <a:rPr lang="en-US" sz="3200" dirty="0" smtClean="0">
                <a:solidFill>
                  <a:srgbClr val="002060"/>
                </a:solidFill>
                <a:latin typeface="Bell MT" panose="02020503060305020303" pitchFamily="18" charset="0"/>
                <a:hlinkClick r:id="rId3"/>
              </a:rPr>
              <a:t>https://hollis.harvard.edu</a:t>
            </a:r>
            <a:r>
              <a:rPr lang="en-US" sz="3200" dirty="0" smtClean="0">
                <a:solidFill>
                  <a:srgbClr val="002060"/>
                </a:solidFill>
                <a:latin typeface="Bell MT" panose="02020503060305020303" pitchFamily="18" charset="0"/>
              </a:rPr>
              <a:t> and search in the library catalog for “</a:t>
            </a:r>
            <a:r>
              <a:rPr lang="en-US" sz="3200" dirty="0" err="1" smtClean="0">
                <a:solidFill>
                  <a:srgbClr val="002060"/>
                </a:solidFill>
                <a:latin typeface="Bell MT" panose="02020503060305020303" pitchFamily="18" charset="0"/>
              </a:rPr>
              <a:t>nexis</a:t>
            </a:r>
            <a:r>
              <a:rPr lang="en-US" sz="3200" dirty="0" smtClean="0">
                <a:solidFill>
                  <a:srgbClr val="002060"/>
                </a:solidFill>
                <a:latin typeface="Bell MT" panose="02020503060305020303" pitchFamily="18" charset="0"/>
              </a:rPr>
              <a:t> </a:t>
            </a:r>
            <a:r>
              <a:rPr lang="en-US" sz="3200" dirty="0" err="1" smtClean="0">
                <a:solidFill>
                  <a:srgbClr val="002060"/>
                </a:solidFill>
                <a:latin typeface="Bell MT" panose="02020503060305020303" pitchFamily="18" charset="0"/>
              </a:rPr>
              <a:t>uni.</a:t>
            </a:r>
            <a:r>
              <a:rPr lang="en-US" sz="3200" dirty="0" smtClean="0">
                <a:solidFill>
                  <a:srgbClr val="002060"/>
                </a:solidFill>
                <a:latin typeface="Bell MT" panose="02020503060305020303" pitchFamily="18" charset="0"/>
              </a:rPr>
              <a:t>”</a:t>
            </a:r>
            <a:endParaRPr lang="en-US" sz="3200" dirty="0"/>
          </a:p>
        </p:txBody>
      </p:sp>
      <p:sp>
        <p:nvSpPr>
          <p:cNvPr id="10" name="Left Arrow 9"/>
          <p:cNvSpPr/>
          <p:nvPr/>
        </p:nvSpPr>
        <p:spPr>
          <a:xfrm rot="1183993">
            <a:off x="3447214" y="1620735"/>
            <a:ext cx="515512" cy="192335"/>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57625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969588" y="480281"/>
            <a:ext cx="9887790" cy="4072388"/>
          </a:xfrm>
          <a:prstGeom prst="rect">
            <a:avLst/>
          </a:prstGeom>
          <a:ln>
            <a:solidFill>
              <a:schemeClr val="tx1"/>
            </a:solidFill>
          </a:ln>
        </p:spPr>
      </p:pic>
      <p:sp>
        <p:nvSpPr>
          <p:cNvPr id="6" name="Rectangle 5"/>
          <p:cNvSpPr/>
          <p:nvPr/>
        </p:nvSpPr>
        <p:spPr>
          <a:xfrm>
            <a:off x="349622" y="4892108"/>
            <a:ext cx="11127721" cy="1384995"/>
          </a:xfrm>
          <a:prstGeom prst="rect">
            <a:avLst/>
          </a:prstGeom>
        </p:spPr>
        <p:txBody>
          <a:bodyPr wrap="square">
            <a:spAutoFit/>
          </a:bodyPr>
          <a:lstStyle/>
          <a:p>
            <a:pPr algn="ctr"/>
            <a:r>
              <a:rPr lang="en-US" sz="2800" dirty="0" smtClean="0">
                <a:solidFill>
                  <a:srgbClr val="002060"/>
                </a:solidFill>
                <a:latin typeface="Bell MT" panose="02020503060305020303" pitchFamily="18" charset="0"/>
              </a:rPr>
              <a:t>In our case, say we want to look at legal journal articles that have been published in the last two years about constitutionality of the ACA.  The “Guided Search” option on the homepage is the best way to do this.</a:t>
            </a:r>
            <a:endParaRPr lang="en-US" sz="2800" dirty="0"/>
          </a:p>
        </p:txBody>
      </p:sp>
      <p:sp>
        <p:nvSpPr>
          <p:cNvPr id="10" name="Left Arrow 9"/>
          <p:cNvSpPr/>
          <p:nvPr/>
        </p:nvSpPr>
        <p:spPr>
          <a:xfrm rot="2595520">
            <a:off x="2949672" y="3099628"/>
            <a:ext cx="515512" cy="192335"/>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eft Arrow 7"/>
          <p:cNvSpPr/>
          <p:nvPr/>
        </p:nvSpPr>
        <p:spPr>
          <a:xfrm rot="2595520">
            <a:off x="5065343" y="3099627"/>
            <a:ext cx="515512" cy="192335"/>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rot="2595520">
            <a:off x="6841250" y="3099628"/>
            <a:ext cx="515512" cy="192335"/>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85092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49621" y="5120708"/>
            <a:ext cx="11127721" cy="1384995"/>
          </a:xfrm>
          <a:prstGeom prst="rect">
            <a:avLst/>
          </a:prstGeom>
        </p:spPr>
        <p:txBody>
          <a:bodyPr wrap="square">
            <a:spAutoFit/>
          </a:bodyPr>
          <a:lstStyle/>
          <a:p>
            <a:pPr algn="ctr"/>
            <a:r>
              <a:rPr lang="en-US" sz="2800" dirty="0" smtClean="0">
                <a:solidFill>
                  <a:srgbClr val="002060"/>
                </a:solidFill>
                <a:latin typeface="Bell MT" panose="02020503060305020303" pitchFamily="18" charset="0"/>
              </a:rPr>
              <a:t>This search returns 71 results.  The second result, from the Texas Review of Law and Politics, should be helpful in describing the landscape of this litigation since the Supreme Court’s 2012 decision.</a:t>
            </a:r>
            <a:endParaRPr lang="en-US" sz="2800" dirty="0"/>
          </a:p>
        </p:txBody>
      </p:sp>
      <p:pic>
        <p:nvPicPr>
          <p:cNvPr id="2" name="Picture 1"/>
          <p:cNvPicPr>
            <a:picLocks noChangeAspect="1"/>
          </p:cNvPicPr>
          <p:nvPr/>
        </p:nvPicPr>
        <p:blipFill>
          <a:blip r:embed="rId2"/>
          <a:stretch>
            <a:fillRect/>
          </a:stretch>
        </p:blipFill>
        <p:spPr>
          <a:xfrm>
            <a:off x="645551" y="215154"/>
            <a:ext cx="10535862" cy="4541463"/>
          </a:xfrm>
          <a:prstGeom prst="rect">
            <a:avLst/>
          </a:prstGeom>
          <a:ln>
            <a:solidFill>
              <a:schemeClr val="tx1"/>
            </a:solidFill>
          </a:ln>
        </p:spPr>
      </p:pic>
    </p:spTree>
    <p:extLst>
      <p:ext uri="{BB962C8B-B14F-4D97-AF65-F5344CB8AC3E}">
        <p14:creationId xmlns:p14="http://schemas.microsoft.com/office/powerpoint/2010/main" val="2442334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22729" y="330293"/>
            <a:ext cx="7304911" cy="4161025"/>
          </a:xfrm>
          <a:prstGeom prst="rect">
            <a:avLst/>
          </a:prstGeom>
          <a:ln>
            <a:solidFill>
              <a:schemeClr val="tx1"/>
            </a:solidFill>
          </a:ln>
        </p:spPr>
      </p:pic>
      <p:pic>
        <p:nvPicPr>
          <p:cNvPr id="4" name="Picture 3"/>
          <p:cNvPicPr>
            <a:picLocks noChangeAspect="1"/>
          </p:cNvPicPr>
          <p:nvPr/>
        </p:nvPicPr>
        <p:blipFill>
          <a:blip r:embed="rId3"/>
          <a:stretch>
            <a:fillRect/>
          </a:stretch>
        </p:blipFill>
        <p:spPr>
          <a:xfrm>
            <a:off x="7336563" y="3859306"/>
            <a:ext cx="4428212" cy="2654393"/>
          </a:xfrm>
          <a:prstGeom prst="rect">
            <a:avLst/>
          </a:prstGeom>
          <a:ln>
            <a:solidFill>
              <a:schemeClr val="tx1"/>
            </a:solidFill>
          </a:ln>
        </p:spPr>
      </p:pic>
      <p:sp>
        <p:nvSpPr>
          <p:cNvPr id="7" name="Rectangle 6"/>
          <p:cNvSpPr/>
          <p:nvPr/>
        </p:nvSpPr>
        <p:spPr>
          <a:xfrm>
            <a:off x="758695" y="4810011"/>
            <a:ext cx="5762421" cy="1384995"/>
          </a:xfrm>
          <a:prstGeom prst="rect">
            <a:avLst/>
          </a:prstGeom>
        </p:spPr>
        <p:txBody>
          <a:bodyPr wrap="square">
            <a:spAutoFit/>
          </a:bodyPr>
          <a:lstStyle/>
          <a:p>
            <a:pPr algn="ctr"/>
            <a:r>
              <a:rPr lang="en-US" sz="2800" dirty="0" smtClean="0">
                <a:solidFill>
                  <a:srgbClr val="002060"/>
                </a:solidFill>
                <a:latin typeface="Bell MT" panose="02020503060305020303" pitchFamily="18" charset="0"/>
              </a:rPr>
              <a:t>This article’s footnotes include hyperlinks to important primary and secondary sources.</a:t>
            </a:r>
            <a:endParaRPr lang="en-US" sz="2800" dirty="0"/>
          </a:p>
        </p:txBody>
      </p:sp>
    </p:spTree>
    <p:extLst>
      <p:ext uri="{BB962C8B-B14F-4D97-AF65-F5344CB8AC3E}">
        <p14:creationId xmlns:p14="http://schemas.microsoft.com/office/powerpoint/2010/main" val="15180061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89324" y="313898"/>
            <a:ext cx="10539016" cy="5103907"/>
          </a:xfrm>
          <a:prstGeom prst="rect">
            <a:avLst/>
          </a:prstGeom>
          <a:ln>
            <a:solidFill>
              <a:schemeClr val="tx1"/>
            </a:solidFill>
          </a:ln>
        </p:spPr>
      </p:pic>
      <p:sp>
        <p:nvSpPr>
          <p:cNvPr id="6" name="Rectangle 5"/>
          <p:cNvSpPr/>
          <p:nvPr/>
        </p:nvSpPr>
        <p:spPr>
          <a:xfrm>
            <a:off x="1770194" y="5587934"/>
            <a:ext cx="8377276" cy="1015663"/>
          </a:xfrm>
          <a:prstGeom prst="rect">
            <a:avLst/>
          </a:prstGeom>
        </p:spPr>
        <p:txBody>
          <a:bodyPr wrap="square">
            <a:spAutoFit/>
          </a:bodyPr>
          <a:lstStyle/>
          <a:p>
            <a:pPr algn="ctr"/>
            <a:r>
              <a:rPr lang="en-US" sz="2000" dirty="0" smtClean="0">
                <a:solidFill>
                  <a:srgbClr val="002060"/>
                </a:solidFill>
                <a:latin typeface="Bell MT" panose="02020503060305020303" pitchFamily="18" charset="0"/>
              </a:rPr>
              <a:t>Here is an opinion from a federal trial court about the constitutionality of the ACA that was issued in 2018.  Use the links on the left to see documents related to subsequent litigation in this case.</a:t>
            </a:r>
            <a:endParaRPr lang="en-US" sz="2000" dirty="0"/>
          </a:p>
        </p:txBody>
      </p:sp>
      <p:sp>
        <p:nvSpPr>
          <p:cNvPr id="8" name="Left Arrow 7"/>
          <p:cNvSpPr/>
          <p:nvPr/>
        </p:nvSpPr>
        <p:spPr>
          <a:xfrm rot="9464203">
            <a:off x="8449988" y="2485478"/>
            <a:ext cx="515512" cy="192335"/>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67275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94255" y="0"/>
            <a:ext cx="3897745" cy="6858000"/>
          </a:xfrm>
          <a:prstGeom prst="rect">
            <a:avLst/>
          </a:prstGeom>
        </p:spPr>
      </p:pic>
      <p:sp>
        <p:nvSpPr>
          <p:cNvPr id="10" name="TextBox 9"/>
          <p:cNvSpPr txBox="1"/>
          <p:nvPr/>
        </p:nvSpPr>
        <p:spPr>
          <a:xfrm>
            <a:off x="203200" y="240145"/>
            <a:ext cx="7804727" cy="5293757"/>
          </a:xfrm>
          <a:prstGeom prst="rect">
            <a:avLst/>
          </a:prstGeom>
          <a:noFill/>
        </p:spPr>
        <p:txBody>
          <a:bodyPr wrap="square" rtlCol="0">
            <a:spAutoFit/>
          </a:bodyPr>
          <a:lstStyle/>
          <a:p>
            <a:r>
              <a:rPr lang="de-DE" sz="4400" dirty="0" smtClean="0">
                <a:latin typeface="Bell MT" panose="02020503060305020303" pitchFamily="18" charset="0"/>
                <a:ea typeface="Adobe Gothic Std B" panose="020B0800000000000000" pitchFamily="34" charset="-128"/>
              </a:rPr>
              <a:t>What we will cover:</a:t>
            </a:r>
          </a:p>
          <a:p>
            <a:endParaRPr lang="de-DE" dirty="0">
              <a:latin typeface="Bell MT" panose="02020503060305020303" pitchFamily="18" charset="0"/>
              <a:ea typeface="Adobe Gothic Std B" panose="020B0800000000000000" pitchFamily="34" charset="-128"/>
            </a:endParaRPr>
          </a:p>
          <a:p>
            <a:endParaRPr lang="de-DE" dirty="0" smtClean="0">
              <a:latin typeface="Bell MT" panose="02020503060305020303" pitchFamily="18" charset="0"/>
              <a:ea typeface="Adobe Gothic Std B" panose="020B0800000000000000" pitchFamily="34" charset="-128"/>
            </a:endParaRPr>
          </a:p>
          <a:p>
            <a:pPr marL="342900" indent="-342900">
              <a:spcBef>
                <a:spcPts val="1200"/>
              </a:spcBef>
              <a:spcAft>
                <a:spcPts val="1200"/>
              </a:spcAft>
              <a:buFont typeface="Arial" panose="020B0604020202020204" pitchFamily="34" charset="0"/>
              <a:buChar char="•"/>
            </a:pPr>
            <a:r>
              <a:rPr lang="de-DE" sz="2400" dirty="0" smtClean="0">
                <a:latin typeface="Bell MT" panose="02020503060305020303" pitchFamily="18" charset="0"/>
                <a:ea typeface="Adobe Gothic Std B" panose="020B0800000000000000" pitchFamily="34" charset="-128"/>
              </a:rPr>
              <a:t>Legal Research Method</a:t>
            </a:r>
          </a:p>
          <a:p>
            <a:pPr marL="342900" indent="-342900">
              <a:spcBef>
                <a:spcPts val="1200"/>
              </a:spcBef>
              <a:spcAft>
                <a:spcPts val="1200"/>
              </a:spcAft>
              <a:buFont typeface="Arial" panose="020B0604020202020204" pitchFamily="34" charset="0"/>
              <a:buChar char="•"/>
            </a:pPr>
            <a:r>
              <a:rPr lang="de-DE" sz="2400" dirty="0" smtClean="0">
                <a:latin typeface="Bell MT" panose="02020503060305020303" pitchFamily="18" charset="0"/>
                <a:ea typeface="Adobe Gothic Std B" panose="020B0800000000000000" pitchFamily="34" charset="-128"/>
              </a:rPr>
              <a:t>Legal Primary Source: The Constitution</a:t>
            </a:r>
          </a:p>
          <a:p>
            <a:pPr marL="342900" indent="-342900">
              <a:spcBef>
                <a:spcPts val="1200"/>
              </a:spcBef>
              <a:spcAft>
                <a:spcPts val="1200"/>
              </a:spcAft>
              <a:buFont typeface="Arial" panose="020B0604020202020204" pitchFamily="34" charset="0"/>
              <a:buChar char="•"/>
            </a:pPr>
            <a:r>
              <a:rPr lang="de-DE" sz="2400" dirty="0" smtClean="0">
                <a:latin typeface="Bell MT" panose="02020503060305020303" pitchFamily="18" charset="0"/>
                <a:ea typeface="Adobe Gothic Std B" panose="020B0800000000000000" pitchFamily="34" charset="-128"/>
              </a:rPr>
              <a:t>Legal Primary Source:</a:t>
            </a:r>
            <a:r>
              <a:rPr lang="en-US" sz="2400" dirty="0">
                <a:latin typeface="Bell MT" panose="02020503060305020303" pitchFamily="18" charset="0"/>
                <a:ea typeface="Adobe Gothic Std B" panose="020B0800000000000000" pitchFamily="34" charset="-128"/>
              </a:rPr>
              <a:t> </a:t>
            </a:r>
            <a:r>
              <a:rPr lang="en-US" sz="2400" dirty="0" smtClean="0">
                <a:latin typeface="Bell MT" panose="02020503060305020303" pitchFamily="18" charset="0"/>
                <a:ea typeface="Adobe Gothic Std B" panose="020B0800000000000000" pitchFamily="34" charset="-128"/>
              </a:rPr>
              <a:t>Statutes</a:t>
            </a:r>
          </a:p>
          <a:p>
            <a:pPr marL="342900" indent="-342900">
              <a:spcBef>
                <a:spcPts val="1200"/>
              </a:spcBef>
              <a:spcAft>
                <a:spcPts val="1200"/>
              </a:spcAft>
              <a:buFont typeface="Arial" panose="020B0604020202020204" pitchFamily="34" charset="0"/>
              <a:buChar char="•"/>
            </a:pPr>
            <a:r>
              <a:rPr lang="de-DE" sz="2400" dirty="0" smtClean="0">
                <a:latin typeface="Bell MT" panose="02020503060305020303" pitchFamily="18" charset="0"/>
                <a:ea typeface="Adobe Gothic Std B" panose="020B0800000000000000" pitchFamily="34" charset="-128"/>
              </a:rPr>
              <a:t>Legal Primary Source: </a:t>
            </a:r>
            <a:br>
              <a:rPr lang="de-DE" sz="2400" dirty="0" smtClean="0">
                <a:latin typeface="Bell MT" panose="02020503060305020303" pitchFamily="18" charset="0"/>
                <a:ea typeface="Adobe Gothic Std B" panose="020B0800000000000000" pitchFamily="34" charset="-128"/>
              </a:rPr>
            </a:br>
            <a:r>
              <a:rPr lang="de-DE" sz="2400" dirty="0" smtClean="0">
                <a:latin typeface="Bell MT" panose="02020503060305020303" pitchFamily="18" charset="0"/>
                <a:ea typeface="Adobe Gothic Std B" panose="020B0800000000000000" pitchFamily="34" charset="-128"/>
              </a:rPr>
              <a:t>Opinions issued by the Supreme Court</a:t>
            </a:r>
          </a:p>
          <a:p>
            <a:pPr marL="342900" indent="-342900">
              <a:spcBef>
                <a:spcPts val="1200"/>
              </a:spcBef>
              <a:spcAft>
                <a:spcPts val="1200"/>
              </a:spcAft>
              <a:buFont typeface="Arial" panose="020B0604020202020204" pitchFamily="34" charset="0"/>
              <a:buChar char="•"/>
            </a:pPr>
            <a:r>
              <a:rPr lang="de-DE" sz="2400" dirty="0" smtClean="0">
                <a:latin typeface="Bell MT" panose="02020503060305020303" pitchFamily="18" charset="0"/>
                <a:ea typeface="Adobe Gothic Std B" panose="020B0800000000000000" pitchFamily="34" charset="-128"/>
              </a:rPr>
              <a:t>Legal Secondary Sources:</a:t>
            </a:r>
            <a:br>
              <a:rPr lang="de-DE" sz="2400" dirty="0" smtClean="0">
                <a:latin typeface="Bell MT" panose="02020503060305020303" pitchFamily="18" charset="0"/>
                <a:ea typeface="Adobe Gothic Std B" panose="020B0800000000000000" pitchFamily="34" charset="-128"/>
              </a:rPr>
            </a:br>
            <a:r>
              <a:rPr lang="de-DE" sz="2400" dirty="0" smtClean="0">
                <a:latin typeface="Bell MT" panose="02020503060305020303" pitchFamily="18" charset="0"/>
                <a:ea typeface="Adobe Gothic Std B" panose="020B0800000000000000" pitchFamily="34" charset="-128"/>
              </a:rPr>
              <a:t>Books, Journal Articles, and More</a:t>
            </a:r>
          </a:p>
        </p:txBody>
      </p:sp>
      <p:sp>
        <p:nvSpPr>
          <p:cNvPr id="5" name="TextBox 4"/>
          <p:cNvSpPr txBox="1"/>
          <p:nvPr/>
        </p:nvSpPr>
        <p:spPr>
          <a:xfrm>
            <a:off x="-154004" y="6535970"/>
            <a:ext cx="3633925" cy="230832"/>
          </a:xfrm>
          <a:prstGeom prst="rect">
            <a:avLst/>
          </a:prstGeom>
          <a:noFill/>
        </p:spPr>
        <p:txBody>
          <a:bodyPr wrap="square" rtlCol="0">
            <a:spAutoFit/>
          </a:bodyPr>
          <a:lstStyle/>
          <a:p>
            <a:pPr algn="r"/>
            <a:r>
              <a:rPr lang="de-DE" sz="900" dirty="0" smtClean="0"/>
              <a:t>Photo Credit: COM Library, CC BY-NC-ND 2.0, https://flic.kr/p/5BmxLq</a:t>
            </a:r>
            <a:endParaRPr lang="en-US" sz="900" dirty="0"/>
          </a:p>
        </p:txBody>
      </p:sp>
    </p:spTree>
    <p:extLst>
      <p:ext uri="{BB962C8B-B14F-4D97-AF65-F5344CB8AC3E}">
        <p14:creationId xmlns:p14="http://schemas.microsoft.com/office/powerpoint/2010/main" val="15260587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33 Cute Kitten Pics - InspirationSeek.co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4303" y="462012"/>
            <a:ext cx="8032248" cy="60241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12444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94255" y="0"/>
            <a:ext cx="3897745" cy="6858000"/>
          </a:xfrm>
          <a:prstGeom prst="rect">
            <a:avLst/>
          </a:prstGeom>
        </p:spPr>
      </p:pic>
      <p:sp>
        <p:nvSpPr>
          <p:cNvPr id="9" name="TextBox 8"/>
          <p:cNvSpPr txBox="1"/>
          <p:nvPr/>
        </p:nvSpPr>
        <p:spPr>
          <a:xfrm>
            <a:off x="-154004" y="6535970"/>
            <a:ext cx="3633925" cy="230832"/>
          </a:xfrm>
          <a:prstGeom prst="rect">
            <a:avLst/>
          </a:prstGeom>
          <a:noFill/>
        </p:spPr>
        <p:txBody>
          <a:bodyPr wrap="square" rtlCol="0">
            <a:spAutoFit/>
          </a:bodyPr>
          <a:lstStyle/>
          <a:p>
            <a:pPr algn="r"/>
            <a:r>
              <a:rPr lang="de-DE" sz="900" dirty="0" smtClean="0"/>
              <a:t>Photo Credit: COM Library, CC BY-NC-ND 2.0, https://flic.kr/p/5BmxLq</a:t>
            </a:r>
            <a:endParaRPr lang="en-US" sz="900" dirty="0"/>
          </a:p>
        </p:txBody>
      </p:sp>
      <p:sp>
        <p:nvSpPr>
          <p:cNvPr id="10" name="TextBox 9"/>
          <p:cNvSpPr txBox="1"/>
          <p:nvPr/>
        </p:nvSpPr>
        <p:spPr>
          <a:xfrm>
            <a:off x="203200" y="240145"/>
            <a:ext cx="7804727" cy="5509200"/>
          </a:xfrm>
          <a:prstGeom prst="rect">
            <a:avLst/>
          </a:prstGeom>
          <a:noFill/>
        </p:spPr>
        <p:txBody>
          <a:bodyPr wrap="square" rtlCol="0">
            <a:spAutoFit/>
          </a:bodyPr>
          <a:lstStyle/>
          <a:p>
            <a:r>
              <a:rPr lang="de-DE" sz="4400" dirty="0" smtClean="0">
                <a:latin typeface="Bell MT" panose="02020503060305020303" pitchFamily="18" charset="0"/>
                <a:ea typeface="Adobe Gothic Std B" panose="020B0800000000000000" pitchFamily="34" charset="-128"/>
              </a:rPr>
              <a:t>Final Tips</a:t>
            </a:r>
            <a:endParaRPr lang="de-DE" sz="4400" dirty="0" smtClean="0">
              <a:latin typeface="Bell MT" panose="02020503060305020303" pitchFamily="18" charset="0"/>
              <a:ea typeface="Adobe Gothic Std B" panose="020B0800000000000000" pitchFamily="34" charset="-128"/>
            </a:endParaRPr>
          </a:p>
          <a:p>
            <a:endParaRPr lang="de-DE" dirty="0">
              <a:latin typeface="Bell MT" panose="02020503060305020303" pitchFamily="18" charset="0"/>
              <a:ea typeface="Adobe Gothic Std B" panose="020B0800000000000000" pitchFamily="34" charset="-128"/>
            </a:endParaRPr>
          </a:p>
          <a:p>
            <a:endParaRPr lang="de-DE" dirty="0" smtClean="0">
              <a:latin typeface="Bell MT" panose="02020503060305020303" pitchFamily="18" charset="0"/>
              <a:ea typeface="Adobe Gothic Std B" panose="020B0800000000000000" pitchFamily="34" charset="-128"/>
            </a:endParaRPr>
          </a:p>
          <a:p>
            <a:pPr marL="285750" indent="-285750">
              <a:spcBef>
                <a:spcPts val="1200"/>
              </a:spcBef>
              <a:spcAft>
                <a:spcPts val="1200"/>
              </a:spcAft>
              <a:buFont typeface="Arial" panose="020B0604020202020204" pitchFamily="34" charset="0"/>
              <a:buChar char="•"/>
            </a:pPr>
            <a:r>
              <a:rPr lang="de-DE" dirty="0" smtClean="0">
                <a:latin typeface="Bell MT" panose="02020503060305020303" pitchFamily="18" charset="0"/>
                <a:ea typeface="Adobe Gothic Std B" panose="020B0800000000000000" pitchFamily="34" charset="-128"/>
              </a:rPr>
              <a:t>Start with free stuff online.</a:t>
            </a:r>
          </a:p>
          <a:p>
            <a:pPr marL="285750" indent="-285750">
              <a:spcBef>
                <a:spcPts val="1200"/>
              </a:spcBef>
              <a:spcAft>
                <a:spcPts val="1200"/>
              </a:spcAft>
              <a:buFont typeface="Arial" panose="020B0604020202020204" pitchFamily="34" charset="0"/>
              <a:buChar char="•"/>
            </a:pPr>
            <a:r>
              <a:rPr lang="de-DE" dirty="0" smtClean="0">
                <a:latin typeface="Bell MT" panose="02020503060305020303" pitchFamily="18" charset="0"/>
                <a:ea typeface="Adobe Gothic Std B" panose="020B0800000000000000" pitchFamily="34" charset="-128"/>
              </a:rPr>
              <a:t>Be skeptical about the top Google results – are the sources legitimate?</a:t>
            </a:r>
          </a:p>
          <a:p>
            <a:pPr marL="285750" indent="-285750">
              <a:spcBef>
                <a:spcPts val="1200"/>
              </a:spcBef>
              <a:spcAft>
                <a:spcPts val="1200"/>
              </a:spcAft>
              <a:buFont typeface="Arial" panose="020B0604020202020204" pitchFamily="34" charset="0"/>
              <a:buChar char="•"/>
            </a:pPr>
            <a:r>
              <a:rPr lang="de-DE" dirty="0" smtClean="0">
                <a:latin typeface="Bell MT" panose="02020503060305020303" pitchFamily="18" charset="0"/>
                <a:ea typeface="Adobe Gothic Std B" panose="020B0800000000000000" pitchFamily="34" charset="-128"/>
              </a:rPr>
              <a:t>Government sources are (usually) pretty trustworthy.</a:t>
            </a:r>
          </a:p>
          <a:p>
            <a:pPr marL="285750" indent="-285750">
              <a:spcBef>
                <a:spcPts val="1200"/>
              </a:spcBef>
              <a:spcAft>
                <a:spcPts val="1200"/>
              </a:spcAft>
              <a:buFont typeface="Arial" panose="020B0604020202020204" pitchFamily="34" charset="0"/>
              <a:buChar char="•"/>
            </a:pPr>
            <a:r>
              <a:rPr lang="de-DE" dirty="0" smtClean="0">
                <a:latin typeface="Bell MT" panose="02020503060305020303" pitchFamily="18" charset="0"/>
                <a:ea typeface="Adobe Gothic Std B" panose="020B0800000000000000" pitchFamily="34" charset="-128"/>
              </a:rPr>
              <a:t>When you feel like you need more than what you can get for free online, try the Nexis Uni database.</a:t>
            </a:r>
          </a:p>
          <a:p>
            <a:pPr marL="285750" indent="-285750">
              <a:spcBef>
                <a:spcPts val="1200"/>
              </a:spcBef>
              <a:spcAft>
                <a:spcPts val="1200"/>
              </a:spcAft>
              <a:buFont typeface="Arial" panose="020B0604020202020204" pitchFamily="34" charset="0"/>
              <a:buChar char="•"/>
            </a:pPr>
            <a:r>
              <a:rPr lang="de-DE" dirty="0" smtClean="0">
                <a:latin typeface="Bell MT" panose="02020503060305020303" pitchFamily="18" charset="0"/>
                <a:ea typeface="Adobe Gothic Std B" panose="020B0800000000000000" pitchFamily="34" charset="-128"/>
              </a:rPr>
              <a:t>Nexis Uni is NOT intuitive or easy if you have never used it before.  Play around with it, click tabs and links and see what comes up.  </a:t>
            </a:r>
          </a:p>
          <a:p>
            <a:pPr marL="285750" indent="-285750">
              <a:spcBef>
                <a:spcPts val="1200"/>
              </a:spcBef>
              <a:spcAft>
                <a:spcPts val="1200"/>
              </a:spcAft>
              <a:buFont typeface="Arial" panose="020B0604020202020204" pitchFamily="34" charset="0"/>
              <a:buChar char="•"/>
            </a:pPr>
            <a:r>
              <a:rPr lang="de-DE" dirty="0" smtClean="0">
                <a:latin typeface="Bell MT" panose="02020503060305020303" pitchFamily="18" charset="0"/>
                <a:ea typeface="Adobe Gothic Std B" panose="020B0800000000000000" pitchFamily="34" charset="-128"/>
              </a:rPr>
              <a:t>Librarians are very knowledgeable AND like helping people.  They won‘t think your questions are dumb.  So ask them for help if you need it.</a:t>
            </a:r>
            <a:endParaRPr lang="de-DE" dirty="0" smtClean="0">
              <a:latin typeface="Bell MT" panose="02020503060305020303" pitchFamily="18" charset="0"/>
              <a:ea typeface="Adobe Gothic Std B" panose="020B0800000000000000" pitchFamily="34" charset="-128"/>
            </a:endParaRPr>
          </a:p>
        </p:txBody>
      </p:sp>
    </p:spTree>
    <p:extLst>
      <p:ext uri="{BB962C8B-B14F-4D97-AF65-F5344CB8AC3E}">
        <p14:creationId xmlns:p14="http://schemas.microsoft.com/office/powerpoint/2010/main" val="32638651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94255" y="0"/>
            <a:ext cx="3897745" cy="6858000"/>
          </a:xfrm>
          <a:prstGeom prst="rect">
            <a:avLst/>
          </a:prstGeom>
        </p:spPr>
      </p:pic>
      <p:sp>
        <p:nvSpPr>
          <p:cNvPr id="10" name="TextBox 9"/>
          <p:cNvSpPr txBox="1"/>
          <p:nvPr/>
        </p:nvSpPr>
        <p:spPr>
          <a:xfrm>
            <a:off x="203200" y="240145"/>
            <a:ext cx="7804727" cy="1846659"/>
          </a:xfrm>
          <a:prstGeom prst="rect">
            <a:avLst/>
          </a:prstGeom>
          <a:noFill/>
        </p:spPr>
        <p:txBody>
          <a:bodyPr wrap="square" rtlCol="0">
            <a:spAutoFit/>
          </a:bodyPr>
          <a:lstStyle/>
          <a:p>
            <a:r>
              <a:rPr lang="de-DE" sz="4400" dirty="0" smtClean="0">
                <a:latin typeface="Bell MT" panose="02020503060305020303" pitchFamily="18" charset="0"/>
                <a:ea typeface="Adobe Gothic Std B" panose="020B0800000000000000" pitchFamily="34" charset="-128"/>
              </a:rPr>
              <a:t>Legal Research Overview</a:t>
            </a:r>
          </a:p>
          <a:p>
            <a:endParaRPr lang="de-DE" dirty="0">
              <a:latin typeface="Bell MT" panose="02020503060305020303" pitchFamily="18" charset="0"/>
              <a:ea typeface="Adobe Gothic Std B" panose="020B0800000000000000" pitchFamily="34" charset="-128"/>
            </a:endParaRPr>
          </a:p>
          <a:p>
            <a:endParaRPr lang="de-DE" dirty="0" smtClean="0">
              <a:latin typeface="Bell MT" panose="02020503060305020303" pitchFamily="18" charset="0"/>
              <a:ea typeface="Adobe Gothic Std B" panose="020B0800000000000000" pitchFamily="34" charset="-128"/>
            </a:endParaRPr>
          </a:p>
          <a:p>
            <a:pPr>
              <a:spcBef>
                <a:spcPts val="1200"/>
              </a:spcBef>
              <a:spcAft>
                <a:spcPts val="1200"/>
              </a:spcAft>
            </a:pPr>
            <a:r>
              <a:rPr lang="de-DE" sz="2400" dirty="0" smtClean="0">
                <a:latin typeface="Bell MT" panose="02020503060305020303" pitchFamily="18" charset="0"/>
                <a:ea typeface="Adobe Gothic Std B" panose="020B0800000000000000" pitchFamily="34" charset="-128"/>
              </a:rPr>
              <a:t>Researching the law involves using two types of sources:</a:t>
            </a:r>
          </a:p>
        </p:txBody>
      </p:sp>
      <p:sp>
        <p:nvSpPr>
          <p:cNvPr id="2" name="Rectangle 1"/>
          <p:cNvSpPr/>
          <p:nvPr/>
        </p:nvSpPr>
        <p:spPr>
          <a:xfrm>
            <a:off x="831275" y="2863272"/>
            <a:ext cx="2678545" cy="2087417"/>
          </a:xfrm>
          <a:prstGeom prst="rect">
            <a:avLst/>
          </a:prstGeom>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1200"/>
              </a:spcBef>
              <a:spcAft>
                <a:spcPts val="1200"/>
              </a:spcAft>
            </a:pPr>
            <a:r>
              <a:rPr lang="de-DE" sz="2400" b="1" dirty="0" smtClean="0">
                <a:solidFill>
                  <a:srgbClr val="C00000"/>
                </a:solidFill>
              </a:rPr>
              <a:t>Primary sources </a:t>
            </a:r>
            <a:br>
              <a:rPr lang="de-DE" sz="2400" b="1" dirty="0" smtClean="0">
                <a:solidFill>
                  <a:srgbClr val="C00000"/>
                </a:solidFill>
              </a:rPr>
            </a:br>
            <a:r>
              <a:rPr lang="de-DE" dirty="0" smtClean="0">
                <a:solidFill>
                  <a:srgbClr val="C00000"/>
                </a:solidFill>
              </a:rPr>
              <a:t>issued by the government.  These include the Constituiton, statutes, and judicial opinions.</a:t>
            </a:r>
            <a:endParaRPr lang="en-US" dirty="0">
              <a:solidFill>
                <a:srgbClr val="C00000"/>
              </a:solidFill>
            </a:endParaRPr>
          </a:p>
        </p:txBody>
      </p:sp>
      <p:sp>
        <p:nvSpPr>
          <p:cNvPr id="6" name="Rectangle 5"/>
          <p:cNvSpPr/>
          <p:nvPr/>
        </p:nvSpPr>
        <p:spPr>
          <a:xfrm>
            <a:off x="4562765" y="2863272"/>
            <a:ext cx="2678545" cy="2087417"/>
          </a:xfrm>
          <a:prstGeom prst="rect">
            <a:avLst/>
          </a:prstGeom>
          <a:solidFill>
            <a:srgbClr val="FFFF0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1200"/>
              </a:spcBef>
              <a:spcAft>
                <a:spcPts val="1200"/>
              </a:spcAft>
            </a:pPr>
            <a:r>
              <a:rPr lang="de-DE" sz="2400" b="1" dirty="0" smtClean="0">
                <a:solidFill>
                  <a:schemeClr val="accent6">
                    <a:lumMod val="50000"/>
                  </a:schemeClr>
                </a:solidFill>
              </a:rPr>
              <a:t>Secondary sources </a:t>
            </a:r>
            <a:br>
              <a:rPr lang="de-DE" sz="2400" b="1" dirty="0" smtClean="0">
                <a:solidFill>
                  <a:schemeClr val="accent6">
                    <a:lumMod val="50000"/>
                  </a:schemeClr>
                </a:solidFill>
              </a:rPr>
            </a:br>
            <a:r>
              <a:rPr lang="de-DE" dirty="0" smtClean="0">
                <a:solidFill>
                  <a:schemeClr val="accent6">
                    <a:lumMod val="50000"/>
                  </a:schemeClr>
                </a:solidFill>
              </a:rPr>
              <a:t>written by lawyers and legal scholars to help explain what the law is and how to find it.</a:t>
            </a:r>
            <a:endParaRPr lang="en-US" dirty="0">
              <a:solidFill>
                <a:schemeClr val="accent6">
                  <a:lumMod val="50000"/>
                </a:schemeClr>
              </a:solidFill>
            </a:endParaRPr>
          </a:p>
        </p:txBody>
      </p:sp>
      <p:sp>
        <p:nvSpPr>
          <p:cNvPr id="7" name="TextBox 6"/>
          <p:cNvSpPr txBox="1"/>
          <p:nvPr/>
        </p:nvSpPr>
        <p:spPr>
          <a:xfrm>
            <a:off x="-154004" y="6535970"/>
            <a:ext cx="3633925" cy="230832"/>
          </a:xfrm>
          <a:prstGeom prst="rect">
            <a:avLst/>
          </a:prstGeom>
          <a:noFill/>
        </p:spPr>
        <p:txBody>
          <a:bodyPr wrap="square" rtlCol="0">
            <a:spAutoFit/>
          </a:bodyPr>
          <a:lstStyle/>
          <a:p>
            <a:pPr algn="r"/>
            <a:r>
              <a:rPr lang="de-DE" sz="900" dirty="0" smtClean="0"/>
              <a:t>Photo Credit: COM Library, CC BY-NC-ND 2.0, https://flic.kr/p/5BmxLq</a:t>
            </a:r>
            <a:endParaRPr lang="en-US" sz="900" dirty="0"/>
          </a:p>
        </p:txBody>
      </p:sp>
    </p:spTree>
    <p:extLst>
      <p:ext uri="{BB962C8B-B14F-4D97-AF65-F5344CB8AC3E}">
        <p14:creationId xmlns:p14="http://schemas.microsoft.com/office/powerpoint/2010/main" val="1670463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94255" y="0"/>
            <a:ext cx="3897745" cy="6858000"/>
          </a:xfrm>
          <a:prstGeom prst="rect">
            <a:avLst/>
          </a:prstGeom>
        </p:spPr>
      </p:pic>
      <p:sp>
        <p:nvSpPr>
          <p:cNvPr id="9" name="TextBox 8"/>
          <p:cNvSpPr txBox="1"/>
          <p:nvPr/>
        </p:nvSpPr>
        <p:spPr>
          <a:xfrm>
            <a:off x="-286326" y="6507095"/>
            <a:ext cx="3796145" cy="230832"/>
          </a:xfrm>
          <a:prstGeom prst="rect">
            <a:avLst/>
          </a:prstGeom>
          <a:noFill/>
        </p:spPr>
        <p:txBody>
          <a:bodyPr wrap="square" rtlCol="0">
            <a:spAutoFit/>
          </a:bodyPr>
          <a:lstStyle/>
          <a:p>
            <a:pPr algn="r"/>
            <a:r>
              <a:rPr lang="de-DE" sz="900" dirty="0" smtClean="0"/>
              <a:t>Photo Credit: COM Library, CC BY-NC-ND 2.0, https://flic.kr/p/5BmxLq</a:t>
            </a:r>
            <a:endParaRPr lang="en-US" sz="900" dirty="0"/>
          </a:p>
        </p:txBody>
      </p:sp>
      <p:sp>
        <p:nvSpPr>
          <p:cNvPr id="10" name="TextBox 9"/>
          <p:cNvSpPr txBox="1"/>
          <p:nvPr/>
        </p:nvSpPr>
        <p:spPr>
          <a:xfrm>
            <a:off x="203200" y="240145"/>
            <a:ext cx="7804727" cy="3262432"/>
          </a:xfrm>
          <a:prstGeom prst="rect">
            <a:avLst/>
          </a:prstGeom>
          <a:noFill/>
        </p:spPr>
        <p:txBody>
          <a:bodyPr wrap="square" rtlCol="0">
            <a:spAutoFit/>
          </a:bodyPr>
          <a:lstStyle/>
          <a:p>
            <a:r>
              <a:rPr lang="de-DE" sz="4400" dirty="0" smtClean="0">
                <a:latin typeface="Bell MT" panose="02020503060305020303" pitchFamily="18" charset="0"/>
                <a:ea typeface="Adobe Gothic Std B" panose="020B0800000000000000" pitchFamily="34" charset="-128"/>
              </a:rPr>
              <a:t>Legal Research Overview</a:t>
            </a:r>
          </a:p>
          <a:p>
            <a:endParaRPr lang="de-DE" dirty="0">
              <a:latin typeface="Bell MT" panose="02020503060305020303" pitchFamily="18" charset="0"/>
              <a:ea typeface="Adobe Gothic Std B" panose="020B0800000000000000" pitchFamily="34" charset="-128"/>
            </a:endParaRPr>
          </a:p>
          <a:p>
            <a:endParaRPr lang="de-DE" dirty="0" smtClean="0">
              <a:latin typeface="Bell MT" panose="02020503060305020303" pitchFamily="18" charset="0"/>
              <a:ea typeface="Adobe Gothic Std B" panose="020B0800000000000000" pitchFamily="34" charset="-128"/>
            </a:endParaRPr>
          </a:p>
          <a:p>
            <a:pPr>
              <a:spcBef>
                <a:spcPts val="1200"/>
              </a:spcBef>
              <a:spcAft>
                <a:spcPts val="1200"/>
              </a:spcAft>
            </a:pPr>
            <a:r>
              <a:rPr lang="de-DE" sz="2400" dirty="0" smtClean="0">
                <a:latin typeface="Bell MT" panose="02020503060305020303" pitchFamily="18" charset="0"/>
                <a:ea typeface="Adobe Gothic Std B" panose="020B0800000000000000" pitchFamily="34" charset="-128"/>
              </a:rPr>
              <a:t>Primary and secondary sources are available in subscription databases and also for free online.</a:t>
            </a:r>
          </a:p>
          <a:p>
            <a:pPr>
              <a:spcBef>
                <a:spcPts val="1200"/>
              </a:spcBef>
              <a:spcAft>
                <a:spcPts val="1200"/>
              </a:spcAft>
            </a:pPr>
            <a:r>
              <a:rPr lang="de-DE" sz="2400" dirty="0" smtClean="0">
                <a:latin typeface="Bell MT" panose="02020503060305020303" pitchFamily="18" charset="0"/>
                <a:ea typeface="Adobe Gothic Std B" panose="020B0800000000000000" pitchFamily="34" charset="-128"/>
              </a:rPr>
              <a:t>We‘ll start by trying to find a primary source: the text of the U.S. Constitution.</a:t>
            </a:r>
          </a:p>
        </p:txBody>
      </p:sp>
    </p:spTree>
    <p:extLst>
      <p:ext uri="{BB962C8B-B14F-4D97-AF65-F5344CB8AC3E}">
        <p14:creationId xmlns:p14="http://schemas.microsoft.com/office/powerpoint/2010/main" val="9091051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58793" y="594689"/>
            <a:ext cx="9106748" cy="5850932"/>
          </a:xfrm>
          <a:prstGeom prst="rect">
            <a:avLst/>
          </a:prstGeom>
          <a:ln>
            <a:solidFill>
              <a:schemeClr val="tx1"/>
            </a:solidFill>
          </a:ln>
        </p:spPr>
      </p:pic>
      <p:sp>
        <p:nvSpPr>
          <p:cNvPr id="3" name="Left Arrow 2"/>
          <p:cNvSpPr/>
          <p:nvPr/>
        </p:nvSpPr>
        <p:spPr>
          <a:xfrm>
            <a:off x="3004589" y="3011586"/>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eft Arrow 6"/>
          <p:cNvSpPr/>
          <p:nvPr/>
        </p:nvSpPr>
        <p:spPr>
          <a:xfrm>
            <a:off x="4094370" y="4692361"/>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Arrow 10"/>
          <p:cNvSpPr/>
          <p:nvPr/>
        </p:nvSpPr>
        <p:spPr>
          <a:xfrm>
            <a:off x="2740746" y="3683831"/>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p:cNvSpPr/>
          <p:nvPr/>
        </p:nvSpPr>
        <p:spPr>
          <a:xfrm>
            <a:off x="3663629" y="5442025"/>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Left Arrow 7"/>
          <p:cNvSpPr/>
          <p:nvPr/>
        </p:nvSpPr>
        <p:spPr>
          <a:xfrm>
            <a:off x="4094370" y="6170239"/>
            <a:ext cx="515512" cy="25393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9076623" y="1867301"/>
            <a:ext cx="2550695" cy="3828655"/>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1200"/>
              </a:spcBef>
              <a:spcAft>
                <a:spcPts val="1200"/>
              </a:spcAft>
            </a:pPr>
            <a:r>
              <a:rPr lang="en-US" dirty="0" smtClean="0"/>
              <a:t>Be smart about which sources you use from Google search results.</a:t>
            </a:r>
          </a:p>
          <a:p>
            <a:pPr algn="ctr">
              <a:spcBef>
                <a:spcPts val="1200"/>
              </a:spcBef>
              <a:spcAft>
                <a:spcPts val="1200"/>
              </a:spcAft>
            </a:pPr>
            <a:r>
              <a:rPr lang="en-US" dirty="0" smtClean="0"/>
              <a:t>If you are not sure how high-quality or legitimate a source is, try to find a page on the site that is labeled </a:t>
            </a:r>
            <a:r>
              <a:rPr lang="en-US" b="1" i="1" dirty="0" smtClean="0"/>
              <a:t>about</a:t>
            </a:r>
            <a:r>
              <a:rPr lang="en-US" dirty="0" smtClean="0"/>
              <a:t>, and read about the site.</a:t>
            </a:r>
            <a:endParaRPr lang="en-US" dirty="0"/>
          </a:p>
        </p:txBody>
      </p:sp>
    </p:spTree>
    <p:extLst>
      <p:ext uri="{BB962C8B-B14F-4D97-AF65-F5344CB8AC3E}">
        <p14:creationId xmlns:p14="http://schemas.microsoft.com/office/powerpoint/2010/main" val="5687487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42961" y="1516630"/>
            <a:ext cx="10506075" cy="3324225"/>
          </a:xfrm>
          <a:prstGeom prst="rect">
            <a:avLst/>
          </a:prstGeom>
          <a:ln>
            <a:solidFill>
              <a:schemeClr val="tx1"/>
            </a:solidFill>
          </a:ln>
        </p:spPr>
      </p:pic>
      <p:sp>
        <p:nvSpPr>
          <p:cNvPr id="5" name="Rectangle 4"/>
          <p:cNvSpPr/>
          <p:nvPr/>
        </p:nvSpPr>
        <p:spPr>
          <a:xfrm>
            <a:off x="2672113" y="5660275"/>
            <a:ext cx="6847772" cy="646331"/>
          </a:xfrm>
          <a:prstGeom prst="rect">
            <a:avLst/>
          </a:prstGeom>
        </p:spPr>
        <p:txBody>
          <a:bodyPr wrap="none">
            <a:spAutoFit/>
          </a:bodyPr>
          <a:lstStyle/>
          <a:p>
            <a:r>
              <a:rPr lang="en-US" sz="3600" dirty="0">
                <a:hlinkClick r:id="rId3"/>
              </a:rPr>
              <a:t>https://www.constituteproject.org/</a:t>
            </a:r>
            <a:endParaRPr lang="en-US" sz="3600" dirty="0"/>
          </a:p>
        </p:txBody>
      </p:sp>
    </p:spTree>
    <p:extLst>
      <p:ext uri="{BB962C8B-B14F-4D97-AF65-F5344CB8AC3E}">
        <p14:creationId xmlns:p14="http://schemas.microsoft.com/office/powerpoint/2010/main" val="3079972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28662" y="2900362"/>
            <a:ext cx="10734675" cy="1057275"/>
          </a:xfrm>
          <a:prstGeom prst="rect">
            <a:avLst/>
          </a:prstGeom>
          <a:ln>
            <a:solidFill>
              <a:schemeClr val="tx1"/>
            </a:solidFill>
          </a:ln>
        </p:spPr>
      </p:pic>
      <p:sp>
        <p:nvSpPr>
          <p:cNvPr id="3" name="Rectangle 2"/>
          <p:cNvSpPr/>
          <p:nvPr/>
        </p:nvSpPr>
        <p:spPr>
          <a:xfrm>
            <a:off x="2000450" y="4996132"/>
            <a:ext cx="8191098" cy="646331"/>
          </a:xfrm>
          <a:prstGeom prst="rect">
            <a:avLst/>
          </a:prstGeom>
        </p:spPr>
        <p:txBody>
          <a:bodyPr wrap="square">
            <a:spAutoFit/>
          </a:bodyPr>
          <a:lstStyle/>
          <a:p>
            <a:pPr algn="ctr"/>
            <a:r>
              <a:rPr lang="en-US" sz="3600" dirty="0">
                <a:hlinkClick r:id="rId3"/>
              </a:rPr>
              <a:t>https://constitutionus.com/</a:t>
            </a:r>
            <a:endParaRPr lang="en-US" sz="3600" dirty="0"/>
          </a:p>
        </p:txBody>
      </p:sp>
    </p:spTree>
    <p:extLst>
      <p:ext uri="{BB962C8B-B14F-4D97-AF65-F5344CB8AC3E}">
        <p14:creationId xmlns:p14="http://schemas.microsoft.com/office/powerpoint/2010/main" val="3888565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290761" y="1629225"/>
            <a:ext cx="7610475" cy="2771775"/>
          </a:xfrm>
          <a:prstGeom prst="rect">
            <a:avLst/>
          </a:prstGeom>
          <a:ln>
            <a:solidFill>
              <a:schemeClr val="tx1"/>
            </a:solidFill>
          </a:ln>
        </p:spPr>
      </p:pic>
      <p:sp>
        <p:nvSpPr>
          <p:cNvPr id="5" name="Rectangle 4"/>
          <p:cNvSpPr/>
          <p:nvPr/>
        </p:nvSpPr>
        <p:spPr>
          <a:xfrm>
            <a:off x="3212837" y="5092385"/>
            <a:ext cx="5766322" cy="707886"/>
          </a:xfrm>
          <a:prstGeom prst="rect">
            <a:avLst/>
          </a:prstGeom>
        </p:spPr>
        <p:txBody>
          <a:bodyPr wrap="none">
            <a:spAutoFit/>
          </a:bodyPr>
          <a:lstStyle/>
          <a:p>
            <a:r>
              <a:rPr lang="en-US" sz="4000" dirty="0">
                <a:hlinkClick r:id="rId3"/>
              </a:rPr>
              <a:t>https://www.archives.gov/</a:t>
            </a:r>
            <a:endParaRPr lang="en-US" sz="4000" dirty="0"/>
          </a:p>
        </p:txBody>
      </p:sp>
    </p:spTree>
    <p:extLst>
      <p:ext uri="{BB962C8B-B14F-4D97-AF65-F5344CB8AC3E}">
        <p14:creationId xmlns:p14="http://schemas.microsoft.com/office/powerpoint/2010/main" val="28191996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281</TotalTime>
  <Words>1303</Words>
  <Application>Microsoft Office PowerPoint</Application>
  <PresentationFormat>Widescreen</PresentationFormat>
  <Paragraphs>90</Paragraphs>
  <Slides>31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Adobe Gothic Std B</vt:lpstr>
      <vt:lpstr>Arial</vt:lpstr>
      <vt:lpstr>Bell MT</vt:lpstr>
      <vt:lpstr>Calibri</vt:lpstr>
      <vt:lpstr>Calibri Light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Allison, Jennifer</dc:creator>
  <cp:lastModifiedBy>Allison, Jennifer</cp:lastModifiedBy>
  <cp:revision>28</cp:revision>
  <dcterms:created xsi:type="dcterms:W3CDTF">2019-07-22T14:40:44Z</dcterms:created>
  <dcterms:modified xsi:type="dcterms:W3CDTF">2019-07-24T15:56:33Z</dcterms:modified>
</cp:coreProperties>
</file>