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1" r:id="rId7"/>
    <p:sldId id="260" r:id="rId8"/>
    <p:sldId id="262" r:id="rId9"/>
    <p:sldId id="269" r:id="rId10"/>
    <p:sldId id="263" r:id="rId11"/>
    <p:sldId id="264" r:id="rId12"/>
    <p:sldId id="266" r:id="rId13"/>
    <p:sldId id="270" r:id="rId14"/>
    <p:sldId id="271" r:id="rId15"/>
    <p:sldId id="272" r:id="rId16"/>
    <p:sldId id="274" r:id="rId17"/>
    <p:sldId id="275" r:id="rId18"/>
    <p:sldId id="276" r:id="rId19"/>
    <p:sldId id="277" r:id="rId20"/>
    <p:sldId id="278" r:id="rId21"/>
    <p:sldId id="282" r:id="rId22"/>
    <p:sldId id="279" r:id="rId23"/>
    <p:sldId id="280" r:id="rId24"/>
    <p:sldId id="281" r:id="rId25"/>
    <p:sldId id="296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9" r:id="rId40"/>
    <p:sldId id="300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7FF"/>
    <a:srgbClr val="FF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015E-A226-482A-A7F6-90053AC01C47}" type="datetimeFigureOut">
              <a:rPr lang="en-US" smtClean="0"/>
              <a:t>4/15/2016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84C2A-3EF1-4A8B-BD95-9C0CA8348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19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015E-A226-482A-A7F6-90053AC01C47}" type="datetimeFigureOut">
              <a:rPr lang="en-US" smtClean="0"/>
              <a:t>4/15/2016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84C2A-3EF1-4A8B-BD95-9C0CA8348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96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015E-A226-482A-A7F6-90053AC01C47}" type="datetimeFigureOut">
              <a:rPr lang="en-US" smtClean="0"/>
              <a:t>4/15/2016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84C2A-3EF1-4A8B-BD95-9C0CA8348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859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015E-A226-482A-A7F6-90053AC01C47}" type="datetimeFigureOut">
              <a:rPr lang="en-US" smtClean="0"/>
              <a:t>4/15/2016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84C2A-3EF1-4A8B-BD95-9C0CA8348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658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015E-A226-482A-A7F6-90053AC01C47}" type="datetimeFigureOut">
              <a:rPr lang="en-US" smtClean="0"/>
              <a:t>4/15/2016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84C2A-3EF1-4A8B-BD95-9C0CA8348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904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015E-A226-482A-A7F6-90053AC01C47}" type="datetimeFigureOut">
              <a:rPr lang="en-US" smtClean="0"/>
              <a:t>4/15/2016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84C2A-3EF1-4A8B-BD95-9C0CA8348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488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015E-A226-482A-A7F6-90053AC01C47}" type="datetimeFigureOut">
              <a:rPr lang="en-US" smtClean="0"/>
              <a:t>4/15/2016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84C2A-3EF1-4A8B-BD95-9C0CA8348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394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015E-A226-482A-A7F6-90053AC01C47}" type="datetimeFigureOut">
              <a:rPr lang="en-US" smtClean="0"/>
              <a:t>4/15/2016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84C2A-3EF1-4A8B-BD95-9C0CA8348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723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015E-A226-482A-A7F6-90053AC01C47}" type="datetimeFigureOut">
              <a:rPr lang="en-US" smtClean="0"/>
              <a:t>4/15/2016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84C2A-3EF1-4A8B-BD95-9C0CA8348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28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015E-A226-482A-A7F6-90053AC01C47}" type="datetimeFigureOut">
              <a:rPr lang="en-US" smtClean="0"/>
              <a:t>4/15/2016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84C2A-3EF1-4A8B-BD95-9C0CA8348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237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015E-A226-482A-A7F6-90053AC01C47}" type="datetimeFigureOut">
              <a:rPr lang="en-US" smtClean="0"/>
              <a:t>4/15/2016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84C2A-3EF1-4A8B-BD95-9C0CA8348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746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7015E-A226-482A-A7F6-90053AC01C47}" type="datetimeFigureOut">
              <a:rPr lang="en-US" smtClean="0"/>
              <a:t>4/15/2016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84C2A-3EF1-4A8B-BD95-9C0CA8348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20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transkribus.eu/Transkribus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6800" y="228600"/>
            <a:ext cx="4038600" cy="1447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Leipzig </a:t>
            </a:r>
            <a:r>
              <a:rPr lang="en-US" sz="2000" dirty="0" err="1" smtClean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Bibliothekskongress</a:t>
            </a:r>
            <a:r>
              <a:rPr lang="en-US" sz="2000" dirty="0" smtClean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br>
              <a:rPr lang="en-US" sz="2000" dirty="0" smtClean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2000" dirty="0" smtClean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</a:t>
            </a:r>
            <a:r>
              <a:rPr lang="en-US" sz="2000" dirty="0" err="1" smtClean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Buchmesse</a:t>
            </a:r>
            <a:r>
              <a:rPr lang="en-US" sz="2000" dirty="0" smtClean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Visit</a:t>
            </a:r>
            <a:endParaRPr lang="en-US" sz="2000" dirty="0">
              <a:solidFill>
                <a:srgbClr val="0070C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600" i="1" dirty="0" smtClean="0">
                <a:solidFill>
                  <a:srgbClr val="0070C0"/>
                </a:solidFill>
              </a:rPr>
              <a:t>March 2016</a:t>
            </a:r>
            <a:br>
              <a:rPr lang="en-US" sz="1600" i="1" dirty="0" smtClean="0">
                <a:solidFill>
                  <a:srgbClr val="0070C0"/>
                </a:solidFill>
              </a:rPr>
            </a:br>
            <a:r>
              <a:rPr lang="en-US" sz="1600" i="1" dirty="0" smtClean="0">
                <a:solidFill>
                  <a:srgbClr val="0070C0"/>
                </a:solidFill>
              </a:rPr>
              <a:t>Jennifer Allison</a:t>
            </a:r>
            <a:endParaRPr lang="en-US" sz="16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783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jallison\Pictures\Leipzig 2016\IMG_30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548" y="914400"/>
            <a:ext cx="4953000" cy="495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5448" y="609853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Library Organization and Preservation of Cultural Artifacts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Conference Program Highlights</a:t>
            </a:r>
          </a:p>
        </p:txBody>
      </p:sp>
    </p:spTree>
    <p:extLst>
      <p:ext uri="{BB962C8B-B14F-4D97-AF65-F5344CB8AC3E}">
        <p14:creationId xmlns:p14="http://schemas.microsoft.com/office/powerpoint/2010/main" val="269253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5448" y="609853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Library Organization and Preservation of Cultural Artifacts</a:t>
            </a:r>
          </a:p>
        </p:txBody>
      </p:sp>
      <p:pic>
        <p:nvPicPr>
          <p:cNvPr id="8194" name="Picture 2" descr="C:\Users\jallison\Pictures\Leipzig 2016\IMG_307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748" y="1066800"/>
            <a:ext cx="4800600" cy="48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28600" y="4114800"/>
            <a:ext cx="4419600" cy="114300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This part of the program was about </a:t>
            </a:r>
            <a:r>
              <a:rPr lang="en-US" sz="1400" b="1" dirty="0" err="1" smtClean="0">
                <a:solidFill>
                  <a:srgbClr val="0070C0"/>
                </a:solidFill>
              </a:rPr>
              <a:t>Transkribus</a:t>
            </a:r>
            <a:r>
              <a:rPr lang="en-US" sz="1400" b="1" dirty="0" smtClean="0">
                <a:solidFill>
                  <a:srgbClr val="0070C0"/>
                </a:solidFill>
              </a:rPr>
              <a:t>, an Austrian system for handwritten text recognition. They are doing very interesting work in this area in Europe.</a:t>
            </a:r>
          </a:p>
          <a:p>
            <a:pPr algn="ctr"/>
            <a:r>
              <a:rPr lang="en-US" sz="1400" b="1" dirty="0">
                <a:solidFill>
                  <a:srgbClr val="0070C0"/>
                </a:solidFill>
                <a:hlinkClick r:id="rId3"/>
              </a:rPr>
              <a:t>https://transkribus.eu/Transkribus</a:t>
            </a:r>
            <a:r>
              <a:rPr lang="en-US" sz="1400" b="1" dirty="0" smtClean="0">
                <a:solidFill>
                  <a:srgbClr val="0070C0"/>
                </a:solidFill>
                <a:hlinkClick r:id="rId3"/>
              </a:rPr>
              <a:t>/</a:t>
            </a:r>
            <a:r>
              <a:rPr lang="en-US" sz="1400" b="1" dirty="0" smtClean="0">
                <a:solidFill>
                  <a:srgbClr val="0070C0"/>
                </a:solidFill>
              </a:rPr>
              <a:t> 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Conference Program Highlights</a:t>
            </a:r>
          </a:p>
        </p:txBody>
      </p:sp>
    </p:spTree>
    <p:extLst>
      <p:ext uri="{BB962C8B-B14F-4D97-AF65-F5344CB8AC3E}">
        <p14:creationId xmlns:p14="http://schemas.microsoft.com/office/powerpoint/2010/main" val="204901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jallison\Pictures\Leipzig 2016\IMG_30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832" y="1930926"/>
            <a:ext cx="3886200" cy="3886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85928" y="1600199"/>
            <a:ext cx="42153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sz="20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Meeting of the </a:t>
            </a:r>
            <a:r>
              <a:rPr lang="de-DE" sz="2000" b="1" i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Arbeitsgemeinschaft für juristisches Bibliotheks- und Dokumentationswesen (AjBD)</a:t>
            </a:r>
            <a:r>
              <a:rPr lang="de-DE" sz="20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.</a:t>
            </a:r>
            <a:endParaRPr lang="de-DE" sz="20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sz="20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This is the German-language local chapter of the International Association of Law Libraries (IALL).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sz="20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The </a:t>
            </a:r>
            <a:r>
              <a:rPr lang="de-DE" sz="2000" b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meeting was at </a:t>
            </a:r>
            <a:r>
              <a:rPr lang="de-DE" sz="20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the </a:t>
            </a:r>
            <a:r>
              <a:rPr lang="de-DE" sz="2000" b="1" i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Bundesverwaltungsgericht</a:t>
            </a:r>
            <a:r>
              <a:rPr lang="de-DE" sz="2000" b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 (Federal Administrative Court).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sz="20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The program was on the history of German legal publishing.</a:t>
            </a:r>
            <a:endParaRPr lang="en-US" sz="2000" b="1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Conference Program Highlights</a:t>
            </a:r>
          </a:p>
        </p:txBody>
      </p:sp>
    </p:spTree>
    <p:extLst>
      <p:ext uri="{BB962C8B-B14F-4D97-AF65-F5344CB8AC3E}">
        <p14:creationId xmlns:p14="http://schemas.microsoft.com/office/powerpoint/2010/main" val="167902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jallison\Pictures\Leipzig 2016\IMG_31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952" y="2007126"/>
            <a:ext cx="3733800" cy="3733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85928" y="1600199"/>
            <a:ext cx="42153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sz="20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Meeting of the </a:t>
            </a:r>
            <a:r>
              <a:rPr lang="de-DE" sz="2000" b="1" i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Arbeitsgemeinschaft für juristisches Bibliotheks- und Dokumentationswesen (AjBD)</a:t>
            </a:r>
            <a:r>
              <a:rPr lang="de-DE" sz="20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.</a:t>
            </a:r>
            <a:endParaRPr lang="de-DE" sz="20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sz="20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This is the German-language local chapter of the International Association of Law Libraries (IALL).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sz="20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The </a:t>
            </a:r>
            <a:r>
              <a:rPr lang="de-DE" sz="2000" b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meeting was at </a:t>
            </a:r>
            <a:r>
              <a:rPr lang="de-DE" sz="20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the </a:t>
            </a:r>
            <a:r>
              <a:rPr lang="de-DE" sz="2000" b="1" i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Bundesverwaltungsgericht</a:t>
            </a:r>
            <a:r>
              <a:rPr lang="de-DE" sz="2000" b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 (Federal Administrative Court).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sz="20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The program was on the history of German legal publishing.</a:t>
            </a:r>
            <a:endParaRPr lang="en-US" sz="2000" b="1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Conference Program Highlights</a:t>
            </a:r>
          </a:p>
        </p:txBody>
      </p:sp>
    </p:spTree>
    <p:extLst>
      <p:ext uri="{BB962C8B-B14F-4D97-AF65-F5344CB8AC3E}">
        <p14:creationId xmlns:p14="http://schemas.microsoft.com/office/powerpoint/2010/main" val="276261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85928" y="1600199"/>
            <a:ext cx="42153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sz="20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Meeting of the </a:t>
            </a:r>
            <a:r>
              <a:rPr lang="de-DE" sz="2000" b="1" i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Arbeitsgemeinschaft für juristisches Bibliotheks- und Dokumentationswesen (AjBD)</a:t>
            </a:r>
            <a:r>
              <a:rPr lang="de-DE" sz="20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.</a:t>
            </a:r>
            <a:endParaRPr lang="de-DE" sz="20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sz="20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This is the German-language local chapter of the International Association of Law Libraries (IALL).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sz="20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The </a:t>
            </a:r>
            <a:r>
              <a:rPr lang="de-DE" sz="2000" b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meeting was at </a:t>
            </a:r>
            <a:r>
              <a:rPr lang="de-DE" sz="20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the </a:t>
            </a:r>
            <a:r>
              <a:rPr lang="de-DE" sz="2000" b="1" i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Bundesverwaltungsgericht</a:t>
            </a:r>
            <a:r>
              <a:rPr lang="de-DE" sz="2000" b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 (Federal Administrative Court).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sz="20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The program was on the history of German legal publishing.</a:t>
            </a:r>
            <a:endParaRPr lang="en-US" sz="2000" b="1" dirty="0" smtClean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9" name="Picture 2" descr="C:\Users\jallison\Pictures\Leipzig 2016\IMG_31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979622"/>
            <a:ext cx="3642360" cy="3642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Conference Program Highlights</a:t>
            </a:r>
          </a:p>
        </p:txBody>
      </p:sp>
    </p:spTree>
    <p:extLst>
      <p:ext uri="{BB962C8B-B14F-4D97-AF65-F5344CB8AC3E}">
        <p14:creationId xmlns:p14="http://schemas.microsoft.com/office/powerpoint/2010/main" val="247925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5448" y="609853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Information Competence in Academic Libraries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Conference Program Highlights</a:t>
            </a:r>
          </a:p>
        </p:txBody>
      </p:sp>
      <p:pic>
        <p:nvPicPr>
          <p:cNvPr id="3074" name="Picture 2" descr="C:\Users\jallison\Pictures\Leipzig 2016\IMG_31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371600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490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5448" y="609853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Information Competence in Academic Libraries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Conference Program Highlights</a:t>
            </a:r>
          </a:p>
        </p:txBody>
      </p:sp>
      <p:pic>
        <p:nvPicPr>
          <p:cNvPr id="4098" name="Picture 2" descr="C:\Users\jallison\Pictures\Leipzig 2016\IMG_31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148" y="1257300"/>
            <a:ext cx="6019800" cy="4514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404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5448" y="609853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Copyright and Other Legal Issues in Public Libraries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Conference Program Highlights</a:t>
            </a:r>
          </a:p>
        </p:txBody>
      </p:sp>
      <p:pic>
        <p:nvPicPr>
          <p:cNvPr id="5122" name="Picture 2" descr="C:\Users\jallison\Pictures\Leipzig 2016\IMG_31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0" y="1219200"/>
            <a:ext cx="6019800" cy="4514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76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5448" y="609853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Copyright and Other Legal Issues in Public Libraries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Conference Program Highlights</a:t>
            </a:r>
          </a:p>
        </p:txBody>
      </p:sp>
      <p:pic>
        <p:nvPicPr>
          <p:cNvPr id="6146" name="Picture 2" descr="C:\Users\jallison\Pictures\Leipzig 2016\IMG_319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200" y="1066800"/>
            <a:ext cx="6197600" cy="4648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313944" y="4495800"/>
            <a:ext cx="3048000" cy="91440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The presenter was Oliver </a:t>
            </a:r>
            <a:r>
              <a:rPr lang="en-US" sz="1400" b="1" dirty="0" err="1" smtClean="0">
                <a:solidFill>
                  <a:srgbClr val="0070C0"/>
                </a:solidFill>
              </a:rPr>
              <a:t>Hinte</a:t>
            </a:r>
            <a:r>
              <a:rPr lang="en-US" sz="1400" b="1" dirty="0" smtClean="0">
                <a:solidFill>
                  <a:srgbClr val="0070C0"/>
                </a:solidFill>
              </a:rPr>
              <a:t>, law library director at the University of Cologne (and a friend of mine). </a:t>
            </a:r>
            <a:endParaRPr lang="en-US" sz="1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44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jallison\Pictures\Leipzig 2016\IMG_318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144" y="1219200"/>
            <a:ext cx="609600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5448" y="609853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Copyright and Other Legal Issues in Public Libraries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Conference Program Highlights</a:t>
            </a:r>
          </a:p>
        </p:txBody>
      </p:sp>
      <p:sp>
        <p:nvSpPr>
          <p:cNvPr id="8" name="Rectangle 7"/>
          <p:cNvSpPr/>
          <p:nvPr/>
        </p:nvSpPr>
        <p:spPr>
          <a:xfrm>
            <a:off x="5257800" y="1066800"/>
            <a:ext cx="3429000" cy="114300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Oliver is very serious most of the time, but has a sense of humor too. This was the illustration he used to discuss differences between public and academic libraries.  </a:t>
            </a:r>
            <a:endParaRPr lang="en-US" sz="1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0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" y="381000"/>
            <a:ext cx="464515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Leipziger</a:t>
            </a:r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 </a:t>
            </a:r>
            <a:r>
              <a:rPr lang="en-US" sz="3600" b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Bibliothekskongress</a:t>
            </a:r>
            <a:endParaRPr lang="en-US" sz="3600" b="1" u="sng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  <a:p>
            <a:r>
              <a:rPr lang="en-US" sz="28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Annual German national library meeting that returns to Leipzig every three years.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14800" y="4800600"/>
            <a:ext cx="464515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Leipziger</a:t>
            </a:r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 </a:t>
            </a:r>
            <a:r>
              <a:rPr lang="en-US" sz="3600" b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Buchmesse</a:t>
            </a:r>
            <a:endParaRPr lang="en-US" sz="3600" b="1" u="sng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  <a:p>
            <a:r>
              <a:rPr lang="en-US" sz="28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Second-largest book fair in Germany (after Frankfurt)</a:t>
            </a:r>
            <a:endParaRPr lang="en-US" sz="2800" b="1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2051" name="Picture 3" descr="C:\Users\jallison\Pictures\Leipzig 2016\IMG_32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581400"/>
            <a:ext cx="2180845" cy="301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jallison\Pictures\Leipzig 2016\20160314_1043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37744"/>
            <a:ext cx="302895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7386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The Book Fair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5448" y="609853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Germans are great readers and love books and publishing arts.</a:t>
            </a:r>
          </a:p>
        </p:txBody>
      </p:sp>
      <p:pic>
        <p:nvPicPr>
          <p:cNvPr id="8196" name="Picture 4" descr="C:\Users\jallison\Pictures\Leipzig 2016\IMG_32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1066800"/>
            <a:ext cx="6324600" cy="4743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227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The Book Fair</a:t>
            </a:r>
          </a:p>
        </p:txBody>
      </p:sp>
      <p:pic>
        <p:nvPicPr>
          <p:cNvPr id="8194" name="Picture 2" descr="C:\Users\jallison\Pictures\Leipzig 2016\IMG_3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048" y="1219200"/>
            <a:ext cx="609600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5448" y="609853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A familiar sight to law librarians…</a:t>
            </a:r>
          </a:p>
        </p:txBody>
      </p:sp>
    </p:spTree>
    <p:extLst>
      <p:ext uri="{BB962C8B-B14F-4D97-AF65-F5344CB8AC3E}">
        <p14:creationId xmlns:p14="http://schemas.microsoft.com/office/powerpoint/2010/main" val="315386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The Book Fair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5448" y="609853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A reminder to see if we have this when I get back. We do.</a:t>
            </a:r>
          </a:p>
        </p:txBody>
      </p:sp>
      <p:pic>
        <p:nvPicPr>
          <p:cNvPr id="9218" name="Picture 2" descr="C:\Users\jallison\Pictures\Leipzig 2016\IMG_32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225" y="1295400"/>
            <a:ext cx="3257550" cy="434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75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The Book Fair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5448" y="609853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One publisher used real sand to show off its beach reads.</a:t>
            </a:r>
          </a:p>
        </p:txBody>
      </p:sp>
      <p:pic>
        <p:nvPicPr>
          <p:cNvPr id="10242" name="Picture 2" descr="C:\Users\jallison\Pictures\Leipzig 2016\IMG_32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097280"/>
            <a:ext cx="6248400" cy="4686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042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The Book Fair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5448" y="609853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I ran into a familiar friend at the U.S. Consulate of Leipzig’s booth.</a:t>
            </a:r>
          </a:p>
        </p:txBody>
      </p:sp>
      <p:pic>
        <p:nvPicPr>
          <p:cNvPr id="11266" name="Picture 2" descr="C:\Users\jallison\Pictures\Leipzig 2016\IMG_32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98" y="1066800"/>
            <a:ext cx="3543300" cy="472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04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Beautiful Leipzig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5448" y="609853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St. Thomas Church</a:t>
            </a:r>
          </a:p>
        </p:txBody>
      </p:sp>
      <p:pic>
        <p:nvPicPr>
          <p:cNvPr id="25602" name="Picture 2" descr="C:\Users\jallison\AppData\Local\Microsoft\Windows\Temporary Internet Files\Content.Outlook\YW9LYT41\1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1143000"/>
            <a:ext cx="6172200" cy="4629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570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Beautiful Leipzig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5448" y="609853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Augustusplatz</a:t>
            </a:r>
            <a:r>
              <a:rPr lang="en-US" sz="2400" b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 </a:t>
            </a:r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in Central Leipzig</a:t>
            </a:r>
          </a:p>
        </p:txBody>
      </p:sp>
      <p:pic>
        <p:nvPicPr>
          <p:cNvPr id="12290" name="Picture 2" descr="C:\Users\jallison\Pictures\Leipzig 2016\IMG_31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45" y="971794"/>
            <a:ext cx="4895606" cy="48956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5685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Beautiful Leipzig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5448" y="609853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Augustusplatz</a:t>
            </a:r>
            <a:r>
              <a:rPr lang="en-US" sz="2400" b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 </a:t>
            </a:r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in Central Leipzig</a:t>
            </a:r>
          </a:p>
        </p:txBody>
      </p:sp>
      <p:pic>
        <p:nvPicPr>
          <p:cNvPr id="13314" name="Picture 2" descr="C:\Users\jallison\Pictures\Leipzig 2016\IMG_31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066800"/>
            <a:ext cx="6248400" cy="4686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12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Beautiful Leipzig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5448" y="609853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Oper</a:t>
            </a:r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 Leipzig</a:t>
            </a:r>
          </a:p>
        </p:txBody>
      </p:sp>
      <p:pic>
        <p:nvPicPr>
          <p:cNvPr id="14338" name="Picture 2" descr="C:\Users\jallison\Pictures\Leipzig 2016\IMG_31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748" y="1143000"/>
            <a:ext cx="6324600" cy="4743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18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Beautiful Leipzig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5448" y="609853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Oper</a:t>
            </a:r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 Leipzig</a:t>
            </a:r>
          </a:p>
        </p:txBody>
      </p:sp>
      <p:pic>
        <p:nvPicPr>
          <p:cNvPr id="15364" name="Picture 4" descr="C:\Users\jallison\Pictures\Leipzig 2016\IMG_32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848" y="1143000"/>
            <a:ext cx="5994400" cy="4495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0701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5448" y="228600"/>
            <a:ext cx="838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Leipzig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476877"/>
            <a:ext cx="4654296" cy="47829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5552" y="1667756"/>
            <a:ext cx="33558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Largest city in the state of Saxony, in the former East Germany.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A musical city: Bach and Mendelssohn lived and worked here; orchestral music and opera are both very popular today.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Important site of peaceful demonstrations against the Communist regime in the DDR prior to German reunification.</a:t>
            </a:r>
          </a:p>
        </p:txBody>
      </p:sp>
    </p:spTree>
    <p:extLst>
      <p:ext uri="{BB962C8B-B14F-4D97-AF65-F5344CB8AC3E}">
        <p14:creationId xmlns:p14="http://schemas.microsoft.com/office/powerpoint/2010/main" val="3473004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Beautiful Leipzig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5448" y="609853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Oper</a:t>
            </a:r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 Leipzig</a:t>
            </a:r>
          </a:p>
        </p:txBody>
      </p:sp>
      <p:pic>
        <p:nvPicPr>
          <p:cNvPr id="16386" name="Picture 2" descr="C:\Users\jallison\Pictures\Leipzig 2016\IMG_32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328928"/>
            <a:ext cx="3200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jallison\Pictures\Leipzig 2016\IMG_32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608" y="1328928"/>
            <a:ext cx="3200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allison\Pictures\Leipzig 2016\IMG_32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360" y="1328928"/>
            <a:ext cx="32004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jallison\Pictures\Leipzig 2016\IMG_32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368" y="1328928"/>
            <a:ext cx="32004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09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Beautiful Leipzig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5448" y="609853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Leipzig Zoo</a:t>
            </a:r>
          </a:p>
        </p:txBody>
      </p:sp>
      <p:pic>
        <p:nvPicPr>
          <p:cNvPr id="17410" name="Picture 2" descr="C:\Users\jallison\Pictures\Leipzig 2016\IMG_32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295400"/>
            <a:ext cx="5791200" cy="434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258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Beautiful Leipzig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5448" y="609853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Leipzig Zoo</a:t>
            </a:r>
          </a:p>
        </p:txBody>
      </p:sp>
      <p:pic>
        <p:nvPicPr>
          <p:cNvPr id="18434" name="Picture 2" descr="C:\Users\jallison\Pictures\Leipzig 2016\IMG_32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71600"/>
            <a:ext cx="2914650" cy="3886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jallison\AppData\Local\Microsoft\Windows\Temporary Internet Files\Content.Outlook\YW9LYT41\1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704975"/>
            <a:ext cx="4292600" cy="3219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1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Beautiful Leipzig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5448" y="609853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Spring Garden inside the Leipzig Main Train Station</a:t>
            </a:r>
          </a:p>
        </p:txBody>
      </p:sp>
      <p:pic>
        <p:nvPicPr>
          <p:cNvPr id="19458" name="Picture 2" descr="C:\Users\jallison\Pictures\Leipzig 2016\IMG_31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146048"/>
            <a:ext cx="5791200" cy="434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33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Beautiful Leipzig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5448" y="609853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Mendelssohn Museum</a:t>
            </a:r>
          </a:p>
        </p:txBody>
      </p:sp>
      <p:pic>
        <p:nvPicPr>
          <p:cNvPr id="20482" name="Picture 2" descr="C:\Users\jallison\Pictures\Leipzig 2016\IMG_33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713" y="1295400"/>
            <a:ext cx="5794573" cy="43459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9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Beautiful Leipzig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5448" y="609853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Mendelssohn Museum</a:t>
            </a:r>
          </a:p>
        </p:txBody>
      </p:sp>
      <p:pic>
        <p:nvPicPr>
          <p:cNvPr id="21506" name="Picture 2" descr="C:\Users\jallison\Pictures\Leipzig 2016\IMG_33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066800"/>
            <a:ext cx="6400800" cy="48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705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Beautiful Leipzig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5448" y="609853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German National Library - Leipzig</a:t>
            </a:r>
          </a:p>
        </p:txBody>
      </p:sp>
      <p:pic>
        <p:nvPicPr>
          <p:cNvPr id="22530" name="Picture 2" descr="C:\Users\jallison\Pictures\Leipzig 2016\IMG_33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0" y="1295400"/>
            <a:ext cx="6019800" cy="4514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37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Beautiful Leipzig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5448" y="609853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Alte</a:t>
            </a:r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 </a:t>
            </a:r>
            <a:r>
              <a:rPr lang="en-US" sz="2400" b="1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Messe</a:t>
            </a:r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 – Soviet Pavilion</a:t>
            </a:r>
          </a:p>
        </p:txBody>
      </p:sp>
      <p:pic>
        <p:nvPicPr>
          <p:cNvPr id="23554" name="Picture 2" descr="C:\Users\jallison\Pictures\Leipzig 2016\IMG_33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725" y="1066800"/>
            <a:ext cx="3638550" cy="4851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91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Beautiful Leipzig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5448" y="609853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Monument to the Battle of </a:t>
            </a:r>
            <a:r>
              <a:rPr lang="en-US" sz="2400" b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the Nations (</a:t>
            </a:r>
            <a:r>
              <a:rPr lang="en-US" sz="2400" b="1" i="1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Völkerschlachtdenkmal</a:t>
            </a:r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)</a:t>
            </a:r>
          </a:p>
        </p:txBody>
      </p:sp>
      <p:pic>
        <p:nvPicPr>
          <p:cNvPr id="24578" name="Picture 2" descr="C:\Users\jallison\Pictures\Leipzig 2016\IMG_33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248" y="990600"/>
            <a:ext cx="3657600" cy="487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5943600" y="3962400"/>
            <a:ext cx="2734056" cy="129540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400" b="1" dirty="0" smtClean="0">
                <a:solidFill>
                  <a:srgbClr val="0070C0"/>
                </a:solidFill>
              </a:rPr>
              <a:t>Commemorates the Battle of Leipzig in 1813 in which Napoleon’s army was defeated.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400" b="1" dirty="0" smtClean="0">
                <a:solidFill>
                  <a:srgbClr val="0070C0"/>
                </a:solidFill>
              </a:rPr>
              <a:t>The picture cannot really show how huge this is.</a:t>
            </a:r>
            <a:endParaRPr lang="en-US" sz="1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79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Rules? What Rules</a:t>
            </a:r>
          </a:p>
        </p:txBody>
      </p:sp>
      <p:pic>
        <p:nvPicPr>
          <p:cNvPr id="27650" name="Picture 2" descr="C:\Users\jallison\Pictures\Leipzig 2016\IMG_32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1143000"/>
            <a:ext cx="6502400" cy="487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419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8976" y="5334000"/>
            <a:ext cx="876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I received a travel grant from CRL’s German North American Resources Partnership (GNARP) to attend the conference. </a:t>
            </a:r>
            <a:b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</a:br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The Harvard Library is an institutional member of this organization.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45" y="838200"/>
            <a:ext cx="7517661" cy="3848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9554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Travel is nice, but…</a:t>
            </a:r>
          </a:p>
        </p:txBody>
      </p:sp>
      <p:pic>
        <p:nvPicPr>
          <p:cNvPr id="28674" name="Picture 2" descr="C:\Users\jallison\AppData\Local\Microsoft\Windows\Temporary Internet Files\Content.Outlook\YW9LYT41\IMG_33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295400"/>
            <a:ext cx="6248400" cy="4686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9700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3736" y="5791200"/>
            <a:ext cx="8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There were six American librarians who received </a:t>
            </a:r>
            <a:b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</a:br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GNARP grants to attend the conference.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36" y="304800"/>
            <a:ext cx="7924800" cy="52097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9025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8976" y="5239511"/>
            <a:ext cx="876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During the conference, GNARP hosted a dinner for the </a:t>
            </a:r>
            <a:b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</a:br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American grant recipients and several German librarians </a:t>
            </a:r>
            <a:b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</a:br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with whom they want to establish closer partnerships.</a:t>
            </a:r>
          </a:p>
        </p:txBody>
      </p:sp>
      <p:pic>
        <p:nvPicPr>
          <p:cNvPr id="5122" name="Picture 2" descr="C:\Users\jallison\Pictures\Leipzig 2016\20160316_1515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8800"/>
            <a:ext cx="3556000" cy="266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jallison\Pictures\Leipzig 2016\20160316_1515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944" y="1828800"/>
            <a:ext cx="3556000" cy="266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4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8976" y="5029200"/>
            <a:ext cx="87630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The “Guest Country”  at the 2016 </a:t>
            </a:r>
            <a:r>
              <a:rPr lang="en-US" sz="2400" b="1" i="1" dirty="0" err="1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Bibliothekskongress</a:t>
            </a:r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 </a:t>
            </a:r>
            <a:b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</a:br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was the United States, so GNARP wanted to support Americans who were interested in attending. 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ALA had a large booth in the exhibit hall.</a:t>
            </a:r>
          </a:p>
        </p:txBody>
      </p:sp>
      <p:pic>
        <p:nvPicPr>
          <p:cNvPr id="4098" name="Picture 2" descr="C:\Users\jallison\Pictures\Leipzig 2016\20160314_0332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476" y="457200"/>
            <a:ext cx="5588000" cy="419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405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Conference Program Highlights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5448" y="609853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Library Organization and Preservation of Cultural Artifacts</a:t>
            </a:r>
          </a:p>
        </p:txBody>
      </p:sp>
      <p:pic>
        <p:nvPicPr>
          <p:cNvPr id="6146" name="Picture 2" descr="C:\Users\jallison\AppData\Local\Microsoft\Windows\Temporary Internet Files\Content.Outlook\YW9LYT41\IMG_3025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749" y="1106424"/>
            <a:ext cx="4784598" cy="47845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40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jallison\AppData\Local\Microsoft\Windows\Temporary Internet Files\Content.Outlook\YW9LYT41\IMG_3025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749" y="1106424"/>
            <a:ext cx="4784598" cy="47845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5448" y="609853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Library Organization and Preservation of Cultural Artifacts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" y="2057400"/>
            <a:ext cx="34290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FF00"/>
                </a:solidFill>
              </a:rPr>
              <a:t>This program was presented by Kathleen Smith, the Germanic Librarian at Stanford. She was amazing – she presented and answered questions all in German!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Conference Program Highlights</a:t>
            </a:r>
          </a:p>
        </p:txBody>
      </p:sp>
    </p:spTree>
    <p:extLst>
      <p:ext uri="{BB962C8B-B14F-4D97-AF65-F5344CB8AC3E}">
        <p14:creationId xmlns:p14="http://schemas.microsoft.com/office/powerpoint/2010/main" val="392378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681</Words>
  <Application>Microsoft Office PowerPoint</Application>
  <PresentationFormat>On-screen Show (4:3)</PresentationFormat>
  <Paragraphs>95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jallison</dc:creator>
  <cp:lastModifiedBy>jallison</cp:lastModifiedBy>
  <cp:revision>21</cp:revision>
  <dcterms:created xsi:type="dcterms:W3CDTF">2016-04-14T15:07:17Z</dcterms:created>
  <dcterms:modified xsi:type="dcterms:W3CDTF">2016-04-15T15:22:47Z</dcterms:modified>
</cp:coreProperties>
</file>