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258" r:id="rId3"/>
    <p:sldId id="262" r:id="rId4"/>
    <p:sldId id="261" r:id="rId5"/>
    <p:sldId id="260" r:id="rId6"/>
    <p:sldId id="263" r:id="rId7"/>
    <p:sldId id="264" r:id="rId8"/>
    <p:sldId id="259" r:id="rId9"/>
    <p:sldId id="265" r:id="rId10"/>
    <p:sldId id="285" r:id="rId11"/>
    <p:sldId id="301" r:id="rId12"/>
    <p:sldId id="266" r:id="rId13"/>
    <p:sldId id="270" r:id="rId14"/>
    <p:sldId id="271" r:id="rId15"/>
    <p:sldId id="287" r:id="rId16"/>
    <p:sldId id="268" r:id="rId17"/>
    <p:sldId id="280" r:id="rId18"/>
    <p:sldId id="290" r:id="rId19"/>
    <p:sldId id="282" r:id="rId20"/>
    <p:sldId id="275" r:id="rId21"/>
    <p:sldId id="294" r:id="rId22"/>
    <p:sldId id="298" r:id="rId23"/>
    <p:sldId id="305" r:id="rId24"/>
    <p:sldId id="276" r:id="rId25"/>
    <p:sldId id="306" r:id="rId26"/>
    <p:sldId id="307" r:id="rId27"/>
    <p:sldId id="291" r:id="rId28"/>
    <p:sldId id="292" r:id="rId29"/>
    <p:sldId id="308" r:id="rId30"/>
    <p:sldId id="303" r:id="rId31"/>
    <p:sldId id="302" r:id="rId32"/>
    <p:sldId id="278" r:id="rId33"/>
    <p:sldId id="309" r:id="rId34"/>
  </p:sldIdLst>
  <p:sldSz cx="12192000" cy="6858000"/>
  <p:notesSz cx="6858000" cy="9144000"/>
  <p:custDataLst>
    <p:tags r:id="rId3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6435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1" d="100"/>
          <a:sy n="71" d="100"/>
        </p:scale>
        <p:origin x="61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71F9C6-1129-4860-A96E-81274A63FE85}" type="datetimeFigureOut">
              <a:rPr lang="en-US" smtClean="0"/>
              <a:t>2/24/2021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735F1B-C5E1-4611-BD0C-C732840F5DA8}" type="slidenum">
              <a:rPr lang="en-US" smtClean="0"/>
              <a:t>‹#›</a:t>
            </a:fld>
            <a:endParaRPr lang="en-US"/>
          </a:p>
        </p:txBody>
      </p:sp>
    </p:spTree>
    <p:extLst>
      <p:ext uri="{BB962C8B-B14F-4D97-AF65-F5344CB8AC3E}">
        <p14:creationId xmlns:p14="http://schemas.microsoft.com/office/powerpoint/2010/main" val="2812878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27876D1-F9AD-45C0-87EA-F2A92B193D3F}" type="datetime1">
              <a:rPr lang="en-US" smtClean="0"/>
              <a:t>2/24/2021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3721B4-8100-459E-AFEC-19689B3BED02}" type="slidenum">
              <a:rPr lang="en-US" smtClean="0"/>
              <a:t>‹#›</a:t>
            </a:fld>
            <a:endParaRPr lang="en-US"/>
          </a:p>
        </p:txBody>
      </p:sp>
    </p:spTree>
    <p:extLst>
      <p:ext uri="{BB962C8B-B14F-4D97-AF65-F5344CB8AC3E}">
        <p14:creationId xmlns:p14="http://schemas.microsoft.com/office/powerpoint/2010/main" val="32739206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761110-0BCE-452B-98DC-70B5C0676CF6}" type="datetime1">
              <a:rPr lang="en-US" smtClean="0"/>
              <a:t>2/24/2021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3721B4-8100-459E-AFEC-19689B3BED02}" type="slidenum">
              <a:rPr lang="en-US" smtClean="0"/>
              <a:t>‹#›</a:t>
            </a:fld>
            <a:endParaRPr lang="en-US"/>
          </a:p>
        </p:txBody>
      </p:sp>
    </p:spTree>
    <p:extLst>
      <p:ext uri="{BB962C8B-B14F-4D97-AF65-F5344CB8AC3E}">
        <p14:creationId xmlns:p14="http://schemas.microsoft.com/office/powerpoint/2010/main" val="10574126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E951B4-9D80-403A-A83F-154F6AB31B6C}" type="datetime1">
              <a:rPr lang="en-US" smtClean="0"/>
              <a:t>2/24/2021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3721B4-8100-459E-AFEC-19689B3BED02}" type="slidenum">
              <a:rPr lang="en-US" smtClean="0"/>
              <a:t>‹#›</a:t>
            </a:fld>
            <a:endParaRPr lang="en-US"/>
          </a:p>
        </p:txBody>
      </p:sp>
    </p:spTree>
    <p:extLst>
      <p:ext uri="{BB962C8B-B14F-4D97-AF65-F5344CB8AC3E}">
        <p14:creationId xmlns:p14="http://schemas.microsoft.com/office/powerpoint/2010/main" val="1119082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5E0FA8-917E-4AF8-81F6-818712F1B545}" type="datetime1">
              <a:rPr lang="en-US" smtClean="0"/>
              <a:t>2/24/2021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3721B4-8100-459E-AFEC-19689B3BED02}" type="slidenum">
              <a:rPr lang="en-US" smtClean="0"/>
              <a:t>‹#›</a:t>
            </a:fld>
            <a:endParaRPr lang="en-US"/>
          </a:p>
        </p:txBody>
      </p:sp>
    </p:spTree>
    <p:extLst>
      <p:ext uri="{BB962C8B-B14F-4D97-AF65-F5344CB8AC3E}">
        <p14:creationId xmlns:p14="http://schemas.microsoft.com/office/powerpoint/2010/main" val="25387895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FFF4253-D08F-4CCD-89F7-F2BB1EB3B972}" type="datetime1">
              <a:rPr lang="en-US" smtClean="0"/>
              <a:t>2/24/2021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3721B4-8100-459E-AFEC-19689B3BED02}" type="slidenum">
              <a:rPr lang="en-US" smtClean="0"/>
              <a:t>‹#›</a:t>
            </a:fld>
            <a:endParaRPr lang="en-US"/>
          </a:p>
        </p:txBody>
      </p:sp>
    </p:spTree>
    <p:extLst>
      <p:ext uri="{BB962C8B-B14F-4D97-AF65-F5344CB8AC3E}">
        <p14:creationId xmlns:p14="http://schemas.microsoft.com/office/powerpoint/2010/main" val="38006198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EA80A48-8125-4A0D-A399-D8D4396AC803}" type="datetime1">
              <a:rPr lang="en-US" smtClean="0"/>
              <a:t>2/24/2021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3721B4-8100-459E-AFEC-19689B3BED02}" type="slidenum">
              <a:rPr lang="en-US" smtClean="0"/>
              <a:t>‹#›</a:t>
            </a:fld>
            <a:endParaRPr lang="en-US"/>
          </a:p>
        </p:txBody>
      </p:sp>
    </p:spTree>
    <p:extLst>
      <p:ext uri="{BB962C8B-B14F-4D97-AF65-F5344CB8AC3E}">
        <p14:creationId xmlns:p14="http://schemas.microsoft.com/office/powerpoint/2010/main" val="23932589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E8F7A5D-6086-435C-A7DF-9E95824E6E40}" type="datetime1">
              <a:rPr lang="en-US" smtClean="0"/>
              <a:t>2/24/2021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C3721B4-8100-459E-AFEC-19689B3BED02}" type="slidenum">
              <a:rPr lang="en-US" smtClean="0"/>
              <a:t>‹#›</a:t>
            </a:fld>
            <a:endParaRPr lang="en-US"/>
          </a:p>
        </p:txBody>
      </p:sp>
    </p:spTree>
    <p:extLst>
      <p:ext uri="{BB962C8B-B14F-4D97-AF65-F5344CB8AC3E}">
        <p14:creationId xmlns:p14="http://schemas.microsoft.com/office/powerpoint/2010/main" val="984686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561ACBC-D610-4284-9B90-053DCF1D3879}" type="datetime1">
              <a:rPr lang="en-US" smtClean="0"/>
              <a:t>2/24/2021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C3721B4-8100-459E-AFEC-19689B3BED02}" type="slidenum">
              <a:rPr lang="en-US" smtClean="0"/>
              <a:t>‹#›</a:t>
            </a:fld>
            <a:endParaRPr lang="en-US"/>
          </a:p>
        </p:txBody>
      </p:sp>
    </p:spTree>
    <p:extLst>
      <p:ext uri="{BB962C8B-B14F-4D97-AF65-F5344CB8AC3E}">
        <p14:creationId xmlns:p14="http://schemas.microsoft.com/office/powerpoint/2010/main" val="37085274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951F4F-C244-45FC-AD36-87C4885195E1}" type="datetime1">
              <a:rPr lang="en-US" smtClean="0"/>
              <a:t>2/24/2021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C3721B4-8100-459E-AFEC-19689B3BED02}" type="slidenum">
              <a:rPr lang="en-US" smtClean="0"/>
              <a:t>‹#›</a:t>
            </a:fld>
            <a:endParaRPr lang="en-US"/>
          </a:p>
        </p:txBody>
      </p:sp>
    </p:spTree>
    <p:extLst>
      <p:ext uri="{BB962C8B-B14F-4D97-AF65-F5344CB8AC3E}">
        <p14:creationId xmlns:p14="http://schemas.microsoft.com/office/powerpoint/2010/main" val="2297203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F3E4322-BDFC-4AB5-9172-79B05AA9712F}" type="datetime1">
              <a:rPr lang="en-US" smtClean="0"/>
              <a:t>2/24/2021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3721B4-8100-459E-AFEC-19689B3BED02}" type="slidenum">
              <a:rPr lang="en-US" smtClean="0"/>
              <a:t>‹#›</a:t>
            </a:fld>
            <a:endParaRPr lang="en-US"/>
          </a:p>
        </p:txBody>
      </p:sp>
    </p:spTree>
    <p:extLst>
      <p:ext uri="{BB962C8B-B14F-4D97-AF65-F5344CB8AC3E}">
        <p14:creationId xmlns:p14="http://schemas.microsoft.com/office/powerpoint/2010/main" val="40711474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C08B58A-3EAD-4D6C-A3EE-71B0FF9BB2D3}" type="datetime1">
              <a:rPr lang="en-US" smtClean="0"/>
              <a:t>2/24/2021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3721B4-8100-459E-AFEC-19689B3BED02}" type="slidenum">
              <a:rPr lang="en-US" smtClean="0"/>
              <a:t>‹#›</a:t>
            </a:fld>
            <a:endParaRPr lang="en-US"/>
          </a:p>
        </p:txBody>
      </p:sp>
    </p:spTree>
    <p:extLst>
      <p:ext uri="{BB962C8B-B14F-4D97-AF65-F5344CB8AC3E}">
        <p14:creationId xmlns:p14="http://schemas.microsoft.com/office/powerpoint/2010/main" val="13877142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64354"/>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3023A0-7B59-4FD0-8604-2F3B6465DBC8}" type="datetime1">
              <a:rPr lang="en-US" smtClean="0"/>
              <a:t>2/24/2021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3721B4-8100-459E-AFEC-19689B3BED02}" type="slidenum">
              <a:rPr lang="en-US" smtClean="0"/>
              <a:t>‹#›</a:t>
            </a:fld>
            <a:endParaRPr lang="en-US"/>
          </a:p>
        </p:txBody>
      </p:sp>
    </p:spTree>
    <p:extLst>
      <p:ext uri="{BB962C8B-B14F-4D97-AF65-F5344CB8AC3E}">
        <p14:creationId xmlns:p14="http://schemas.microsoft.com/office/powerpoint/2010/main" val="24866113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8" Type="http://schemas.openxmlformats.org/officeDocument/2006/relationships/hyperlink" Target="https://flic.kr/p/a4Wrro" TargetMode="External"/><Relationship Id="rId3" Type="http://schemas.openxmlformats.org/officeDocument/2006/relationships/hyperlink" Target="https://flic.kr/p/2jrVKd5" TargetMode="External"/><Relationship Id="rId7" Type="http://schemas.openxmlformats.org/officeDocument/2006/relationships/hyperlink" Target="https://rabbinicalalliance.org/2018/06/26/igud-harabbonim-adds-distinguished-rabbis-to-its-beth-din/" TargetMode="External"/><Relationship Id="rId2" Type="http://schemas.openxmlformats.org/officeDocument/2006/relationships/hyperlink" Target="https://flic.kr/p/9xCLKX" TargetMode="External"/><Relationship Id="rId1" Type="http://schemas.openxmlformats.org/officeDocument/2006/relationships/slideLayout" Target="../slideLayouts/slideLayout1.xml"/><Relationship Id="rId6" Type="http://schemas.openxmlformats.org/officeDocument/2006/relationships/hyperlink" Target="https://flic.kr/p/miswS" TargetMode="External"/><Relationship Id="rId5" Type="http://schemas.openxmlformats.org/officeDocument/2006/relationships/hyperlink" Target="https://flic.kr/p/bNn7ac" TargetMode="External"/><Relationship Id="rId4" Type="http://schemas.openxmlformats.org/officeDocument/2006/relationships/hyperlink" Target="https://flic.kr/p/29ZEMSq" TargetMode="External"/><Relationship Id="rId9" Type="http://schemas.openxmlformats.org/officeDocument/2006/relationships/image" Target="../media/image35.png"/></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0" y="0"/>
            <a:ext cx="4545106" cy="6858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5782234" y="664907"/>
            <a:ext cx="6029531" cy="1446550"/>
          </a:xfrm>
          <a:prstGeom prst="rect">
            <a:avLst/>
          </a:prstGeom>
        </p:spPr>
        <p:txBody>
          <a:bodyPr wrap="square">
            <a:spAutoFit/>
          </a:bodyPr>
          <a:lstStyle/>
          <a:p>
            <a:pPr algn="r"/>
            <a:r>
              <a:rPr lang="en-US" sz="4400" b="1" cap="small" dirty="0" smtClean="0">
                <a:solidFill>
                  <a:schemeClr val="bg1"/>
                </a:solidFill>
                <a:latin typeface="Lato" panose="020F0502020204030203" pitchFamily="34" charset="0"/>
              </a:rPr>
              <a:t>Creating a Space for Religious Arbitration</a:t>
            </a:r>
            <a:endParaRPr lang="en-US" sz="4400" b="1" cap="small" dirty="0">
              <a:solidFill>
                <a:schemeClr val="bg1"/>
              </a:solidFill>
              <a:latin typeface="Lato" panose="020F0502020204030203" pitchFamily="34" charset="0"/>
            </a:endParaRPr>
          </a:p>
        </p:txBody>
      </p:sp>
      <p:sp>
        <p:nvSpPr>
          <p:cNvPr id="17" name="Rectangle 16"/>
          <p:cNvSpPr/>
          <p:nvPr/>
        </p:nvSpPr>
        <p:spPr>
          <a:xfrm>
            <a:off x="5271247" y="4306519"/>
            <a:ext cx="6540518" cy="1938992"/>
          </a:xfrm>
          <a:prstGeom prst="rect">
            <a:avLst/>
          </a:prstGeom>
        </p:spPr>
        <p:txBody>
          <a:bodyPr wrap="square">
            <a:spAutoFit/>
          </a:bodyPr>
          <a:lstStyle/>
          <a:p>
            <a:pPr algn="r">
              <a:spcBef>
                <a:spcPts val="600"/>
              </a:spcBef>
              <a:spcAft>
                <a:spcPts val="600"/>
              </a:spcAft>
            </a:pPr>
            <a:r>
              <a:rPr lang="en-US" sz="2000" b="1" dirty="0" smtClean="0">
                <a:solidFill>
                  <a:schemeClr val="accent4">
                    <a:lumMod val="40000"/>
                    <a:lumOff val="60000"/>
                  </a:schemeClr>
                </a:solidFill>
                <a:latin typeface="Lato" panose="020F0502020204030203" pitchFamily="34" charset="0"/>
              </a:rPr>
              <a:t>Jennifer </a:t>
            </a:r>
            <a:r>
              <a:rPr lang="en-US" sz="2000" b="1" dirty="0" smtClean="0">
                <a:solidFill>
                  <a:schemeClr val="accent4">
                    <a:lumMod val="40000"/>
                    <a:lumOff val="60000"/>
                  </a:schemeClr>
                </a:solidFill>
                <a:latin typeface="Lato" panose="020F0502020204030203" pitchFamily="34" charset="0"/>
              </a:rPr>
              <a:t>Allison, JD, </a:t>
            </a:r>
            <a:r>
              <a:rPr lang="en-US" sz="2000" b="1" dirty="0" smtClean="0">
                <a:solidFill>
                  <a:schemeClr val="accent4">
                    <a:lumMod val="40000"/>
                    <a:lumOff val="60000"/>
                  </a:schemeClr>
                </a:solidFill>
                <a:latin typeface="Lato" panose="020F0502020204030203" pitchFamily="34" charset="0"/>
              </a:rPr>
              <a:t>MLIS, LLM, </a:t>
            </a:r>
            <a:r>
              <a:rPr lang="en-US" sz="2000" b="1" dirty="0" smtClean="0">
                <a:solidFill>
                  <a:schemeClr val="accent4">
                    <a:lumMod val="40000"/>
                    <a:lumOff val="60000"/>
                  </a:schemeClr>
                </a:solidFill>
                <a:latin typeface="Lato" panose="020F0502020204030203" pitchFamily="34" charset="0"/>
              </a:rPr>
              <a:t>Harvard Law School</a:t>
            </a:r>
          </a:p>
          <a:p>
            <a:pPr algn="r">
              <a:spcBef>
                <a:spcPts val="600"/>
              </a:spcBef>
              <a:spcAft>
                <a:spcPts val="600"/>
              </a:spcAft>
            </a:pPr>
            <a:r>
              <a:rPr lang="en-US" sz="2000" b="1" dirty="0" smtClean="0">
                <a:solidFill>
                  <a:schemeClr val="accent4">
                    <a:lumMod val="40000"/>
                    <a:lumOff val="60000"/>
                  </a:schemeClr>
                </a:solidFill>
                <a:latin typeface="Lato" panose="020F0502020204030203" pitchFamily="34" charset="0"/>
              </a:rPr>
              <a:t>Dr. Jonathan Hack, Lehigh University</a:t>
            </a:r>
            <a:br>
              <a:rPr lang="en-US" sz="2000" b="1" dirty="0" smtClean="0">
                <a:solidFill>
                  <a:schemeClr val="accent4">
                    <a:lumMod val="40000"/>
                    <a:lumOff val="60000"/>
                  </a:schemeClr>
                </a:solidFill>
                <a:latin typeface="Lato" panose="020F0502020204030203" pitchFamily="34" charset="0"/>
              </a:rPr>
            </a:br>
            <a:endParaRPr lang="en-US" sz="2000" b="1" dirty="0" smtClean="0">
              <a:solidFill>
                <a:schemeClr val="accent4">
                  <a:lumMod val="40000"/>
                  <a:lumOff val="60000"/>
                </a:schemeClr>
              </a:solidFill>
              <a:latin typeface="Lato" panose="020F0502020204030203" pitchFamily="34" charset="0"/>
            </a:endParaRPr>
          </a:p>
          <a:p>
            <a:pPr algn="r">
              <a:spcBef>
                <a:spcPts val="600"/>
              </a:spcBef>
              <a:spcAft>
                <a:spcPts val="600"/>
              </a:spcAft>
            </a:pPr>
            <a:r>
              <a:rPr lang="en-US" sz="2000" b="1" dirty="0" smtClean="0">
                <a:solidFill>
                  <a:schemeClr val="accent4">
                    <a:lumMod val="40000"/>
                    <a:lumOff val="60000"/>
                  </a:schemeClr>
                </a:solidFill>
                <a:latin typeface="Lato" panose="020F0502020204030203" pitchFamily="34" charset="0"/>
              </a:rPr>
              <a:t>Cumberland Law Review Symposium</a:t>
            </a:r>
            <a:br>
              <a:rPr lang="en-US" sz="2000" b="1" dirty="0" smtClean="0">
                <a:solidFill>
                  <a:schemeClr val="accent4">
                    <a:lumMod val="40000"/>
                    <a:lumOff val="60000"/>
                  </a:schemeClr>
                </a:solidFill>
                <a:latin typeface="Lato" panose="020F0502020204030203" pitchFamily="34" charset="0"/>
              </a:rPr>
            </a:br>
            <a:r>
              <a:rPr lang="en-US" sz="2000" b="1" dirty="0" smtClean="0">
                <a:solidFill>
                  <a:schemeClr val="accent4">
                    <a:lumMod val="40000"/>
                    <a:lumOff val="60000"/>
                  </a:schemeClr>
                </a:solidFill>
                <a:latin typeface="Lato" panose="020F0502020204030203" pitchFamily="34" charset="0"/>
              </a:rPr>
              <a:t>February 25,  </a:t>
            </a:r>
            <a:r>
              <a:rPr lang="en-US" sz="2000" b="1" dirty="0" smtClean="0">
                <a:solidFill>
                  <a:schemeClr val="accent4">
                    <a:lumMod val="40000"/>
                    <a:lumOff val="60000"/>
                  </a:schemeClr>
                </a:solidFill>
                <a:latin typeface="Lato" panose="020F0502020204030203" pitchFamily="34" charset="0"/>
              </a:rPr>
              <a:t>2021</a:t>
            </a:r>
            <a:endParaRPr lang="en-US" sz="2000" b="1" dirty="0">
              <a:solidFill>
                <a:schemeClr val="accent4">
                  <a:lumMod val="40000"/>
                  <a:lumOff val="60000"/>
                </a:schemeClr>
              </a:solidFill>
              <a:latin typeface="Lato" panose="020F0502020204030203" pitchFamily="34" charset="0"/>
            </a:endParaRPr>
          </a:p>
        </p:txBody>
      </p:sp>
      <p:pic>
        <p:nvPicPr>
          <p:cNvPr id="2" name="Picture 1"/>
          <p:cNvPicPr>
            <a:picLocks noChangeAspect="1"/>
          </p:cNvPicPr>
          <p:nvPr/>
        </p:nvPicPr>
        <p:blipFill>
          <a:blip r:embed="rId2"/>
          <a:stretch>
            <a:fillRect/>
          </a:stretch>
        </p:blipFill>
        <p:spPr>
          <a:xfrm>
            <a:off x="888615" y="315834"/>
            <a:ext cx="2897782" cy="6246330"/>
          </a:xfrm>
          <a:prstGeom prst="rect">
            <a:avLst/>
          </a:prstGeom>
        </p:spPr>
      </p:pic>
    </p:spTree>
    <p:extLst>
      <p:ext uri="{BB962C8B-B14F-4D97-AF65-F5344CB8AC3E}">
        <p14:creationId xmlns:p14="http://schemas.microsoft.com/office/powerpoint/2010/main" val="26990626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4545106" cy="6858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540188" y="2125652"/>
            <a:ext cx="6145306" cy="4093428"/>
          </a:xfrm>
          <a:prstGeom prst="rect">
            <a:avLst/>
          </a:prstGeom>
        </p:spPr>
        <p:txBody>
          <a:bodyPr wrap="square">
            <a:spAutoFit/>
          </a:bodyPr>
          <a:lstStyle/>
          <a:p>
            <a:pPr>
              <a:spcBef>
                <a:spcPts val="1200"/>
              </a:spcBef>
              <a:spcAft>
                <a:spcPts val="1200"/>
              </a:spcAft>
            </a:pPr>
            <a:r>
              <a:rPr lang="en-US" sz="2000" b="1" dirty="0" smtClean="0">
                <a:solidFill>
                  <a:schemeClr val="accent4">
                    <a:lumMod val="40000"/>
                    <a:lumOff val="60000"/>
                  </a:schemeClr>
                </a:solidFill>
                <a:latin typeface="Lato" panose="020F0502020204030203" pitchFamily="34" charset="0"/>
              </a:rPr>
              <a:t>New York was the first state to enact what became known as a “modern” arbitration statute, in 1920.</a:t>
            </a:r>
          </a:p>
          <a:p>
            <a:pPr>
              <a:spcBef>
                <a:spcPts val="1200"/>
              </a:spcBef>
              <a:spcAft>
                <a:spcPts val="1200"/>
              </a:spcAft>
            </a:pPr>
            <a:r>
              <a:rPr lang="en-US" sz="2000" b="1" dirty="0" smtClean="0">
                <a:solidFill>
                  <a:schemeClr val="accent4">
                    <a:lumMod val="40000"/>
                    <a:lumOff val="60000"/>
                  </a:schemeClr>
                </a:solidFill>
                <a:latin typeface="Lato" panose="020F0502020204030203" pitchFamily="34" charset="0"/>
              </a:rPr>
              <a:t>This statute was enacted in response to significant increases in caseload volume in the New York courts.</a:t>
            </a:r>
          </a:p>
          <a:p>
            <a:pPr>
              <a:spcBef>
                <a:spcPts val="1200"/>
              </a:spcBef>
              <a:spcAft>
                <a:spcPts val="1200"/>
              </a:spcAft>
            </a:pPr>
            <a:r>
              <a:rPr lang="en-US" sz="2000" b="1" dirty="0" smtClean="0">
                <a:solidFill>
                  <a:schemeClr val="accent4">
                    <a:lumMod val="40000"/>
                    <a:lumOff val="60000"/>
                  </a:schemeClr>
                </a:solidFill>
                <a:latin typeface="Lato" panose="020F0502020204030203" pitchFamily="34" charset="0"/>
              </a:rPr>
              <a:t>Other states soon followed suit:</a:t>
            </a:r>
          </a:p>
          <a:p>
            <a:pPr marL="342900" indent="-342900">
              <a:spcBef>
                <a:spcPts val="1200"/>
              </a:spcBef>
              <a:spcAft>
                <a:spcPts val="1200"/>
              </a:spcAft>
              <a:buFont typeface="Arial" panose="020B0604020202020204" pitchFamily="34" charset="0"/>
              <a:buChar char="•"/>
            </a:pPr>
            <a:r>
              <a:rPr lang="en-US" sz="2000" b="1" dirty="0" smtClean="0">
                <a:solidFill>
                  <a:schemeClr val="accent4">
                    <a:lumMod val="40000"/>
                    <a:lumOff val="60000"/>
                  </a:schemeClr>
                </a:solidFill>
                <a:latin typeface="Lato" panose="020F0502020204030203" pitchFamily="34" charset="0"/>
              </a:rPr>
              <a:t>1923: New Jersey</a:t>
            </a:r>
          </a:p>
          <a:p>
            <a:pPr marL="342900" indent="-342900">
              <a:spcBef>
                <a:spcPts val="1200"/>
              </a:spcBef>
              <a:spcAft>
                <a:spcPts val="1200"/>
              </a:spcAft>
              <a:buFont typeface="Arial" panose="020B0604020202020204" pitchFamily="34" charset="0"/>
              <a:buChar char="•"/>
            </a:pPr>
            <a:r>
              <a:rPr lang="en-US" sz="2000" b="1" dirty="0" smtClean="0">
                <a:solidFill>
                  <a:schemeClr val="accent4">
                    <a:lumMod val="40000"/>
                    <a:lumOff val="60000"/>
                  </a:schemeClr>
                </a:solidFill>
                <a:latin typeface="Lato" panose="020F0502020204030203" pitchFamily="34" charset="0"/>
              </a:rPr>
              <a:t>1925: Oregon and Massachusetts</a:t>
            </a:r>
          </a:p>
          <a:p>
            <a:pPr marL="342900" indent="-342900">
              <a:spcBef>
                <a:spcPts val="1200"/>
              </a:spcBef>
              <a:spcAft>
                <a:spcPts val="1200"/>
              </a:spcAft>
              <a:buFont typeface="Arial" panose="020B0604020202020204" pitchFamily="34" charset="0"/>
              <a:buChar char="•"/>
            </a:pPr>
            <a:r>
              <a:rPr lang="en-US" sz="2000" b="1" dirty="0" smtClean="0">
                <a:solidFill>
                  <a:schemeClr val="accent4">
                    <a:lumMod val="40000"/>
                    <a:lumOff val="60000"/>
                  </a:schemeClr>
                </a:solidFill>
                <a:latin typeface="Lato" panose="020F0502020204030203" pitchFamily="34" charset="0"/>
              </a:rPr>
              <a:t>1927: California and Pennsylvania</a:t>
            </a:r>
          </a:p>
        </p:txBody>
      </p:sp>
      <p:sp>
        <p:nvSpPr>
          <p:cNvPr id="11" name="Rectangle 10"/>
          <p:cNvSpPr/>
          <p:nvPr/>
        </p:nvSpPr>
        <p:spPr>
          <a:xfrm>
            <a:off x="4827494" y="327458"/>
            <a:ext cx="6984270" cy="1077218"/>
          </a:xfrm>
          <a:prstGeom prst="rect">
            <a:avLst/>
          </a:prstGeom>
        </p:spPr>
        <p:txBody>
          <a:bodyPr wrap="square">
            <a:spAutoFit/>
          </a:bodyPr>
          <a:lstStyle/>
          <a:p>
            <a:pPr algn="r"/>
            <a:r>
              <a:rPr lang="en-US" sz="3200" b="1" cap="small" dirty="0" smtClean="0">
                <a:solidFill>
                  <a:schemeClr val="bg1"/>
                </a:solidFill>
                <a:effectLst>
                  <a:outerShdw blurRad="38100" dist="38100" dir="2700000" algn="tl">
                    <a:srgbClr val="000000">
                      <a:alpha val="43137"/>
                    </a:srgbClr>
                  </a:outerShdw>
                </a:effectLst>
                <a:latin typeface="Lato" panose="020F0502020204030203" pitchFamily="34" charset="0"/>
              </a:rPr>
              <a:t>“Modern” Arbitration Statutes</a:t>
            </a:r>
            <a:br>
              <a:rPr lang="en-US" sz="3200" b="1" cap="small" dirty="0" smtClean="0">
                <a:solidFill>
                  <a:schemeClr val="bg1"/>
                </a:solidFill>
                <a:effectLst>
                  <a:outerShdw blurRad="38100" dist="38100" dir="2700000" algn="tl">
                    <a:srgbClr val="000000">
                      <a:alpha val="43137"/>
                    </a:srgbClr>
                  </a:outerShdw>
                </a:effectLst>
                <a:latin typeface="Lato" panose="020F0502020204030203" pitchFamily="34" charset="0"/>
              </a:rPr>
            </a:br>
            <a:r>
              <a:rPr lang="en-US" sz="3200" b="1" cap="small" dirty="0" smtClean="0">
                <a:solidFill>
                  <a:schemeClr val="bg1"/>
                </a:solidFill>
                <a:effectLst>
                  <a:outerShdw blurRad="38100" dist="38100" dir="2700000" algn="tl">
                    <a:srgbClr val="000000">
                      <a:alpha val="43137"/>
                    </a:srgbClr>
                  </a:outerShdw>
                </a:effectLst>
                <a:latin typeface="Lato" panose="020F0502020204030203" pitchFamily="34" charset="0"/>
              </a:rPr>
              <a:t>of the 1920s</a:t>
            </a:r>
            <a:endParaRPr lang="en-US" sz="3200" b="1" cap="small" dirty="0">
              <a:solidFill>
                <a:schemeClr val="bg1"/>
              </a:solidFill>
              <a:effectLst>
                <a:outerShdw blurRad="38100" dist="38100" dir="2700000" algn="tl">
                  <a:srgbClr val="000000">
                    <a:alpha val="43137"/>
                  </a:srgbClr>
                </a:outerShdw>
              </a:effectLst>
              <a:latin typeface="Lato" panose="020F0502020204030203" pitchFamily="34" charset="0"/>
            </a:endParaRPr>
          </a:p>
        </p:txBody>
      </p:sp>
      <p:pic>
        <p:nvPicPr>
          <p:cNvPr id="4" name="Picture 3"/>
          <p:cNvPicPr>
            <a:picLocks noChangeAspect="1"/>
          </p:cNvPicPr>
          <p:nvPr/>
        </p:nvPicPr>
        <p:blipFill>
          <a:blip r:embed="rId2"/>
          <a:stretch>
            <a:fillRect/>
          </a:stretch>
        </p:blipFill>
        <p:spPr>
          <a:xfrm>
            <a:off x="1254501" y="286179"/>
            <a:ext cx="2103338" cy="3426882"/>
          </a:xfrm>
          <a:prstGeom prst="rect">
            <a:avLst/>
          </a:prstGeom>
        </p:spPr>
      </p:pic>
      <p:pic>
        <p:nvPicPr>
          <p:cNvPr id="5" name="Picture 4"/>
          <p:cNvPicPr>
            <a:picLocks noChangeAspect="1"/>
          </p:cNvPicPr>
          <p:nvPr/>
        </p:nvPicPr>
        <p:blipFill>
          <a:blip r:embed="rId3"/>
          <a:stretch>
            <a:fillRect/>
          </a:stretch>
        </p:blipFill>
        <p:spPr>
          <a:xfrm>
            <a:off x="585033" y="4087906"/>
            <a:ext cx="3442274" cy="2395249"/>
          </a:xfrm>
          <a:prstGeom prst="rect">
            <a:avLst/>
          </a:prstGeom>
        </p:spPr>
      </p:pic>
      <p:sp>
        <p:nvSpPr>
          <p:cNvPr id="10" name="Slide Number Placeholder 14"/>
          <p:cNvSpPr>
            <a:spLocks noGrp="1"/>
          </p:cNvSpPr>
          <p:nvPr>
            <p:ph type="sldNum" sz="quarter" idx="12"/>
          </p:nvPr>
        </p:nvSpPr>
        <p:spPr>
          <a:xfrm>
            <a:off x="11322424" y="6332562"/>
            <a:ext cx="489341" cy="388914"/>
          </a:xfrm>
        </p:spPr>
        <p:txBody>
          <a:bodyPr/>
          <a:lstStyle/>
          <a:p>
            <a:r>
              <a:rPr lang="en-US" sz="1400" dirty="0" smtClean="0">
                <a:solidFill>
                  <a:schemeClr val="bg1"/>
                </a:solidFill>
                <a:latin typeface="Lato" panose="020F0502020204030203" pitchFamily="34" charset="0"/>
              </a:rPr>
              <a:t>10</a:t>
            </a:r>
            <a:endParaRPr lang="en-US" sz="1050" dirty="0">
              <a:solidFill>
                <a:schemeClr val="bg1"/>
              </a:solidFill>
              <a:latin typeface="Lato" panose="020F0502020204030203" pitchFamily="34" charset="0"/>
            </a:endParaRPr>
          </a:p>
        </p:txBody>
      </p:sp>
    </p:spTree>
    <p:extLst>
      <p:ext uri="{BB962C8B-B14F-4D97-AF65-F5344CB8AC3E}">
        <p14:creationId xmlns:p14="http://schemas.microsoft.com/office/powerpoint/2010/main" val="5417840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4545106" cy="6858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827494" y="327458"/>
            <a:ext cx="6984270" cy="1077218"/>
          </a:xfrm>
          <a:prstGeom prst="rect">
            <a:avLst/>
          </a:prstGeom>
        </p:spPr>
        <p:txBody>
          <a:bodyPr wrap="square">
            <a:spAutoFit/>
          </a:bodyPr>
          <a:lstStyle/>
          <a:p>
            <a:pPr algn="r"/>
            <a:r>
              <a:rPr lang="en-US" sz="3200" b="1" cap="small" dirty="0" smtClean="0">
                <a:solidFill>
                  <a:schemeClr val="bg1"/>
                </a:solidFill>
                <a:effectLst>
                  <a:outerShdw blurRad="38100" dist="38100" dir="2700000" algn="tl">
                    <a:srgbClr val="000000">
                      <a:alpha val="43137"/>
                    </a:srgbClr>
                  </a:outerShdw>
                </a:effectLst>
                <a:latin typeface="Lato" panose="020F0502020204030203" pitchFamily="34" charset="0"/>
              </a:rPr>
              <a:t>“Modern” Arbitration Statutes</a:t>
            </a:r>
            <a:br>
              <a:rPr lang="en-US" sz="3200" b="1" cap="small" dirty="0" smtClean="0">
                <a:solidFill>
                  <a:schemeClr val="bg1"/>
                </a:solidFill>
                <a:effectLst>
                  <a:outerShdw blurRad="38100" dist="38100" dir="2700000" algn="tl">
                    <a:srgbClr val="000000">
                      <a:alpha val="43137"/>
                    </a:srgbClr>
                  </a:outerShdw>
                </a:effectLst>
                <a:latin typeface="Lato" panose="020F0502020204030203" pitchFamily="34" charset="0"/>
              </a:rPr>
            </a:br>
            <a:r>
              <a:rPr lang="en-US" sz="3200" b="1" cap="small" dirty="0" smtClean="0">
                <a:solidFill>
                  <a:schemeClr val="bg1"/>
                </a:solidFill>
                <a:effectLst>
                  <a:outerShdw blurRad="38100" dist="38100" dir="2700000" algn="tl">
                    <a:srgbClr val="000000">
                      <a:alpha val="43137"/>
                    </a:srgbClr>
                  </a:outerShdw>
                </a:effectLst>
                <a:latin typeface="Lato" panose="020F0502020204030203" pitchFamily="34" charset="0"/>
              </a:rPr>
              <a:t>of the 1920s</a:t>
            </a:r>
            <a:endParaRPr lang="en-US" sz="3200" b="1" cap="small" dirty="0">
              <a:solidFill>
                <a:schemeClr val="bg1"/>
              </a:solidFill>
              <a:effectLst>
                <a:outerShdw blurRad="38100" dist="38100" dir="2700000" algn="tl">
                  <a:srgbClr val="000000">
                    <a:alpha val="43137"/>
                  </a:srgbClr>
                </a:outerShdw>
              </a:effectLst>
              <a:latin typeface="Lato" panose="020F0502020204030203" pitchFamily="34" charset="0"/>
            </a:endParaRPr>
          </a:p>
        </p:txBody>
      </p:sp>
      <p:pic>
        <p:nvPicPr>
          <p:cNvPr id="4" name="Picture 3"/>
          <p:cNvPicPr>
            <a:picLocks noChangeAspect="1"/>
          </p:cNvPicPr>
          <p:nvPr/>
        </p:nvPicPr>
        <p:blipFill>
          <a:blip r:embed="rId2"/>
          <a:stretch>
            <a:fillRect/>
          </a:stretch>
        </p:blipFill>
        <p:spPr>
          <a:xfrm>
            <a:off x="1254501" y="286179"/>
            <a:ext cx="2103338" cy="3426882"/>
          </a:xfrm>
          <a:prstGeom prst="rect">
            <a:avLst/>
          </a:prstGeom>
        </p:spPr>
      </p:pic>
      <p:pic>
        <p:nvPicPr>
          <p:cNvPr id="5" name="Picture 4"/>
          <p:cNvPicPr>
            <a:picLocks noChangeAspect="1"/>
          </p:cNvPicPr>
          <p:nvPr/>
        </p:nvPicPr>
        <p:blipFill>
          <a:blip r:embed="rId3"/>
          <a:stretch>
            <a:fillRect/>
          </a:stretch>
        </p:blipFill>
        <p:spPr>
          <a:xfrm>
            <a:off x="585033" y="4087906"/>
            <a:ext cx="3442274" cy="2395249"/>
          </a:xfrm>
          <a:prstGeom prst="rect">
            <a:avLst/>
          </a:prstGeom>
        </p:spPr>
      </p:pic>
      <p:sp>
        <p:nvSpPr>
          <p:cNvPr id="10" name="Slide Number Placeholder 14"/>
          <p:cNvSpPr>
            <a:spLocks noGrp="1"/>
          </p:cNvSpPr>
          <p:nvPr>
            <p:ph type="sldNum" sz="quarter" idx="12"/>
          </p:nvPr>
        </p:nvSpPr>
        <p:spPr>
          <a:xfrm>
            <a:off x="11322424" y="6332562"/>
            <a:ext cx="489341" cy="388914"/>
          </a:xfrm>
        </p:spPr>
        <p:txBody>
          <a:bodyPr/>
          <a:lstStyle/>
          <a:p>
            <a:r>
              <a:rPr lang="en-US" sz="1400" dirty="0" smtClean="0">
                <a:solidFill>
                  <a:schemeClr val="bg1"/>
                </a:solidFill>
                <a:latin typeface="Lato" panose="020F0502020204030203" pitchFamily="34" charset="0"/>
              </a:rPr>
              <a:t>11</a:t>
            </a:r>
            <a:endParaRPr lang="en-US" sz="1050" dirty="0">
              <a:solidFill>
                <a:schemeClr val="bg1"/>
              </a:solidFill>
              <a:latin typeface="Lato" panose="020F0502020204030203" pitchFamily="34" charset="0"/>
            </a:endParaRPr>
          </a:p>
        </p:txBody>
      </p:sp>
      <p:sp>
        <p:nvSpPr>
          <p:cNvPr id="9" name="Rectangle 8"/>
          <p:cNvSpPr/>
          <p:nvPr/>
        </p:nvSpPr>
        <p:spPr>
          <a:xfrm>
            <a:off x="5540188" y="2125652"/>
            <a:ext cx="6145306" cy="707886"/>
          </a:xfrm>
          <a:prstGeom prst="rect">
            <a:avLst/>
          </a:prstGeom>
        </p:spPr>
        <p:txBody>
          <a:bodyPr wrap="square">
            <a:spAutoFit/>
          </a:bodyPr>
          <a:lstStyle/>
          <a:p>
            <a:pPr>
              <a:spcBef>
                <a:spcPts val="1200"/>
              </a:spcBef>
              <a:spcAft>
                <a:spcPts val="1200"/>
              </a:spcAft>
            </a:pPr>
            <a:r>
              <a:rPr lang="en-US" sz="2000" b="1" dirty="0" smtClean="0">
                <a:solidFill>
                  <a:schemeClr val="accent4">
                    <a:lumMod val="40000"/>
                    <a:lumOff val="60000"/>
                  </a:schemeClr>
                </a:solidFill>
                <a:latin typeface="Lato" panose="020F0502020204030203" pitchFamily="34" charset="0"/>
              </a:rPr>
              <a:t>The New York law made agreements to arbitrate “valid, enforceable, and irrevocable.”</a:t>
            </a:r>
          </a:p>
        </p:txBody>
      </p:sp>
      <p:pic>
        <p:nvPicPr>
          <p:cNvPr id="12" name="Picture 11"/>
          <p:cNvPicPr>
            <a:picLocks noChangeAspect="1"/>
          </p:cNvPicPr>
          <p:nvPr/>
        </p:nvPicPr>
        <p:blipFill>
          <a:blip r:embed="rId4"/>
          <a:stretch>
            <a:fillRect/>
          </a:stretch>
        </p:blipFill>
        <p:spPr>
          <a:xfrm>
            <a:off x="5787357" y="3554514"/>
            <a:ext cx="5535067" cy="1779999"/>
          </a:xfrm>
          <a:prstGeom prst="rect">
            <a:avLst/>
          </a:prstGeom>
        </p:spPr>
      </p:pic>
    </p:spTree>
    <p:extLst>
      <p:ext uri="{BB962C8B-B14F-4D97-AF65-F5344CB8AC3E}">
        <p14:creationId xmlns:p14="http://schemas.microsoft.com/office/powerpoint/2010/main" val="1237514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4545106" cy="6858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526741" y="2375903"/>
            <a:ext cx="6147929" cy="2862322"/>
          </a:xfrm>
          <a:prstGeom prst="rect">
            <a:avLst/>
          </a:prstGeom>
        </p:spPr>
        <p:txBody>
          <a:bodyPr wrap="square">
            <a:spAutoFit/>
          </a:bodyPr>
          <a:lstStyle/>
          <a:p>
            <a:pPr>
              <a:spcBef>
                <a:spcPts val="1200"/>
              </a:spcBef>
              <a:spcAft>
                <a:spcPts val="1200"/>
              </a:spcAft>
            </a:pPr>
            <a:r>
              <a:rPr lang="en-US" sz="2000" b="1" dirty="0" smtClean="0">
                <a:solidFill>
                  <a:schemeClr val="accent4">
                    <a:lumMod val="40000"/>
                    <a:lumOff val="60000"/>
                  </a:schemeClr>
                </a:solidFill>
                <a:latin typeface="Lato" panose="020F0502020204030203" pitchFamily="34" charset="0"/>
              </a:rPr>
              <a:t>As New York was enacting this arbitration law, organizations dedicated to providing dispute resolution services began to emerge.</a:t>
            </a:r>
          </a:p>
          <a:p>
            <a:pPr>
              <a:spcBef>
                <a:spcPts val="1200"/>
              </a:spcBef>
              <a:spcAft>
                <a:spcPts val="1200"/>
              </a:spcAft>
            </a:pPr>
            <a:r>
              <a:rPr lang="en-US" sz="2000" b="1" dirty="0" smtClean="0">
                <a:solidFill>
                  <a:schemeClr val="accent4">
                    <a:lumMod val="40000"/>
                    <a:lumOff val="60000"/>
                  </a:schemeClr>
                </a:solidFill>
                <a:latin typeface="Lato" panose="020F0502020204030203" pitchFamily="34" charset="0"/>
              </a:rPr>
              <a:t>One </a:t>
            </a:r>
            <a:r>
              <a:rPr lang="en-US" sz="2000" b="1" dirty="0">
                <a:solidFill>
                  <a:schemeClr val="accent4">
                    <a:lumMod val="40000"/>
                    <a:lumOff val="60000"/>
                  </a:schemeClr>
                </a:solidFill>
                <a:latin typeface="Lato" panose="020F0502020204030203" pitchFamily="34" charset="0"/>
              </a:rPr>
              <a:t>of the first organizations to enter this landscape, from a Jewish perspective, was the Jewish Court of </a:t>
            </a:r>
            <a:r>
              <a:rPr lang="en-US" sz="2000" b="1" dirty="0" smtClean="0">
                <a:solidFill>
                  <a:schemeClr val="accent4">
                    <a:lumMod val="40000"/>
                    <a:lumOff val="60000"/>
                  </a:schemeClr>
                </a:solidFill>
                <a:latin typeface="Lato" panose="020F0502020204030203" pitchFamily="34" charset="0"/>
              </a:rPr>
              <a:t>Arbitration.  It was founded by Rabbi Samuel </a:t>
            </a:r>
            <a:r>
              <a:rPr lang="en-US" sz="2000" b="1" dirty="0" err="1" smtClean="0">
                <a:solidFill>
                  <a:schemeClr val="accent4">
                    <a:lumMod val="40000"/>
                    <a:lumOff val="60000"/>
                  </a:schemeClr>
                </a:solidFill>
                <a:latin typeface="Lato" panose="020F0502020204030203" pitchFamily="34" charset="0"/>
              </a:rPr>
              <a:t>Buchler</a:t>
            </a:r>
            <a:r>
              <a:rPr lang="en-US" sz="2000" b="1" dirty="0" smtClean="0">
                <a:solidFill>
                  <a:schemeClr val="accent4">
                    <a:lumMod val="40000"/>
                    <a:lumOff val="60000"/>
                  </a:schemeClr>
                </a:solidFill>
                <a:latin typeface="Lato" panose="020F0502020204030203" pitchFamily="34" charset="0"/>
              </a:rPr>
              <a:t> </a:t>
            </a:r>
            <a:r>
              <a:rPr lang="en-US" sz="2000" b="1" i="1" dirty="0" smtClean="0">
                <a:solidFill>
                  <a:schemeClr val="accent4">
                    <a:lumMod val="40000"/>
                    <a:lumOff val="60000"/>
                  </a:schemeClr>
                </a:solidFill>
                <a:latin typeface="Lato" panose="020F0502020204030203" pitchFamily="34" charset="0"/>
              </a:rPr>
              <a:t>(pictured at left) </a:t>
            </a:r>
            <a:r>
              <a:rPr lang="en-US" sz="2000" b="1" dirty="0" smtClean="0">
                <a:solidFill>
                  <a:schemeClr val="accent4">
                    <a:lumMod val="40000"/>
                    <a:lumOff val="60000"/>
                  </a:schemeClr>
                </a:solidFill>
                <a:latin typeface="Lato" panose="020F0502020204030203" pitchFamily="34" charset="0"/>
              </a:rPr>
              <a:t>and Louis Richman in 1919 in New York City.</a:t>
            </a:r>
          </a:p>
        </p:txBody>
      </p:sp>
      <p:sp>
        <p:nvSpPr>
          <p:cNvPr id="10" name="Rectangle 9"/>
          <p:cNvSpPr/>
          <p:nvPr/>
        </p:nvSpPr>
        <p:spPr>
          <a:xfrm>
            <a:off x="5177118" y="327458"/>
            <a:ext cx="6634646" cy="1077218"/>
          </a:xfrm>
          <a:prstGeom prst="rect">
            <a:avLst/>
          </a:prstGeom>
        </p:spPr>
        <p:txBody>
          <a:bodyPr wrap="square">
            <a:spAutoFit/>
          </a:bodyPr>
          <a:lstStyle/>
          <a:p>
            <a:pPr algn="r"/>
            <a:r>
              <a:rPr lang="en-US" sz="3200" b="1" cap="small" dirty="0">
                <a:solidFill>
                  <a:schemeClr val="bg1"/>
                </a:solidFill>
                <a:effectLst>
                  <a:outerShdw blurRad="38100" dist="38100" dir="2700000" algn="tl">
                    <a:srgbClr val="000000">
                      <a:alpha val="43137"/>
                    </a:srgbClr>
                  </a:outerShdw>
                </a:effectLst>
                <a:latin typeface="Lato" panose="020F0502020204030203" pitchFamily="34" charset="0"/>
              </a:rPr>
              <a:t>Jewish </a:t>
            </a:r>
            <a:r>
              <a:rPr lang="en-US" sz="3200" b="1" cap="small" dirty="0" smtClean="0">
                <a:solidFill>
                  <a:schemeClr val="bg1"/>
                </a:solidFill>
                <a:effectLst>
                  <a:outerShdw blurRad="38100" dist="38100" dir="2700000" algn="tl">
                    <a:srgbClr val="000000">
                      <a:alpha val="43137"/>
                    </a:srgbClr>
                  </a:outerShdw>
                </a:effectLst>
                <a:latin typeface="Lato" panose="020F0502020204030203" pitchFamily="34" charset="0"/>
              </a:rPr>
              <a:t>Dispute Resolution </a:t>
            </a:r>
            <a:br>
              <a:rPr lang="en-US" sz="3200" b="1" cap="small" dirty="0" smtClean="0">
                <a:solidFill>
                  <a:schemeClr val="bg1"/>
                </a:solidFill>
                <a:effectLst>
                  <a:outerShdw blurRad="38100" dist="38100" dir="2700000" algn="tl">
                    <a:srgbClr val="000000">
                      <a:alpha val="43137"/>
                    </a:srgbClr>
                  </a:outerShdw>
                </a:effectLst>
                <a:latin typeface="Lato" panose="020F0502020204030203" pitchFamily="34" charset="0"/>
              </a:rPr>
            </a:br>
            <a:r>
              <a:rPr lang="en-US" sz="3200" b="1" cap="small" dirty="0" smtClean="0">
                <a:solidFill>
                  <a:schemeClr val="bg1"/>
                </a:solidFill>
                <a:effectLst>
                  <a:outerShdw blurRad="38100" dist="38100" dir="2700000" algn="tl">
                    <a:srgbClr val="000000">
                      <a:alpha val="43137"/>
                    </a:srgbClr>
                  </a:outerShdw>
                </a:effectLst>
                <a:latin typeface="Lato" panose="020F0502020204030203" pitchFamily="34" charset="0"/>
              </a:rPr>
              <a:t>in </a:t>
            </a:r>
            <a:r>
              <a:rPr lang="en-US" sz="3200" b="1" cap="small" dirty="0">
                <a:solidFill>
                  <a:schemeClr val="bg1"/>
                </a:solidFill>
                <a:effectLst>
                  <a:outerShdw blurRad="38100" dist="38100" dir="2700000" algn="tl">
                    <a:srgbClr val="000000">
                      <a:alpha val="43137"/>
                    </a:srgbClr>
                  </a:outerShdw>
                </a:effectLst>
                <a:latin typeface="Lato" panose="020F0502020204030203" pitchFamily="34" charset="0"/>
              </a:rPr>
              <a:t>New York</a:t>
            </a:r>
          </a:p>
        </p:txBody>
      </p:sp>
      <p:pic>
        <p:nvPicPr>
          <p:cNvPr id="6" name="Picture 5"/>
          <p:cNvPicPr>
            <a:picLocks noChangeAspect="1"/>
          </p:cNvPicPr>
          <p:nvPr/>
        </p:nvPicPr>
        <p:blipFill>
          <a:blip r:embed="rId2"/>
          <a:stretch>
            <a:fillRect/>
          </a:stretch>
        </p:blipFill>
        <p:spPr>
          <a:xfrm>
            <a:off x="483190" y="923021"/>
            <a:ext cx="3577822" cy="5011321"/>
          </a:xfrm>
          <a:prstGeom prst="rect">
            <a:avLst/>
          </a:prstGeom>
        </p:spPr>
      </p:pic>
      <p:sp>
        <p:nvSpPr>
          <p:cNvPr id="11" name="Slide Number Placeholder 14"/>
          <p:cNvSpPr>
            <a:spLocks noGrp="1"/>
          </p:cNvSpPr>
          <p:nvPr>
            <p:ph type="sldNum" sz="quarter" idx="12"/>
          </p:nvPr>
        </p:nvSpPr>
        <p:spPr>
          <a:xfrm>
            <a:off x="11322424" y="6332562"/>
            <a:ext cx="489341" cy="388914"/>
          </a:xfrm>
        </p:spPr>
        <p:txBody>
          <a:bodyPr/>
          <a:lstStyle/>
          <a:p>
            <a:r>
              <a:rPr lang="en-US" sz="1400" dirty="0" smtClean="0">
                <a:solidFill>
                  <a:schemeClr val="bg1"/>
                </a:solidFill>
                <a:latin typeface="Lato" panose="020F0502020204030203" pitchFamily="34" charset="0"/>
              </a:rPr>
              <a:t>12</a:t>
            </a:r>
            <a:endParaRPr lang="en-US" sz="1050" dirty="0">
              <a:solidFill>
                <a:schemeClr val="bg1"/>
              </a:solidFill>
              <a:latin typeface="Lato" panose="020F0502020204030203" pitchFamily="34" charset="0"/>
            </a:endParaRPr>
          </a:p>
        </p:txBody>
      </p:sp>
    </p:spTree>
    <p:extLst>
      <p:ext uri="{BB962C8B-B14F-4D97-AF65-F5344CB8AC3E}">
        <p14:creationId xmlns:p14="http://schemas.microsoft.com/office/powerpoint/2010/main" val="8497014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4545106" cy="6858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2"/>
          <a:stretch>
            <a:fillRect/>
          </a:stretch>
        </p:blipFill>
        <p:spPr>
          <a:xfrm>
            <a:off x="789656" y="233328"/>
            <a:ext cx="2935179" cy="6271653"/>
          </a:xfrm>
          <a:prstGeom prst="rect">
            <a:avLst/>
          </a:prstGeom>
        </p:spPr>
      </p:pic>
      <p:sp>
        <p:nvSpPr>
          <p:cNvPr id="12" name="Rectangle 11"/>
          <p:cNvSpPr/>
          <p:nvPr/>
        </p:nvSpPr>
        <p:spPr>
          <a:xfrm>
            <a:off x="5065821" y="2222014"/>
            <a:ext cx="6514720" cy="3477875"/>
          </a:xfrm>
          <a:prstGeom prst="rect">
            <a:avLst/>
          </a:prstGeom>
        </p:spPr>
        <p:txBody>
          <a:bodyPr wrap="square">
            <a:spAutoFit/>
          </a:bodyPr>
          <a:lstStyle/>
          <a:p>
            <a:pPr>
              <a:spcBef>
                <a:spcPts val="1200"/>
              </a:spcBef>
              <a:spcAft>
                <a:spcPts val="1200"/>
              </a:spcAft>
            </a:pPr>
            <a:r>
              <a:rPr lang="en-US" sz="2000" b="1" dirty="0" smtClean="0">
                <a:solidFill>
                  <a:schemeClr val="accent4">
                    <a:lumMod val="40000"/>
                    <a:lumOff val="60000"/>
                  </a:schemeClr>
                </a:solidFill>
                <a:latin typeface="Lato" panose="020F0502020204030203" pitchFamily="34" charset="0"/>
              </a:rPr>
              <a:t>The Jewish Court of Arbitration was created to provide a forum for recent Jewish immigrants to resolve their differences.  </a:t>
            </a:r>
          </a:p>
          <a:p>
            <a:pPr>
              <a:spcBef>
                <a:spcPts val="1200"/>
              </a:spcBef>
              <a:spcAft>
                <a:spcPts val="1200"/>
              </a:spcAft>
            </a:pPr>
            <a:r>
              <a:rPr lang="en-US" sz="2000" b="1" dirty="0" smtClean="0">
                <a:solidFill>
                  <a:schemeClr val="accent4">
                    <a:lumMod val="40000"/>
                    <a:lumOff val="60000"/>
                  </a:schemeClr>
                </a:solidFill>
                <a:latin typeface="Lato" panose="020F0502020204030203" pitchFamily="34" charset="0"/>
              </a:rPr>
              <a:t>Its proceedings were in Yiddish, rather tha</a:t>
            </a:r>
            <a:r>
              <a:rPr lang="en-US" sz="2000" b="1" dirty="0" smtClean="0">
                <a:solidFill>
                  <a:schemeClr val="accent4">
                    <a:lumMod val="40000"/>
                    <a:lumOff val="60000"/>
                  </a:schemeClr>
                </a:solidFill>
                <a:latin typeface="Lato" panose="020F0502020204030203" pitchFamily="34" charset="0"/>
              </a:rPr>
              <a:t>n English, and</a:t>
            </a:r>
            <a:r>
              <a:rPr lang="en-US" sz="2000" b="1" dirty="0" smtClean="0">
                <a:solidFill>
                  <a:schemeClr val="accent4">
                    <a:lumMod val="40000"/>
                    <a:lumOff val="60000"/>
                  </a:schemeClr>
                </a:solidFill>
                <a:latin typeface="Lato" panose="020F0502020204030203" pitchFamily="34" charset="0"/>
              </a:rPr>
              <a:t> </a:t>
            </a:r>
            <a:r>
              <a:rPr lang="en-US" sz="2000" b="1" dirty="0" smtClean="0">
                <a:solidFill>
                  <a:schemeClr val="accent4">
                    <a:lumMod val="40000"/>
                    <a:lumOff val="60000"/>
                  </a:schemeClr>
                </a:solidFill>
                <a:latin typeface="Lato" panose="020F0502020204030203" pitchFamily="34" charset="0"/>
              </a:rPr>
              <a:t>its focus was on resolving disputes equitably and in accordance with traditional Jewish values.</a:t>
            </a:r>
          </a:p>
          <a:p>
            <a:pPr>
              <a:spcBef>
                <a:spcPts val="1200"/>
              </a:spcBef>
              <a:spcAft>
                <a:spcPts val="1200"/>
              </a:spcAft>
            </a:pPr>
            <a:r>
              <a:rPr lang="en-US" sz="2000" b="1" dirty="0" smtClean="0">
                <a:solidFill>
                  <a:schemeClr val="accent4">
                    <a:lumMod val="40000"/>
                    <a:lumOff val="60000"/>
                  </a:schemeClr>
                </a:solidFill>
                <a:latin typeface="Lato" panose="020F0502020204030203" pitchFamily="34" charset="0"/>
              </a:rPr>
              <a:t>Given these characteristics, it was not favored as a dispute resolution forum for Americanized, assimilated Jews.</a:t>
            </a:r>
          </a:p>
        </p:txBody>
      </p:sp>
      <p:sp>
        <p:nvSpPr>
          <p:cNvPr id="13" name="Slide Number Placeholder 14"/>
          <p:cNvSpPr>
            <a:spLocks noGrp="1"/>
          </p:cNvSpPr>
          <p:nvPr>
            <p:ph type="sldNum" sz="quarter" idx="12"/>
          </p:nvPr>
        </p:nvSpPr>
        <p:spPr>
          <a:xfrm>
            <a:off x="11322424" y="6332562"/>
            <a:ext cx="489341" cy="388914"/>
          </a:xfrm>
        </p:spPr>
        <p:txBody>
          <a:bodyPr/>
          <a:lstStyle/>
          <a:p>
            <a:r>
              <a:rPr lang="en-US" sz="1400" dirty="0" smtClean="0">
                <a:solidFill>
                  <a:schemeClr val="bg1"/>
                </a:solidFill>
                <a:latin typeface="Lato" panose="020F0502020204030203" pitchFamily="34" charset="0"/>
              </a:rPr>
              <a:t>13</a:t>
            </a:r>
            <a:endParaRPr lang="en-US" sz="1050" dirty="0">
              <a:solidFill>
                <a:schemeClr val="bg1"/>
              </a:solidFill>
              <a:latin typeface="Lato" panose="020F0502020204030203" pitchFamily="34" charset="0"/>
            </a:endParaRPr>
          </a:p>
        </p:txBody>
      </p:sp>
      <p:sp>
        <p:nvSpPr>
          <p:cNvPr id="14" name="Rectangle 13"/>
          <p:cNvSpPr/>
          <p:nvPr/>
        </p:nvSpPr>
        <p:spPr>
          <a:xfrm>
            <a:off x="5065820" y="327458"/>
            <a:ext cx="6745943" cy="1077218"/>
          </a:xfrm>
          <a:prstGeom prst="rect">
            <a:avLst/>
          </a:prstGeom>
        </p:spPr>
        <p:txBody>
          <a:bodyPr wrap="square">
            <a:spAutoFit/>
          </a:bodyPr>
          <a:lstStyle/>
          <a:p>
            <a:pPr algn="r"/>
            <a:r>
              <a:rPr lang="en-US" sz="3200" b="1" cap="small" dirty="0">
                <a:solidFill>
                  <a:schemeClr val="bg1"/>
                </a:solidFill>
                <a:effectLst>
                  <a:outerShdw blurRad="38100" dist="38100" dir="2700000" algn="tl">
                    <a:srgbClr val="000000">
                      <a:alpha val="43137"/>
                    </a:srgbClr>
                  </a:outerShdw>
                </a:effectLst>
                <a:latin typeface="Lato" panose="020F0502020204030203" pitchFamily="34" charset="0"/>
              </a:rPr>
              <a:t>Jewish </a:t>
            </a:r>
            <a:r>
              <a:rPr lang="en-US" sz="3200" b="1" cap="small" dirty="0" smtClean="0">
                <a:solidFill>
                  <a:schemeClr val="bg1"/>
                </a:solidFill>
                <a:effectLst>
                  <a:outerShdw blurRad="38100" dist="38100" dir="2700000" algn="tl">
                    <a:srgbClr val="000000">
                      <a:alpha val="43137"/>
                    </a:srgbClr>
                  </a:outerShdw>
                </a:effectLst>
                <a:latin typeface="Lato" panose="020F0502020204030203" pitchFamily="34" charset="0"/>
              </a:rPr>
              <a:t>Dispute Resolution </a:t>
            </a:r>
            <a:br>
              <a:rPr lang="en-US" sz="3200" b="1" cap="small" dirty="0" smtClean="0">
                <a:solidFill>
                  <a:schemeClr val="bg1"/>
                </a:solidFill>
                <a:effectLst>
                  <a:outerShdw blurRad="38100" dist="38100" dir="2700000" algn="tl">
                    <a:srgbClr val="000000">
                      <a:alpha val="43137"/>
                    </a:srgbClr>
                  </a:outerShdw>
                </a:effectLst>
                <a:latin typeface="Lato" panose="020F0502020204030203" pitchFamily="34" charset="0"/>
              </a:rPr>
            </a:br>
            <a:r>
              <a:rPr lang="en-US" sz="3200" b="1" cap="small" dirty="0" smtClean="0">
                <a:solidFill>
                  <a:schemeClr val="bg1"/>
                </a:solidFill>
                <a:effectLst>
                  <a:outerShdw blurRad="38100" dist="38100" dir="2700000" algn="tl">
                    <a:srgbClr val="000000">
                      <a:alpha val="43137"/>
                    </a:srgbClr>
                  </a:outerShdw>
                </a:effectLst>
                <a:latin typeface="Lato" panose="020F0502020204030203" pitchFamily="34" charset="0"/>
              </a:rPr>
              <a:t>in </a:t>
            </a:r>
            <a:r>
              <a:rPr lang="en-US" sz="3200" b="1" cap="small" dirty="0">
                <a:solidFill>
                  <a:schemeClr val="bg1"/>
                </a:solidFill>
                <a:effectLst>
                  <a:outerShdw blurRad="38100" dist="38100" dir="2700000" algn="tl">
                    <a:srgbClr val="000000">
                      <a:alpha val="43137"/>
                    </a:srgbClr>
                  </a:outerShdw>
                </a:effectLst>
                <a:latin typeface="Lato" panose="020F0502020204030203" pitchFamily="34" charset="0"/>
              </a:rPr>
              <a:t>New York</a:t>
            </a:r>
          </a:p>
        </p:txBody>
      </p:sp>
    </p:spTree>
    <p:extLst>
      <p:ext uri="{BB962C8B-B14F-4D97-AF65-F5344CB8AC3E}">
        <p14:creationId xmlns:p14="http://schemas.microsoft.com/office/powerpoint/2010/main" val="6518569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4545106" cy="6858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5190565" y="2023068"/>
            <a:ext cx="6470659" cy="3785652"/>
          </a:xfrm>
          <a:prstGeom prst="rect">
            <a:avLst/>
          </a:prstGeom>
        </p:spPr>
        <p:txBody>
          <a:bodyPr wrap="square">
            <a:spAutoFit/>
          </a:bodyPr>
          <a:lstStyle/>
          <a:p>
            <a:pPr>
              <a:spcBef>
                <a:spcPts val="1200"/>
              </a:spcBef>
              <a:spcAft>
                <a:spcPts val="1200"/>
              </a:spcAft>
            </a:pPr>
            <a:r>
              <a:rPr lang="en-US" sz="2000" b="1" dirty="0" smtClean="0">
                <a:solidFill>
                  <a:schemeClr val="accent4">
                    <a:lumMod val="40000"/>
                    <a:lumOff val="60000"/>
                  </a:schemeClr>
                </a:solidFill>
                <a:latin typeface="Lato" panose="020F0502020204030203" pitchFamily="34" charset="0"/>
              </a:rPr>
              <a:t>In the wake of World War II, more and more Orthodox Jews immigrated from Europe to the United States.  </a:t>
            </a:r>
          </a:p>
          <a:p>
            <a:pPr>
              <a:spcBef>
                <a:spcPts val="1200"/>
              </a:spcBef>
              <a:spcAft>
                <a:spcPts val="1200"/>
              </a:spcAft>
            </a:pPr>
            <a:r>
              <a:rPr lang="en-US" sz="2000" b="1" dirty="0" smtClean="0">
                <a:solidFill>
                  <a:schemeClr val="accent4">
                    <a:lumMod val="40000"/>
                    <a:lumOff val="60000"/>
                  </a:schemeClr>
                </a:solidFill>
                <a:latin typeface="Lato" panose="020F0502020204030203" pitchFamily="34" charset="0"/>
              </a:rPr>
              <a:t>Many of these immigrants worked to establish religious communities in their new country, prioritizing the creation of synagogues, Torah study, and a singular dedication to Jewish life.</a:t>
            </a:r>
          </a:p>
          <a:p>
            <a:pPr>
              <a:spcBef>
                <a:spcPts val="1200"/>
              </a:spcBef>
              <a:spcAft>
                <a:spcPts val="1200"/>
              </a:spcAft>
            </a:pPr>
            <a:r>
              <a:rPr lang="en-US" sz="2000" b="1" dirty="0" smtClean="0">
                <a:solidFill>
                  <a:schemeClr val="accent4">
                    <a:lumMod val="40000"/>
                    <a:lumOff val="60000"/>
                  </a:schemeClr>
                </a:solidFill>
                <a:latin typeface="Lato" panose="020F0502020204030203" pitchFamily="34" charset="0"/>
              </a:rPr>
              <a:t>For these communities in particular, the Jewish Arbitration Court provided an important foundation to the religious dispute resolution system that is still in use to this day.</a:t>
            </a:r>
          </a:p>
        </p:txBody>
      </p:sp>
      <p:pic>
        <p:nvPicPr>
          <p:cNvPr id="4" name="Picture 3"/>
          <p:cNvPicPr>
            <a:picLocks noChangeAspect="1"/>
          </p:cNvPicPr>
          <p:nvPr/>
        </p:nvPicPr>
        <p:blipFill>
          <a:blip r:embed="rId2"/>
          <a:stretch>
            <a:fillRect/>
          </a:stretch>
        </p:blipFill>
        <p:spPr>
          <a:xfrm>
            <a:off x="921031" y="364097"/>
            <a:ext cx="2703043" cy="6129805"/>
          </a:xfrm>
          <a:prstGeom prst="rect">
            <a:avLst/>
          </a:prstGeom>
        </p:spPr>
      </p:pic>
      <p:sp>
        <p:nvSpPr>
          <p:cNvPr id="12" name="Slide Number Placeholder 14"/>
          <p:cNvSpPr>
            <a:spLocks noGrp="1"/>
          </p:cNvSpPr>
          <p:nvPr>
            <p:ph type="sldNum" sz="quarter" idx="12"/>
          </p:nvPr>
        </p:nvSpPr>
        <p:spPr>
          <a:xfrm>
            <a:off x="11322424" y="6332562"/>
            <a:ext cx="489341" cy="388914"/>
          </a:xfrm>
        </p:spPr>
        <p:txBody>
          <a:bodyPr/>
          <a:lstStyle/>
          <a:p>
            <a:r>
              <a:rPr lang="en-US" sz="1400" dirty="0" smtClean="0">
                <a:solidFill>
                  <a:schemeClr val="bg1"/>
                </a:solidFill>
                <a:latin typeface="Lato" panose="020F0502020204030203" pitchFamily="34" charset="0"/>
              </a:rPr>
              <a:t>14</a:t>
            </a:r>
            <a:endParaRPr lang="en-US" sz="1050" dirty="0">
              <a:solidFill>
                <a:schemeClr val="bg1"/>
              </a:solidFill>
              <a:latin typeface="Lato" panose="020F0502020204030203" pitchFamily="34" charset="0"/>
            </a:endParaRPr>
          </a:p>
        </p:txBody>
      </p:sp>
      <p:sp>
        <p:nvSpPr>
          <p:cNvPr id="13" name="Rectangle 12"/>
          <p:cNvSpPr/>
          <p:nvPr/>
        </p:nvSpPr>
        <p:spPr>
          <a:xfrm>
            <a:off x="5190564" y="327458"/>
            <a:ext cx="6621199" cy="1077218"/>
          </a:xfrm>
          <a:prstGeom prst="rect">
            <a:avLst/>
          </a:prstGeom>
        </p:spPr>
        <p:txBody>
          <a:bodyPr wrap="square">
            <a:spAutoFit/>
          </a:bodyPr>
          <a:lstStyle/>
          <a:p>
            <a:pPr algn="r"/>
            <a:r>
              <a:rPr lang="en-US" sz="3200" b="1" cap="small" dirty="0">
                <a:solidFill>
                  <a:schemeClr val="bg1"/>
                </a:solidFill>
                <a:effectLst>
                  <a:outerShdw blurRad="38100" dist="38100" dir="2700000" algn="tl">
                    <a:srgbClr val="000000">
                      <a:alpha val="43137"/>
                    </a:srgbClr>
                  </a:outerShdw>
                </a:effectLst>
                <a:latin typeface="Lato" panose="020F0502020204030203" pitchFamily="34" charset="0"/>
              </a:rPr>
              <a:t>Jewish </a:t>
            </a:r>
            <a:r>
              <a:rPr lang="en-US" sz="3200" b="1" cap="small" dirty="0" smtClean="0">
                <a:solidFill>
                  <a:schemeClr val="bg1"/>
                </a:solidFill>
                <a:effectLst>
                  <a:outerShdw blurRad="38100" dist="38100" dir="2700000" algn="tl">
                    <a:srgbClr val="000000">
                      <a:alpha val="43137"/>
                    </a:srgbClr>
                  </a:outerShdw>
                </a:effectLst>
                <a:latin typeface="Lato" panose="020F0502020204030203" pitchFamily="34" charset="0"/>
              </a:rPr>
              <a:t>Dispute Resolution </a:t>
            </a:r>
            <a:br>
              <a:rPr lang="en-US" sz="3200" b="1" cap="small" dirty="0" smtClean="0">
                <a:solidFill>
                  <a:schemeClr val="bg1"/>
                </a:solidFill>
                <a:effectLst>
                  <a:outerShdw blurRad="38100" dist="38100" dir="2700000" algn="tl">
                    <a:srgbClr val="000000">
                      <a:alpha val="43137"/>
                    </a:srgbClr>
                  </a:outerShdw>
                </a:effectLst>
                <a:latin typeface="Lato" panose="020F0502020204030203" pitchFamily="34" charset="0"/>
              </a:rPr>
            </a:br>
            <a:r>
              <a:rPr lang="en-US" sz="3200" b="1" cap="small" dirty="0" smtClean="0">
                <a:solidFill>
                  <a:schemeClr val="bg1"/>
                </a:solidFill>
                <a:effectLst>
                  <a:outerShdw blurRad="38100" dist="38100" dir="2700000" algn="tl">
                    <a:srgbClr val="000000">
                      <a:alpha val="43137"/>
                    </a:srgbClr>
                  </a:outerShdw>
                </a:effectLst>
                <a:latin typeface="Lato" panose="020F0502020204030203" pitchFamily="34" charset="0"/>
              </a:rPr>
              <a:t>in </a:t>
            </a:r>
            <a:r>
              <a:rPr lang="en-US" sz="3200" b="1" cap="small" dirty="0">
                <a:solidFill>
                  <a:schemeClr val="bg1"/>
                </a:solidFill>
                <a:effectLst>
                  <a:outerShdw blurRad="38100" dist="38100" dir="2700000" algn="tl">
                    <a:srgbClr val="000000">
                      <a:alpha val="43137"/>
                    </a:srgbClr>
                  </a:outerShdw>
                </a:effectLst>
                <a:latin typeface="Lato" panose="020F0502020204030203" pitchFamily="34" charset="0"/>
              </a:rPr>
              <a:t>New York</a:t>
            </a:r>
          </a:p>
        </p:txBody>
      </p:sp>
    </p:spTree>
    <p:extLst>
      <p:ext uri="{BB962C8B-B14F-4D97-AF65-F5344CB8AC3E}">
        <p14:creationId xmlns:p14="http://schemas.microsoft.com/office/powerpoint/2010/main" val="35417258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4545106" cy="6858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419165" y="1950696"/>
            <a:ext cx="6255505" cy="4093428"/>
          </a:xfrm>
          <a:prstGeom prst="rect">
            <a:avLst/>
          </a:prstGeom>
        </p:spPr>
        <p:txBody>
          <a:bodyPr wrap="square">
            <a:spAutoFit/>
          </a:bodyPr>
          <a:lstStyle/>
          <a:p>
            <a:pPr>
              <a:spcBef>
                <a:spcPts val="1200"/>
              </a:spcBef>
              <a:spcAft>
                <a:spcPts val="1200"/>
              </a:spcAft>
            </a:pPr>
            <a:r>
              <a:rPr lang="en-US" sz="2000" b="1" dirty="0" smtClean="0">
                <a:solidFill>
                  <a:schemeClr val="accent4">
                    <a:lumMod val="40000"/>
                    <a:lumOff val="60000"/>
                  </a:schemeClr>
                </a:solidFill>
                <a:latin typeface="Lato" panose="020F0502020204030203" pitchFamily="34" charset="0"/>
              </a:rPr>
              <a:t>New </a:t>
            </a:r>
            <a:r>
              <a:rPr lang="en-US" sz="2000" b="1" dirty="0" smtClean="0">
                <a:solidFill>
                  <a:schemeClr val="accent4">
                    <a:lumMod val="40000"/>
                    <a:lumOff val="60000"/>
                  </a:schemeClr>
                </a:solidFill>
                <a:latin typeface="Lato" panose="020F0502020204030203" pitchFamily="34" charset="0"/>
              </a:rPr>
              <a:t>York’s English-language newspapers occasionally reported on the Jewish Arbitration Court’s </a:t>
            </a:r>
            <a:r>
              <a:rPr lang="en-US" sz="2000" b="1" dirty="0" smtClean="0">
                <a:solidFill>
                  <a:schemeClr val="accent4">
                    <a:lumMod val="40000"/>
                    <a:lumOff val="60000"/>
                  </a:schemeClr>
                </a:solidFill>
                <a:latin typeface="Lato" panose="020F0502020204030203" pitchFamily="34" charset="0"/>
              </a:rPr>
              <a:t>proceedings.  On December </a:t>
            </a:r>
            <a:r>
              <a:rPr lang="en-US" sz="2000" b="1" dirty="0" smtClean="0">
                <a:solidFill>
                  <a:schemeClr val="accent4">
                    <a:lumMod val="40000"/>
                    <a:lumOff val="60000"/>
                  </a:schemeClr>
                </a:solidFill>
                <a:latin typeface="Lato" panose="020F0502020204030203" pitchFamily="34" charset="0"/>
              </a:rPr>
              <a:t>27, 1928, </a:t>
            </a:r>
            <a:r>
              <a:rPr lang="en-US" sz="2000" b="1" dirty="0" smtClean="0">
                <a:solidFill>
                  <a:schemeClr val="accent4">
                    <a:lumMod val="40000"/>
                    <a:lumOff val="60000"/>
                  </a:schemeClr>
                </a:solidFill>
                <a:latin typeface="Lato" panose="020F0502020204030203" pitchFamily="34" charset="0"/>
              </a:rPr>
              <a:t>the New </a:t>
            </a:r>
            <a:r>
              <a:rPr lang="en-US" sz="2000" b="1" dirty="0" smtClean="0">
                <a:solidFill>
                  <a:schemeClr val="accent4">
                    <a:lumMod val="40000"/>
                    <a:lumOff val="60000"/>
                  </a:schemeClr>
                </a:solidFill>
                <a:latin typeface="Lato" panose="020F0502020204030203" pitchFamily="34" charset="0"/>
              </a:rPr>
              <a:t>York Herald-Tribune </a:t>
            </a:r>
            <a:r>
              <a:rPr lang="en-US" sz="2000" b="1" dirty="0" smtClean="0">
                <a:solidFill>
                  <a:schemeClr val="accent4">
                    <a:lumMod val="40000"/>
                    <a:lumOff val="60000"/>
                  </a:schemeClr>
                </a:solidFill>
                <a:latin typeface="Lato" panose="020F0502020204030203" pitchFamily="34" charset="0"/>
              </a:rPr>
              <a:t>reported </a:t>
            </a:r>
            <a:r>
              <a:rPr lang="en-US" sz="2000" b="1" dirty="0" smtClean="0">
                <a:solidFill>
                  <a:schemeClr val="accent4">
                    <a:lumMod val="40000"/>
                    <a:lumOff val="60000"/>
                  </a:schemeClr>
                </a:solidFill>
                <a:latin typeface="Lato" panose="020F0502020204030203" pitchFamily="34" charset="0"/>
              </a:rPr>
              <a:t>that the court had recently handed down two decisions related to funeral plots.</a:t>
            </a:r>
          </a:p>
          <a:p>
            <a:pPr>
              <a:spcBef>
                <a:spcPts val="1200"/>
              </a:spcBef>
              <a:spcAft>
                <a:spcPts val="1200"/>
              </a:spcAft>
            </a:pPr>
            <a:r>
              <a:rPr lang="en-US" sz="2000" b="1" dirty="0" smtClean="0">
                <a:solidFill>
                  <a:schemeClr val="accent4">
                    <a:lumMod val="40000"/>
                    <a:lumOff val="60000"/>
                  </a:schemeClr>
                </a:solidFill>
                <a:latin typeface="Lato" panose="020F0502020204030203" pitchFamily="34" charset="0"/>
              </a:rPr>
              <a:t>The article </a:t>
            </a:r>
            <a:r>
              <a:rPr lang="en-US" sz="2000" b="1" dirty="0" smtClean="0">
                <a:solidFill>
                  <a:schemeClr val="accent4">
                    <a:lumMod val="40000"/>
                    <a:lumOff val="60000"/>
                  </a:schemeClr>
                </a:solidFill>
                <a:latin typeface="Lato" panose="020F0502020204030203" pitchFamily="34" charset="0"/>
              </a:rPr>
              <a:t>also explained the </a:t>
            </a:r>
            <a:r>
              <a:rPr lang="en-US" sz="2000" b="1" dirty="0" smtClean="0">
                <a:solidFill>
                  <a:schemeClr val="accent4">
                    <a:lumMod val="40000"/>
                    <a:lumOff val="60000"/>
                  </a:schemeClr>
                </a:solidFill>
                <a:latin typeface="Lato" panose="020F0502020204030203" pitchFamily="34" charset="0"/>
              </a:rPr>
              <a:t>court’s process for “</a:t>
            </a:r>
            <a:r>
              <a:rPr lang="en-US" sz="2000" b="1" dirty="0" err="1" smtClean="0">
                <a:solidFill>
                  <a:schemeClr val="accent4">
                    <a:lumMod val="40000"/>
                    <a:lumOff val="60000"/>
                  </a:schemeClr>
                </a:solidFill>
                <a:latin typeface="Lato" panose="020F0502020204030203" pitchFamily="34" charset="0"/>
              </a:rPr>
              <a:t>decid</a:t>
            </a:r>
            <a:r>
              <a:rPr lang="en-US" sz="2000" b="1" dirty="0" smtClean="0">
                <a:solidFill>
                  <a:schemeClr val="accent4">
                    <a:lumMod val="40000"/>
                    <a:lumOff val="60000"/>
                  </a:schemeClr>
                </a:solidFill>
                <a:latin typeface="Lato" panose="020F0502020204030203" pitchFamily="34" charset="0"/>
              </a:rPr>
              <a:t>[</a:t>
            </a:r>
            <a:r>
              <a:rPr lang="en-US" sz="2000" b="1" dirty="0" err="1" smtClean="0">
                <a:solidFill>
                  <a:schemeClr val="accent4">
                    <a:lumMod val="40000"/>
                    <a:lumOff val="60000"/>
                  </a:schemeClr>
                </a:solidFill>
                <a:latin typeface="Lato" panose="020F0502020204030203" pitchFamily="34" charset="0"/>
              </a:rPr>
              <a:t>ing</a:t>
            </a:r>
            <a:r>
              <a:rPr lang="en-US" sz="2000" b="1" dirty="0" smtClean="0">
                <a:solidFill>
                  <a:schemeClr val="accent4">
                    <a:lumMod val="40000"/>
                    <a:lumOff val="60000"/>
                  </a:schemeClr>
                </a:solidFill>
                <a:latin typeface="Lato" panose="020F0502020204030203" pitchFamily="34" charset="0"/>
              </a:rPr>
              <a:t>] disputes involving the Jewish faith.”  Specifically, each party is “charged fifty cents to cover administrative expenses” and given the opportunity to “tell his story to the three volunteer judges in English or Jewish.”</a:t>
            </a:r>
          </a:p>
        </p:txBody>
      </p:sp>
      <p:pic>
        <p:nvPicPr>
          <p:cNvPr id="2" name="Picture 1"/>
          <p:cNvPicPr>
            <a:picLocks noChangeAspect="1"/>
          </p:cNvPicPr>
          <p:nvPr/>
        </p:nvPicPr>
        <p:blipFill>
          <a:blip r:embed="rId2"/>
          <a:stretch>
            <a:fillRect/>
          </a:stretch>
        </p:blipFill>
        <p:spPr>
          <a:xfrm>
            <a:off x="474236" y="1283652"/>
            <a:ext cx="3586776" cy="4290335"/>
          </a:xfrm>
          <a:prstGeom prst="rect">
            <a:avLst/>
          </a:prstGeom>
        </p:spPr>
      </p:pic>
      <p:sp>
        <p:nvSpPr>
          <p:cNvPr id="11" name="Slide Number Placeholder 14"/>
          <p:cNvSpPr>
            <a:spLocks noGrp="1"/>
          </p:cNvSpPr>
          <p:nvPr>
            <p:ph type="sldNum" sz="quarter" idx="12"/>
          </p:nvPr>
        </p:nvSpPr>
        <p:spPr>
          <a:xfrm>
            <a:off x="11322424" y="6332562"/>
            <a:ext cx="489341" cy="388914"/>
          </a:xfrm>
        </p:spPr>
        <p:txBody>
          <a:bodyPr/>
          <a:lstStyle/>
          <a:p>
            <a:r>
              <a:rPr lang="en-US" sz="1400" dirty="0" smtClean="0">
                <a:solidFill>
                  <a:schemeClr val="bg1"/>
                </a:solidFill>
                <a:latin typeface="Lato" panose="020F0502020204030203" pitchFamily="34" charset="0"/>
              </a:rPr>
              <a:t>15</a:t>
            </a:r>
            <a:endParaRPr lang="en-US" sz="1050" dirty="0">
              <a:solidFill>
                <a:schemeClr val="bg1"/>
              </a:solidFill>
              <a:latin typeface="Lato" panose="020F0502020204030203" pitchFamily="34" charset="0"/>
            </a:endParaRPr>
          </a:p>
        </p:txBody>
      </p:sp>
      <p:sp>
        <p:nvSpPr>
          <p:cNvPr id="12" name="Rectangle 11"/>
          <p:cNvSpPr/>
          <p:nvPr/>
        </p:nvSpPr>
        <p:spPr>
          <a:xfrm>
            <a:off x="5069540" y="327458"/>
            <a:ext cx="6742223" cy="1077218"/>
          </a:xfrm>
          <a:prstGeom prst="rect">
            <a:avLst/>
          </a:prstGeom>
        </p:spPr>
        <p:txBody>
          <a:bodyPr wrap="square">
            <a:spAutoFit/>
          </a:bodyPr>
          <a:lstStyle/>
          <a:p>
            <a:pPr algn="r"/>
            <a:r>
              <a:rPr lang="en-US" sz="3200" b="1" cap="small" dirty="0">
                <a:solidFill>
                  <a:schemeClr val="bg1"/>
                </a:solidFill>
                <a:effectLst>
                  <a:outerShdw blurRad="38100" dist="38100" dir="2700000" algn="tl">
                    <a:srgbClr val="000000">
                      <a:alpha val="43137"/>
                    </a:srgbClr>
                  </a:outerShdw>
                </a:effectLst>
                <a:latin typeface="Lato" panose="020F0502020204030203" pitchFamily="34" charset="0"/>
              </a:rPr>
              <a:t>Jewish </a:t>
            </a:r>
            <a:r>
              <a:rPr lang="en-US" sz="3200" b="1" cap="small" dirty="0" smtClean="0">
                <a:solidFill>
                  <a:schemeClr val="bg1"/>
                </a:solidFill>
                <a:effectLst>
                  <a:outerShdw blurRad="38100" dist="38100" dir="2700000" algn="tl">
                    <a:srgbClr val="000000">
                      <a:alpha val="43137"/>
                    </a:srgbClr>
                  </a:outerShdw>
                </a:effectLst>
                <a:latin typeface="Lato" panose="020F0502020204030203" pitchFamily="34" charset="0"/>
              </a:rPr>
              <a:t>Dispute Resolution </a:t>
            </a:r>
            <a:br>
              <a:rPr lang="en-US" sz="3200" b="1" cap="small" dirty="0" smtClean="0">
                <a:solidFill>
                  <a:schemeClr val="bg1"/>
                </a:solidFill>
                <a:effectLst>
                  <a:outerShdw blurRad="38100" dist="38100" dir="2700000" algn="tl">
                    <a:srgbClr val="000000">
                      <a:alpha val="43137"/>
                    </a:srgbClr>
                  </a:outerShdw>
                </a:effectLst>
                <a:latin typeface="Lato" panose="020F0502020204030203" pitchFamily="34" charset="0"/>
              </a:rPr>
            </a:br>
            <a:r>
              <a:rPr lang="en-US" sz="3200" b="1" cap="small" dirty="0" smtClean="0">
                <a:solidFill>
                  <a:schemeClr val="bg1"/>
                </a:solidFill>
                <a:effectLst>
                  <a:outerShdw blurRad="38100" dist="38100" dir="2700000" algn="tl">
                    <a:srgbClr val="000000">
                      <a:alpha val="43137"/>
                    </a:srgbClr>
                  </a:outerShdw>
                </a:effectLst>
                <a:latin typeface="Lato" panose="020F0502020204030203" pitchFamily="34" charset="0"/>
              </a:rPr>
              <a:t>in </a:t>
            </a:r>
            <a:r>
              <a:rPr lang="en-US" sz="3200" b="1" cap="small" dirty="0">
                <a:solidFill>
                  <a:schemeClr val="bg1"/>
                </a:solidFill>
                <a:effectLst>
                  <a:outerShdw blurRad="38100" dist="38100" dir="2700000" algn="tl">
                    <a:srgbClr val="000000">
                      <a:alpha val="43137"/>
                    </a:srgbClr>
                  </a:outerShdw>
                </a:effectLst>
                <a:latin typeface="Lato" panose="020F0502020204030203" pitchFamily="34" charset="0"/>
              </a:rPr>
              <a:t>New York</a:t>
            </a:r>
          </a:p>
        </p:txBody>
      </p:sp>
    </p:spTree>
    <p:extLst>
      <p:ext uri="{BB962C8B-B14F-4D97-AF65-F5344CB8AC3E}">
        <p14:creationId xmlns:p14="http://schemas.microsoft.com/office/powerpoint/2010/main" val="26781451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4545106" cy="6858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241729" y="2305615"/>
            <a:ext cx="6430317" cy="2246769"/>
          </a:xfrm>
          <a:prstGeom prst="rect">
            <a:avLst/>
          </a:prstGeom>
        </p:spPr>
        <p:txBody>
          <a:bodyPr wrap="square">
            <a:spAutoFit/>
          </a:bodyPr>
          <a:lstStyle/>
          <a:p>
            <a:pPr>
              <a:spcBef>
                <a:spcPts val="1200"/>
              </a:spcBef>
              <a:spcAft>
                <a:spcPts val="1200"/>
              </a:spcAft>
            </a:pPr>
            <a:r>
              <a:rPr lang="en-US" sz="2000" b="1" dirty="0" smtClean="0">
                <a:solidFill>
                  <a:schemeClr val="accent4">
                    <a:lumMod val="40000"/>
                    <a:lumOff val="60000"/>
                  </a:schemeClr>
                </a:solidFill>
                <a:latin typeface="Lato" panose="020F0502020204030203" pitchFamily="34" charset="0"/>
              </a:rPr>
              <a:t>In 1930, the court came under the leadership of Dr. Israel Goldstein, and it officially changed its name to the Jewish Conciliation Court of America.</a:t>
            </a:r>
          </a:p>
          <a:p>
            <a:pPr>
              <a:spcBef>
                <a:spcPts val="1200"/>
              </a:spcBef>
              <a:spcAft>
                <a:spcPts val="1200"/>
              </a:spcAft>
            </a:pPr>
            <a:r>
              <a:rPr lang="en-US" sz="2000" b="1" dirty="0" smtClean="0">
                <a:solidFill>
                  <a:schemeClr val="accent4">
                    <a:lumMod val="40000"/>
                    <a:lumOff val="60000"/>
                  </a:schemeClr>
                </a:solidFill>
                <a:latin typeface="Lato" panose="020F0502020204030203" pitchFamily="34" charset="0"/>
              </a:rPr>
              <a:t>Dr. Goldstein assumed the presidency of the organization “out of a deep concern for social justice and for Jewish dignity.”</a:t>
            </a:r>
          </a:p>
        </p:txBody>
      </p:sp>
      <p:pic>
        <p:nvPicPr>
          <p:cNvPr id="11" name="Picture 10"/>
          <p:cNvPicPr>
            <a:picLocks noChangeAspect="1"/>
          </p:cNvPicPr>
          <p:nvPr/>
        </p:nvPicPr>
        <p:blipFill>
          <a:blip r:embed="rId2"/>
          <a:stretch>
            <a:fillRect/>
          </a:stretch>
        </p:blipFill>
        <p:spPr>
          <a:xfrm>
            <a:off x="798129" y="363389"/>
            <a:ext cx="2908355" cy="3434754"/>
          </a:xfrm>
          <a:prstGeom prst="rect">
            <a:avLst/>
          </a:prstGeom>
        </p:spPr>
      </p:pic>
      <p:pic>
        <p:nvPicPr>
          <p:cNvPr id="6" name="Picture 5"/>
          <p:cNvPicPr>
            <a:picLocks noChangeAspect="1"/>
          </p:cNvPicPr>
          <p:nvPr/>
        </p:nvPicPr>
        <p:blipFill>
          <a:blip r:embed="rId3"/>
          <a:stretch>
            <a:fillRect/>
          </a:stretch>
        </p:blipFill>
        <p:spPr>
          <a:xfrm>
            <a:off x="968039" y="4089670"/>
            <a:ext cx="2568537" cy="2476803"/>
          </a:xfrm>
          <a:prstGeom prst="rect">
            <a:avLst/>
          </a:prstGeom>
        </p:spPr>
      </p:pic>
      <p:sp>
        <p:nvSpPr>
          <p:cNvPr id="12" name="Rectangle 11"/>
          <p:cNvSpPr/>
          <p:nvPr/>
        </p:nvSpPr>
        <p:spPr>
          <a:xfrm>
            <a:off x="3765176" y="327458"/>
            <a:ext cx="8046588" cy="1077218"/>
          </a:xfrm>
          <a:prstGeom prst="rect">
            <a:avLst/>
          </a:prstGeom>
        </p:spPr>
        <p:txBody>
          <a:bodyPr wrap="square">
            <a:spAutoFit/>
          </a:bodyPr>
          <a:lstStyle/>
          <a:p>
            <a:pPr algn="r"/>
            <a:r>
              <a:rPr lang="en-US" sz="3200" b="1" cap="small" dirty="0">
                <a:solidFill>
                  <a:schemeClr val="bg1"/>
                </a:solidFill>
                <a:effectLst>
                  <a:outerShdw blurRad="38100" dist="38100" dir="2700000" algn="tl">
                    <a:srgbClr val="000000">
                      <a:alpha val="43137"/>
                    </a:srgbClr>
                  </a:outerShdw>
                </a:effectLst>
                <a:latin typeface="Lato" panose="020F0502020204030203" pitchFamily="34" charset="0"/>
              </a:rPr>
              <a:t>Jewish </a:t>
            </a:r>
            <a:r>
              <a:rPr lang="en-US" sz="3200" b="1" cap="small" dirty="0" smtClean="0">
                <a:solidFill>
                  <a:schemeClr val="bg1"/>
                </a:solidFill>
                <a:effectLst>
                  <a:outerShdw blurRad="38100" dist="38100" dir="2700000" algn="tl">
                    <a:srgbClr val="000000">
                      <a:alpha val="43137"/>
                    </a:srgbClr>
                  </a:outerShdw>
                </a:effectLst>
                <a:latin typeface="Lato" panose="020F0502020204030203" pitchFamily="34" charset="0"/>
              </a:rPr>
              <a:t>Dispute Resolution </a:t>
            </a:r>
            <a:br>
              <a:rPr lang="en-US" sz="3200" b="1" cap="small" dirty="0" smtClean="0">
                <a:solidFill>
                  <a:schemeClr val="bg1"/>
                </a:solidFill>
                <a:effectLst>
                  <a:outerShdw blurRad="38100" dist="38100" dir="2700000" algn="tl">
                    <a:srgbClr val="000000">
                      <a:alpha val="43137"/>
                    </a:srgbClr>
                  </a:outerShdw>
                </a:effectLst>
                <a:latin typeface="Lato" panose="020F0502020204030203" pitchFamily="34" charset="0"/>
              </a:rPr>
            </a:br>
            <a:r>
              <a:rPr lang="en-US" sz="3200" b="1" cap="small" dirty="0" smtClean="0">
                <a:solidFill>
                  <a:schemeClr val="bg1"/>
                </a:solidFill>
                <a:effectLst>
                  <a:outerShdw blurRad="38100" dist="38100" dir="2700000" algn="tl">
                    <a:srgbClr val="000000">
                      <a:alpha val="43137"/>
                    </a:srgbClr>
                  </a:outerShdw>
                </a:effectLst>
                <a:latin typeface="Lato" panose="020F0502020204030203" pitchFamily="34" charset="0"/>
              </a:rPr>
              <a:t>in </a:t>
            </a:r>
            <a:r>
              <a:rPr lang="en-US" sz="3200" b="1" cap="small" dirty="0">
                <a:solidFill>
                  <a:schemeClr val="bg1"/>
                </a:solidFill>
                <a:effectLst>
                  <a:outerShdw blurRad="38100" dist="38100" dir="2700000" algn="tl">
                    <a:srgbClr val="000000">
                      <a:alpha val="43137"/>
                    </a:srgbClr>
                  </a:outerShdw>
                </a:effectLst>
                <a:latin typeface="Lato" panose="020F0502020204030203" pitchFamily="34" charset="0"/>
              </a:rPr>
              <a:t>New York</a:t>
            </a:r>
          </a:p>
        </p:txBody>
      </p:sp>
      <p:sp>
        <p:nvSpPr>
          <p:cNvPr id="13" name="Slide Number Placeholder 14"/>
          <p:cNvSpPr>
            <a:spLocks noGrp="1"/>
          </p:cNvSpPr>
          <p:nvPr>
            <p:ph type="sldNum" sz="quarter" idx="12"/>
          </p:nvPr>
        </p:nvSpPr>
        <p:spPr>
          <a:xfrm>
            <a:off x="11322424" y="6332562"/>
            <a:ext cx="489341" cy="388914"/>
          </a:xfrm>
        </p:spPr>
        <p:txBody>
          <a:bodyPr/>
          <a:lstStyle/>
          <a:p>
            <a:r>
              <a:rPr lang="en-US" sz="1400" dirty="0" smtClean="0">
                <a:solidFill>
                  <a:schemeClr val="bg1"/>
                </a:solidFill>
                <a:latin typeface="Lato" panose="020F0502020204030203" pitchFamily="34" charset="0"/>
              </a:rPr>
              <a:t>16</a:t>
            </a:r>
            <a:endParaRPr lang="en-US" sz="1050" dirty="0">
              <a:solidFill>
                <a:schemeClr val="bg1"/>
              </a:solidFill>
              <a:latin typeface="Lato" panose="020F0502020204030203" pitchFamily="34" charset="0"/>
            </a:endParaRPr>
          </a:p>
        </p:txBody>
      </p:sp>
    </p:spTree>
    <p:extLst>
      <p:ext uri="{BB962C8B-B14F-4D97-AF65-F5344CB8AC3E}">
        <p14:creationId xmlns:p14="http://schemas.microsoft.com/office/powerpoint/2010/main" val="37341689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4545106" cy="6858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351930" y="2767280"/>
            <a:ext cx="6215164" cy="1323439"/>
          </a:xfrm>
          <a:prstGeom prst="rect">
            <a:avLst/>
          </a:prstGeom>
        </p:spPr>
        <p:txBody>
          <a:bodyPr wrap="square">
            <a:spAutoFit/>
          </a:bodyPr>
          <a:lstStyle/>
          <a:p>
            <a:pPr>
              <a:spcBef>
                <a:spcPts val="600"/>
              </a:spcBef>
              <a:spcAft>
                <a:spcPts val="600"/>
              </a:spcAft>
            </a:pPr>
            <a:r>
              <a:rPr lang="en-US" sz="2000" b="1" dirty="0">
                <a:solidFill>
                  <a:schemeClr val="accent4">
                    <a:lumMod val="40000"/>
                    <a:lumOff val="60000"/>
                  </a:schemeClr>
                </a:solidFill>
                <a:latin typeface="Lato" panose="020F0502020204030203" pitchFamily="34" charset="0"/>
              </a:rPr>
              <a:t>By 1932, the court’s calendar had more than 750 cases, many of </a:t>
            </a:r>
            <a:r>
              <a:rPr lang="en-US" sz="2000" b="1" dirty="0" smtClean="0">
                <a:solidFill>
                  <a:schemeClr val="accent4">
                    <a:lumMod val="40000"/>
                    <a:lumOff val="60000"/>
                  </a:schemeClr>
                </a:solidFill>
                <a:latin typeface="Lato" panose="020F0502020204030203" pitchFamily="34" charset="0"/>
              </a:rPr>
              <a:t>which, due to the ongoing impact of the Great Depression, </a:t>
            </a:r>
            <a:r>
              <a:rPr lang="en-US" sz="2000" b="1" dirty="0">
                <a:solidFill>
                  <a:schemeClr val="accent4">
                    <a:lumMod val="40000"/>
                    <a:lumOff val="60000"/>
                  </a:schemeClr>
                </a:solidFill>
                <a:latin typeface="Lato" panose="020F0502020204030203" pitchFamily="34" charset="0"/>
              </a:rPr>
              <a:t>involved disputes over financial support in families</a:t>
            </a:r>
            <a:r>
              <a:rPr lang="en-US" sz="2000" b="1" dirty="0" smtClean="0">
                <a:solidFill>
                  <a:schemeClr val="accent4">
                    <a:lumMod val="40000"/>
                    <a:lumOff val="60000"/>
                  </a:schemeClr>
                </a:solidFill>
                <a:latin typeface="Lato" panose="020F0502020204030203" pitchFamily="34" charset="0"/>
              </a:rPr>
              <a:t>.</a:t>
            </a:r>
            <a:endParaRPr lang="en-US" sz="2000" b="1" dirty="0">
              <a:solidFill>
                <a:schemeClr val="accent4">
                  <a:lumMod val="40000"/>
                  <a:lumOff val="60000"/>
                </a:schemeClr>
              </a:solidFill>
              <a:latin typeface="Lato" panose="020F0502020204030203" pitchFamily="34" charset="0"/>
            </a:endParaRPr>
          </a:p>
        </p:txBody>
      </p:sp>
      <p:pic>
        <p:nvPicPr>
          <p:cNvPr id="5" name="Picture 4"/>
          <p:cNvPicPr>
            <a:picLocks noChangeAspect="1"/>
          </p:cNvPicPr>
          <p:nvPr/>
        </p:nvPicPr>
        <p:blipFill>
          <a:blip r:embed="rId2"/>
          <a:stretch>
            <a:fillRect/>
          </a:stretch>
        </p:blipFill>
        <p:spPr>
          <a:xfrm>
            <a:off x="1181881" y="332429"/>
            <a:ext cx="2181343" cy="6194590"/>
          </a:xfrm>
          <a:prstGeom prst="rect">
            <a:avLst/>
          </a:prstGeom>
        </p:spPr>
      </p:pic>
      <p:sp>
        <p:nvSpPr>
          <p:cNvPr id="11" name="Rectangle 10"/>
          <p:cNvSpPr/>
          <p:nvPr/>
        </p:nvSpPr>
        <p:spPr>
          <a:xfrm>
            <a:off x="4961964" y="327458"/>
            <a:ext cx="6849799" cy="1077218"/>
          </a:xfrm>
          <a:prstGeom prst="rect">
            <a:avLst/>
          </a:prstGeom>
        </p:spPr>
        <p:txBody>
          <a:bodyPr wrap="square">
            <a:spAutoFit/>
          </a:bodyPr>
          <a:lstStyle/>
          <a:p>
            <a:pPr algn="r"/>
            <a:r>
              <a:rPr lang="en-US" sz="3200" b="1" cap="small" dirty="0">
                <a:solidFill>
                  <a:schemeClr val="bg1"/>
                </a:solidFill>
                <a:effectLst>
                  <a:outerShdw blurRad="38100" dist="38100" dir="2700000" algn="tl">
                    <a:srgbClr val="000000">
                      <a:alpha val="43137"/>
                    </a:srgbClr>
                  </a:outerShdw>
                </a:effectLst>
                <a:latin typeface="Lato" panose="020F0502020204030203" pitchFamily="34" charset="0"/>
              </a:rPr>
              <a:t>Jewish </a:t>
            </a:r>
            <a:r>
              <a:rPr lang="en-US" sz="3200" b="1" cap="small" dirty="0" smtClean="0">
                <a:solidFill>
                  <a:schemeClr val="bg1"/>
                </a:solidFill>
                <a:effectLst>
                  <a:outerShdw blurRad="38100" dist="38100" dir="2700000" algn="tl">
                    <a:srgbClr val="000000">
                      <a:alpha val="43137"/>
                    </a:srgbClr>
                  </a:outerShdw>
                </a:effectLst>
                <a:latin typeface="Lato" panose="020F0502020204030203" pitchFamily="34" charset="0"/>
              </a:rPr>
              <a:t>Dispute Resolution </a:t>
            </a:r>
            <a:br>
              <a:rPr lang="en-US" sz="3200" b="1" cap="small" dirty="0" smtClean="0">
                <a:solidFill>
                  <a:schemeClr val="bg1"/>
                </a:solidFill>
                <a:effectLst>
                  <a:outerShdw blurRad="38100" dist="38100" dir="2700000" algn="tl">
                    <a:srgbClr val="000000">
                      <a:alpha val="43137"/>
                    </a:srgbClr>
                  </a:outerShdw>
                </a:effectLst>
                <a:latin typeface="Lato" panose="020F0502020204030203" pitchFamily="34" charset="0"/>
              </a:rPr>
            </a:br>
            <a:r>
              <a:rPr lang="en-US" sz="3200" b="1" cap="small" dirty="0" smtClean="0">
                <a:solidFill>
                  <a:schemeClr val="bg1"/>
                </a:solidFill>
                <a:effectLst>
                  <a:outerShdw blurRad="38100" dist="38100" dir="2700000" algn="tl">
                    <a:srgbClr val="000000">
                      <a:alpha val="43137"/>
                    </a:srgbClr>
                  </a:outerShdw>
                </a:effectLst>
                <a:latin typeface="Lato" panose="020F0502020204030203" pitchFamily="34" charset="0"/>
              </a:rPr>
              <a:t>in </a:t>
            </a:r>
            <a:r>
              <a:rPr lang="en-US" sz="3200" b="1" cap="small" dirty="0">
                <a:solidFill>
                  <a:schemeClr val="bg1"/>
                </a:solidFill>
                <a:effectLst>
                  <a:outerShdw blurRad="38100" dist="38100" dir="2700000" algn="tl">
                    <a:srgbClr val="000000">
                      <a:alpha val="43137"/>
                    </a:srgbClr>
                  </a:outerShdw>
                </a:effectLst>
                <a:latin typeface="Lato" panose="020F0502020204030203" pitchFamily="34" charset="0"/>
              </a:rPr>
              <a:t>New York</a:t>
            </a:r>
          </a:p>
        </p:txBody>
      </p:sp>
      <p:sp>
        <p:nvSpPr>
          <p:cNvPr id="12" name="Slide Number Placeholder 14"/>
          <p:cNvSpPr>
            <a:spLocks noGrp="1"/>
          </p:cNvSpPr>
          <p:nvPr>
            <p:ph type="sldNum" sz="quarter" idx="12"/>
          </p:nvPr>
        </p:nvSpPr>
        <p:spPr>
          <a:xfrm>
            <a:off x="11322424" y="6332562"/>
            <a:ext cx="489341" cy="388914"/>
          </a:xfrm>
        </p:spPr>
        <p:txBody>
          <a:bodyPr/>
          <a:lstStyle/>
          <a:p>
            <a:r>
              <a:rPr lang="en-US" sz="1400" dirty="0" smtClean="0">
                <a:solidFill>
                  <a:schemeClr val="bg1"/>
                </a:solidFill>
                <a:latin typeface="Lato" panose="020F0502020204030203" pitchFamily="34" charset="0"/>
              </a:rPr>
              <a:t>17</a:t>
            </a:r>
            <a:endParaRPr lang="en-US" sz="1050" dirty="0">
              <a:solidFill>
                <a:schemeClr val="bg1"/>
              </a:solidFill>
              <a:latin typeface="Lato" panose="020F0502020204030203" pitchFamily="34" charset="0"/>
            </a:endParaRPr>
          </a:p>
        </p:txBody>
      </p:sp>
    </p:spTree>
    <p:extLst>
      <p:ext uri="{BB962C8B-B14F-4D97-AF65-F5344CB8AC3E}">
        <p14:creationId xmlns:p14="http://schemas.microsoft.com/office/powerpoint/2010/main" val="12253429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4545106" cy="6858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434065" y="2412796"/>
            <a:ext cx="6133029" cy="2400657"/>
          </a:xfrm>
          <a:prstGeom prst="rect">
            <a:avLst/>
          </a:prstGeom>
        </p:spPr>
        <p:txBody>
          <a:bodyPr wrap="square">
            <a:spAutoFit/>
          </a:bodyPr>
          <a:lstStyle/>
          <a:p>
            <a:pPr>
              <a:spcBef>
                <a:spcPts val="600"/>
              </a:spcBef>
              <a:spcAft>
                <a:spcPts val="600"/>
              </a:spcAft>
            </a:pPr>
            <a:r>
              <a:rPr lang="en-US" sz="2000" b="1" dirty="0" smtClean="0">
                <a:solidFill>
                  <a:schemeClr val="accent4">
                    <a:lumMod val="40000"/>
                    <a:lumOff val="60000"/>
                  </a:schemeClr>
                </a:solidFill>
                <a:latin typeface="Lato" panose="020F0502020204030203" pitchFamily="34" charset="0"/>
              </a:rPr>
              <a:t>Also in 1932, the court was praised for its work in service of “religion and justice” by Charles H. Tuttle, who had served as US attorney for the Southern District of New York.</a:t>
            </a:r>
          </a:p>
          <a:p>
            <a:pPr>
              <a:spcBef>
                <a:spcPts val="600"/>
              </a:spcBef>
              <a:spcAft>
                <a:spcPts val="600"/>
              </a:spcAft>
            </a:pPr>
            <a:r>
              <a:rPr lang="en-US" sz="2000" b="1" dirty="0" smtClean="0">
                <a:solidFill>
                  <a:schemeClr val="accent4">
                    <a:lumMod val="40000"/>
                    <a:lumOff val="60000"/>
                  </a:schemeClr>
                </a:solidFill>
                <a:latin typeface="Lato" panose="020F0502020204030203" pitchFamily="34" charset="0"/>
              </a:rPr>
              <a:t>Dr. Goldstein, as head of the court, characterized it as an “agency and instrumentality where the poor can secure justice.”</a:t>
            </a:r>
            <a:endParaRPr lang="en-US" sz="2000" b="1" dirty="0">
              <a:solidFill>
                <a:schemeClr val="accent4">
                  <a:lumMod val="40000"/>
                  <a:lumOff val="60000"/>
                </a:schemeClr>
              </a:solidFill>
              <a:latin typeface="Lato" panose="020F0502020204030203" pitchFamily="34" charset="0"/>
            </a:endParaRPr>
          </a:p>
        </p:txBody>
      </p:sp>
      <p:pic>
        <p:nvPicPr>
          <p:cNvPr id="2" name="Picture 1"/>
          <p:cNvPicPr>
            <a:picLocks noChangeAspect="1"/>
          </p:cNvPicPr>
          <p:nvPr/>
        </p:nvPicPr>
        <p:blipFill>
          <a:blip r:embed="rId2"/>
          <a:stretch>
            <a:fillRect/>
          </a:stretch>
        </p:blipFill>
        <p:spPr>
          <a:xfrm>
            <a:off x="996535" y="359600"/>
            <a:ext cx="2552035" cy="6167419"/>
          </a:xfrm>
          <a:prstGeom prst="rect">
            <a:avLst/>
          </a:prstGeom>
        </p:spPr>
      </p:pic>
      <p:sp>
        <p:nvSpPr>
          <p:cNvPr id="11" name="Rectangle 10"/>
          <p:cNvSpPr/>
          <p:nvPr/>
        </p:nvSpPr>
        <p:spPr>
          <a:xfrm>
            <a:off x="3765176" y="327458"/>
            <a:ext cx="8046588" cy="1077218"/>
          </a:xfrm>
          <a:prstGeom prst="rect">
            <a:avLst/>
          </a:prstGeom>
        </p:spPr>
        <p:txBody>
          <a:bodyPr wrap="square">
            <a:spAutoFit/>
          </a:bodyPr>
          <a:lstStyle/>
          <a:p>
            <a:pPr algn="r"/>
            <a:r>
              <a:rPr lang="en-US" sz="3200" b="1" cap="small" dirty="0">
                <a:solidFill>
                  <a:schemeClr val="bg1"/>
                </a:solidFill>
                <a:effectLst>
                  <a:outerShdw blurRad="38100" dist="38100" dir="2700000" algn="tl">
                    <a:srgbClr val="000000">
                      <a:alpha val="43137"/>
                    </a:srgbClr>
                  </a:outerShdw>
                </a:effectLst>
                <a:latin typeface="Lato" panose="020F0502020204030203" pitchFamily="34" charset="0"/>
              </a:rPr>
              <a:t>Jewish </a:t>
            </a:r>
            <a:r>
              <a:rPr lang="en-US" sz="3200" b="1" cap="small" dirty="0" smtClean="0">
                <a:solidFill>
                  <a:schemeClr val="bg1"/>
                </a:solidFill>
                <a:effectLst>
                  <a:outerShdw blurRad="38100" dist="38100" dir="2700000" algn="tl">
                    <a:srgbClr val="000000">
                      <a:alpha val="43137"/>
                    </a:srgbClr>
                  </a:outerShdw>
                </a:effectLst>
                <a:latin typeface="Lato" panose="020F0502020204030203" pitchFamily="34" charset="0"/>
              </a:rPr>
              <a:t>Dispute Resolution </a:t>
            </a:r>
            <a:br>
              <a:rPr lang="en-US" sz="3200" b="1" cap="small" dirty="0" smtClean="0">
                <a:solidFill>
                  <a:schemeClr val="bg1"/>
                </a:solidFill>
                <a:effectLst>
                  <a:outerShdw blurRad="38100" dist="38100" dir="2700000" algn="tl">
                    <a:srgbClr val="000000">
                      <a:alpha val="43137"/>
                    </a:srgbClr>
                  </a:outerShdw>
                </a:effectLst>
                <a:latin typeface="Lato" panose="020F0502020204030203" pitchFamily="34" charset="0"/>
              </a:rPr>
            </a:br>
            <a:r>
              <a:rPr lang="en-US" sz="3200" b="1" cap="small" dirty="0" smtClean="0">
                <a:solidFill>
                  <a:schemeClr val="bg1"/>
                </a:solidFill>
                <a:effectLst>
                  <a:outerShdw blurRad="38100" dist="38100" dir="2700000" algn="tl">
                    <a:srgbClr val="000000">
                      <a:alpha val="43137"/>
                    </a:srgbClr>
                  </a:outerShdw>
                </a:effectLst>
                <a:latin typeface="Lato" panose="020F0502020204030203" pitchFamily="34" charset="0"/>
              </a:rPr>
              <a:t>in </a:t>
            </a:r>
            <a:r>
              <a:rPr lang="en-US" sz="3200" b="1" cap="small" dirty="0">
                <a:solidFill>
                  <a:schemeClr val="bg1"/>
                </a:solidFill>
                <a:effectLst>
                  <a:outerShdw blurRad="38100" dist="38100" dir="2700000" algn="tl">
                    <a:srgbClr val="000000">
                      <a:alpha val="43137"/>
                    </a:srgbClr>
                  </a:outerShdw>
                </a:effectLst>
                <a:latin typeface="Lato" panose="020F0502020204030203" pitchFamily="34" charset="0"/>
              </a:rPr>
              <a:t>New York</a:t>
            </a:r>
          </a:p>
        </p:txBody>
      </p:sp>
      <p:sp>
        <p:nvSpPr>
          <p:cNvPr id="12" name="Slide Number Placeholder 14"/>
          <p:cNvSpPr>
            <a:spLocks noGrp="1"/>
          </p:cNvSpPr>
          <p:nvPr>
            <p:ph type="sldNum" sz="quarter" idx="12"/>
          </p:nvPr>
        </p:nvSpPr>
        <p:spPr>
          <a:xfrm>
            <a:off x="11322424" y="6332562"/>
            <a:ext cx="489341" cy="388914"/>
          </a:xfrm>
        </p:spPr>
        <p:txBody>
          <a:bodyPr/>
          <a:lstStyle/>
          <a:p>
            <a:r>
              <a:rPr lang="en-US" sz="1400" dirty="0" smtClean="0">
                <a:solidFill>
                  <a:schemeClr val="bg1"/>
                </a:solidFill>
                <a:latin typeface="Lato" panose="020F0502020204030203" pitchFamily="34" charset="0"/>
              </a:rPr>
              <a:t>18</a:t>
            </a:r>
            <a:endParaRPr lang="en-US" sz="1050" dirty="0">
              <a:solidFill>
                <a:schemeClr val="bg1"/>
              </a:solidFill>
              <a:latin typeface="Lato" panose="020F0502020204030203" pitchFamily="34" charset="0"/>
            </a:endParaRPr>
          </a:p>
        </p:txBody>
      </p:sp>
    </p:spTree>
    <p:extLst>
      <p:ext uri="{BB962C8B-B14F-4D97-AF65-F5344CB8AC3E}">
        <p14:creationId xmlns:p14="http://schemas.microsoft.com/office/powerpoint/2010/main" val="28342691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4545106" cy="6858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394894" y="2360871"/>
            <a:ext cx="6416870" cy="2554545"/>
          </a:xfrm>
          <a:prstGeom prst="rect">
            <a:avLst/>
          </a:prstGeom>
        </p:spPr>
        <p:txBody>
          <a:bodyPr wrap="square">
            <a:spAutoFit/>
          </a:bodyPr>
          <a:lstStyle/>
          <a:p>
            <a:pPr>
              <a:spcBef>
                <a:spcPts val="1200"/>
              </a:spcBef>
              <a:spcAft>
                <a:spcPts val="1200"/>
              </a:spcAft>
            </a:pPr>
            <a:r>
              <a:rPr lang="en-US" sz="2000" b="1" dirty="0" smtClean="0">
                <a:solidFill>
                  <a:schemeClr val="accent4">
                    <a:lumMod val="40000"/>
                    <a:lumOff val="60000"/>
                  </a:schemeClr>
                </a:solidFill>
                <a:latin typeface="Lato" panose="020F0502020204030203" pitchFamily="34" charset="0"/>
              </a:rPr>
              <a:t>In 1959, the </a:t>
            </a:r>
            <a:r>
              <a:rPr lang="en-US" sz="2000" b="1" dirty="0" smtClean="0">
                <a:solidFill>
                  <a:schemeClr val="accent4">
                    <a:lumMod val="40000"/>
                    <a:lumOff val="60000"/>
                  </a:schemeClr>
                </a:solidFill>
                <a:latin typeface="Lato" panose="020F0502020204030203" pitchFamily="34" charset="0"/>
              </a:rPr>
              <a:t>Jewish Conciliation Board (having once again changed its name) celebrated its 40th anniversary </a:t>
            </a:r>
            <a:r>
              <a:rPr lang="en-US" sz="2000" b="1" dirty="0" smtClean="0">
                <a:solidFill>
                  <a:schemeClr val="accent4">
                    <a:lumMod val="40000"/>
                    <a:lumOff val="60000"/>
                  </a:schemeClr>
                </a:solidFill>
                <a:latin typeface="Lato" panose="020F0502020204030203" pitchFamily="34" charset="0"/>
              </a:rPr>
              <a:t>and </a:t>
            </a:r>
            <a:r>
              <a:rPr lang="en-US" sz="2000" b="1" dirty="0" smtClean="0">
                <a:solidFill>
                  <a:schemeClr val="accent4">
                    <a:lumMod val="40000"/>
                    <a:lumOff val="60000"/>
                  </a:schemeClr>
                </a:solidFill>
                <a:latin typeface="Lato" panose="020F0502020204030203" pitchFamily="34" charset="0"/>
              </a:rPr>
              <a:t>its 30th year under Dr. Goldstein’s leadership.   </a:t>
            </a:r>
            <a:endParaRPr lang="en-US" sz="2000" b="1" dirty="0" smtClean="0">
              <a:solidFill>
                <a:schemeClr val="accent4">
                  <a:lumMod val="40000"/>
                  <a:lumOff val="60000"/>
                </a:schemeClr>
              </a:solidFill>
              <a:latin typeface="Lato" panose="020F0502020204030203" pitchFamily="34" charset="0"/>
            </a:endParaRPr>
          </a:p>
          <a:p>
            <a:pPr>
              <a:spcBef>
                <a:spcPts val="1200"/>
              </a:spcBef>
              <a:spcAft>
                <a:spcPts val="1200"/>
              </a:spcAft>
            </a:pPr>
            <a:r>
              <a:rPr lang="en-US" sz="2000" b="1" dirty="0" smtClean="0">
                <a:solidFill>
                  <a:schemeClr val="accent4">
                    <a:lumMod val="40000"/>
                    <a:lumOff val="60000"/>
                  </a:schemeClr>
                </a:solidFill>
                <a:latin typeface="Lato" panose="020F0502020204030203" pitchFamily="34" charset="0"/>
              </a:rPr>
              <a:t>By </a:t>
            </a:r>
            <a:r>
              <a:rPr lang="en-US" sz="2000" b="1" dirty="0" smtClean="0">
                <a:solidFill>
                  <a:schemeClr val="accent4">
                    <a:lumMod val="40000"/>
                    <a:lumOff val="60000"/>
                  </a:schemeClr>
                </a:solidFill>
                <a:latin typeface="Lato" panose="020F0502020204030203" pitchFamily="34" charset="0"/>
              </a:rPr>
              <a:t>this time, it had heard over 18,000 cases.  Supported by private donors, it provided its dispute resolution services at no cost to those who came before it.</a:t>
            </a:r>
          </a:p>
        </p:txBody>
      </p:sp>
      <p:sp>
        <p:nvSpPr>
          <p:cNvPr id="11" name="Rectangle 10"/>
          <p:cNvSpPr/>
          <p:nvPr/>
        </p:nvSpPr>
        <p:spPr>
          <a:xfrm>
            <a:off x="3765176" y="327458"/>
            <a:ext cx="8046588" cy="1077218"/>
          </a:xfrm>
          <a:prstGeom prst="rect">
            <a:avLst/>
          </a:prstGeom>
        </p:spPr>
        <p:txBody>
          <a:bodyPr wrap="square">
            <a:spAutoFit/>
          </a:bodyPr>
          <a:lstStyle/>
          <a:p>
            <a:pPr algn="r"/>
            <a:r>
              <a:rPr lang="en-US" sz="3200" b="1" cap="small" dirty="0">
                <a:solidFill>
                  <a:schemeClr val="bg1"/>
                </a:solidFill>
                <a:effectLst>
                  <a:outerShdw blurRad="38100" dist="38100" dir="2700000" algn="tl">
                    <a:srgbClr val="000000">
                      <a:alpha val="43137"/>
                    </a:srgbClr>
                  </a:outerShdw>
                </a:effectLst>
                <a:latin typeface="Lato" panose="020F0502020204030203" pitchFamily="34" charset="0"/>
              </a:rPr>
              <a:t>Jewish </a:t>
            </a:r>
            <a:r>
              <a:rPr lang="en-US" sz="3200" b="1" cap="small" dirty="0" smtClean="0">
                <a:solidFill>
                  <a:schemeClr val="bg1"/>
                </a:solidFill>
                <a:effectLst>
                  <a:outerShdw blurRad="38100" dist="38100" dir="2700000" algn="tl">
                    <a:srgbClr val="000000">
                      <a:alpha val="43137"/>
                    </a:srgbClr>
                  </a:outerShdw>
                </a:effectLst>
                <a:latin typeface="Lato" panose="020F0502020204030203" pitchFamily="34" charset="0"/>
              </a:rPr>
              <a:t>Dispute Resolution </a:t>
            </a:r>
            <a:br>
              <a:rPr lang="en-US" sz="3200" b="1" cap="small" dirty="0" smtClean="0">
                <a:solidFill>
                  <a:schemeClr val="bg1"/>
                </a:solidFill>
                <a:effectLst>
                  <a:outerShdw blurRad="38100" dist="38100" dir="2700000" algn="tl">
                    <a:srgbClr val="000000">
                      <a:alpha val="43137"/>
                    </a:srgbClr>
                  </a:outerShdw>
                </a:effectLst>
                <a:latin typeface="Lato" panose="020F0502020204030203" pitchFamily="34" charset="0"/>
              </a:rPr>
            </a:br>
            <a:r>
              <a:rPr lang="en-US" sz="3200" b="1" cap="small" dirty="0" smtClean="0">
                <a:solidFill>
                  <a:schemeClr val="bg1"/>
                </a:solidFill>
                <a:effectLst>
                  <a:outerShdw blurRad="38100" dist="38100" dir="2700000" algn="tl">
                    <a:srgbClr val="000000">
                      <a:alpha val="43137"/>
                    </a:srgbClr>
                  </a:outerShdw>
                </a:effectLst>
                <a:latin typeface="Lato" panose="020F0502020204030203" pitchFamily="34" charset="0"/>
              </a:rPr>
              <a:t>in </a:t>
            </a:r>
            <a:r>
              <a:rPr lang="en-US" sz="3200" b="1" cap="small" dirty="0">
                <a:solidFill>
                  <a:schemeClr val="bg1"/>
                </a:solidFill>
                <a:effectLst>
                  <a:outerShdw blurRad="38100" dist="38100" dir="2700000" algn="tl">
                    <a:srgbClr val="000000">
                      <a:alpha val="43137"/>
                    </a:srgbClr>
                  </a:outerShdw>
                </a:effectLst>
                <a:latin typeface="Lato" panose="020F0502020204030203" pitchFamily="34" charset="0"/>
              </a:rPr>
              <a:t>New York</a:t>
            </a:r>
          </a:p>
        </p:txBody>
      </p:sp>
      <p:pic>
        <p:nvPicPr>
          <p:cNvPr id="4" name="Picture 3"/>
          <p:cNvPicPr>
            <a:picLocks noChangeAspect="1"/>
          </p:cNvPicPr>
          <p:nvPr/>
        </p:nvPicPr>
        <p:blipFill>
          <a:blip r:embed="rId2"/>
          <a:stretch>
            <a:fillRect/>
          </a:stretch>
        </p:blipFill>
        <p:spPr>
          <a:xfrm>
            <a:off x="1172070" y="226871"/>
            <a:ext cx="2320831" cy="6321847"/>
          </a:xfrm>
          <a:prstGeom prst="rect">
            <a:avLst/>
          </a:prstGeom>
        </p:spPr>
      </p:pic>
      <p:sp>
        <p:nvSpPr>
          <p:cNvPr id="13" name="Slide Number Placeholder 14"/>
          <p:cNvSpPr>
            <a:spLocks noGrp="1"/>
          </p:cNvSpPr>
          <p:nvPr>
            <p:ph type="sldNum" sz="quarter" idx="12"/>
          </p:nvPr>
        </p:nvSpPr>
        <p:spPr>
          <a:xfrm>
            <a:off x="11322424" y="6332562"/>
            <a:ext cx="489341" cy="388914"/>
          </a:xfrm>
        </p:spPr>
        <p:txBody>
          <a:bodyPr/>
          <a:lstStyle/>
          <a:p>
            <a:r>
              <a:rPr lang="en-US" sz="1400" dirty="0" smtClean="0">
                <a:solidFill>
                  <a:schemeClr val="bg1"/>
                </a:solidFill>
                <a:latin typeface="Lato" panose="020F0502020204030203" pitchFamily="34" charset="0"/>
              </a:rPr>
              <a:t>19</a:t>
            </a:r>
            <a:endParaRPr lang="en-US" sz="1050" dirty="0">
              <a:solidFill>
                <a:schemeClr val="bg1"/>
              </a:solidFill>
              <a:latin typeface="Lato" panose="020F0502020204030203" pitchFamily="34" charset="0"/>
            </a:endParaRPr>
          </a:p>
        </p:txBody>
      </p:sp>
    </p:spTree>
    <p:extLst>
      <p:ext uri="{BB962C8B-B14F-4D97-AF65-F5344CB8AC3E}">
        <p14:creationId xmlns:p14="http://schemas.microsoft.com/office/powerpoint/2010/main" val="17894759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4545106" cy="6858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5441438" y="1659285"/>
            <a:ext cx="6227624" cy="3539430"/>
          </a:xfrm>
          <a:prstGeom prst="rect">
            <a:avLst/>
          </a:prstGeom>
        </p:spPr>
        <p:txBody>
          <a:bodyPr wrap="square">
            <a:spAutoFit/>
          </a:bodyPr>
          <a:lstStyle/>
          <a:p>
            <a:pPr algn="r"/>
            <a:r>
              <a:rPr lang="en-US" sz="2800" b="1" dirty="0" smtClean="0">
                <a:solidFill>
                  <a:schemeClr val="bg1"/>
                </a:solidFill>
                <a:latin typeface="Lato" panose="020F0502020204030203" pitchFamily="34" charset="0"/>
              </a:rPr>
              <a:t>The court that always succeeds in effectuating compromise between the litigants is praiseworthy, and regarding this it is said, “</a:t>
            </a:r>
            <a:r>
              <a:rPr lang="en-US" sz="2800" b="1" dirty="0">
                <a:solidFill>
                  <a:schemeClr val="bg1"/>
                </a:solidFill>
                <a:latin typeface="Lato" panose="020F0502020204030203" pitchFamily="34" charset="0"/>
              </a:rPr>
              <a:t>T</a:t>
            </a:r>
            <a:r>
              <a:rPr lang="en-US" sz="2800" b="1" dirty="0" smtClean="0">
                <a:solidFill>
                  <a:schemeClr val="bg1"/>
                </a:solidFill>
                <a:latin typeface="Lato" panose="020F0502020204030203" pitchFamily="34" charset="0"/>
              </a:rPr>
              <a:t>he judgment of peace shall you judge in your gates” </a:t>
            </a:r>
            <a:br>
              <a:rPr lang="en-US" sz="2800" b="1" dirty="0" smtClean="0">
                <a:solidFill>
                  <a:schemeClr val="bg1"/>
                </a:solidFill>
                <a:latin typeface="Lato" panose="020F0502020204030203" pitchFamily="34" charset="0"/>
              </a:rPr>
            </a:br>
            <a:r>
              <a:rPr lang="en-US" sz="2800" b="1" dirty="0" smtClean="0">
                <a:solidFill>
                  <a:schemeClr val="bg1"/>
                </a:solidFill>
                <a:latin typeface="Lato" panose="020F0502020204030203" pitchFamily="34" charset="0"/>
              </a:rPr>
              <a:t>(Zechariah 8:16).</a:t>
            </a:r>
          </a:p>
          <a:p>
            <a:pPr algn="r"/>
            <a:endParaRPr lang="en-US" sz="2800" b="1" dirty="0" smtClean="0">
              <a:solidFill>
                <a:schemeClr val="bg1"/>
              </a:solidFill>
              <a:latin typeface="Lato" panose="020F0502020204030203" pitchFamily="34" charset="0"/>
            </a:endParaRPr>
          </a:p>
          <a:p>
            <a:pPr algn="r"/>
            <a:r>
              <a:rPr lang="en-US" sz="2800" b="1" dirty="0" smtClean="0">
                <a:solidFill>
                  <a:schemeClr val="bg1"/>
                </a:solidFill>
                <a:latin typeface="Lato" panose="020F0502020204030203" pitchFamily="34" charset="0"/>
              </a:rPr>
              <a:t>- Maimonides</a:t>
            </a:r>
          </a:p>
        </p:txBody>
      </p:sp>
      <p:pic>
        <p:nvPicPr>
          <p:cNvPr id="2" name="Picture 1"/>
          <p:cNvPicPr>
            <a:picLocks noChangeAspect="1"/>
          </p:cNvPicPr>
          <p:nvPr/>
        </p:nvPicPr>
        <p:blipFill>
          <a:blip r:embed="rId2"/>
          <a:stretch>
            <a:fillRect/>
          </a:stretch>
        </p:blipFill>
        <p:spPr>
          <a:xfrm>
            <a:off x="896332" y="305693"/>
            <a:ext cx="2752442" cy="6246614"/>
          </a:xfrm>
          <a:prstGeom prst="rect">
            <a:avLst/>
          </a:prstGeom>
        </p:spPr>
      </p:pic>
      <p:sp>
        <p:nvSpPr>
          <p:cNvPr id="7" name="Slide Number Placeholder 14"/>
          <p:cNvSpPr>
            <a:spLocks noGrp="1"/>
          </p:cNvSpPr>
          <p:nvPr>
            <p:ph type="sldNum" sz="quarter" idx="12"/>
          </p:nvPr>
        </p:nvSpPr>
        <p:spPr>
          <a:xfrm>
            <a:off x="11491414" y="6332562"/>
            <a:ext cx="320351" cy="388914"/>
          </a:xfrm>
        </p:spPr>
        <p:txBody>
          <a:bodyPr/>
          <a:lstStyle/>
          <a:p>
            <a:r>
              <a:rPr lang="en-US" sz="1400" dirty="0">
                <a:solidFill>
                  <a:schemeClr val="bg1"/>
                </a:solidFill>
                <a:latin typeface="Lato" panose="020F0502020204030203" pitchFamily="34" charset="0"/>
              </a:rPr>
              <a:t>2</a:t>
            </a:r>
            <a:endParaRPr lang="en-US" sz="1050" dirty="0">
              <a:solidFill>
                <a:schemeClr val="bg1"/>
              </a:solidFill>
              <a:latin typeface="Lato" panose="020F0502020204030203" pitchFamily="34" charset="0"/>
            </a:endParaRPr>
          </a:p>
        </p:txBody>
      </p:sp>
    </p:spTree>
    <p:extLst>
      <p:ext uri="{BB962C8B-B14F-4D97-AF65-F5344CB8AC3E}">
        <p14:creationId xmlns:p14="http://schemas.microsoft.com/office/powerpoint/2010/main" val="25156241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4545106" cy="6858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378824" y="2192887"/>
            <a:ext cx="6295846" cy="3477875"/>
          </a:xfrm>
          <a:prstGeom prst="rect">
            <a:avLst/>
          </a:prstGeom>
        </p:spPr>
        <p:txBody>
          <a:bodyPr wrap="square">
            <a:spAutoFit/>
          </a:bodyPr>
          <a:lstStyle/>
          <a:p>
            <a:pPr>
              <a:spcBef>
                <a:spcPts val="1200"/>
              </a:spcBef>
              <a:spcAft>
                <a:spcPts val="1200"/>
              </a:spcAft>
            </a:pPr>
            <a:r>
              <a:rPr lang="en-US" sz="2000" b="1" dirty="0" smtClean="0">
                <a:solidFill>
                  <a:schemeClr val="accent4">
                    <a:lumMod val="40000"/>
                    <a:lumOff val="60000"/>
                  </a:schemeClr>
                </a:solidFill>
                <a:latin typeface="Lato" panose="020F0502020204030203" pitchFamily="34" charset="0"/>
              </a:rPr>
              <a:t>For all of the value it brought to the community, the Jewish Conciliation Court/Board was not a religious Jewish court of law, or </a:t>
            </a:r>
            <a:r>
              <a:rPr lang="en-US" sz="2000" b="1" i="1" dirty="0" smtClean="0">
                <a:solidFill>
                  <a:schemeClr val="accent4">
                    <a:lumMod val="40000"/>
                    <a:lumOff val="60000"/>
                  </a:schemeClr>
                </a:solidFill>
                <a:latin typeface="Lato" panose="020F0502020204030203" pitchFamily="34" charset="0"/>
              </a:rPr>
              <a:t>Beit Din</a:t>
            </a:r>
            <a:r>
              <a:rPr lang="en-US" sz="2000" b="1" dirty="0" smtClean="0">
                <a:solidFill>
                  <a:schemeClr val="accent4">
                    <a:lumMod val="40000"/>
                    <a:lumOff val="60000"/>
                  </a:schemeClr>
                </a:solidFill>
                <a:latin typeface="Lato" panose="020F0502020204030203" pitchFamily="34" charset="0"/>
              </a:rPr>
              <a:t>.  </a:t>
            </a:r>
          </a:p>
          <a:p>
            <a:pPr>
              <a:spcBef>
                <a:spcPts val="1200"/>
              </a:spcBef>
              <a:spcAft>
                <a:spcPts val="1200"/>
              </a:spcAft>
            </a:pPr>
            <a:r>
              <a:rPr lang="en-US" sz="2000" b="1" dirty="0" smtClean="0">
                <a:solidFill>
                  <a:schemeClr val="accent4">
                    <a:lumMod val="40000"/>
                    <a:lumOff val="60000"/>
                  </a:schemeClr>
                </a:solidFill>
                <a:latin typeface="Lato" panose="020F0502020204030203" pitchFamily="34" charset="0"/>
              </a:rPr>
              <a:t>A Beit Din is designated under </a:t>
            </a:r>
            <a:r>
              <a:rPr lang="en-US" sz="2000" b="1" i="1" dirty="0" smtClean="0">
                <a:solidFill>
                  <a:schemeClr val="accent4">
                    <a:lumMod val="40000"/>
                    <a:lumOff val="60000"/>
                  </a:schemeClr>
                </a:solidFill>
                <a:latin typeface="Lato" panose="020F0502020204030203" pitchFamily="34" charset="0"/>
              </a:rPr>
              <a:t>Halakha</a:t>
            </a:r>
            <a:r>
              <a:rPr lang="en-US" sz="2000" b="1" dirty="0" smtClean="0">
                <a:solidFill>
                  <a:schemeClr val="accent4">
                    <a:lumMod val="40000"/>
                    <a:lumOff val="60000"/>
                  </a:schemeClr>
                </a:solidFill>
                <a:latin typeface="Lato" panose="020F0502020204030203" pitchFamily="34" charset="0"/>
              </a:rPr>
              <a:t> (Jewish law) to resolve financial and civil disputes among Jews.</a:t>
            </a:r>
          </a:p>
          <a:p>
            <a:pPr>
              <a:spcBef>
                <a:spcPts val="1200"/>
              </a:spcBef>
              <a:spcAft>
                <a:spcPts val="1200"/>
              </a:spcAft>
            </a:pPr>
            <a:r>
              <a:rPr lang="en-US" sz="2000" b="1" dirty="0" smtClean="0">
                <a:solidFill>
                  <a:schemeClr val="accent4">
                    <a:lumMod val="40000"/>
                    <a:lumOff val="60000"/>
                  </a:schemeClr>
                </a:solidFill>
                <a:latin typeface="Lato" panose="020F0502020204030203" pitchFamily="34" charset="0"/>
              </a:rPr>
              <a:t>This void was filled by the establishment of Beth Din of America, the  first permanent Jewish court of justice in the United States.  It met for the first time in 1939, at the Civic Center Synagogue in New York.  </a:t>
            </a:r>
          </a:p>
        </p:txBody>
      </p:sp>
      <p:pic>
        <p:nvPicPr>
          <p:cNvPr id="3" name="Picture 2"/>
          <p:cNvPicPr>
            <a:picLocks noChangeAspect="1"/>
          </p:cNvPicPr>
          <p:nvPr/>
        </p:nvPicPr>
        <p:blipFill>
          <a:blip r:embed="rId2"/>
          <a:stretch>
            <a:fillRect/>
          </a:stretch>
        </p:blipFill>
        <p:spPr>
          <a:xfrm>
            <a:off x="362655" y="266869"/>
            <a:ext cx="2905394" cy="2805552"/>
          </a:xfrm>
          <a:prstGeom prst="rect">
            <a:avLst/>
          </a:prstGeom>
        </p:spPr>
      </p:pic>
      <p:pic>
        <p:nvPicPr>
          <p:cNvPr id="4" name="Picture 3"/>
          <p:cNvPicPr>
            <a:picLocks noChangeAspect="1"/>
          </p:cNvPicPr>
          <p:nvPr/>
        </p:nvPicPr>
        <p:blipFill>
          <a:blip r:embed="rId3"/>
          <a:stretch>
            <a:fillRect/>
          </a:stretch>
        </p:blipFill>
        <p:spPr>
          <a:xfrm>
            <a:off x="1815352" y="3339290"/>
            <a:ext cx="2265120" cy="3115977"/>
          </a:xfrm>
          <a:prstGeom prst="rect">
            <a:avLst/>
          </a:prstGeom>
        </p:spPr>
      </p:pic>
      <p:sp>
        <p:nvSpPr>
          <p:cNvPr id="11" name="Rectangle 10"/>
          <p:cNvSpPr/>
          <p:nvPr/>
        </p:nvSpPr>
        <p:spPr>
          <a:xfrm>
            <a:off x="4679576" y="327458"/>
            <a:ext cx="7132188" cy="954107"/>
          </a:xfrm>
          <a:prstGeom prst="rect">
            <a:avLst/>
          </a:prstGeom>
        </p:spPr>
        <p:txBody>
          <a:bodyPr wrap="square">
            <a:spAutoFit/>
          </a:bodyPr>
          <a:lstStyle/>
          <a:p>
            <a:pPr algn="r"/>
            <a:r>
              <a:rPr lang="en-US" sz="2800" b="1" cap="small" dirty="0" smtClean="0">
                <a:solidFill>
                  <a:schemeClr val="bg1"/>
                </a:solidFill>
                <a:effectLst>
                  <a:outerShdw blurRad="38100" dist="38100" dir="2700000" algn="tl">
                    <a:srgbClr val="000000">
                      <a:alpha val="43137"/>
                    </a:srgbClr>
                  </a:outerShdw>
                </a:effectLst>
                <a:latin typeface="Lato" panose="020F0502020204030203" pitchFamily="34" charset="0"/>
              </a:rPr>
              <a:t>The Emergence of an American Jewish Religious Court of Law (Beit Din)</a:t>
            </a:r>
            <a:endParaRPr lang="en-US" sz="2800" b="1" cap="small" dirty="0">
              <a:solidFill>
                <a:schemeClr val="bg1"/>
              </a:solidFill>
              <a:effectLst>
                <a:outerShdw blurRad="38100" dist="38100" dir="2700000" algn="tl">
                  <a:srgbClr val="000000">
                    <a:alpha val="43137"/>
                  </a:srgbClr>
                </a:outerShdw>
              </a:effectLst>
              <a:latin typeface="Lato" panose="020F0502020204030203" pitchFamily="34" charset="0"/>
            </a:endParaRPr>
          </a:p>
        </p:txBody>
      </p:sp>
      <p:sp>
        <p:nvSpPr>
          <p:cNvPr id="12" name="Slide Number Placeholder 14"/>
          <p:cNvSpPr>
            <a:spLocks noGrp="1"/>
          </p:cNvSpPr>
          <p:nvPr>
            <p:ph type="sldNum" sz="quarter" idx="12"/>
          </p:nvPr>
        </p:nvSpPr>
        <p:spPr>
          <a:xfrm>
            <a:off x="11322424" y="6332562"/>
            <a:ext cx="489341" cy="388914"/>
          </a:xfrm>
        </p:spPr>
        <p:txBody>
          <a:bodyPr/>
          <a:lstStyle/>
          <a:p>
            <a:r>
              <a:rPr lang="en-US" sz="1400" dirty="0" smtClean="0">
                <a:solidFill>
                  <a:schemeClr val="bg1"/>
                </a:solidFill>
                <a:latin typeface="Lato" panose="020F0502020204030203" pitchFamily="34" charset="0"/>
              </a:rPr>
              <a:t>20</a:t>
            </a:r>
            <a:endParaRPr lang="en-US" sz="1050" dirty="0">
              <a:solidFill>
                <a:schemeClr val="bg1"/>
              </a:solidFill>
              <a:latin typeface="Lato" panose="020F0502020204030203" pitchFamily="34" charset="0"/>
            </a:endParaRPr>
          </a:p>
        </p:txBody>
      </p:sp>
    </p:spTree>
    <p:extLst>
      <p:ext uri="{BB962C8B-B14F-4D97-AF65-F5344CB8AC3E}">
        <p14:creationId xmlns:p14="http://schemas.microsoft.com/office/powerpoint/2010/main" val="23287333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4545106" cy="6858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4923655" y="1931357"/>
            <a:ext cx="6751015" cy="3785652"/>
          </a:xfrm>
          <a:prstGeom prst="rect">
            <a:avLst/>
          </a:prstGeom>
        </p:spPr>
        <p:txBody>
          <a:bodyPr wrap="square">
            <a:spAutoFit/>
          </a:bodyPr>
          <a:lstStyle/>
          <a:p>
            <a:pPr>
              <a:spcBef>
                <a:spcPts val="1200"/>
              </a:spcBef>
              <a:spcAft>
                <a:spcPts val="1200"/>
              </a:spcAft>
            </a:pPr>
            <a:r>
              <a:rPr lang="en-US" sz="2000" b="1" dirty="0" smtClean="0">
                <a:solidFill>
                  <a:schemeClr val="accent4">
                    <a:lumMod val="40000"/>
                    <a:lumOff val="60000"/>
                  </a:schemeClr>
                </a:solidFill>
                <a:latin typeface="Lato" panose="020F0502020204030203" pitchFamily="34" charset="0"/>
              </a:rPr>
              <a:t>The organization known today as Beth Din of America was established in 1960 </a:t>
            </a:r>
            <a:r>
              <a:rPr lang="en-US" sz="2000" b="1" dirty="0" smtClean="0">
                <a:solidFill>
                  <a:schemeClr val="accent4">
                    <a:lumMod val="40000"/>
                    <a:lumOff val="60000"/>
                  </a:schemeClr>
                </a:solidFill>
                <a:latin typeface="Lato" panose="020F0502020204030203" pitchFamily="34" charset="0"/>
              </a:rPr>
              <a:t>to </a:t>
            </a:r>
            <a:r>
              <a:rPr lang="en-US" sz="2000" b="1" dirty="0" smtClean="0">
                <a:solidFill>
                  <a:schemeClr val="accent4">
                    <a:lumMod val="40000"/>
                    <a:lumOff val="60000"/>
                  </a:schemeClr>
                </a:solidFill>
                <a:latin typeface="Lato" panose="020F0502020204030203" pitchFamily="34" charset="0"/>
              </a:rPr>
              <a:t>provide a forum to which Jews </a:t>
            </a:r>
            <a:r>
              <a:rPr lang="en-US" sz="2000" b="1" dirty="0" smtClean="0">
                <a:solidFill>
                  <a:schemeClr val="accent4">
                    <a:lumMod val="40000"/>
                    <a:lumOff val="60000"/>
                  </a:schemeClr>
                </a:solidFill>
                <a:latin typeface="Lato" panose="020F0502020204030203" pitchFamily="34" charset="0"/>
              </a:rPr>
              <a:t>could </a:t>
            </a:r>
            <a:r>
              <a:rPr lang="en-US" sz="2000" b="1" dirty="0" smtClean="0">
                <a:solidFill>
                  <a:schemeClr val="accent4">
                    <a:lumMod val="40000"/>
                    <a:lumOff val="60000"/>
                  </a:schemeClr>
                </a:solidFill>
                <a:latin typeface="Lato" panose="020F0502020204030203" pitchFamily="34" charset="0"/>
              </a:rPr>
              <a:t>turn for resolution of their marriage and family disputes.</a:t>
            </a:r>
          </a:p>
          <a:p>
            <a:pPr>
              <a:spcBef>
                <a:spcPts val="1200"/>
              </a:spcBef>
              <a:spcAft>
                <a:spcPts val="1200"/>
              </a:spcAft>
            </a:pPr>
            <a:r>
              <a:rPr lang="en-US" sz="2000" b="1" dirty="0" smtClean="0">
                <a:solidFill>
                  <a:schemeClr val="accent4">
                    <a:lumMod val="40000"/>
                    <a:lumOff val="60000"/>
                  </a:schemeClr>
                </a:solidFill>
                <a:latin typeface="Lato" panose="020F0502020204030203" pitchFamily="34" charset="0"/>
              </a:rPr>
              <a:t>Rabbi Emanuel </a:t>
            </a:r>
            <a:r>
              <a:rPr lang="en-US" sz="2000" b="1" dirty="0" err="1" smtClean="0">
                <a:solidFill>
                  <a:schemeClr val="accent4">
                    <a:lumMod val="40000"/>
                    <a:lumOff val="60000"/>
                  </a:schemeClr>
                </a:solidFill>
                <a:latin typeface="Lato" panose="020F0502020204030203" pitchFamily="34" charset="0"/>
              </a:rPr>
              <a:t>Rackman</a:t>
            </a:r>
            <a:r>
              <a:rPr lang="en-US" sz="2000" b="1" dirty="0" smtClean="0">
                <a:solidFill>
                  <a:schemeClr val="accent4">
                    <a:lumMod val="40000"/>
                    <a:lumOff val="60000"/>
                  </a:schemeClr>
                </a:solidFill>
                <a:latin typeface="Lato" panose="020F0502020204030203" pitchFamily="34" charset="0"/>
              </a:rPr>
              <a:t>, one of the </a:t>
            </a:r>
            <a:r>
              <a:rPr lang="en-US" sz="2000" b="1" dirty="0" smtClean="0">
                <a:solidFill>
                  <a:schemeClr val="accent4">
                    <a:lumMod val="40000"/>
                    <a:lumOff val="60000"/>
                  </a:schemeClr>
                </a:solidFill>
                <a:latin typeface="Lato" panose="020F0502020204030203" pitchFamily="34" charset="0"/>
              </a:rPr>
              <a:t>court’s first rabbis, explained </a:t>
            </a:r>
            <a:r>
              <a:rPr lang="en-US" sz="2000" b="1" dirty="0" smtClean="0">
                <a:solidFill>
                  <a:schemeClr val="accent4">
                    <a:lumMod val="40000"/>
                    <a:lumOff val="60000"/>
                  </a:schemeClr>
                </a:solidFill>
                <a:latin typeface="Lato" panose="020F0502020204030203" pitchFamily="34" charset="0"/>
              </a:rPr>
              <a:t>that “it was formed to eliminate the ‘anarchy’ among local-level Orthodox marriage tribunals.”</a:t>
            </a:r>
          </a:p>
          <a:p>
            <a:pPr>
              <a:spcBef>
                <a:spcPts val="1200"/>
              </a:spcBef>
              <a:spcAft>
                <a:spcPts val="1200"/>
              </a:spcAft>
            </a:pPr>
            <a:r>
              <a:rPr lang="en-US" sz="2000" b="1" dirty="0" smtClean="0">
                <a:solidFill>
                  <a:schemeClr val="accent4">
                    <a:lumMod val="40000"/>
                    <a:lumOff val="60000"/>
                  </a:schemeClr>
                </a:solidFill>
                <a:latin typeface="Lato" panose="020F0502020204030203" pitchFamily="34" charset="0"/>
              </a:rPr>
              <a:t>The court </a:t>
            </a:r>
            <a:r>
              <a:rPr lang="en-US" sz="2000" b="1" dirty="0" smtClean="0">
                <a:solidFill>
                  <a:schemeClr val="accent4">
                    <a:lumMod val="40000"/>
                    <a:lumOff val="60000"/>
                  </a:schemeClr>
                </a:solidFill>
                <a:latin typeface="Lato" panose="020F0502020204030203" pitchFamily="34" charset="0"/>
              </a:rPr>
              <a:t>had a </a:t>
            </a:r>
            <a:r>
              <a:rPr lang="en-US" sz="2000" b="1" dirty="0" smtClean="0">
                <a:solidFill>
                  <a:schemeClr val="accent4">
                    <a:lumMod val="40000"/>
                    <a:lumOff val="60000"/>
                  </a:schemeClr>
                </a:solidFill>
                <a:latin typeface="Lato" panose="020F0502020204030203" pitchFamily="34" charset="0"/>
              </a:rPr>
              <a:t>selected advisory panel of “judges, sociologists, community leaders, and psychiatrists” to assist them in resolving disputes</a:t>
            </a:r>
            <a:r>
              <a:rPr lang="en-US" sz="2000" b="1" dirty="0" smtClean="0">
                <a:solidFill>
                  <a:schemeClr val="accent4">
                    <a:lumMod val="40000"/>
                    <a:lumOff val="60000"/>
                  </a:schemeClr>
                </a:solidFill>
                <a:latin typeface="Lato" panose="020F0502020204030203" pitchFamily="34" charset="0"/>
              </a:rPr>
              <a:t>.</a:t>
            </a:r>
            <a:endParaRPr lang="en-US" sz="2000" b="1" dirty="0" smtClean="0">
              <a:solidFill>
                <a:schemeClr val="accent4">
                  <a:lumMod val="40000"/>
                  <a:lumOff val="60000"/>
                </a:schemeClr>
              </a:solidFill>
              <a:latin typeface="Lato" panose="020F0502020204030203" pitchFamily="34" charset="0"/>
            </a:endParaRPr>
          </a:p>
        </p:txBody>
      </p:sp>
      <p:sp>
        <p:nvSpPr>
          <p:cNvPr id="10" name="Slide Number Placeholder 14"/>
          <p:cNvSpPr>
            <a:spLocks noGrp="1"/>
          </p:cNvSpPr>
          <p:nvPr>
            <p:ph type="sldNum" sz="quarter" idx="12"/>
          </p:nvPr>
        </p:nvSpPr>
        <p:spPr>
          <a:xfrm>
            <a:off x="11322424" y="6332562"/>
            <a:ext cx="489341" cy="388914"/>
          </a:xfrm>
        </p:spPr>
        <p:txBody>
          <a:bodyPr/>
          <a:lstStyle/>
          <a:p>
            <a:r>
              <a:rPr lang="en-US" sz="1400" dirty="0" smtClean="0">
                <a:solidFill>
                  <a:schemeClr val="bg1"/>
                </a:solidFill>
                <a:latin typeface="Lato" panose="020F0502020204030203" pitchFamily="34" charset="0"/>
              </a:rPr>
              <a:t>21</a:t>
            </a:r>
            <a:endParaRPr lang="en-US" sz="1050" dirty="0">
              <a:solidFill>
                <a:schemeClr val="bg1"/>
              </a:solidFill>
              <a:latin typeface="Lato" panose="020F0502020204030203" pitchFamily="34" charset="0"/>
            </a:endParaRPr>
          </a:p>
        </p:txBody>
      </p:sp>
      <p:pic>
        <p:nvPicPr>
          <p:cNvPr id="3" name="Picture 2"/>
          <p:cNvPicPr>
            <a:picLocks noChangeAspect="1"/>
          </p:cNvPicPr>
          <p:nvPr/>
        </p:nvPicPr>
        <p:blipFill>
          <a:blip r:embed="rId2"/>
          <a:stretch>
            <a:fillRect/>
          </a:stretch>
        </p:blipFill>
        <p:spPr>
          <a:xfrm>
            <a:off x="607148" y="484094"/>
            <a:ext cx="3279052" cy="6098237"/>
          </a:xfrm>
          <a:prstGeom prst="rect">
            <a:avLst/>
          </a:prstGeom>
        </p:spPr>
      </p:pic>
      <p:sp>
        <p:nvSpPr>
          <p:cNvPr id="12" name="Rectangle 11"/>
          <p:cNvSpPr/>
          <p:nvPr/>
        </p:nvSpPr>
        <p:spPr>
          <a:xfrm>
            <a:off x="4679576" y="327458"/>
            <a:ext cx="7132188" cy="954107"/>
          </a:xfrm>
          <a:prstGeom prst="rect">
            <a:avLst/>
          </a:prstGeom>
        </p:spPr>
        <p:txBody>
          <a:bodyPr wrap="square">
            <a:spAutoFit/>
          </a:bodyPr>
          <a:lstStyle/>
          <a:p>
            <a:pPr algn="r"/>
            <a:r>
              <a:rPr lang="en-US" sz="2800" b="1" cap="small" dirty="0" smtClean="0">
                <a:solidFill>
                  <a:schemeClr val="bg1"/>
                </a:solidFill>
                <a:effectLst>
                  <a:outerShdw blurRad="38100" dist="38100" dir="2700000" algn="tl">
                    <a:srgbClr val="000000">
                      <a:alpha val="43137"/>
                    </a:srgbClr>
                  </a:outerShdw>
                </a:effectLst>
                <a:latin typeface="Lato" panose="020F0502020204030203" pitchFamily="34" charset="0"/>
              </a:rPr>
              <a:t>The Emergence of an American Jewish Religious Court of Law (Beit Din)</a:t>
            </a:r>
            <a:endParaRPr lang="en-US" sz="2800" b="1" cap="small" dirty="0">
              <a:solidFill>
                <a:schemeClr val="bg1"/>
              </a:solidFill>
              <a:effectLst>
                <a:outerShdw blurRad="38100" dist="38100" dir="2700000" algn="tl">
                  <a:srgbClr val="000000">
                    <a:alpha val="43137"/>
                  </a:srgbClr>
                </a:outerShdw>
              </a:effectLst>
              <a:latin typeface="Lato" panose="020F0502020204030203" pitchFamily="34" charset="0"/>
            </a:endParaRPr>
          </a:p>
        </p:txBody>
      </p:sp>
    </p:spTree>
    <p:extLst>
      <p:ext uri="{BB962C8B-B14F-4D97-AF65-F5344CB8AC3E}">
        <p14:creationId xmlns:p14="http://schemas.microsoft.com/office/powerpoint/2010/main" val="22355975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0" y="0"/>
            <a:ext cx="4545106" cy="6858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136776" y="2596299"/>
            <a:ext cx="6537894" cy="1015663"/>
          </a:xfrm>
          <a:prstGeom prst="rect">
            <a:avLst/>
          </a:prstGeom>
        </p:spPr>
        <p:txBody>
          <a:bodyPr wrap="square">
            <a:spAutoFit/>
          </a:bodyPr>
          <a:lstStyle/>
          <a:p>
            <a:pPr>
              <a:spcBef>
                <a:spcPts val="1200"/>
              </a:spcBef>
              <a:spcAft>
                <a:spcPts val="1200"/>
              </a:spcAft>
            </a:pPr>
            <a:r>
              <a:rPr lang="en-US" sz="2000" b="1" dirty="0" smtClean="0">
                <a:solidFill>
                  <a:schemeClr val="accent4">
                    <a:lumMod val="40000"/>
                    <a:lumOff val="60000"/>
                  </a:schemeClr>
                </a:solidFill>
                <a:latin typeface="Lato" panose="020F0502020204030203" pitchFamily="34" charset="0"/>
              </a:rPr>
              <a:t>In 1961, Rabbi </a:t>
            </a:r>
            <a:r>
              <a:rPr lang="en-US" sz="2000" b="1" dirty="0" err="1" smtClean="0">
                <a:solidFill>
                  <a:schemeClr val="accent4">
                    <a:lumMod val="40000"/>
                    <a:lumOff val="60000"/>
                  </a:schemeClr>
                </a:solidFill>
                <a:latin typeface="Lato" panose="020F0502020204030203" pitchFamily="34" charset="0"/>
              </a:rPr>
              <a:t>Rackman</a:t>
            </a:r>
            <a:r>
              <a:rPr lang="en-US" sz="2000" b="1" dirty="0" smtClean="0">
                <a:solidFill>
                  <a:schemeClr val="accent4">
                    <a:lumMod val="40000"/>
                    <a:lumOff val="60000"/>
                  </a:schemeClr>
                </a:solidFill>
                <a:latin typeface="Lato" panose="020F0502020204030203" pitchFamily="34" charset="0"/>
              </a:rPr>
              <a:t> claimed that, in the court’s first year, it “had been instrumental in averting 500 divorces in various parts of the nation.”  </a:t>
            </a:r>
          </a:p>
        </p:txBody>
      </p:sp>
      <p:sp>
        <p:nvSpPr>
          <p:cNvPr id="10" name="Slide Number Placeholder 14"/>
          <p:cNvSpPr>
            <a:spLocks noGrp="1"/>
          </p:cNvSpPr>
          <p:nvPr>
            <p:ph type="sldNum" sz="quarter" idx="12"/>
          </p:nvPr>
        </p:nvSpPr>
        <p:spPr>
          <a:xfrm>
            <a:off x="11322424" y="6332562"/>
            <a:ext cx="489341" cy="388914"/>
          </a:xfrm>
        </p:spPr>
        <p:txBody>
          <a:bodyPr/>
          <a:lstStyle/>
          <a:p>
            <a:r>
              <a:rPr lang="en-US" sz="1400" dirty="0" smtClean="0">
                <a:solidFill>
                  <a:schemeClr val="bg1"/>
                </a:solidFill>
                <a:latin typeface="Lato" panose="020F0502020204030203" pitchFamily="34" charset="0"/>
              </a:rPr>
              <a:t>22</a:t>
            </a:r>
            <a:endParaRPr lang="en-US" sz="1050" dirty="0">
              <a:solidFill>
                <a:schemeClr val="bg1"/>
              </a:solidFill>
              <a:latin typeface="Lato" panose="020F0502020204030203" pitchFamily="34" charset="0"/>
            </a:endParaRPr>
          </a:p>
        </p:txBody>
      </p:sp>
      <p:pic>
        <p:nvPicPr>
          <p:cNvPr id="2" name="Picture 1"/>
          <p:cNvPicPr>
            <a:picLocks noChangeAspect="1"/>
          </p:cNvPicPr>
          <p:nvPr/>
        </p:nvPicPr>
        <p:blipFill>
          <a:blip r:embed="rId2"/>
          <a:stretch>
            <a:fillRect/>
          </a:stretch>
        </p:blipFill>
        <p:spPr>
          <a:xfrm>
            <a:off x="1449291" y="235406"/>
            <a:ext cx="1646524" cy="6387187"/>
          </a:xfrm>
          <a:prstGeom prst="rect">
            <a:avLst/>
          </a:prstGeom>
        </p:spPr>
      </p:pic>
      <p:sp>
        <p:nvSpPr>
          <p:cNvPr id="12" name="Rectangle 11"/>
          <p:cNvSpPr/>
          <p:nvPr/>
        </p:nvSpPr>
        <p:spPr>
          <a:xfrm>
            <a:off x="4679576" y="327458"/>
            <a:ext cx="7132188" cy="954107"/>
          </a:xfrm>
          <a:prstGeom prst="rect">
            <a:avLst/>
          </a:prstGeom>
        </p:spPr>
        <p:txBody>
          <a:bodyPr wrap="square">
            <a:spAutoFit/>
          </a:bodyPr>
          <a:lstStyle/>
          <a:p>
            <a:pPr algn="r"/>
            <a:r>
              <a:rPr lang="en-US" sz="2800" b="1" cap="small" dirty="0" smtClean="0">
                <a:solidFill>
                  <a:schemeClr val="bg1"/>
                </a:solidFill>
                <a:effectLst>
                  <a:outerShdw blurRad="38100" dist="38100" dir="2700000" algn="tl">
                    <a:srgbClr val="000000">
                      <a:alpha val="43137"/>
                    </a:srgbClr>
                  </a:outerShdw>
                </a:effectLst>
                <a:latin typeface="Lato" panose="020F0502020204030203" pitchFamily="34" charset="0"/>
              </a:rPr>
              <a:t>The Emergence of an American Jewish Religious Court of Law (Beit Din)</a:t>
            </a:r>
            <a:endParaRPr lang="en-US" sz="2800" b="1" cap="small" dirty="0">
              <a:solidFill>
                <a:schemeClr val="bg1"/>
              </a:solidFill>
              <a:effectLst>
                <a:outerShdw blurRad="38100" dist="38100" dir="2700000" algn="tl">
                  <a:srgbClr val="000000">
                    <a:alpha val="43137"/>
                  </a:srgbClr>
                </a:outerShdw>
              </a:effectLst>
              <a:latin typeface="Lato" panose="020F0502020204030203" pitchFamily="34" charset="0"/>
            </a:endParaRPr>
          </a:p>
        </p:txBody>
      </p:sp>
    </p:spTree>
    <p:extLst>
      <p:ext uri="{BB962C8B-B14F-4D97-AF65-F5344CB8AC3E}">
        <p14:creationId xmlns:p14="http://schemas.microsoft.com/office/powerpoint/2010/main" val="32509460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4545106" cy="6858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325035" y="2192887"/>
            <a:ext cx="6349635" cy="3708708"/>
          </a:xfrm>
          <a:prstGeom prst="rect">
            <a:avLst/>
          </a:prstGeom>
        </p:spPr>
        <p:txBody>
          <a:bodyPr wrap="square">
            <a:spAutoFit/>
          </a:bodyPr>
          <a:lstStyle/>
          <a:p>
            <a:pPr>
              <a:spcBef>
                <a:spcPts val="600"/>
              </a:spcBef>
              <a:spcAft>
                <a:spcPts val="600"/>
              </a:spcAft>
            </a:pPr>
            <a:r>
              <a:rPr lang="en-US" sz="2000" b="1" dirty="0">
                <a:solidFill>
                  <a:schemeClr val="accent4">
                    <a:lumMod val="40000"/>
                    <a:lumOff val="60000"/>
                  </a:schemeClr>
                </a:solidFill>
                <a:latin typeface="Lato" panose="020F0502020204030203" pitchFamily="34" charset="0"/>
              </a:rPr>
              <a:t>Today, Beth Din of America provides a variety of Jewish-centered mediation and arbitration services.</a:t>
            </a:r>
          </a:p>
          <a:p>
            <a:pPr>
              <a:spcBef>
                <a:spcPts val="600"/>
              </a:spcBef>
              <a:spcAft>
                <a:spcPts val="600"/>
              </a:spcAft>
            </a:pPr>
            <a:r>
              <a:rPr lang="en-US" sz="2000" b="1" dirty="0" smtClean="0">
                <a:solidFill>
                  <a:schemeClr val="accent4">
                    <a:lumMod val="40000"/>
                    <a:lumOff val="60000"/>
                  </a:schemeClr>
                </a:solidFill>
                <a:latin typeface="Lato" panose="020F0502020204030203" pitchFamily="34" charset="0"/>
              </a:rPr>
              <a:t>One </a:t>
            </a:r>
            <a:r>
              <a:rPr lang="en-US" sz="2000" b="1" dirty="0" smtClean="0">
                <a:solidFill>
                  <a:schemeClr val="accent4">
                    <a:lumMod val="40000"/>
                    <a:lumOff val="60000"/>
                  </a:schemeClr>
                </a:solidFill>
                <a:latin typeface="Lato" panose="020F0502020204030203" pitchFamily="34" charset="0"/>
              </a:rPr>
              <a:t>way that parties can arrange to have their dispute resolved by a Beit Din is to enter </a:t>
            </a:r>
            <a:r>
              <a:rPr lang="en-US" sz="2000" b="1" dirty="0">
                <a:solidFill>
                  <a:schemeClr val="accent4">
                    <a:lumMod val="40000"/>
                    <a:lumOff val="60000"/>
                  </a:schemeClr>
                </a:solidFill>
                <a:latin typeface="Lato" panose="020F0502020204030203" pitchFamily="34" charset="0"/>
              </a:rPr>
              <a:t>into an arbitration agreement </a:t>
            </a:r>
            <a:r>
              <a:rPr lang="en-US" sz="2000" b="1" i="1" dirty="0" smtClean="0">
                <a:solidFill>
                  <a:schemeClr val="accent4">
                    <a:lumMod val="40000"/>
                    <a:lumOff val="60000"/>
                  </a:schemeClr>
                </a:solidFill>
                <a:latin typeface="Lato" panose="020F0502020204030203" pitchFamily="34" charset="0"/>
              </a:rPr>
              <a:t>(</a:t>
            </a:r>
            <a:r>
              <a:rPr lang="en-US" sz="2000" b="1" i="1" dirty="0" err="1" smtClean="0">
                <a:solidFill>
                  <a:schemeClr val="accent4">
                    <a:lumMod val="40000"/>
                    <a:lumOff val="60000"/>
                  </a:schemeClr>
                </a:solidFill>
                <a:latin typeface="Lato" panose="020F0502020204030203" pitchFamily="34" charset="0"/>
              </a:rPr>
              <a:t>shtar</a:t>
            </a:r>
            <a:r>
              <a:rPr lang="en-US" sz="2000" b="1" i="1" dirty="0" smtClean="0">
                <a:solidFill>
                  <a:schemeClr val="accent4">
                    <a:lumMod val="40000"/>
                    <a:lumOff val="60000"/>
                  </a:schemeClr>
                </a:solidFill>
                <a:latin typeface="Lato" panose="020F0502020204030203" pitchFamily="34" charset="0"/>
              </a:rPr>
              <a:t> </a:t>
            </a:r>
            <a:r>
              <a:rPr lang="en-US" sz="2000" b="1" i="1" dirty="0" err="1" smtClean="0">
                <a:solidFill>
                  <a:schemeClr val="accent4">
                    <a:lumMod val="40000"/>
                    <a:lumOff val="60000"/>
                  </a:schemeClr>
                </a:solidFill>
                <a:latin typeface="Lato" panose="020F0502020204030203" pitchFamily="34" charset="0"/>
              </a:rPr>
              <a:t>beirurin</a:t>
            </a:r>
            <a:r>
              <a:rPr lang="en-US" sz="2000" b="1" i="1" dirty="0" smtClean="0">
                <a:solidFill>
                  <a:schemeClr val="accent4">
                    <a:lumMod val="40000"/>
                    <a:lumOff val="60000"/>
                  </a:schemeClr>
                </a:solidFill>
                <a:latin typeface="Lato" panose="020F0502020204030203" pitchFamily="34" charset="0"/>
              </a:rPr>
              <a:t>)</a:t>
            </a:r>
            <a:r>
              <a:rPr lang="en-US" sz="2000" b="1" dirty="0" smtClean="0">
                <a:solidFill>
                  <a:schemeClr val="accent4">
                    <a:lumMod val="40000"/>
                    <a:lumOff val="60000"/>
                  </a:schemeClr>
                </a:solidFill>
                <a:latin typeface="Lato" panose="020F0502020204030203" pitchFamily="34" charset="0"/>
              </a:rPr>
              <a:t> that gives the Beit </a:t>
            </a:r>
            <a:r>
              <a:rPr lang="en-US" sz="2000" b="1" dirty="0">
                <a:solidFill>
                  <a:schemeClr val="accent4">
                    <a:lumMod val="40000"/>
                    <a:lumOff val="60000"/>
                  </a:schemeClr>
                </a:solidFill>
                <a:latin typeface="Lato" panose="020F0502020204030203" pitchFamily="34" charset="0"/>
              </a:rPr>
              <a:t>Din to have jurisdiction over their dispute.  </a:t>
            </a:r>
            <a:endParaRPr lang="en-US" sz="2000" b="1" dirty="0" smtClean="0">
              <a:solidFill>
                <a:schemeClr val="accent4">
                  <a:lumMod val="40000"/>
                  <a:lumOff val="60000"/>
                </a:schemeClr>
              </a:solidFill>
              <a:latin typeface="Lato" panose="020F0502020204030203" pitchFamily="34" charset="0"/>
            </a:endParaRPr>
          </a:p>
          <a:p>
            <a:pPr>
              <a:spcBef>
                <a:spcPts val="600"/>
              </a:spcBef>
              <a:spcAft>
                <a:spcPts val="600"/>
              </a:spcAft>
            </a:pPr>
            <a:r>
              <a:rPr lang="en-US" sz="2000" b="1" dirty="0" smtClean="0">
                <a:solidFill>
                  <a:schemeClr val="accent4">
                    <a:lumMod val="40000"/>
                    <a:lumOff val="60000"/>
                  </a:schemeClr>
                </a:solidFill>
                <a:latin typeface="Lato" panose="020F0502020204030203" pitchFamily="34" charset="0"/>
              </a:rPr>
              <a:t>Beth </a:t>
            </a:r>
            <a:r>
              <a:rPr lang="en-US" sz="2000" b="1" dirty="0">
                <a:solidFill>
                  <a:schemeClr val="accent4">
                    <a:lumMod val="40000"/>
                    <a:lumOff val="60000"/>
                  </a:schemeClr>
                </a:solidFill>
                <a:latin typeface="Lato" panose="020F0502020204030203" pitchFamily="34" charset="0"/>
              </a:rPr>
              <a:t>Din of America provides a simple form for this agreement, in English, on its website.  </a:t>
            </a:r>
          </a:p>
          <a:p>
            <a:pPr>
              <a:spcBef>
                <a:spcPts val="600"/>
              </a:spcBef>
              <a:spcAft>
                <a:spcPts val="600"/>
              </a:spcAft>
            </a:pPr>
            <a:r>
              <a:rPr lang="en-US" sz="2000" b="1" dirty="0">
                <a:solidFill>
                  <a:schemeClr val="accent4">
                    <a:lumMod val="40000"/>
                    <a:lumOff val="60000"/>
                  </a:schemeClr>
                </a:solidFill>
                <a:latin typeface="Lato" panose="020F0502020204030203" pitchFamily="34" charset="0"/>
              </a:rPr>
              <a:t>It also provides form language for a Beit Din arbitration clause to insert in an existing contract</a:t>
            </a:r>
            <a:r>
              <a:rPr lang="en-US" sz="2000" b="1" dirty="0" smtClean="0">
                <a:solidFill>
                  <a:schemeClr val="accent4">
                    <a:lumMod val="40000"/>
                    <a:lumOff val="60000"/>
                  </a:schemeClr>
                </a:solidFill>
                <a:latin typeface="Lato" panose="020F0502020204030203" pitchFamily="34" charset="0"/>
              </a:rPr>
              <a:t>.</a:t>
            </a:r>
          </a:p>
        </p:txBody>
      </p:sp>
      <p:pic>
        <p:nvPicPr>
          <p:cNvPr id="2" name="Picture 1"/>
          <p:cNvPicPr>
            <a:picLocks noChangeAspect="1"/>
          </p:cNvPicPr>
          <p:nvPr/>
        </p:nvPicPr>
        <p:blipFill>
          <a:blip r:embed="rId2"/>
          <a:stretch>
            <a:fillRect/>
          </a:stretch>
        </p:blipFill>
        <p:spPr>
          <a:xfrm>
            <a:off x="538875" y="804511"/>
            <a:ext cx="3467355" cy="5370574"/>
          </a:xfrm>
          <a:prstGeom prst="rect">
            <a:avLst/>
          </a:prstGeom>
        </p:spPr>
      </p:pic>
      <p:sp>
        <p:nvSpPr>
          <p:cNvPr id="10" name="Slide Number Placeholder 14"/>
          <p:cNvSpPr>
            <a:spLocks noGrp="1"/>
          </p:cNvSpPr>
          <p:nvPr>
            <p:ph type="sldNum" sz="quarter" idx="12"/>
          </p:nvPr>
        </p:nvSpPr>
        <p:spPr>
          <a:xfrm>
            <a:off x="11322424" y="6332562"/>
            <a:ext cx="489341" cy="388914"/>
          </a:xfrm>
        </p:spPr>
        <p:txBody>
          <a:bodyPr/>
          <a:lstStyle/>
          <a:p>
            <a:r>
              <a:rPr lang="en-US" sz="1400" dirty="0" smtClean="0">
                <a:solidFill>
                  <a:schemeClr val="bg1"/>
                </a:solidFill>
                <a:latin typeface="Lato" panose="020F0502020204030203" pitchFamily="34" charset="0"/>
              </a:rPr>
              <a:t>23</a:t>
            </a:r>
            <a:endParaRPr lang="en-US" sz="1050" dirty="0">
              <a:solidFill>
                <a:schemeClr val="bg1"/>
              </a:solidFill>
              <a:latin typeface="Lato" panose="020F0502020204030203" pitchFamily="34" charset="0"/>
            </a:endParaRPr>
          </a:p>
        </p:txBody>
      </p:sp>
      <p:sp>
        <p:nvSpPr>
          <p:cNvPr id="12" name="Rectangle 11"/>
          <p:cNvSpPr/>
          <p:nvPr/>
        </p:nvSpPr>
        <p:spPr>
          <a:xfrm>
            <a:off x="4679576" y="327458"/>
            <a:ext cx="7132188" cy="954107"/>
          </a:xfrm>
          <a:prstGeom prst="rect">
            <a:avLst/>
          </a:prstGeom>
        </p:spPr>
        <p:txBody>
          <a:bodyPr wrap="square">
            <a:spAutoFit/>
          </a:bodyPr>
          <a:lstStyle/>
          <a:p>
            <a:pPr algn="r"/>
            <a:r>
              <a:rPr lang="en-US" sz="2800" b="1" cap="small" dirty="0" smtClean="0">
                <a:solidFill>
                  <a:schemeClr val="bg1"/>
                </a:solidFill>
                <a:effectLst>
                  <a:outerShdw blurRad="38100" dist="38100" dir="2700000" algn="tl">
                    <a:srgbClr val="000000">
                      <a:alpha val="43137"/>
                    </a:srgbClr>
                  </a:outerShdw>
                </a:effectLst>
                <a:latin typeface="Lato" panose="020F0502020204030203" pitchFamily="34" charset="0"/>
              </a:rPr>
              <a:t>The Emergence of an American Jewish Religious Court of Law (Beit Din)</a:t>
            </a:r>
            <a:endParaRPr lang="en-US" sz="2800" b="1" cap="small" dirty="0">
              <a:solidFill>
                <a:schemeClr val="bg1"/>
              </a:solidFill>
              <a:effectLst>
                <a:outerShdw blurRad="38100" dist="38100" dir="2700000" algn="tl">
                  <a:srgbClr val="000000">
                    <a:alpha val="43137"/>
                  </a:srgbClr>
                </a:outerShdw>
              </a:effectLst>
              <a:latin typeface="Lato" panose="020F0502020204030203" pitchFamily="34" charset="0"/>
            </a:endParaRPr>
          </a:p>
        </p:txBody>
      </p:sp>
    </p:spTree>
    <p:extLst>
      <p:ext uri="{BB962C8B-B14F-4D97-AF65-F5344CB8AC3E}">
        <p14:creationId xmlns:p14="http://schemas.microsoft.com/office/powerpoint/2010/main" val="414654370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4545106" cy="6858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096435" y="2125652"/>
            <a:ext cx="6589059" cy="3170099"/>
          </a:xfrm>
          <a:prstGeom prst="rect">
            <a:avLst/>
          </a:prstGeom>
        </p:spPr>
        <p:txBody>
          <a:bodyPr wrap="square">
            <a:spAutoFit/>
          </a:bodyPr>
          <a:lstStyle/>
          <a:p>
            <a:pPr>
              <a:spcBef>
                <a:spcPts val="600"/>
              </a:spcBef>
              <a:spcAft>
                <a:spcPts val="600"/>
              </a:spcAft>
            </a:pPr>
            <a:r>
              <a:rPr lang="en-US" sz="2000" b="1" dirty="0" smtClean="0">
                <a:solidFill>
                  <a:schemeClr val="accent4">
                    <a:lumMod val="40000"/>
                    <a:lumOff val="60000"/>
                  </a:schemeClr>
                </a:solidFill>
                <a:latin typeface="Lato" panose="020F0502020204030203" pitchFamily="34" charset="0"/>
              </a:rPr>
              <a:t>If there is no signed arbitration agreement, this does not mean that a party cannot seek a Beit Din arbitration.</a:t>
            </a:r>
          </a:p>
          <a:p>
            <a:pPr>
              <a:spcBef>
                <a:spcPts val="600"/>
              </a:spcBef>
              <a:spcAft>
                <a:spcPts val="600"/>
              </a:spcAft>
            </a:pPr>
            <a:r>
              <a:rPr lang="en-US" sz="2000" b="1" dirty="0" smtClean="0">
                <a:solidFill>
                  <a:schemeClr val="accent4">
                    <a:lumMod val="40000"/>
                    <a:lumOff val="60000"/>
                  </a:schemeClr>
                </a:solidFill>
                <a:latin typeface="Lato" panose="020F0502020204030203" pitchFamily="34" charset="0"/>
              </a:rPr>
              <a:t>Beth Din of America makes it easy for a plaintiff to initiate a arbitration proceeding: simply fill out a form on their website to request that they send a summons (</a:t>
            </a:r>
            <a:r>
              <a:rPr lang="en-US" sz="2000" b="1" i="1" dirty="0" err="1" smtClean="0">
                <a:solidFill>
                  <a:schemeClr val="accent4">
                    <a:lumMod val="40000"/>
                    <a:lumOff val="60000"/>
                  </a:schemeClr>
                </a:solidFill>
                <a:latin typeface="Lato" panose="020F0502020204030203" pitchFamily="34" charset="0"/>
              </a:rPr>
              <a:t>hazmanah</a:t>
            </a:r>
            <a:r>
              <a:rPr lang="en-US" sz="2000" b="1" dirty="0" smtClean="0">
                <a:solidFill>
                  <a:schemeClr val="accent4">
                    <a:lumMod val="40000"/>
                    <a:lumOff val="60000"/>
                  </a:schemeClr>
                </a:solidFill>
                <a:latin typeface="Lato" panose="020F0502020204030203" pitchFamily="34" charset="0"/>
              </a:rPr>
              <a:t>) the opposing party.  </a:t>
            </a:r>
          </a:p>
          <a:p>
            <a:pPr>
              <a:spcBef>
                <a:spcPts val="600"/>
              </a:spcBef>
              <a:spcAft>
                <a:spcPts val="600"/>
              </a:spcAft>
            </a:pPr>
            <a:r>
              <a:rPr lang="en-US" sz="2000" b="1" dirty="0" smtClean="0">
                <a:solidFill>
                  <a:schemeClr val="accent4">
                    <a:lumMod val="40000"/>
                    <a:lumOff val="60000"/>
                  </a:schemeClr>
                </a:solidFill>
                <a:latin typeface="Lato" panose="020F0502020204030203" pitchFamily="34" charset="0"/>
              </a:rPr>
              <a:t>If the </a:t>
            </a:r>
            <a:r>
              <a:rPr lang="en-US" sz="2000" b="1" i="1" dirty="0" err="1" smtClean="0">
                <a:solidFill>
                  <a:schemeClr val="accent4">
                    <a:lumMod val="40000"/>
                    <a:lumOff val="60000"/>
                  </a:schemeClr>
                </a:solidFill>
                <a:latin typeface="Lato" panose="020F0502020204030203" pitchFamily="34" charset="0"/>
              </a:rPr>
              <a:t>hazmanah</a:t>
            </a:r>
            <a:r>
              <a:rPr lang="en-US" sz="2000" b="1" dirty="0" smtClean="0">
                <a:solidFill>
                  <a:schemeClr val="accent4">
                    <a:lumMod val="40000"/>
                    <a:lumOff val="60000"/>
                  </a:schemeClr>
                </a:solidFill>
                <a:latin typeface="Lato" panose="020F0502020204030203" pitchFamily="34" charset="0"/>
              </a:rPr>
              <a:t> is ignored, the Beit Din will issue a contempt order (</a:t>
            </a:r>
            <a:r>
              <a:rPr lang="en-US" sz="2000" b="1" i="1" dirty="0" err="1" smtClean="0">
                <a:solidFill>
                  <a:schemeClr val="accent4">
                    <a:lumMod val="40000"/>
                    <a:lumOff val="60000"/>
                  </a:schemeClr>
                </a:solidFill>
                <a:latin typeface="Lato" panose="020F0502020204030203" pitchFamily="34" charset="0"/>
              </a:rPr>
              <a:t>siruv</a:t>
            </a:r>
            <a:r>
              <a:rPr lang="en-US" sz="2000" b="1" dirty="0" smtClean="0">
                <a:solidFill>
                  <a:schemeClr val="accent4">
                    <a:lumMod val="40000"/>
                    <a:lumOff val="60000"/>
                  </a:schemeClr>
                </a:solidFill>
                <a:latin typeface="Lato" panose="020F0502020204030203" pitchFamily="34" charset="0"/>
              </a:rPr>
              <a:t>), which authorizes the petitioner to bring the case before a civil court.</a:t>
            </a:r>
          </a:p>
        </p:txBody>
      </p:sp>
      <p:pic>
        <p:nvPicPr>
          <p:cNvPr id="2" name="Picture 1"/>
          <p:cNvPicPr>
            <a:picLocks noChangeAspect="1"/>
          </p:cNvPicPr>
          <p:nvPr/>
        </p:nvPicPr>
        <p:blipFill>
          <a:blip r:embed="rId2"/>
          <a:stretch>
            <a:fillRect/>
          </a:stretch>
        </p:blipFill>
        <p:spPr>
          <a:xfrm>
            <a:off x="367423" y="938981"/>
            <a:ext cx="3797845" cy="4964277"/>
          </a:xfrm>
          <a:prstGeom prst="rect">
            <a:avLst/>
          </a:prstGeom>
        </p:spPr>
      </p:pic>
      <p:sp>
        <p:nvSpPr>
          <p:cNvPr id="12" name="Slide Number Placeholder 14"/>
          <p:cNvSpPr>
            <a:spLocks noGrp="1"/>
          </p:cNvSpPr>
          <p:nvPr>
            <p:ph type="sldNum" sz="quarter" idx="12"/>
          </p:nvPr>
        </p:nvSpPr>
        <p:spPr>
          <a:xfrm>
            <a:off x="11322424" y="6332562"/>
            <a:ext cx="489341" cy="388914"/>
          </a:xfrm>
        </p:spPr>
        <p:txBody>
          <a:bodyPr/>
          <a:lstStyle/>
          <a:p>
            <a:r>
              <a:rPr lang="en-US" sz="1400" dirty="0" smtClean="0">
                <a:solidFill>
                  <a:schemeClr val="bg1"/>
                </a:solidFill>
                <a:latin typeface="Lato" panose="020F0502020204030203" pitchFamily="34" charset="0"/>
              </a:rPr>
              <a:t>24</a:t>
            </a:r>
            <a:endParaRPr lang="en-US" sz="1050" dirty="0">
              <a:solidFill>
                <a:schemeClr val="bg1"/>
              </a:solidFill>
              <a:latin typeface="Lato" panose="020F0502020204030203" pitchFamily="34" charset="0"/>
            </a:endParaRPr>
          </a:p>
        </p:txBody>
      </p:sp>
      <p:sp>
        <p:nvSpPr>
          <p:cNvPr id="8" name="Rectangle 7"/>
          <p:cNvSpPr/>
          <p:nvPr/>
        </p:nvSpPr>
        <p:spPr>
          <a:xfrm>
            <a:off x="4679576" y="327458"/>
            <a:ext cx="7132188" cy="954107"/>
          </a:xfrm>
          <a:prstGeom prst="rect">
            <a:avLst/>
          </a:prstGeom>
        </p:spPr>
        <p:txBody>
          <a:bodyPr wrap="square">
            <a:spAutoFit/>
          </a:bodyPr>
          <a:lstStyle/>
          <a:p>
            <a:pPr algn="r"/>
            <a:r>
              <a:rPr lang="en-US" sz="2800" b="1" cap="small" dirty="0" smtClean="0">
                <a:solidFill>
                  <a:schemeClr val="bg1"/>
                </a:solidFill>
                <a:effectLst>
                  <a:outerShdw blurRad="38100" dist="38100" dir="2700000" algn="tl">
                    <a:srgbClr val="000000">
                      <a:alpha val="43137"/>
                    </a:srgbClr>
                  </a:outerShdw>
                </a:effectLst>
                <a:latin typeface="Lato" panose="020F0502020204030203" pitchFamily="34" charset="0"/>
              </a:rPr>
              <a:t>The Emergence of an American Jewish Religious Court of Law (Beit Din)</a:t>
            </a:r>
            <a:endParaRPr lang="en-US" sz="2800" b="1" cap="small" dirty="0">
              <a:solidFill>
                <a:schemeClr val="bg1"/>
              </a:solidFill>
              <a:effectLst>
                <a:outerShdw blurRad="38100" dist="38100" dir="2700000" algn="tl">
                  <a:srgbClr val="000000">
                    <a:alpha val="43137"/>
                  </a:srgbClr>
                </a:outerShdw>
              </a:effectLst>
              <a:latin typeface="Lato" panose="020F0502020204030203" pitchFamily="34" charset="0"/>
            </a:endParaRPr>
          </a:p>
        </p:txBody>
      </p:sp>
    </p:spTree>
    <p:extLst>
      <p:ext uri="{BB962C8B-B14F-4D97-AF65-F5344CB8AC3E}">
        <p14:creationId xmlns:p14="http://schemas.microsoft.com/office/powerpoint/2010/main" val="75989581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4545106" cy="6858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217459" y="1950840"/>
            <a:ext cx="6349635" cy="4093428"/>
          </a:xfrm>
          <a:prstGeom prst="rect">
            <a:avLst/>
          </a:prstGeom>
        </p:spPr>
        <p:txBody>
          <a:bodyPr wrap="square">
            <a:spAutoFit/>
          </a:bodyPr>
          <a:lstStyle/>
          <a:p>
            <a:pPr>
              <a:spcBef>
                <a:spcPts val="1200"/>
              </a:spcBef>
              <a:spcAft>
                <a:spcPts val="1200"/>
              </a:spcAft>
            </a:pPr>
            <a:r>
              <a:rPr lang="en-US" sz="2000" b="1" dirty="0" smtClean="0">
                <a:solidFill>
                  <a:schemeClr val="accent4">
                    <a:lumMod val="40000"/>
                    <a:lumOff val="60000"/>
                  </a:schemeClr>
                </a:solidFill>
                <a:latin typeface="Lato" panose="020F0502020204030203" pitchFamily="34" charset="0"/>
              </a:rPr>
              <a:t>According to Beth Din of America’s published cases, its arbitration tribunals have resolved disputes involving many topics, including:</a:t>
            </a:r>
          </a:p>
          <a:p>
            <a:pPr marL="342900" indent="-342900">
              <a:spcBef>
                <a:spcPts val="1200"/>
              </a:spcBef>
              <a:spcAft>
                <a:spcPts val="1200"/>
              </a:spcAft>
              <a:buFont typeface="Arial" panose="020B0604020202020204" pitchFamily="34" charset="0"/>
              <a:buChar char="•"/>
            </a:pPr>
            <a:r>
              <a:rPr lang="en-US" sz="2000" b="1" dirty="0">
                <a:solidFill>
                  <a:schemeClr val="accent4">
                    <a:lumMod val="40000"/>
                    <a:lumOff val="60000"/>
                  </a:schemeClr>
                </a:solidFill>
                <a:latin typeface="Lato" panose="020F0502020204030203" pitchFamily="34" charset="0"/>
              </a:rPr>
              <a:t>R</a:t>
            </a:r>
            <a:r>
              <a:rPr lang="en-US" sz="2000" b="1" dirty="0" smtClean="0">
                <a:solidFill>
                  <a:schemeClr val="accent4">
                    <a:lumMod val="40000"/>
                    <a:lumOff val="60000"/>
                  </a:schemeClr>
                </a:solidFill>
                <a:latin typeface="Lato" panose="020F0502020204030203" pitchFamily="34" charset="0"/>
              </a:rPr>
              <a:t>eal estate transactions</a:t>
            </a:r>
          </a:p>
          <a:p>
            <a:pPr marL="342900" indent="-342900">
              <a:spcBef>
                <a:spcPts val="1200"/>
              </a:spcBef>
              <a:spcAft>
                <a:spcPts val="1200"/>
              </a:spcAft>
              <a:buFont typeface="Arial" panose="020B0604020202020204" pitchFamily="34" charset="0"/>
              <a:buChar char="•"/>
            </a:pPr>
            <a:r>
              <a:rPr lang="en-US" sz="2000" b="1" dirty="0">
                <a:solidFill>
                  <a:schemeClr val="accent4">
                    <a:lumMod val="40000"/>
                    <a:lumOff val="60000"/>
                  </a:schemeClr>
                </a:solidFill>
                <a:latin typeface="Lato" panose="020F0502020204030203" pitchFamily="34" charset="0"/>
              </a:rPr>
              <a:t>B</a:t>
            </a:r>
            <a:r>
              <a:rPr lang="en-US" sz="2000" b="1" dirty="0" smtClean="0">
                <a:solidFill>
                  <a:schemeClr val="accent4">
                    <a:lumMod val="40000"/>
                    <a:lumOff val="60000"/>
                  </a:schemeClr>
                </a:solidFill>
                <a:latin typeface="Lato" panose="020F0502020204030203" pitchFamily="34" charset="0"/>
              </a:rPr>
              <a:t>rokerage fees</a:t>
            </a:r>
          </a:p>
          <a:p>
            <a:pPr marL="342900" indent="-342900">
              <a:spcBef>
                <a:spcPts val="1200"/>
              </a:spcBef>
              <a:spcAft>
                <a:spcPts val="1200"/>
              </a:spcAft>
              <a:buFont typeface="Arial" panose="020B0604020202020204" pitchFamily="34" charset="0"/>
              <a:buChar char="•"/>
            </a:pPr>
            <a:r>
              <a:rPr lang="en-US" sz="2000" b="1" dirty="0" smtClean="0">
                <a:solidFill>
                  <a:schemeClr val="accent4">
                    <a:lumMod val="40000"/>
                    <a:lumOff val="60000"/>
                  </a:schemeClr>
                </a:solidFill>
                <a:latin typeface="Lato" panose="020F0502020204030203" pitchFamily="34" charset="0"/>
              </a:rPr>
              <a:t>Employment contracts</a:t>
            </a:r>
          </a:p>
          <a:p>
            <a:pPr marL="342900" indent="-342900">
              <a:spcBef>
                <a:spcPts val="1200"/>
              </a:spcBef>
              <a:spcAft>
                <a:spcPts val="1200"/>
              </a:spcAft>
              <a:buFont typeface="Arial" panose="020B0604020202020204" pitchFamily="34" charset="0"/>
              <a:buChar char="•"/>
            </a:pPr>
            <a:r>
              <a:rPr lang="en-US" sz="2000" b="1" dirty="0">
                <a:solidFill>
                  <a:schemeClr val="accent4">
                    <a:lumMod val="40000"/>
                    <a:lumOff val="60000"/>
                  </a:schemeClr>
                </a:solidFill>
                <a:latin typeface="Lato" panose="020F0502020204030203" pitchFamily="34" charset="0"/>
              </a:rPr>
              <a:t>B</a:t>
            </a:r>
            <a:r>
              <a:rPr lang="en-US" sz="2000" b="1" dirty="0" smtClean="0">
                <a:solidFill>
                  <a:schemeClr val="accent4">
                    <a:lumMod val="40000"/>
                    <a:lumOff val="60000"/>
                  </a:schemeClr>
                </a:solidFill>
                <a:latin typeface="Lato" panose="020F0502020204030203" pitchFamily="34" charset="0"/>
              </a:rPr>
              <a:t>usiness partnership agreements</a:t>
            </a:r>
          </a:p>
          <a:p>
            <a:pPr marL="342900" indent="-342900">
              <a:spcBef>
                <a:spcPts val="1200"/>
              </a:spcBef>
              <a:spcAft>
                <a:spcPts val="1200"/>
              </a:spcAft>
              <a:buFont typeface="Arial" panose="020B0604020202020204" pitchFamily="34" charset="0"/>
              <a:buChar char="•"/>
            </a:pPr>
            <a:r>
              <a:rPr lang="en-US" sz="2000" b="1" dirty="0">
                <a:solidFill>
                  <a:schemeClr val="accent4">
                    <a:lumMod val="40000"/>
                    <a:lumOff val="60000"/>
                  </a:schemeClr>
                </a:solidFill>
                <a:latin typeface="Lato" panose="020F0502020204030203" pitchFamily="34" charset="0"/>
              </a:rPr>
              <a:t>L</a:t>
            </a:r>
            <a:r>
              <a:rPr lang="en-US" sz="2000" b="1" dirty="0" smtClean="0">
                <a:solidFill>
                  <a:schemeClr val="accent4">
                    <a:lumMod val="40000"/>
                    <a:lumOff val="60000"/>
                  </a:schemeClr>
                </a:solidFill>
                <a:latin typeface="Lato" panose="020F0502020204030203" pitchFamily="34" charset="0"/>
              </a:rPr>
              <a:t>andlord/tenant disputes</a:t>
            </a:r>
            <a:endParaRPr lang="en-US" sz="2000" b="1" dirty="0" smtClean="0">
              <a:solidFill>
                <a:schemeClr val="accent4">
                  <a:lumMod val="40000"/>
                  <a:lumOff val="60000"/>
                </a:schemeClr>
              </a:solidFill>
              <a:latin typeface="Lato" panose="020F0502020204030203" pitchFamily="34" charset="0"/>
            </a:endParaRPr>
          </a:p>
        </p:txBody>
      </p:sp>
      <p:sp>
        <p:nvSpPr>
          <p:cNvPr id="10" name="Slide Number Placeholder 14"/>
          <p:cNvSpPr>
            <a:spLocks noGrp="1"/>
          </p:cNvSpPr>
          <p:nvPr>
            <p:ph type="sldNum" sz="quarter" idx="12"/>
          </p:nvPr>
        </p:nvSpPr>
        <p:spPr>
          <a:xfrm>
            <a:off x="11322424" y="6332562"/>
            <a:ext cx="489341" cy="388914"/>
          </a:xfrm>
        </p:spPr>
        <p:txBody>
          <a:bodyPr/>
          <a:lstStyle/>
          <a:p>
            <a:r>
              <a:rPr lang="en-US" sz="1400" dirty="0" smtClean="0">
                <a:solidFill>
                  <a:schemeClr val="bg1"/>
                </a:solidFill>
                <a:latin typeface="Lato" panose="020F0502020204030203" pitchFamily="34" charset="0"/>
              </a:rPr>
              <a:t>25</a:t>
            </a:r>
            <a:endParaRPr lang="en-US" sz="1050" dirty="0">
              <a:solidFill>
                <a:schemeClr val="bg1"/>
              </a:solidFill>
              <a:latin typeface="Lato" panose="020F0502020204030203" pitchFamily="34" charset="0"/>
            </a:endParaRPr>
          </a:p>
        </p:txBody>
      </p:sp>
      <p:sp>
        <p:nvSpPr>
          <p:cNvPr id="12" name="Rectangle 11"/>
          <p:cNvSpPr/>
          <p:nvPr/>
        </p:nvSpPr>
        <p:spPr>
          <a:xfrm>
            <a:off x="4679576" y="327458"/>
            <a:ext cx="7132188" cy="954107"/>
          </a:xfrm>
          <a:prstGeom prst="rect">
            <a:avLst/>
          </a:prstGeom>
        </p:spPr>
        <p:txBody>
          <a:bodyPr wrap="square">
            <a:spAutoFit/>
          </a:bodyPr>
          <a:lstStyle/>
          <a:p>
            <a:pPr algn="r"/>
            <a:r>
              <a:rPr lang="en-US" sz="2800" b="1" cap="small" dirty="0" smtClean="0">
                <a:solidFill>
                  <a:schemeClr val="bg1"/>
                </a:solidFill>
                <a:effectLst>
                  <a:outerShdw blurRad="38100" dist="38100" dir="2700000" algn="tl">
                    <a:srgbClr val="000000">
                      <a:alpha val="43137"/>
                    </a:srgbClr>
                  </a:outerShdw>
                </a:effectLst>
                <a:latin typeface="Lato" panose="020F0502020204030203" pitchFamily="34" charset="0"/>
              </a:rPr>
              <a:t>The Emergence of an American Jewish Religious Court of Law (Beit Din)</a:t>
            </a:r>
            <a:endParaRPr lang="en-US" sz="2800" b="1" cap="small" dirty="0">
              <a:solidFill>
                <a:schemeClr val="bg1"/>
              </a:solidFill>
              <a:effectLst>
                <a:outerShdw blurRad="38100" dist="38100" dir="2700000" algn="tl">
                  <a:srgbClr val="000000">
                    <a:alpha val="43137"/>
                  </a:srgbClr>
                </a:outerShdw>
              </a:effectLst>
              <a:latin typeface="Lato" panose="020F0502020204030203" pitchFamily="34" charset="0"/>
            </a:endParaRPr>
          </a:p>
        </p:txBody>
      </p:sp>
      <p:pic>
        <p:nvPicPr>
          <p:cNvPr id="3" name="Picture 2"/>
          <p:cNvPicPr>
            <a:picLocks noChangeAspect="1"/>
          </p:cNvPicPr>
          <p:nvPr/>
        </p:nvPicPr>
        <p:blipFill>
          <a:blip r:embed="rId2"/>
          <a:stretch>
            <a:fillRect/>
          </a:stretch>
        </p:blipFill>
        <p:spPr>
          <a:xfrm>
            <a:off x="385009" y="804511"/>
            <a:ext cx="3775088" cy="5066565"/>
          </a:xfrm>
          <a:prstGeom prst="rect">
            <a:avLst/>
          </a:prstGeom>
        </p:spPr>
      </p:pic>
    </p:spTree>
    <p:extLst>
      <p:ext uri="{BB962C8B-B14F-4D97-AF65-F5344CB8AC3E}">
        <p14:creationId xmlns:p14="http://schemas.microsoft.com/office/powerpoint/2010/main" val="36531685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4545106" cy="6858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101682" y="1982450"/>
            <a:ext cx="6594305" cy="2893100"/>
          </a:xfrm>
          <a:prstGeom prst="rect">
            <a:avLst/>
          </a:prstGeom>
        </p:spPr>
        <p:txBody>
          <a:bodyPr wrap="square">
            <a:spAutoFit/>
          </a:bodyPr>
          <a:lstStyle/>
          <a:p>
            <a:pPr>
              <a:spcBef>
                <a:spcPts val="1200"/>
              </a:spcBef>
              <a:spcAft>
                <a:spcPts val="1200"/>
              </a:spcAft>
            </a:pPr>
            <a:r>
              <a:rPr lang="en-US" b="1" dirty="0" smtClean="0">
                <a:solidFill>
                  <a:schemeClr val="accent4">
                    <a:lumMod val="40000"/>
                    <a:lumOff val="60000"/>
                  </a:schemeClr>
                </a:solidFill>
                <a:latin typeface="Lato" panose="020F0502020204030203" pitchFamily="34" charset="0"/>
              </a:rPr>
              <a:t>Beit Din decisions have been treated extensively in U.S. federal and state case law. The American Law Reports annotation </a:t>
            </a:r>
            <a:r>
              <a:rPr lang="en-US" b="1" i="1" dirty="0" smtClean="0">
                <a:solidFill>
                  <a:schemeClr val="accent4">
                    <a:lumMod val="40000"/>
                    <a:lumOff val="60000"/>
                  </a:schemeClr>
                </a:solidFill>
                <a:latin typeface="Lato" panose="020F0502020204030203" pitchFamily="34" charset="0"/>
              </a:rPr>
              <a:t>“Application, Recognition, or Consideration of Jewish Law by Courts in the United States”</a:t>
            </a:r>
            <a:r>
              <a:rPr lang="en-US" b="1" dirty="0" smtClean="0">
                <a:solidFill>
                  <a:schemeClr val="accent4">
                    <a:lumMod val="40000"/>
                    <a:lumOff val="60000"/>
                  </a:schemeClr>
                </a:solidFill>
                <a:latin typeface="Lato" panose="020F0502020204030203" pitchFamily="34" charset="0"/>
              </a:rPr>
              <a:t> includes an extensive description of a Beit Din’s powers and how they are exercised, citing both statutory law and judicial opinions as authority. </a:t>
            </a:r>
          </a:p>
          <a:p>
            <a:pPr>
              <a:spcBef>
                <a:spcPts val="1200"/>
              </a:spcBef>
              <a:spcAft>
                <a:spcPts val="1200"/>
              </a:spcAft>
            </a:pPr>
            <a:r>
              <a:rPr lang="en-US" b="1" dirty="0" smtClean="0">
                <a:solidFill>
                  <a:schemeClr val="accent4">
                    <a:lumMod val="40000"/>
                    <a:lumOff val="60000"/>
                  </a:schemeClr>
                </a:solidFill>
                <a:latin typeface="Lato" panose="020F0502020204030203" pitchFamily="34" charset="0"/>
              </a:rPr>
              <a:t>This annotation als</a:t>
            </a:r>
            <a:r>
              <a:rPr lang="en-US" b="1" dirty="0" smtClean="0">
                <a:solidFill>
                  <a:schemeClr val="accent4">
                    <a:lumMod val="40000"/>
                    <a:lumOff val="60000"/>
                  </a:schemeClr>
                </a:solidFill>
                <a:latin typeface="Lato" panose="020F0502020204030203" pitchFamily="34" charset="0"/>
              </a:rPr>
              <a:t>o provides a helpful sample Westlaw search query for researchers who want to find Jewish law materials in the database: </a:t>
            </a:r>
          </a:p>
        </p:txBody>
      </p:sp>
      <p:sp>
        <p:nvSpPr>
          <p:cNvPr id="10" name="Slide Number Placeholder 14"/>
          <p:cNvSpPr>
            <a:spLocks noGrp="1"/>
          </p:cNvSpPr>
          <p:nvPr>
            <p:ph type="sldNum" sz="quarter" idx="12"/>
          </p:nvPr>
        </p:nvSpPr>
        <p:spPr>
          <a:xfrm>
            <a:off x="11322424" y="6332562"/>
            <a:ext cx="489341" cy="388914"/>
          </a:xfrm>
        </p:spPr>
        <p:txBody>
          <a:bodyPr/>
          <a:lstStyle/>
          <a:p>
            <a:r>
              <a:rPr lang="en-US" sz="1400" dirty="0" smtClean="0">
                <a:solidFill>
                  <a:schemeClr val="bg1"/>
                </a:solidFill>
                <a:latin typeface="Lato" panose="020F0502020204030203" pitchFamily="34" charset="0"/>
              </a:rPr>
              <a:t>26</a:t>
            </a:r>
            <a:endParaRPr lang="en-US" sz="1050" dirty="0">
              <a:solidFill>
                <a:schemeClr val="bg1"/>
              </a:solidFill>
              <a:latin typeface="Lato" panose="020F0502020204030203" pitchFamily="34" charset="0"/>
            </a:endParaRPr>
          </a:p>
        </p:txBody>
      </p:sp>
      <p:sp>
        <p:nvSpPr>
          <p:cNvPr id="12" name="Rectangle 11"/>
          <p:cNvSpPr/>
          <p:nvPr/>
        </p:nvSpPr>
        <p:spPr>
          <a:xfrm>
            <a:off x="4679576" y="327458"/>
            <a:ext cx="7132188" cy="954107"/>
          </a:xfrm>
          <a:prstGeom prst="rect">
            <a:avLst/>
          </a:prstGeom>
        </p:spPr>
        <p:txBody>
          <a:bodyPr wrap="square">
            <a:spAutoFit/>
          </a:bodyPr>
          <a:lstStyle/>
          <a:p>
            <a:pPr algn="r"/>
            <a:r>
              <a:rPr lang="en-US" sz="2800" b="1" cap="small" dirty="0" smtClean="0">
                <a:solidFill>
                  <a:schemeClr val="bg1"/>
                </a:solidFill>
                <a:effectLst>
                  <a:outerShdw blurRad="38100" dist="38100" dir="2700000" algn="tl">
                    <a:srgbClr val="000000">
                      <a:alpha val="43137"/>
                    </a:srgbClr>
                  </a:outerShdw>
                </a:effectLst>
                <a:latin typeface="Lato" panose="020F0502020204030203" pitchFamily="34" charset="0"/>
              </a:rPr>
              <a:t>The Emergence of an American Jewish Religious Court of Law (Beit Din)</a:t>
            </a:r>
            <a:endParaRPr lang="en-US" sz="2800" b="1" cap="small" dirty="0">
              <a:solidFill>
                <a:schemeClr val="bg1"/>
              </a:solidFill>
              <a:effectLst>
                <a:outerShdw blurRad="38100" dist="38100" dir="2700000" algn="tl">
                  <a:srgbClr val="000000">
                    <a:alpha val="43137"/>
                  </a:srgbClr>
                </a:outerShdw>
              </a:effectLst>
              <a:latin typeface="Lato" panose="020F0502020204030203" pitchFamily="34" charset="0"/>
            </a:endParaRPr>
          </a:p>
        </p:txBody>
      </p:sp>
      <p:pic>
        <p:nvPicPr>
          <p:cNvPr id="4" name="Picture 3"/>
          <p:cNvPicPr>
            <a:picLocks noChangeAspect="1"/>
          </p:cNvPicPr>
          <p:nvPr/>
        </p:nvPicPr>
        <p:blipFill>
          <a:blip r:embed="rId2"/>
          <a:stretch>
            <a:fillRect/>
          </a:stretch>
        </p:blipFill>
        <p:spPr>
          <a:xfrm>
            <a:off x="142640" y="1614664"/>
            <a:ext cx="4144984" cy="3523237"/>
          </a:xfrm>
          <a:prstGeom prst="rect">
            <a:avLst/>
          </a:prstGeom>
        </p:spPr>
      </p:pic>
      <p:sp>
        <p:nvSpPr>
          <p:cNvPr id="5" name="Rectangle 4"/>
          <p:cNvSpPr/>
          <p:nvPr/>
        </p:nvSpPr>
        <p:spPr>
          <a:xfrm>
            <a:off x="5101682" y="5253451"/>
            <a:ext cx="6710082" cy="82852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1200"/>
              </a:spcBef>
              <a:spcAft>
                <a:spcPts val="1200"/>
              </a:spcAft>
            </a:pPr>
            <a:r>
              <a:rPr lang="en-US" sz="1400" b="1" dirty="0">
                <a:solidFill>
                  <a:schemeClr val="tx1"/>
                </a:solidFill>
                <a:latin typeface="Arial Narrow" panose="020B0606020202030204" pitchFamily="34" charset="0"/>
              </a:rPr>
              <a:t>HALAKH! HALACH! "BETH DIN" "BET DIN" "BEIT DIN" "BEIS DIN" "BAIS DIN" TALMUD! TORAH HEREM CHEREM "MIXED SEATING" (DISINSTER! /P JEWISH ORTHODOX) SHULHAN SHULCHAN AGUNA! HETER PESHARA "RABBINICAL COURT" HE("JEWISH LAW")</a:t>
            </a:r>
          </a:p>
        </p:txBody>
      </p:sp>
    </p:spTree>
    <p:extLst>
      <p:ext uri="{BB962C8B-B14F-4D97-AF65-F5344CB8AC3E}">
        <p14:creationId xmlns:p14="http://schemas.microsoft.com/office/powerpoint/2010/main" val="131680534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4545106" cy="6858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230906" y="1991182"/>
            <a:ext cx="6443764" cy="3477875"/>
          </a:xfrm>
          <a:prstGeom prst="rect">
            <a:avLst/>
          </a:prstGeom>
        </p:spPr>
        <p:txBody>
          <a:bodyPr wrap="square">
            <a:spAutoFit/>
          </a:bodyPr>
          <a:lstStyle/>
          <a:p>
            <a:pPr>
              <a:spcBef>
                <a:spcPts val="1200"/>
              </a:spcBef>
              <a:spcAft>
                <a:spcPts val="1200"/>
              </a:spcAft>
            </a:pPr>
            <a:r>
              <a:rPr lang="en-US" sz="2000" b="1" dirty="0" smtClean="0">
                <a:solidFill>
                  <a:schemeClr val="accent4">
                    <a:lumMod val="40000"/>
                    <a:lumOff val="60000"/>
                  </a:schemeClr>
                </a:solidFill>
                <a:latin typeface="Lato" panose="020F0502020204030203" pitchFamily="34" charset="0"/>
              </a:rPr>
              <a:t>There are several reasons that a Jew would prefer to use a religious tribunal rather than a secular court to resolve a dispute, including:</a:t>
            </a:r>
          </a:p>
          <a:p>
            <a:pPr marL="457200" indent="-457200">
              <a:spcBef>
                <a:spcPts val="1200"/>
              </a:spcBef>
              <a:spcAft>
                <a:spcPts val="1200"/>
              </a:spcAft>
              <a:buFont typeface="+mj-lt"/>
              <a:buAutoNum type="arabicPeriod"/>
            </a:pPr>
            <a:r>
              <a:rPr lang="en-US" sz="2000" b="1" dirty="0" smtClean="0">
                <a:solidFill>
                  <a:schemeClr val="accent4">
                    <a:lumMod val="40000"/>
                    <a:lumOff val="60000"/>
                  </a:schemeClr>
                </a:solidFill>
                <a:latin typeface="Lato" panose="020F0502020204030203" pitchFamily="34" charset="0"/>
              </a:rPr>
              <a:t>Choosing a secular court over a religious court indicates a rejection of religious law, issued by God to the Jews through the Torah.</a:t>
            </a:r>
          </a:p>
          <a:p>
            <a:pPr marL="457200" indent="-457200">
              <a:spcBef>
                <a:spcPts val="1200"/>
              </a:spcBef>
              <a:spcAft>
                <a:spcPts val="1200"/>
              </a:spcAft>
              <a:buFont typeface="+mj-lt"/>
              <a:buAutoNum type="arabicPeriod"/>
            </a:pPr>
            <a:r>
              <a:rPr lang="en-US" sz="2000" b="1" dirty="0" smtClean="0">
                <a:solidFill>
                  <a:schemeClr val="accent4">
                    <a:lumMod val="40000"/>
                    <a:lumOff val="60000"/>
                  </a:schemeClr>
                </a:solidFill>
                <a:latin typeface="Lato" panose="020F0502020204030203" pitchFamily="34" charset="0"/>
              </a:rPr>
              <a:t>The Beit Din reflects the morals and values of the Jewish people, especially the requirement that people conduct themselves in an ethical manner.</a:t>
            </a:r>
          </a:p>
        </p:txBody>
      </p:sp>
      <p:pic>
        <p:nvPicPr>
          <p:cNvPr id="4" name="Picture 3"/>
          <p:cNvPicPr>
            <a:picLocks noChangeAspect="1"/>
          </p:cNvPicPr>
          <p:nvPr/>
        </p:nvPicPr>
        <p:blipFill>
          <a:blip r:embed="rId2"/>
          <a:stretch>
            <a:fillRect/>
          </a:stretch>
        </p:blipFill>
        <p:spPr>
          <a:xfrm>
            <a:off x="624005" y="620284"/>
            <a:ext cx="3248747" cy="5815540"/>
          </a:xfrm>
          <a:prstGeom prst="rect">
            <a:avLst/>
          </a:prstGeom>
        </p:spPr>
      </p:pic>
      <p:sp>
        <p:nvSpPr>
          <p:cNvPr id="12" name="Rectangle 11"/>
          <p:cNvSpPr/>
          <p:nvPr/>
        </p:nvSpPr>
        <p:spPr>
          <a:xfrm>
            <a:off x="5169111" y="327458"/>
            <a:ext cx="6642652" cy="954107"/>
          </a:xfrm>
          <a:prstGeom prst="rect">
            <a:avLst/>
          </a:prstGeom>
        </p:spPr>
        <p:txBody>
          <a:bodyPr wrap="square">
            <a:spAutoFit/>
          </a:bodyPr>
          <a:lstStyle/>
          <a:p>
            <a:pPr algn="r"/>
            <a:r>
              <a:rPr lang="en-US" sz="2800" b="1" cap="small" dirty="0" smtClean="0">
                <a:solidFill>
                  <a:schemeClr val="bg1"/>
                </a:solidFill>
                <a:effectLst>
                  <a:outerShdw blurRad="38100" dist="38100" dir="2700000" algn="tl">
                    <a:srgbClr val="000000">
                      <a:alpha val="43137"/>
                    </a:srgbClr>
                  </a:outerShdw>
                </a:effectLst>
                <a:latin typeface="Lato" panose="020F0502020204030203" pitchFamily="34" charset="0"/>
              </a:rPr>
              <a:t>Doing Justice </a:t>
            </a:r>
            <a:r>
              <a:rPr lang="en-US" sz="2800" b="1" i="1" cap="small" dirty="0" err="1" smtClean="0">
                <a:solidFill>
                  <a:schemeClr val="bg1"/>
                </a:solidFill>
                <a:effectLst>
                  <a:outerShdw blurRad="38100" dist="38100" dir="2700000" algn="tl">
                    <a:srgbClr val="000000">
                      <a:alpha val="43137"/>
                    </a:srgbClr>
                  </a:outerShdw>
                </a:effectLst>
                <a:latin typeface="Lato" panose="020F0502020204030203" pitchFamily="34" charset="0"/>
              </a:rPr>
              <a:t>Lifnim</a:t>
            </a:r>
            <a:r>
              <a:rPr lang="en-US" sz="2800" b="1" i="1" cap="small" dirty="0" smtClean="0">
                <a:solidFill>
                  <a:schemeClr val="bg1"/>
                </a:solidFill>
                <a:effectLst>
                  <a:outerShdw blurRad="38100" dist="38100" dir="2700000" algn="tl">
                    <a:srgbClr val="000000">
                      <a:alpha val="43137"/>
                    </a:srgbClr>
                  </a:outerShdw>
                </a:effectLst>
                <a:latin typeface="Lato" panose="020F0502020204030203" pitchFamily="34" charset="0"/>
              </a:rPr>
              <a:t> </a:t>
            </a:r>
            <a:r>
              <a:rPr lang="en-US" sz="2800" b="1" i="1" cap="small" dirty="0" err="1" smtClean="0">
                <a:solidFill>
                  <a:schemeClr val="bg1"/>
                </a:solidFill>
                <a:effectLst>
                  <a:outerShdw blurRad="38100" dist="38100" dir="2700000" algn="tl">
                    <a:srgbClr val="000000">
                      <a:alpha val="43137"/>
                    </a:srgbClr>
                  </a:outerShdw>
                </a:effectLst>
                <a:latin typeface="Lato" panose="020F0502020204030203" pitchFamily="34" charset="0"/>
              </a:rPr>
              <a:t>Mishurat</a:t>
            </a:r>
            <a:r>
              <a:rPr lang="en-US" sz="2800" b="1" i="1" cap="small" dirty="0" smtClean="0">
                <a:solidFill>
                  <a:schemeClr val="bg1"/>
                </a:solidFill>
                <a:effectLst>
                  <a:outerShdw blurRad="38100" dist="38100" dir="2700000" algn="tl">
                    <a:srgbClr val="000000">
                      <a:alpha val="43137"/>
                    </a:srgbClr>
                  </a:outerShdw>
                </a:effectLst>
                <a:latin typeface="Lato" panose="020F0502020204030203" pitchFamily="34" charset="0"/>
              </a:rPr>
              <a:t> </a:t>
            </a:r>
            <a:r>
              <a:rPr lang="en-US" sz="2800" b="1" i="1" cap="small" dirty="0" err="1">
                <a:solidFill>
                  <a:schemeClr val="bg1"/>
                </a:solidFill>
                <a:effectLst>
                  <a:outerShdw blurRad="38100" dist="38100" dir="2700000" algn="tl">
                    <a:srgbClr val="000000">
                      <a:alpha val="43137"/>
                    </a:srgbClr>
                  </a:outerShdw>
                </a:effectLst>
                <a:latin typeface="Lato" panose="020F0502020204030203" pitchFamily="34" charset="0"/>
              </a:rPr>
              <a:t>H</a:t>
            </a:r>
            <a:r>
              <a:rPr lang="en-US" sz="2800" b="1" i="1" cap="small" dirty="0" err="1" smtClean="0">
                <a:solidFill>
                  <a:schemeClr val="bg1"/>
                </a:solidFill>
                <a:effectLst>
                  <a:outerShdw blurRad="38100" dist="38100" dir="2700000" algn="tl">
                    <a:srgbClr val="000000">
                      <a:alpha val="43137"/>
                    </a:srgbClr>
                  </a:outerShdw>
                </a:effectLst>
                <a:latin typeface="Lato" panose="020F0502020204030203" pitchFamily="34" charset="0"/>
              </a:rPr>
              <a:t>adin</a:t>
            </a:r>
            <a:r>
              <a:rPr lang="en-US" sz="2800" b="1" i="1" cap="small" dirty="0" smtClean="0">
                <a:solidFill>
                  <a:schemeClr val="bg1"/>
                </a:solidFill>
                <a:effectLst>
                  <a:outerShdw blurRad="38100" dist="38100" dir="2700000" algn="tl">
                    <a:srgbClr val="000000">
                      <a:alpha val="43137"/>
                    </a:srgbClr>
                  </a:outerShdw>
                </a:effectLst>
                <a:latin typeface="Lato" panose="020F0502020204030203" pitchFamily="34" charset="0"/>
              </a:rPr>
              <a:t>  </a:t>
            </a:r>
            <a:r>
              <a:rPr lang="en-US" sz="2800" b="1" cap="small" dirty="0" smtClean="0">
                <a:solidFill>
                  <a:schemeClr val="bg1"/>
                </a:solidFill>
                <a:effectLst>
                  <a:outerShdw blurRad="38100" dist="38100" dir="2700000" algn="tl">
                    <a:srgbClr val="000000">
                      <a:alpha val="43137"/>
                    </a:srgbClr>
                  </a:outerShdw>
                </a:effectLst>
                <a:latin typeface="Lato" panose="020F0502020204030203" pitchFamily="34" charset="0"/>
              </a:rPr>
              <a:t>(Beyond the Letter of the Law)  </a:t>
            </a:r>
            <a:endParaRPr lang="en-US" sz="2800" b="1" cap="small" dirty="0">
              <a:solidFill>
                <a:schemeClr val="bg1"/>
              </a:solidFill>
              <a:effectLst>
                <a:outerShdw blurRad="38100" dist="38100" dir="2700000" algn="tl">
                  <a:srgbClr val="000000">
                    <a:alpha val="43137"/>
                  </a:srgbClr>
                </a:outerShdw>
              </a:effectLst>
              <a:latin typeface="Lato" panose="020F0502020204030203" pitchFamily="34" charset="0"/>
            </a:endParaRPr>
          </a:p>
        </p:txBody>
      </p:sp>
      <p:sp>
        <p:nvSpPr>
          <p:cNvPr id="13" name="Slide Number Placeholder 14"/>
          <p:cNvSpPr>
            <a:spLocks noGrp="1"/>
          </p:cNvSpPr>
          <p:nvPr>
            <p:ph type="sldNum" sz="quarter" idx="12"/>
          </p:nvPr>
        </p:nvSpPr>
        <p:spPr>
          <a:xfrm>
            <a:off x="11322424" y="6332562"/>
            <a:ext cx="489341" cy="388914"/>
          </a:xfrm>
        </p:spPr>
        <p:txBody>
          <a:bodyPr/>
          <a:lstStyle/>
          <a:p>
            <a:r>
              <a:rPr lang="en-US" sz="1400" dirty="0" smtClean="0">
                <a:solidFill>
                  <a:schemeClr val="bg1"/>
                </a:solidFill>
                <a:latin typeface="Lato" panose="020F0502020204030203" pitchFamily="34" charset="0"/>
              </a:rPr>
              <a:t>27</a:t>
            </a:r>
            <a:endParaRPr lang="en-US" sz="1050" dirty="0">
              <a:solidFill>
                <a:schemeClr val="bg1"/>
              </a:solidFill>
              <a:latin typeface="Lato" panose="020F0502020204030203" pitchFamily="34" charset="0"/>
            </a:endParaRPr>
          </a:p>
        </p:txBody>
      </p:sp>
    </p:spTree>
    <p:extLst>
      <p:ext uri="{BB962C8B-B14F-4D97-AF65-F5344CB8AC3E}">
        <p14:creationId xmlns:p14="http://schemas.microsoft.com/office/powerpoint/2010/main" val="397249444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4545106" cy="6858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284694" y="2426637"/>
            <a:ext cx="6389976" cy="2862322"/>
          </a:xfrm>
          <a:prstGeom prst="rect">
            <a:avLst/>
          </a:prstGeom>
        </p:spPr>
        <p:txBody>
          <a:bodyPr wrap="square">
            <a:spAutoFit/>
          </a:bodyPr>
          <a:lstStyle/>
          <a:p>
            <a:pPr>
              <a:spcBef>
                <a:spcPts val="1200"/>
              </a:spcBef>
              <a:spcAft>
                <a:spcPts val="1200"/>
              </a:spcAft>
            </a:pPr>
            <a:r>
              <a:rPr lang="en-US" sz="2000" b="1" dirty="0" smtClean="0">
                <a:solidFill>
                  <a:schemeClr val="accent4">
                    <a:lumMod val="40000"/>
                    <a:lumOff val="60000"/>
                  </a:schemeClr>
                </a:solidFill>
                <a:latin typeface="Lato" panose="020F0502020204030203" pitchFamily="34" charset="0"/>
              </a:rPr>
              <a:t>The Beit Din embodies the Halakhic system that requires acting </a:t>
            </a:r>
            <a:r>
              <a:rPr lang="en-US" sz="2000" b="1" i="1" dirty="0" err="1" smtClean="0">
                <a:solidFill>
                  <a:schemeClr val="accent4">
                    <a:lumMod val="40000"/>
                    <a:lumOff val="60000"/>
                  </a:schemeClr>
                </a:solidFill>
                <a:latin typeface="Lato" panose="020F0502020204030203" pitchFamily="34" charset="0"/>
              </a:rPr>
              <a:t>lifnim</a:t>
            </a:r>
            <a:r>
              <a:rPr lang="en-US" sz="2000" b="1" i="1" dirty="0" smtClean="0">
                <a:solidFill>
                  <a:schemeClr val="accent4">
                    <a:lumMod val="40000"/>
                    <a:lumOff val="60000"/>
                  </a:schemeClr>
                </a:solidFill>
                <a:latin typeface="Lato" panose="020F0502020204030203" pitchFamily="34" charset="0"/>
              </a:rPr>
              <a:t> </a:t>
            </a:r>
            <a:r>
              <a:rPr lang="en-US" sz="2000" b="1" i="1" dirty="0" err="1" smtClean="0">
                <a:solidFill>
                  <a:schemeClr val="accent4">
                    <a:lumMod val="40000"/>
                    <a:lumOff val="60000"/>
                  </a:schemeClr>
                </a:solidFill>
                <a:latin typeface="Lato" panose="020F0502020204030203" pitchFamily="34" charset="0"/>
              </a:rPr>
              <a:t>mishurat</a:t>
            </a:r>
            <a:r>
              <a:rPr lang="en-US" sz="2000" b="1" i="1" dirty="0" smtClean="0">
                <a:solidFill>
                  <a:schemeClr val="accent4">
                    <a:lumMod val="40000"/>
                    <a:lumOff val="60000"/>
                  </a:schemeClr>
                </a:solidFill>
                <a:latin typeface="Lato" panose="020F0502020204030203" pitchFamily="34" charset="0"/>
              </a:rPr>
              <a:t> </a:t>
            </a:r>
            <a:r>
              <a:rPr lang="en-US" sz="2000" b="1" i="1" dirty="0" err="1" smtClean="0">
                <a:solidFill>
                  <a:schemeClr val="accent4">
                    <a:lumMod val="40000"/>
                    <a:lumOff val="60000"/>
                  </a:schemeClr>
                </a:solidFill>
                <a:latin typeface="Lato" panose="020F0502020204030203" pitchFamily="34" charset="0"/>
              </a:rPr>
              <a:t>hadin</a:t>
            </a:r>
            <a:r>
              <a:rPr lang="en-US" sz="2000" b="1" i="1" dirty="0" smtClean="0">
                <a:solidFill>
                  <a:schemeClr val="accent4">
                    <a:lumMod val="40000"/>
                    <a:lumOff val="60000"/>
                  </a:schemeClr>
                </a:solidFill>
                <a:latin typeface="Lato" panose="020F0502020204030203" pitchFamily="34" charset="0"/>
              </a:rPr>
              <a:t> </a:t>
            </a:r>
            <a:r>
              <a:rPr lang="en-US" sz="2000" b="1" dirty="0" smtClean="0">
                <a:solidFill>
                  <a:schemeClr val="accent4">
                    <a:lumMod val="40000"/>
                    <a:lumOff val="60000"/>
                  </a:schemeClr>
                </a:solidFill>
                <a:latin typeface="Lato" panose="020F0502020204030203" pitchFamily="34" charset="0"/>
              </a:rPr>
              <a:t>(beyond the letter of the law).</a:t>
            </a:r>
          </a:p>
          <a:p>
            <a:pPr>
              <a:spcBef>
                <a:spcPts val="1200"/>
              </a:spcBef>
              <a:spcAft>
                <a:spcPts val="1200"/>
              </a:spcAft>
            </a:pPr>
            <a:r>
              <a:rPr lang="en-US" sz="2000" b="1" dirty="0" smtClean="0">
                <a:solidFill>
                  <a:schemeClr val="accent4">
                    <a:lumMod val="40000"/>
                    <a:lumOff val="60000"/>
                  </a:schemeClr>
                </a:solidFill>
                <a:latin typeface="Lato" panose="020F0502020204030203" pitchFamily="34" charset="0"/>
              </a:rPr>
              <a:t>Accordingly, although the </a:t>
            </a:r>
            <a:r>
              <a:rPr lang="en-US" sz="2000" b="1" dirty="0">
                <a:solidFill>
                  <a:schemeClr val="accent4">
                    <a:lumMod val="40000"/>
                    <a:lumOff val="60000"/>
                  </a:schemeClr>
                </a:solidFill>
                <a:latin typeface="Lato" panose="020F0502020204030203" pitchFamily="34" charset="0"/>
              </a:rPr>
              <a:t>letter of the law might dictate a certain outcome, coupling the legal outcome with an eye towards just and righteousness may allow </a:t>
            </a:r>
            <a:r>
              <a:rPr lang="en-US" sz="2000" b="1" i="1" dirty="0" err="1">
                <a:solidFill>
                  <a:schemeClr val="accent4">
                    <a:lumMod val="40000"/>
                    <a:lumOff val="60000"/>
                  </a:schemeClr>
                </a:solidFill>
                <a:latin typeface="Lato" panose="020F0502020204030203" pitchFamily="34" charset="0"/>
              </a:rPr>
              <a:t>dayyanim</a:t>
            </a:r>
            <a:r>
              <a:rPr lang="en-US" sz="2000" b="1" dirty="0">
                <a:solidFill>
                  <a:schemeClr val="accent4">
                    <a:lumMod val="40000"/>
                    <a:lumOff val="60000"/>
                  </a:schemeClr>
                </a:solidFill>
                <a:latin typeface="Lato" panose="020F0502020204030203" pitchFamily="34" charset="0"/>
              </a:rPr>
              <a:t> </a:t>
            </a:r>
            <a:r>
              <a:rPr lang="en-US" sz="2000" b="1" dirty="0" smtClean="0">
                <a:solidFill>
                  <a:schemeClr val="accent4">
                    <a:lumMod val="40000"/>
                    <a:lumOff val="60000"/>
                  </a:schemeClr>
                </a:solidFill>
                <a:latin typeface="Lato" panose="020F0502020204030203" pitchFamily="34" charset="0"/>
              </a:rPr>
              <a:t>(Beit Din judges) to </a:t>
            </a:r>
            <a:r>
              <a:rPr lang="en-US" sz="2000" b="1" dirty="0">
                <a:solidFill>
                  <a:schemeClr val="accent4">
                    <a:lumMod val="40000"/>
                    <a:lumOff val="60000"/>
                  </a:schemeClr>
                </a:solidFill>
                <a:latin typeface="Lato" panose="020F0502020204030203" pitchFamily="34" charset="0"/>
              </a:rPr>
              <a:t>urge a more compassionate and equitable resolution</a:t>
            </a:r>
            <a:r>
              <a:rPr lang="en-US" sz="2000" b="1" dirty="0" smtClean="0">
                <a:solidFill>
                  <a:schemeClr val="accent4">
                    <a:lumMod val="40000"/>
                    <a:lumOff val="60000"/>
                  </a:schemeClr>
                </a:solidFill>
                <a:latin typeface="Lato" panose="020F0502020204030203" pitchFamily="34" charset="0"/>
              </a:rPr>
              <a:t>.</a:t>
            </a:r>
          </a:p>
        </p:txBody>
      </p:sp>
      <p:sp>
        <p:nvSpPr>
          <p:cNvPr id="12" name="Slide Number Placeholder 14"/>
          <p:cNvSpPr>
            <a:spLocks noGrp="1"/>
          </p:cNvSpPr>
          <p:nvPr>
            <p:ph type="sldNum" sz="quarter" idx="12"/>
          </p:nvPr>
        </p:nvSpPr>
        <p:spPr>
          <a:xfrm>
            <a:off x="11322424" y="6332562"/>
            <a:ext cx="489341" cy="388914"/>
          </a:xfrm>
        </p:spPr>
        <p:txBody>
          <a:bodyPr/>
          <a:lstStyle/>
          <a:p>
            <a:r>
              <a:rPr lang="en-US" sz="1400" dirty="0" smtClean="0">
                <a:solidFill>
                  <a:schemeClr val="bg1"/>
                </a:solidFill>
                <a:latin typeface="Lato" panose="020F0502020204030203" pitchFamily="34" charset="0"/>
              </a:rPr>
              <a:t>28</a:t>
            </a:r>
            <a:endParaRPr lang="en-US" sz="1050" dirty="0">
              <a:solidFill>
                <a:schemeClr val="bg1"/>
              </a:solidFill>
              <a:latin typeface="Lato" panose="020F0502020204030203" pitchFamily="34" charset="0"/>
            </a:endParaRPr>
          </a:p>
        </p:txBody>
      </p:sp>
      <p:pic>
        <p:nvPicPr>
          <p:cNvPr id="10" name="Picture 9"/>
          <p:cNvPicPr>
            <a:picLocks noChangeAspect="1"/>
          </p:cNvPicPr>
          <p:nvPr/>
        </p:nvPicPr>
        <p:blipFill>
          <a:blip r:embed="rId2">
            <a:extLst>
              <a:ext uri="{BEBA8EAE-BF5A-486C-A8C5-ECC9F3942E4B}">
                <a14:imgProps xmlns:a14="http://schemas.microsoft.com/office/drawing/2010/main">
                  <a14:imgLayer r:embed="rId3">
                    <a14:imgEffect>
                      <a14:saturation sat="0"/>
                    </a14:imgEffect>
                  </a14:imgLayer>
                </a14:imgProps>
              </a:ext>
            </a:extLst>
          </a:blip>
          <a:stretch>
            <a:fillRect/>
          </a:stretch>
        </p:blipFill>
        <p:spPr>
          <a:xfrm>
            <a:off x="432565" y="485134"/>
            <a:ext cx="3628447" cy="5945203"/>
          </a:xfrm>
          <a:prstGeom prst="rect">
            <a:avLst/>
          </a:prstGeom>
        </p:spPr>
      </p:pic>
      <p:sp>
        <p:nvSpPr>
          <p:cNvPr id="13" name="Rectangle 12"/>
          <p:cNvSpPr/>
          <p:nvPr/>
        </p:nvSpPr>
        <p:spPr>
          <a:xfrm>
            <a:off x="5169111" y="327458"/>
            <a:ext cx="6642652" cy="954107"/>
          </a:xfrm>
          <a:prstGeom prst="rect">
            <a:avLst/>
          </a:prstGeom>
        </p:spPr>
        <p:txBody>
          <a:bodyPr wrap="square">
            <a:spAutoFit/>
          </a:bodyPr>
          <a:lstStyle/>
          <a:p>
            <a:pPr algn="r"/>
            <a:r>
              <a:rPr lang="en-US" sz="2800" b="1" cap="small" dirty="0" smtClean="0">
                <a:solidFill>
                  <a:schemeClr val="bg1"/>
                </a:solidFill>
                <a:effectLst>
                  <a:outerShdw blurRad="38100" dist="38100" dir="2700000" algn="tl">
                    <a:srgbClr val="000000">
                      <a:alpha val="43137"/>
                    </a:srgbClr>
                  </a:outerShdw>
                </a:effectLst>
                <a:latin typeface="Lato" panose="020F0502020204030203" pitchFamily="34" charset="0"/>
              </a:rPr>
              <a:t>Doing Justice </a:t>
            </a:r>
            <a:r>
              <a:rPr lang="en-US" sz="2800" b="1" i="1" cap="small" dirty="0" err="1" smtClean="0">
                <a:solidFill>
                  <a:schemeClr val="bg1"/>
                </a:solidFill>
                <a:effectLst>
                  <a:outerShdw blurRad="38100" dist="38100" dir="2700000" algn="tl">
                    <a:srgbClr val="000000">
                      <a:alpha val="43137"/>
                    </a:srgbClr>
                  </a:outerShdw>
                </a:effectLst>
                <a:latin typeface="Lato" panose="020F0502020204030203" pitchFamily="34" charset="0"/>
              </a:rPr>
              <a:t>Lifnim</a:t>
            </a:r>
            <a:r>
              <a:rPr lang="en-US" sz="2800" b="1" i="1" cap="small" dirty="0" smtClean="0">
                <a:solidFill>
                  <a:schemeClr val="bg1"/>
                </a:solidFill>
                <a:effectLst>
                  <a:outerShdw blurRad="38100" dist="38100" dir="2700000" algn="tl">
                    <a:srgbClr val="000000">
                      <a:alpha val="43137"/>
                    </a:srgbClr>
                  </a:outerShdw>
                </a:effectLst>
                <a:latin typeface="Lato" panose="020F0502020204030203" pitchFamily="34" charset="0"/>
              </a:rPr>
              <a:t> </a:t>
            </a:r>
            <a:r>
              <a:rPr lang="en-US" sz="2800" b="1" i="1" cap="small" dirty="0" err="1" smtClean="0">
                <a:solidFill>
                  <a:schemeClr val="bg1"/>
                </a:solidFill>
                <a:effectLst>
                  <a:outerShdw blurRad="38100" dist="38100" dir="2700000" algn="tl">
                    <a:srgbClr val="000000">
                      <a:alpha val="43137"/>
                    </a:srgbClr>
                  </a:outerShdw>
                </a:effectLst>
                <a:latin typeface="Lato" panose="020F0502020204030203" pitchFamily="34" charset="0"/>
              </a:rPr>
              <a:t>Mishurat</a:t>
            </a:r>
            <a:r>
              <a:rPr lang="en-US" sz="2800" b="1" i="1" cap="small" dirty="0" smtClean="0">
                <a:solidFill>
                  <a:schemeClr val="bg1"/>
                </a:solidFill>
                <a:effectLst>
                  <a:outerShdw blurRad="38100" dist="38100" dir="2700000" algn="tl">
                    <a:srgbClr val="000000">
                      <a:alpha val="43137"/>
                    </a:srgbClr>
                  </a:outerShdw>
                </a:effectLst>
                <a:latin typeface="Lato" panose="020F0502020204030203" pitchFamily="34" charset="0"/>
              </a:rPr>
              <a:t> </a:t>
            </a:r>
            <a:r>
              <a:rPr lang="en-US" sz="2800" b="1" i="1" cap="small" dirty="0" err="1">
                <a:solidFill>
                  <a:schemeClr val="bg1"/>
                </a:solidFill>
                <a:effectLst>
                  <a:outerShdw blurRad="38100" dist="38100" dir="2700000" algn="tl">
                    <a:srgbClr val="000000">
                      <a:alpha val="43137"/>
                    </a:srgbClr>
                  </a:outerShdw>
                </a:effectLst>
                <a:latin typeface="Lato" panose="020F0502020204030203" pitchFamily="34" charset="0"/>
              </a:rPr>
              <a:t>H</a:t>
            </a:r>
            <a:r>
              <a:rPr lang="en-US" sz="2800" b="1" i="1" cap="small" dirty="0" err="1" smtClean="0">
                <a:solidFill>
                  <a:schemeClr val="bg1"/>
                </a:solidFill>
                <a:effectLst>
                  <a:outerShdw blurRad="38100" dist="38100" dir="2700000" algn="tl">
                    <a:srgbClr val="000000">
                      <a:alpha val="43137"/>
                    </a:srgbClr>
                  </a:outerShdw>
                </a:effectLst>
                <a:latin typeface="Lato" panose="020F0502020204030203" pitchFamily="34" charset="0"/>
              </a:rPr>
              <a:t>adin</a:t>
            </a:r>
            <a:r>
              <a:rPr lang="en-US" sz="2800" b="1" i="1" cap="small" dirty="0" smtClean="0">
                <a:solidFill>
                  <a:schemeClr val="bg1"/>
                </a:solidFill>
                <a:effectLst>
                  <a:outerShdw blurRad="38100" dist="38100" dir="2700000" algn="tl">
                    <a:srgbClr val="000000">
                      <a:alpha val="43137"/>
                    </a:srgbClr>
                  </a:outerShdw>
                </a:effectLst>
                <a:latin typeface="Lato" panose="020F0502020204030203" pitchFamily="34" charset="0"/>
              </a:rPr>
              <a:t>  </a:t>
            </a:r>
            <a:r>
              <a:rPr lang="en-US" sz="2800" b="1" cap="small" dirty="0" smtClean="0">
                <a:solidFill>
                  <a:schemeClr val="bg1"/>
                </a:solidFill>
                <a:effectLst>
                  <a:outerShdw blurRad="38100" dist="38100" dir="2700000" algn="tl">
                    <a:srgbClr val="000000">
                      <a:alpha val="43137"/>
                    </a:srgbClr>
                  </a:outerShdw>
                </a:effectLst>
                <a:latin typeface="Lato" panose="020F0502020204030203" pitchFamily="34" charset="0"/>
              </a:rPr>
              <a:t>(Beyond the Letter of the Law)  </a:t>
            </a:r>
            <a:endParaRPr lang="en-US" sz="2800" b="1" cap="small" dirty="0">
              <a:solidFill>
                <a:schemeClr val="bg1"/>
              </a:solidFill>
              <a:effectLst>
                <a:outerShdw blurRad="38100" dist="38100" dir="2700000" algn="tl">
                  <a:srgbClr val="000000">
                    <a:alpha val="43137"/>
                  </a:srgbClr>
                </a:outerShdw>
              </a:effectLst>
              <a:latin typeface="Lato" panose="020F0502020204030203" pitchFamily="34" charset="0"/>
            </a:endParaRPr>
          </a:p>
        </p:txBody>
      </p:sp>
    </p:spTree>
    <p:extLst>
      <p:ext uri="{BB962C8B-B14F-4D97-AF65-F5344CB8AC3E}">
        <p14:creationId xmlns:p14="http://schemas.microsoft.com/office/powerpoint/2010/main" val="96624903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4545106" cy="6858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177118" y="1760349"/>
            <a:ext cx="6634646" cy="4093428"/>
          </a:xfrm>
          <a:prstGeom prst="rect">
            <a:avLst/>
          </a:prstGeom>
        </p:spPr>
        <p:txBody>
          <a:bodyPr wrap="square">
            <a:spAutoFit/>
          </a:bodyPr>
          <a:lstStyle/>
          <a:p>
            <a:pPr>
              <a:spcBef>
                <a:spcPts val="1200"/>
              </a:spcBef>
              <a:spcAft>
                <a:spcPts val="1200"/>
              </a:spcAft>
            </a:pPr>
            <a:r>
              <a:rPr lang="en-US" sz="2000" b="1" dirty="0" smtClean="0">
                <a:solidFill>
                  <a:schemeClr val="accent4">
                    <a:lumMod val="40000"/>
                    <a:lumOff val="60000"/>
                  </a:schemeClr>
                </a:solidFill>
                <a:latin typeface="Lato" panose="020F0502020204030203" pitchFamily="34" charset="0"/>
              </a:rPr>
              <a:t>Beit Din judges have three types of methodological approaches at their disposal as they work to resolve disputes:</a:t>
            </a:r>
          </a:p>
          <a:p>
            <a:pPr marL="342900" indent="-342900">
              <a:spcBef>
                <a:spcPts val="1200"/>
              </a:spcBef>
              <a:spcAft>
                <a:spcPts val="1200"/>
              </a:spcAft>
              <a:buFont typeface="Arial" panose="020B0604020202020204" pitchFamily="34" charset="0"/>
              <a:buChar char="•"/>
            </a:pPr>
            <a:r>
              <a:rPr lang="en-US" sz="2000" b="1" i="1" dirty="0" smtClean="0">
                <a:solidFill>
                  <a:schemeClr val="accent4">
                    <a:lumMod val="40000"/>
                    <a:lumOff val="60000"/>
                  </a:schemeClr>
                </a:solidFill>
                <a:latin typeface="Lato" panose="020F0502020204030203" pitchFamily="34" charset="0"/>
              </a:rPr>
              <a:t>Din</a:t>
            </a:r>
            <a:r>
              <a:rPr lang="en-US" sz="2000" b="1" dirty="0" smtClean="0">
                <a:solidFill>
                  <a:schemeClr val="accent4">
                    <a:lumMod val="40000"/>
                    <a:lumOff val="60000"/>
                  </a:schemeClr>
                </a:solidFill>
                <a:latin typeface="Lato" panose="020F0502020204030203" pitchFamily="34" charset="0"/>
              </a:rPr>
              <a:t> </a:t>
            </a:r>
            <a:r>
              <a:rPr lang="en-US" sz="2000" b="1" dirty="0">
                <a:solidFill>
                  <a:schemeClr val="accent4">
                    <a:lumMod val="40000"/>
                    <a:lumOff val="60000"/>
                  </a:schemeClr>
                </a:solidFill>
                <a:latin typeface="Lato" panose="020F0502020204030203" pitchFamily="34" charset="0"/>
              </a:rPr>
              <a:t>– strict application of </a:t>
            </a:r>
            <a:r>
              <a:rPr lang="en-US" sz="2000" b="1" dirty="0" smtClean="0">
                <a:solidFill>
                  <a:schemeClr val="accent4">
                    <a:lumMod val="40000"/>
                    <a:lumOff val="60000"/>
                  </a:schemeClr>
                </a:solidFill>
                <a:latin typeface="Lato" panose="020F0502020204030203" pitchFamily="34" charset="0"/>
              </a:rPr>
              <a:t>Halakha</a:t>
            </a:r>
          </a:p>
          <a:p>
            <a:pPr marL="342900" indent="-342900">
              <a:spcBef>
                <a:spcPts val="1200"/>
              </a:spcBef>
              <a:spcAft>
                <a:spcPts val="1200"/>
              </a:spcAft>
              <a:buFont typeface="Arial" panose="020B0604020202020204" pitchFamily="34" charset="0"/>
              <a:buChar char="•"/>
            </a:pPr>
            <a:r>
              <a:rPr lang="en-US" sz="2000" b="1" i="1" dirty="0" err="1" smtClean="0">
                <a:solidFill>
                  <a:schemeClr val="accent4">
                    <a:lumMod val="40000"/>
                    <a:lumOff val="60000"/>
                  </a:schemeClr>
                </a:solidFill>
                <a:latin typeface="Lato" panose="020F0502020204030203" pitchFamily="34" charset="0"/>
              </a:rPr>
              <a:t>Pesharah</a:t>
            </a:r>
            <a:r>
              <a:rPr lang="en-US" sz="2000" b="1" dirty="0" smtClean="0">
                <a:solidFill>
                  <a:schemeClr val="accent4">
                    <a:lumMod val="40000"/>
                    <a:lumOff val="60000"/>
                  </a:schemeClr>
                </a:solidFill>
                <a:latin typeface="Lato" panose="020F0502020204030203" pitchFamily="34" charset="0"/>
              </a:rPr>
              <a:t> </a:t>
            </a:r>
            <a:r>
              <a:rPr lang="en-US" sz="2000" b="1" dirty="0">
                <a:solidFill>
                  <a:schemeClr val="accent4">
                    <a:lumMod val="40000"/>
                    <a:lumOff val="60000"/>
                  </a:schemeClr>
                </a:solidFill>
                <a:latin typeface="Lato" panose="020F0502020204030203" pitchFamily="34" charset="0"/>
              </a:rPr>
              <a:t>– compromise or </a:t>
            </a:r>
            <a:r>
              <a:rPr lang="en-US" sz="2000" b="1" dirty="0" smtClean="0">
                <a:solidFill>
                  <a:schemeClr val="accent4">
                    <a:lumMod val="40000"/>
                    <a:lumOff val="60000"/>
                  </a:schemeClr>
                </a:solidFill>
                <a:latin typeface="Lato" panose="020F0502020204030203" pitchFamily="34" charset="0"/>
              </a:rPr>
              <a:t>equity</a:t>
            </a:r>
          </a:p>
          <a:p>
            <a:pPr marL="342900" indent="-342900">
              <a:spcBef>
                <a:spcPts val="1200"/>
              </a:spcBef>
              <a:spcAft>
                <a:spcPts val="1200"/>
              </a:spcAft>
              <a:buFont typeface="Arial" panose="020B0604020202020204" pitchFamily="34" charset="0"/>
              <a:buChar char="•"/>
            </a:pPr>
            <a:r>
              <a:rPr lang="en-US" sz="2000" b="1" i="1" dirty="0" err="1" smtClean="0">
                <a:solidFill>
                  <a:schemeClr val="accent4">
                    <a:lumMod val="40000"/>
                    <a:lumOff val="60000"/>
                  </a:schemeClr>
                </a:solidFill>
                <a:latin typeface="Lato" panose="020F0502020204030203" pitchFamily="34" charset="0"/>
              </a:rPr>
              <a:t>Pesharah</a:t>
            </a:r>
            <a:r>
              <a:rPr lang="en-US" sz="2000" b="1" i="1" dirty="0" smtClean="0">
                <a:solidFill>
                  <a:schemeClr val="accent4">
                    <a:lumMod val="40000"/>
                    <a:lumOff val="60000"/>
                  </a:schemeClr>
                </a:solidFill>
                <a:latin typeface="Lato" panose="020F0502020204030203" pitchFamily="34" charset="0"/>
              </a:rPr>
              <a:t> </a:t>
            </a:r>
            <a:r>
              <a:rPr lang="en-US" sz="2000" b="1" i="1" dirty="0" err="1">
                <a:solidFill>
                  <a:schemeClr val="accent4">
                    <a:lumMod val="40000"/>
                    <a:lumOff val="60000"/>
                  </a:schemeClr>
                </a:solidFill>
                <a:latin typeface="Lato" panose="020F0502020204030203" pitchFamily="34" charset="0"/>
              </a:rPr>
              <a:t>kerovah</a:t>
            </a:r>
            <a:r>
              <a:rPr lang="en-US" sz="2000" b="1" i="1" dirty="0">
                <a:solidFill>
                  <a:schemeClr val="accent4">
                    <a:lumMod val="40000"/>
                    <a:lumOff val="60000"/>
                  </a:schemeClr>
                </a:solidFill>
                <a:latin typeface="Lato" panose="020F0502020204030203" pitchFamily="34" charset="0"/>
              </a:rPr>
              <a:t> </a:t>
            </a:r>
            <a:r>
              <a:rPr lang="en-US" sz="2000" b="1" i="1" dirty="0" err="1">
                <a:solidFill>
                  <a:schemeClr val="accent4">
                    <a:lumMod val="40000"/>
                    <a:lumOff val="60000"/>
                  </a:schemeClr>
                </a:solidFill>
                <a:latin typeface="Lato" panose="020F0502020204030203" pitchFamily="34" charset="0"/>
              </a:rPr>
              <a:t>l'Din</a:t>
            </a:r>
            <a:r>
              <a:rPr lang="en-US" sz="2000" b="1" dirty="0">
                <a:solidFill>
                  <a:schemeClr val="accent4">
                    <a:lumMod val="40000"/>
                    <a:lumOff val="60000"/>
                  </a:schemeClr>
                </a:solidFill>
                <a:latin typeface="Lato" panose="020F0502020204030203" pitchFamily="34" charset="0"/>
              </a:rPr>
              <a:t> – a blend of </a:t>
            </a:r>
            <a:r>
              <a:rPr lang="en-US" sz="2000" b="1" dirty="0" err="1">
                <a:solidFill>
                  <a:schemeClr val="accent4">
                    <a:lumMod val="40000"/>
                    <a:lumOff val="60000"/>
                  </a:schemeClr>
                </a:solidFill>
                <a:latin typeface="Lato" panose="020F0502020204030203" pitchFamily="34" charset="0"/>
              </a:rPr>
              <a:t>Pesharah</a:t>
            </a:r>
            <a:r>
              <a:rPr lang="en-US" sz="2000" b="1" dirty="0">
                <a:solidFill>
                  <a:schemeClr val="accent4">
                    <a:lumMod val="40000"/>
                    <a:lumOff val="60000"/>
                  </a:schemeClr>
                </a:solidFill>
                <a:latin typeface="Lato" panose="020F0502020204030203" pitchFamily="34" charset="0"/>
              </a:rPr>
              <a:t> and </a:t>
            </a:r>
            <a:r>
              <a:rPr lang="en-US" sz="2000" b="1" dirty="0" smtClean="0">
                <a:solidFill>
                  <a:schemeClr val="accent4">
                    <a:lumMod val="40000"/>
                    <a:lumOff val="60000"/>
                  </a:schemeClr>
                </a:solidFill>
                <a:latin typeface="Lato" panose="020F0502020204030203" pitchFamily="34" charset="0"/>
              </a:rPr>
              <a:t>Din</a:t>
            </a:r>
          </a:p>
          <a:p>
            <a:pPr>
              <a:spcBef>
                <a:spcPts val="1200"/>
              </a:spcBef>
              <a:spcAft>
                <a:spcPts val="1200"/>
              </a:spcAft>
            </a:pPr>
            <a:r>
              <a:rPr lang="en-US" sz="2000" b="1" dirty="0" smtClean="0">
                <a:solidFill>
                  <a:schemeClr val="accent4">
                    <a:lumMod val="40000"/>
                    <a:lumOff val="60000"/>
                  </a:schemeClr>
                </a:solidFill>
                <a:latin typeface="Lato" panose="020F0502020204030203" pitchFamily="34" charset="0"/>
              </a:rPr>
              <a:t>These three approaches allow the judges to strive for a holistic, rather than purely legalistic, outcome that emphasizes fairness and justice for all the parties. </a:t>
            </a:r>
            <a:endParaRPr lang="en-US" sz="2000" b="1" dirty="0" smtClean="0">
              <a:solidFill>
                <a:schemeClr val="accent4">
                  <a:lumMod val="40000"/>
                  <a:lumOff val="60000"/>
                </a:schemeClr>
              </a:solidFill>
              <a:latin typeface="Lato" panose="020F0502020204030203" pitchFamily="34" charset="0"/>
            </a:endParaRPr>
          </a:p>
        </p:txBody>
      </p:sp>
      <p:sp>
        <p:nvSpPr>
          <p:cNvPr id="12" name="Slide Number Placeholder 14"/>
          <p:cNvSpPr>
            <a:spLocks noGrp="1"/>
          </p:cNvSpPr>
          <p:nvPr>
            <p:ph type="sldNum" sz="quarter" idx="12"/>
          </p:nvPr>
        </p:nvSpPr>
        <p:spPr>
          <a:xfrm>
            <a:off x="11322424" y="6332562"/>
            <a:ext cx="489341" cy="388914"/>
          </a:xfrm>
        </p:spPr>
        <p:txBody>
          <a:bodyPr/>
          <a:lstStyle/>
          <a:p>
            <a:r>
              <a:rPr lang="en-US" sz="1400" dirty="0" smtClean="0">
                <a:solidFill>
                  <a:schemeClr val="bg1"/>
                </a:solidFill>
                <a:latin typeface="Lato" panose="020F0502020204030203" pitchFamily="34" charset="0"/>
              </a:rPr>
              <a:t>29</a:t>
            </a:r>
            <a:endParaRPr lang="en-US" sz="1050" dirty="0">
              <a:solidFill>
                <a:schemeClr val="bg1"/>
              </a:solidFill>
              <a:latin typeface="Lato" panose="020F0502020204030203" pitchFamily="34" charset="0"/>
            </a:endParaRPr>
          </a:p>
        </p:txBody>
      </p:sp>
      <p:pic>
        <p:nvPicPr>
          <p:cNvPr id="9" name="Picture 8"/>
          <p:cNvPicPr>
            <a:picLocks noChangeAspect="1"/>
          </p:cNvPicPr>
          <p:nvPr/>
        </p:nvPicPr>
        <p:blipFill>
          <a:blip r:embed="rId2"/>
          <a:stretch>
            <a:fillRect/>
          </a:stretch>
        </p:blipFill>
        <p:spPr>
          <a:xfrm>
            <a:off x="367038" y="642574"/>
            <a:ext cx="3811030" cy="5572851"/>
          </a:xfrm>
          <a:prstGeom prst="rect">
            <a:avLst/>
          </a:prstGeom>
        </p:spPr>
      </p:pic>
      <p:sp>
        <p:nvSpPr>
          <p:cNvPr id="10" name="Rectangle 9"/>
          <p:cNvSpPr/>
          <p:nvPr/>
        </p:nvSpPr>
        <p:spPr>
          <a:xfrm>
            <a:off x="5169111" y="327458"/>
            <a:ext cx="6642652" cy="954107"/>
          </a:xfrm>
          <a:prstGeom prst="rect">
            <a:avLst/>
          </a:prstGeom>
        </p:spPr>
        <p:txBody>
          <a:bodyPr wrap="square">
            <a:spAutoFit/>
          </a:bodyPr>
          <a:lstStyle/>
          <a:p>
            <a:pPr algn="r"/>
            <a:r>
              <a:rPr lang="en-US" sz="2800" b="1" cap="small" dirty="0" smtClean="0">
                <a:solidFill>
                  <a:schemeClr val="bg1"/>
                </a:solidFill>
                <a:effectLst>
                  <a:outerShdw blurRad="38100" dist="38100" dir="2700000" algn="tl">
                    <a:srgbClr val="000000">
                      <a:alpha val="43137"/>
                    </a:srgbClr>
                  </a:outerShdw>
                </a:effectLst>
                <a:latin typeface="Lato" panose="020F0502020204030203" pitchFamily="34" charset="0"/>
              </a:rPr>
              <a:t>Doing Justice </a:t>
            </a:r>
            <a:r>
              <a:rPr lang="en-US" sz="2800" b="1" i="1" cap="small" dirty="0" err="1" smtClean="0">
                <a:solidFill>
                  <a:schemeClr val="bg1"/>
                </a:solidFill>
                <a:effectLst>
                  <a:outerShdw blurRad="38100" dist="38100" dir="2700000" algn="tl">
                    <a:srgbClr val="000000">
                      <a:alpha val="43137"/>
                    </a:srgbClr>
                  </a:outerShdw>
                </a:effectLst>
                <a:latin typeface="Lato" panose="020F0502020204030203" pitchFamily="34" charset="0"/>
              </a:rPr>
              <a:t>Lifnim</a:t>
            </a:r>
            <a:r>
              <a:rPr lang="en-US" sz="2800" b="1" i="1" cap="small" dirty="0" smtClean="0">
                <a:solidFill>
                  <a:schemeClr val="bg1"/>
                </a:solidFill>
                <a:effectLst>
                  <a:outerShdw blurRad="38100" dist="38100" dir="2700000" algn="tl">
                    <a:srgbClr val="000000">
                      <a:alpha val="43137"/>
                    </a:srgbClr>
                  </a:outerShdw>
                </a:effectLst>
                <a:latin typeface="Lato" panose="020F0502020204030203" pitchFamily="34" charset="0"/>
              </a:rPr>
              <a:t> </a:t>
            </a:r>
            <a:r>
              <a:rPr lang="en-US" sz="2800" b="1" i="1" cap="small" dirty="0" err="1" smtClean="0">
                <a:solidFill>
                  <a:schemeClr val="bg1"/>
                </a:solidFill>
                <a:effectLst>
                  <a:outerShdw blurRad="38100" dist="38100" dir="2700000" algn="tl">
                    <a:srgbClr val="000000">
                      <a:alpha val="43137"/>
                    </a:srgbClr>
                  </a:outerShdw>
                </a:effectLst>
                <a:latin typeface="Lato" panose="020F0502020204030203" pitchFamily="34" charset="0"/>
              </a:rPr>
              <a:t>Mishurat</a:t>
            </a:r>
            <a:r>
              <a:rPr lang="en-US" sz="2800" b="1" i="1" cap="small" dirty="0" smtClean="0">
                <a:solidFill>
                  <a:schemeClr val="bg1"/>
                </a:solidFill>
                <a:effectLst>
                  <a:outerShdw blurRad="38100" dist="38100" dir="2700000" algn="tl">
                    <a:srgbClr val="000000">
                      <a:alpha val="43137"/>
                    </a:srgbClr>
                  </a:outerShdw>
                </a:effectLst>
                <a:latin typeface="Lato" panose="020F0502020204030203" pitchFamily="34" charset="0"/>
              </a:rPr>
              <a:t> </a:t>
            </a:r>
            <a:r>
              <a:rPr lang="en-US" sz="2800" b="1" i="1" cap="small" dirty="0" err="1">
                <a:solidFill>
                  <a:schemeClr val="bg1"/>
                </a:solidFill>
                <a:effectLst>
                  <a:outerShdw blurRad="38100" dist="38100" dir="2700000" algn="tl">
                    <a:srgbClr val="000000">
                      <a:alpha val="43137"/>
                    </a:srgbClr>
                  </a:outerShdw>
                </a:effectLst>
                <a:latin typeface="Lato" panose="020F0502020204030203" pitchFamily="34" charset="0"/>
              </a:rPr>
              <a:t>H</a:t>
            </a:r>
            <a:r>
              <a:rPr lang="en-US" sz="2800" b="1" i="1" cap="small" dirty="0" err="1" smtClean="0">
                <a:solidFill>
                  <a:schemeClr val="bg1"/>
                </a:solidFill>
                <a:effectLst>
                  <a:outerShdw blurRad="38100" dist="38100" dir="2700000" algn="tl">
                    <a:srgbClr val="000000">
                      <a:alpha val="43137"/>
                    </a:srgbClr>
                  </a:outerShdw>
                </a:effectLst>
                <a:latin typeface="Lato" panose="020F0502020204030203" pitchFamily="34" charset="0"/>
              </a:rPr>
              <a:t>adin</a:t>
            </a:r>
            <a:r>
              <a:rPr lang="en-US" sz="2800" b="1" i="1" cap="small" dirty="0" smtClean="0">
                <a:solidFill>
                  <a:schemeClr val="bg1"/>
                </a:solidFill>
                <a:effectLst>
                  <a:outerShdw blurRad="38100" dist="38100" dir="2700000" algn="tl">
                    <a:srgbClr val="000000">
                      <a:alpha val="43137"/>
                    </a:srgbClr>
                  </a:outerShdw>
                </a:effectLst>
                <a:latin typeface="Lato" panose="020F0502020204030203" pitchFamily="34" charset="0"/>
              </a:rPr>
              <a:t>  </a:t>
            </a:r>
            <a:r>
              <a:rPr lang="en-US" sz="2800" b="1" cap="small" dirty="0" smtClean="0">
                <a:solidFill>
                  <a:schemeClr val="bg1"/>
                </a:solidFill>
                <a:effectLst>
                  <a:outerShdw blurRad="38100" dist="38100" dir="2700000" algn="tl">
                    <a:srgbClr val="000000">
                      <a:alpha val="43137"/>
                    </a:srgbClr>
                  </a:outerShdw>
                </a:effectLst>
                <a:latin typeface="Lato" panose="020F0502020204030203" pitchFamily="34" charset="0"/>
              </a:rPr>
              <a:t>(Beyond the Letter of the Law)  </a:t>
            </a:r>
            <a:endParaRPr lang="en-US" sz="2800" b="1" cap="small" dirty="0">
              <a:solidFill>
                <a:schemeClr val="bg1"/>
              </a:solidFill>
              <a:effectLst>
                <a:outerShdw blurRad="38100" dist="38100" dir="2700000" algn="tl">
                  <a:srgbClr val="000000">
                    <a:alpha val="43137"/>
                  </a:srgbClr>
                </a:outerShdw>
              </a:effectLst>
              <a:latin typeface="Lato" panose="020F0502020204030203" pitchFamily="34" charset="0"/>
            </a:endParaRPr>
          </a:p>
        </p:txBody>
      </p:sp>
    </p:spTree>
    <p:extLst>
      <p:ext uri="{BB962C8B-B14F-4D97-AF65-F5344CB8AC3E}">
        <p14:creationId xmlns:p14="http://schemas.microsoft.com/office/powerpoint/2010/main" val="28648789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4545106" cy="6858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a:blip r:embed="rId2"/>
          <a:stretch>
            <a:fillRect/>
          </a:stretch>
        </p:blipFill>
        <p:spPr>
          <a:xfrm>
            <a:off x="918689" y="372754"/>
            <a:ext cx="2707727" cy="6112492"/>
          </a:xfrm>
          <a:prstGeom prst="rect">
            <a:avLst/>
          </a:prstGeom>
        </p:spPr>
      </p:pic>
      <p:sp>
        <p:nvSpPr>
          <p:cNvPr id="7" name="Rectangle 6"/>
          <p:cNvSpPr/>
          <p:nvPr/>
        </p:nvSpPr>
        <p:spPr>
          <a:xfrm>
            <a:off x="5827377" y="1443841"/>
            <a:ext cx="5824212" cy="3970318"/>
          </a:xfrm>
          <a:prstGeom prst="rect">
            <a:avLst/>
          </a:prstGeom>
        </p:spPr>
        <p:txBody>
          <a:bodyPr wrap="square">
            <a:spAutoFit/>
          </a:bodyPr>
          <a:lstStyle/>
          <a:p>
            <a:pPr algn="r"/>
            <a:r>
              <a:rPr lang="en-US" sz="2800" b="1" dirty="0" smtClean="0">
                <a:solidFill>
                  <a:schemeClr val="bg1"/>
                </a:solidFill>
                <a:latin typeface="Lato" panose="020F0502020204030203" pitchFamily="34" charset="0"/>
              </a:rPr>
              <a:t>“The courts of this country should not be the places where resolution of disputes begins. They should be the places where the disputes end after alternative methods of resolving disputes have been considered and tried.”</a:t>
            </a:r>
          </a:p>
          <a:p>
            <a:pPr algn="r"/>
            <a:r>
              <a:rPr lang="en-US" sz="2800" b="1" dirty="0" smtClean="0">
                <a:solidFill>
                  <a:schemeClr val="bg1"/>
                </a:solidFill>
                <a:latin typeface="Lato" panose="020F0502020204030203" pitchFamily="34" charset="0"/>
              </a:rPr>
              <a:t> </a:t>
            </a:r>
          </a:p>
          <a:p>
            <a:pPr algn="r"/>
            <a:r>
              <a:rPr lang="en-US" sz="2800" b="1" dirty="0" smtClean="0">
                <a:solidFill>
                  <a:schemeClr val="bg1"/>
                </a:solidFill>
                <a:latin typeface="Lato" panose="020F0502020204030203" pitchFamily="34" charset="0"/>
              </a:rPr>
              <a:t>- Justice Sandra Day O’Connor</a:t>
            </a:r>
          </a:p>
        </p:txBody>
      </p:sp>
      <p:sp>
        <p:nvSpPr>
          <p:cNvPr id="9" name="Slide Number Placeholder 14"/>
          <p:cNvSpPr>
            <a:spLocks noGrp="1"/>
          </p:cNvSpPr>
          <p:nvPr>
            <p:ph type="sldNum" sz="quarter" idx="12"/>
          </p:nvPr>
        </p:nvSpPr>
        <p:spPr>
          <a:xfrm>
            <a:off x="11491414" y="6332562"/>
            <a:ext cx="320351" cy="388914"/>
          </a:xfrm>
        </p:spPr>
        <p:txBody>
          <a:bodyPr/>
          <a:lstStyle/>
          <a:p>
            <a:r>
              <a:rPr lang="en-US" sz="1400" dirty="0" smtClean="0">
                <a:solidFill>
                  <a:schemeClr val="bg1"/>
                </a:solidFill>
                <a:latin typeface="Lato" panose="020F0502020204030203" pitchFamily="34" charset="0"/>
              </a:rPr>
              <a:t>3</a:t>
            </a:r>
            <a:endParaRPr lang="en-US" sz="1050" dirty="0">
              <a:solidFill>
                <a:schemeClr val="bg1"/>
              </a:solidFill>
              <a:latin typeface="Lato" panose="020F0502020204030203" pitchFamily="34" charset="0"/>
            </a:endParaRPr>
          </a:p>
        </p:txBody>
      </p:sp>
    </p:spTree>
    <p:extLst>
      <p:ext uri="{BB962C8B-B14F-4D97-AF65-F5344CB8AC3E}">
        <p14:creationId xmlns:p14="http://schemas.microsoft.com/office/powerpoint/2010/main" val="41317765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0"/>
            <a:ext cx="4545106" cy="6858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136777" y="2305615"/>
            <a:ext cx="6537894" cy="3170099"/>
          </a:xfrm>
          <a:prstGeom prst="rect">
            <a:avLst/>
          </a:prstGeom>
        </p:spPr>
        <p:txBody>
          <a:bodyPr wrap="square">
            <a:spAutoFit/>
          </a:bodyPr>
          <a:lstStyle/>
          <a:p>
            <a:pPr>
              <a:spcBef>
                <a:spcPts val="1200"/>
              </a:spcBef>
              <a:spcAft>
                <a:spcPts val="1200"/>
              </a:spcAft>
            </a:pPr>
            <a:r>
              <a:rPr lang="en-US" sz="2000" b="1" dirty="0" smtClean="0">
                <a:solidFill>
                  <a:schemeClr val="accent4">
                    <a:lumMod val="40000"/>
                    <a:lumOff val="60000"/>
                  </a:schemeClr>
                </a:solidFill>
                <a:latin typeface="Lato" panose="020F0502020204030203" pitchFamily="34" charset="0"/>
              </a:rPr>
              <a:t>During </a:t>
            </a:r>
            <a:r>
              <a:rPr lang="en-US" sz="2000" b="1" dirty="0" smtClean="0">
                <a:solidFill>
                  <a:schemeClr val="accent4">
                    <a:lumMod val="40000"/>
                    <a:lumOff val="60000"/>
                  </a:schemeClr>
                </a:solidFill>
                <a:latin typeface="Lato" panose="020F0502020204030203" pitchFamily="34" charset="0"/>
              </a:rPr>
              <a:t>his speech at the 40th Anniversary Celebration of the Jewish Conciliation Board in 1959, </a:t>
            </a:r>
            <a:r>
              <a:rPr lang="en-US" sz="2000" b="1" dirty="0" smtClean="0">
                <a:solidFill>
                  <a:schemeClr val="accent4">
                    <a:lumMod val="40000"/>
                    <a:lumOff val="60000"/>
                  </a:schemeClr>
                </a:solidFill>
                <a:latin typeface="Lato" panose="020F0502020204030203" pitchFamily="34" charset="0"/>
              </a:rPr>
              <a:t>Supreme Court Justice William O. Douglas illustrated this principle with his observation that religious </a:t>
            </a:r>
            <a:r>
              <a:rPr lang="en-US" sz="2000" b="1" dirty="0" smtClean="0">
                <a:solidFill>
                  <a:schemeClr val="accent4">
                    <a:lumMod val="40000"/>
                    <a:lumOff val="60000"/>
                  </a:schemeClr>
                </a:solidFill>
                <a:latin typeface="Lato" panose="020F0502020204030203" pitchFamily="34" charset="0"/>
              </a:rPr>
              <a:t>Jewish tribunals are uniquely qualified to resolve disputes fairly:</a:t>
            </a:r>
          </a:p>
          <a:p>
            <a:pPr>
              <a:spcBef>
                <a:spcPts val="1200"/>
              </a:spcBef>
              <a:spcAft>
                <a:spcPts val="1200"/>
              </a:spcAft>
            </a:pPr>
            <a:r>
              <a:rPr lang="en-US" sz="2000" b="1" dirty="0">
                <a:solidFill>
                  <a:schemeClr val="accent4">
                    <a:lumMod val="40000"/>
                    <a:lumOff val="60000"/>
                  </a:schemeClr>
                </a:solidFill>
                <a:latin typeface="Lato" panose="020F0502020204030203" pitchFamily="34" charset="0"/>
              </a:rPr>
              <a:t>“The Jewish Conciliation Board lays aside all prejudice and seeks to find what is the truth in local disputes, and what is a just solution</a:t>
            </a:r>
            <a:r>
              <a:rPr lang="en-US" sz="2000" b="1" dirty="0" smtClean="0">
                <a:solidFill>
                  <a:schemeClr val="accent4">
                    <a:lumMod val="40000"/>
                    <a:lumOff val="60000"/>
                  </a:schemeClr>
                </a:solidFill>
                <a:latin typeface="Lato" panose="020F0502020204030203" pitchFamily="34" charset="0"/>
              </a:rPr>
              <a:t>.”</a:t>
            </a:r>
            <a:endParaRPr lang="en-US" sz="2000" b="1" dirty="0">
              <a:solidFill>
                <a:schemeClr val="accent4">
                  <a:lumMod val="40000"/>
                  <a:lumOff val="60000"/>
                </a:schemeClr>
              </a:solidFill>
              <a:latin typeface="Lato" panose="020F0502020204030203" pitchFamily="34" charset="0"/>
            </a:endParaRPr>
          </a:p>
        </p:txBody>
      </p:sp>
      <p:sp>
        <p:nvSpPr>
          <p:cNvPr id="10" name="Slide Number Placeholder 14"/>
          <p:cNvSpPr>
            <a:spLocks noGrp="1"/>
          </p:cNvSpPr>
          <p:nvPr>
            <p:ph type="sldNum" sz="quarter" idx="12"/>
          </p:nvPr>
        </p:nvSpPr>
        <p:spPr>
          <a:xfrm>
            <a:off x="11322424" y="6332562"/>
            <a:ext cx="489341" cy="388914"/>
          </a:xfrm>
        </p:spPr>
        <p:txBody>
          <a:bodyPr/>
          <a:lstStyle/>
          <a:p>
            <a:r>
              <a:rPr lang="en-US" sz="1400" dirty="0" smtClean="0">
                <a:solidFill>
                  <a:schemeClr val="bg1"/>
                </a:solidFill>
                <a:latin typeface="Lato" panose="020F0502020204030203" pitchFamily="34" charset="0"/>
              </a:rPr>
              <a:t>30</a:t>
            </a:r>
            <a:endParaRPr lang="en-US" sz="1050" dirty="0">
              <a:solidFill>
                <a:schemeClr val="bg1"/>
              </a:solidFill>
              <a:latin typeface="Lato" panose="020F0502020204030203" pitchFamily="34" charset="0"/>
            </a:endParaRPr>
          </a:p>
        </p:txBody>
      </p:sp>
      <p:pic>
        <p:nvPicPr>
          <p:cNvPr id="2" name="Picture 1"/>
          <p:cNvPicPr>
            <a:picLocks noChangeAspect="1"/>
          </p:cNvPicPr>
          <p:nvPr/>
        </p:nvPicPr>
        <p:blipFill>
          <a:blip r:embed="rId2"/>
          <a:stretch>
            <a:fillRect/>
          </a:stretch>
        </p:blipFill>
        <p:spPr>
          <a:xfrm>
            <a:off x="336479" y="626919"/>
            <a:ext cx="3872148" cy="5604162"/>
          </a:xfrm>
          <a:prstGeom prst="rect">
            <a:avLst/>
          </a:prstGeom>
        </p:spPr>
      </p:pic>
      <p:sp>
        <p:nvSpPr>
          <p:cNvPr id="14" name="Rectangle 13"/>
          <p:cNvSpPr/>
          <p:nvPr/>
        </p:nvSpPr>
        <p:spPr>
          <a:xfrm>
            <a:off x="5169111" y="327458"/>
            <a:ext cx="6642652" cy="954107"/>
          </a:xfrm>
          <a:prstGeom prst="rect">
            <a:avLst/>
          </a:prstGeom>
        </p:spPr>
        <p:txBody>
          <a:bodyPr wrap="square">
            <a:spAutoFit/>
          </a:bodyPr>
          <a:lstStyle/>
          <a:p>
            <a:pPr algn="r"/>
            <a:r>
              <a:rPr lang="en-US" sz="2800" b="1" cap="small" dirty="0" smtClean="0">
                <a:solidFill>
                  <a:schemeClr val="bg1"/>
                </a:solidFill>
                <a:effectLst>
                  <a:outerShdw blurRad="38100" dist="38100" dir="2700000" algn="tl">
                    <a:srgbClr val="000000">
                      <a:alpha val="43137"/>
                    </a:srgbClr>
                  </a:outerShdw>
                </a:effectLst>
                <a:latin typeface="Lato" panose="020F0502020204030203" pitchFamily="34" charset="0"/>
              </a:rPr>
              <a:t>Doing Justice </a:t>
            </a:r>
            <a:r>
              <a:rPr lang="en-US" sz="2800" b="1" i="1" cap="small" dirty="0" err="1" smtClean="0">
                <a:solidFill>
                  <a:schemeClr val="bg1"/>
                </a:solidFill>
                <a:effectLst>
                  <a:outerShdw blurRad="38100" dist="38100" dir="2700000" algn="tl">
                    <a:srgbClr val="000000">
                      <a:alpha val="43137"/>
                    </a:srgbClr>
                  </a:outerShdw>
                </a:effectLst>
                <a:latin typeface="Lato" panose="020F0502020204030203" pitchFamily="34" charset="0"/>
              </a:rPr>
              <a:t>Lifnim</a:t>
            </a:r>
            <a:r>
              <a:rPr lang="en-US" sz="2800" b="1" i="1" cap="small" dirty="0" smtClean="0">
                <a:solidFill>
                  <a:schemeClr val="bg1"/>
                </a:solidFill>
                <a:effectLst>
                  <a:outerShdw blurRad="38100" dist="38100" dir="2700000" algn="tl">
                    <a:srgbClr val="000000">
                      <a:alpha val="43137"/>
                    </a:srgbClr>
                  </a:outerShdw>
                </a:effectLst>
                <a:latin typeface="Lato" panose="020F0502020204030203" pitchFamily="34" charset="0"/>
              </a:rPr>
              <a:t> </a:t>
            </a:r>
            <a:r>
              <a:rPr lang="en-US" sz="2800" b="1" i="1" cap="small" dirty="0" err="1" smtClean="0">
                <a:solidFill>
                  <a:schemeClr val="bg1"/>
                </a:solidFill>
                <a:effectLst>
                  <a:outerShdw blurRad="38100" dist="38100" dir="2700000" algn="tl">
                    <a:srgbClr val="000000">
                      <a:alpha val="43137"/>
                    </a:srgbClr>
                  </a:outerShdw>
                </a:effectLst>
                <a:latin typeface="Lato" panose="020F0502020204030203" pitchFamily="34" charset="0"/>
              </a:rPr>
              <a:t>Mishurat</a:t>
            </a:r>
            <a:r>
              <a:rPr lang="en-US" sz="2800" b="1" i="1" cap="small" dirty="0" smtClean="0">
                <a:solidFill>
                  <a:schemeClr val="bg1"/>
                </a:solidFill>
                <a:effectLst>
                  <a:outerShdw blurRad="38100" dist="38100" dir="2700000" algn="tl">
                    <a:srgbClr val="000000">
                      <a:alpha val="43137"/>
                    </a:srgbClr>
                  </a:outerShdw>
                </a:effectLst>
                <a:latin typeface="Lato" panose="020F0502020204030203" pitchFamily="34" charset="0"/>
              </a:rPr>
              <a:t> </a:t>
            </a:r>
            <a:r>
              <a:rPr lang="en-US" sz="2800" b="1" i="1" cap="small" dirty="0" err="1">
                <a:solidFill>
                  <a:schemeClr val="bg1"/>
                </a:solidFill>
                <a:effectLst>
                  <a:outerShdw blurRad="38100" dist="38100" dir="2700000" algn="tl">
                    <a:srgbClr val="000000">
                      <a:alpha val="43137"/>
                    </a:srgbClr>
                  </a:outerShdw>
                </a:effectLst>
                <a:latin typeface="Lato" panose="020F0502020204030203" pitchFamily="34" charset="0"/>
              </a:rPr>
              <a:t>H</a:t>
            </a:r>
            <a:r>
              <a:rPr lang="en-US" sz="2800" b="1" i="1" cap="small" dirty="0" err="1" smtClean="0">
                <a:solidFill>
                  <a:schemeClr val="bg1"/>
                </a:solidFill>
                <a:effectLst>
                  <a:outerShdw blurRad="38100" dist="38100" dir="2700000" algn="tl">
                    <a:srgbClr val="000000">
                      <a:alpha val="43137"/>
                    </a:srgbClr>
                  </a:outerShdw>
                </a:effectLst>
                <a:latin typeface="Lato" panose="020F0502020204030203" pitchFamily="34" charset="0"/>
              </a:rPr>
              <a:t>adin</a:t>
            </a:r>
            <a:r>
              <a:rPr lang="en-US" sz="2800" b="1" i="1" cap="small" dirty="0" smtClean="0">
                <a:solidFill>
                  <a:schemeClr val="bg1"/>
                </a:solidFill>
                <a:effectLst>
                  <a:outerShdw blurRad="38100" dist="38100" dir="2700000" algn="tl">
                    <a:srgbClr val="000000">
                      <a:alpha val="43137"/>
                    </a:srgbClr>
                  </a:outerShdw>
                </a:effectLst>
                <a:latin typeface="Lato" panose="020F0502020204030203" pitchFamily="34" charset="0"/>
              </a:rPr>
              <a:t>  </a:t>
            </a:r>
            <a:r>
              <a:rPr lang="en-US" sz="2800" b="1" cap="small" dirty="0" smtClean="0">
                <a:solidFill>
                  <a:schemeClr val="bg1"/>
                </a:solidFill>
                <a:effectLst>
                  <a:outerShdw blurRad="38100" dist="38100" dir="2700000" algn="tl">
                    <a:srgbClr val="000000">
                      <a:alpha val="43137"/>
                    </a:srgbClr>
                  </a:outerShdw>
                </a:effectLst>
                <a:latin typeface="Lato" panose="020F0502020204030203" pitchFamily="34" charset="0"/>
              </a:rPr>
              <a:t>(Beyond the Letter of the Law)  </a:t>
            </a:r>
            <a:endParaRPr lang="en-US" sz="2800" b="1" cap="small" dirty="0">
              <a:solidFill>
                <a:schemeClr val="bg1"/>
              </a:solidFill>
              <a:effectLst>
                <a:outerShdw blurRad="38100" dist="38100" dir="2700000" algn="tl">
                  <a:srgbClr val="000000">
                    <a:alpha val="43137"/>
                  </a:srgbClr>
                </a:outerShdw>
              </a:effectLst>
              <a:latin typeface="Lato" panose="020F0502020204030203" pitchFamily="34" charset="0"/>
            </a:endParaRPr>
          </a:p>
        </p:txBody>
      </p:sp>
    </p:spTree>
    <p:extLst>
      <p:ext uri="{BB962C8B-B14F-4D97-AF65-F5344CB8AC3E}">
        <p14:creationId xmlns:p14="http://schemas.microsoft.com/office/powerpoint/2010/main" val="4938037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0" y="0"/>
            <a:ext cx="4545106" cy="6858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4891284" y="1764249"/>
            <a:ext cx="6708771" cy="4401205"/>
          </a:xfrm>
          <a:prstGeom prst="rect">
            <a:avLst/>
          </a:prstGeom>
        </p:spPr>
        <p:txBody>
          <a:bodyPr wrap="square">
            <a:spAutoFit/>
          </a:bodyPr>
          <a:lstStyle/>
          <a:p>
            <a:pPr>
              <a:spcBef>
                <a:spcPts val="1200"/>
              </a:spcBef>
              <a:spcAft>
                <a:spcPts val="1200"/>
              </a:spcAft>
            </a:pPr>
            <a:r>
              <a:rPr lang="en-US" sz="2000" b="1" dirty="0" smtClean="0">
                <a:solidFill>
                  <a:schemeClr val="accent4">
                    <a:lumMod val="40000"/>
                    <a:lumOff val="60000"/>
                  </a:schemeClr>
                </a:solidFill>
                <a:latin typeface="Lato" panose="020F0502020204030203" pitchFamily="34" charset="0"/>
              </a:rPr>
              <a:t>A 1995 decision by a New York Beit Din illustrates this principle perfectly.</a:t>
            </a:r>
          </a:p>
          <a:p>
            <a:pPr>
              <a:spcBef>
                <a:spcPts val="1200"/>
              </a:spcBef>
              <a:spcAft>
                <a:spcPts val="1200"/>
              </a:spcAft>
            </a:pPr>
            <a:r>
              <a:rPr lang="en-US" sz="2000" b="1" dirty="0" smtClean="0">
                <a:solidFill>
                  <a:schemeClr val="accent4">
                    <a:lumMod val="40000"/>
                    <a:lumOff val="60000"/>
                  </a:schemeClr>
                </a:solidFill>
                <a:latin typeface="Lato" panose="020F0502020204030203" pitchFamily="34" charset="0"/>
              </a:rPr>
              <a:t>A father claimed to have betrothed his 13-year-old daughter to gain an advantage in an ugly marital dispute case.  The court declared that the father’s claim was null and void, not through the application of any formal rules of evidence, but because it showed he was a bad, and therefore, untrustworthy person:</a:t>
            </a:r>
            <a:endParaRPr lang="en-US" sz="2000" b="1" dirty="0" smtClean="0">
              <a:solidFill>
                <a:schemeClr val="accent4">
                  <a:lumMod val="40000"/>
                  <a:lumOff val="60000"/>
                </a:schemeClr>
              </a:solidFill>
              <a:latin typeface="Lato" panose="020F0502020204030203" pitchFamily="34" charset="0"/>
            </a:endParaRPr>
          </a:p>
          <a:p>
            <a:pPr>
              <a:spcBef>
                <a:spcPts val="1200"/>
              </a:spcBef>
              <a:spcAft>
                <a:spcPts val="1200"/>
              </a:spcAft>
            </a:pPr>
            <a:r>
              <a:rPr lang="en-US" sz="2000" b="1" dirty="0" smtClean="0">
                <a:solidFill>
                  <a:schemeClr val="accent4">
                    <a:lumMod val="40000"/>
                    <a:lumOff val="60000"/>
                  </a:schemeClr>
                </a:solidFill>
                <a:latin typeface="Lato" panose="020F0502020204030203" pitchFamily="34" charset="0"/>
              </a:rPr>
              <a:t>“Any father who would threaten his daughter with spinsterhood was clearly not a good person and would lie as well.  So his claim that he had betrothed his daughter to an anonymous groom could not be believed.”  </a:t>
            </a:r>
          </a:p>
        </p:txBody>
      </p:sp>
      <p:sp>
        <p:nvSpPr>
          <p:cNvPr id="10" name="Slide Number Placeholder 14"/>
          <p:cNvSpPr>
            <a:spLocks noGrp="1"/>
          </p:cNvSpPr>
          <p:nvPr>
            <p:ph type="sldNum" sz="quarter" idx="12"/>
          </p:nvPr>
        </p:nvSpPr>
        <p:spPr>
          <a:xfrm>
            <a:off x="11322424" y="6332562"/>
            <a:ext cx="489341" cy="388914"/>
          </a:xfrm>
        </p:spPr>
        <p:txBody>
          <a:bodyPr/>
          <a:lstStyle/>
          <a:p>
            <a:r>
              <a:rPr lang="en-US" sz="1400" dirty="0">
                <a:solidFill>
                  <a:schemeClr val="bg1"/>
                </a:solidFill>
                <a:latin typeface="Lato" panose="020F0502020204030203" pitchFamily="34" charset="0"/>
              </a:rPr>
              <a:t>3</a:t>
            </a:r>
            <a:r>
              <a:rPr lang="en-US" sz="1400" dirty="0" smtClean="0">
                <a:solidFill>
                  <a:schemeClr val="bg1"/>
                </a:solidFill>
                <a:latin typeface="Lato" panose="020F0502020204030203" pitchFamily="34" charset="0"/>
              </a:rPr>
              <a:t>1</a:t>
            </a:r>
            <a:endParaRPr lang="en-US" sz="1050" dirty="0">
              <a:solidFill>
                <a:schemeClr val="bg1"/>
              </a:solidFill>
              <a:latin typeface="Lato" panose="020F0502020204030203" pitchFamily="34" charset="0"/>
            </a:endParaRPr>
          </a:p>
        </p:txBody>
      </p:sp>
      <p:pic>
        <p:nvPicPr>
          <p:cNvPr id="2" name="Picture 1"/>
          <p:cNvPicPr>
            <a:picLocks noChangeAspect="1"/>
          </p:cNvPicPr>
          <p:nvPr/>
        </p:nvPicPr>
        <p:blipFill>
          <a:blip r:embed="rId2"/>
          <a:stretch>
            <a:fillRect/>
          </a:stretch>
        </p:blipFill>
        <p:spPr>
          <a:xfrm>
            <a:off x="265121" y="1936295"/>
            <a:ext cx="4014863" cy="2985410"/>
          </a:xfrm>
          <a:prstGeom prst="rect">
            <a:avLst/>
          </a:prstGeom>
        </p:spPr>
      </p:pic>
      <p:sp>
        <p:nvSpPr>
          <p:cNvPr id="8" name="Rectangle 7"/>
          <p:cNvSpPr/>
          <p:nvPr/>
        </p:nvSpPr>
        <p:spPr>
          <a:xfrm>
            <a:off x="5169111" y="327458"/>
            <a:ext cx="6642652" cy="954107"/>
          </a:xfrm>
          <a:prstGeom prst="rect">
            <a:avLst/>
          </a:prstGeom>
        </p:spPr>
        <p:txBody>
          <a:bodyPr wrap="square">
            <a:spAutoFit/>
          </a:bodyPr>
          <a:lstStyle/>
          <a:p>
            <a:pPr algn="r"/>
            <a:r>
              <a:rPr lang="en-US" sz="2800" b="1" cap="small" dirty="0" smtClean="0">
                <a:solidFill>
                  <a:schemeClr val="bg1"/>
                </a:solidFill>
                <a:effectLst>
                  <a:outerShdw blurRad="38100" dist="38100" dir="2700000" algn="tl">
                    <a:srgbClr val="000000">
                      <a:alpha val="43137"/>
                    </a:srgbClr>
                  </a:outerShdw>
                </a:effectLst>
                <a:latin typeface="Lato" panose="020F0502020204030203" pitchFamily="34" charset="0"/>
              </a:rPr>
              <a:t>Doing Justice </a:t>
            </a:r>
            <a:r>
              <a:rPr lang="en-US" sz="2800" b="1" i="1" cap="small" dirty="0" err="1" smtClean="0">
                <a:solidFill>
                  <a:schemeClr val="bg1"/>
                </a:solidFill>
                <a:effectLst>
                  <a:outerShdw blurRad="38100" dist="38100" dir="2700000" algn="tl">
                    <a:srgbClr val="000000">
                      <a:alpha val="43137"/>
                    </a:srgbClr>
                  </a:outerShdw>
                </a:effectLst>
                <a:latin typeface="Lato" panose="020F0502020204030203" pitchFamily="34" charset="0"/>
              </a:rPr>
              <a:t>Lifnim</a:t>
            </a:r>
            <a:r>
              <a:rPr lang="en-US" sz="2800" b="1" i="1" cap="small" dirty="0" smtClean="0">
                <a:solidFill>
                  <a:schemeClr val="bg1"/>
                </a:solidFill>
                <a:effectLst>
                  <a:outerShdw blurRad="38100" dist="38100" dir="2700000" algn="tl">
                    <a:srgbClr val="000000">
                      <a:alpha val="43137"/>
                    </a:srgbClr>
                  </a:outerShdw>
                </a:effectLst>
                <a:latin typeface="Lato" panose="020F0502020204030203" pitchFamily="34" charset="0"/>
              </a:rPr>
              <a:t> </a:t>
            </a:r>
            <a:r>
              <a:rPr lang="en-US" sz="2800" b="1" i="1" cap="small" dirty="0" err="1" smtClean="0">
                <a:solidFill>
                  <a:schemeClr val="bg1"/>
                </a:solidFill>
                <a:effectLst>
                  <a:outerShdw blurRad="38100" dist="38100" dir="2700000" algn="tl">
                    <a:srgbClr val="000000">
                      <a:alpha val="43137"/>
                    </a:srgbClr>
                  </a:outerShdw>
                </a:effectLst>
                <a:latin typeface="Lato" panose="020F0502020204030203" pitchFamily="34" charset="0"/>
              </a:rPr>
              <a:t>Mishurat</a:t>
            </a:r>
            <a:r>
              <a:rPr lang="en-US" sz="2800" b="1" i="1" cap="small" dirty="0" smtClean="0">
                <a:solidFill>
                  <a:schemeClr val="bg1"/>
                </a:solidFill>
                <a:effectLst>
                  <a:outerShdw blurRad="38100" dist="38100" dir="2700000" algn="tl">
                    <a:srgbClr val="000000">
                      <a:alpha val="43137"/>
                    </a:srgbClr>
                  </a:outerShdw>
                </a:effectLst>
                <a:latin typeface="Lato" panose="020F0502020204030203" pitchFamily="34" charset="0"/>
              </a:rPr>
              <a:t> </a:t>
            </a:r>
            <a:r>
              <a:rPr lang="en-US" sz="2800" b="1" i="1" cap="small" dirty="0" err="1">
                <a:solidFill>
                  <a:schemeClr val="bg1"/>
                </a:solidFill>
                <a:effectLst>
                  <a:outerShdw blurRad="38100" dist="38100" dir="2700000" algn="tl">
                    <a:srgbClr val="000000">
                      <a:alpha val="43137"/>
                    </a:srgbClr>
                  </a:outerShdw>
                </a:effectLst>
                <a:latin typeface="Lato" panose="020F0502020204030203" pitchFamily="34" charset="0"/>
              </a:rPr>
              <a:t>H</a:t>
            </a:r>
            <a:r>
              <a:rPr lang="en-US" sz="2800" b="1" i="1" cap="small" dirty="0" err="1" smtClean="0">
                <a:solidFill>
                  <a:schemeClr val="bg1"/>
                </a:solidFill>
                <a:effectLst>
                  <a:outerShdw blurRad="38100" dist="38100" dir="2700000" algn="tl">
                    <a:srgbClr val="000000">
                      <a:alpha val="43137"/>
                    </a:srgbClr>
                  </a:outerShdw>
                </a:effectLst>
                <a:latin typeface="Lato" panose="020F0502020204030203" pitchFamily="34" charset="0"/>
              </a:rPr>
              <a:t>adin</a:t>
            </a:r>
            <a:r>
              <a:rPr lang="en-US" sz="2800" b="1" i="1" cap="small" dirty="0" smtClean="0">
                <a:solidFill>
                  <a:schemeClr val="bg1"/>
                </a:solidFill>
                <a:effectLst>
                  <a:outerShdw blurRad="38100" dist="38100" dir="2700000" algn="tl">
                    <a:srgbClr val="000000">
                      <a:alpha val="43137"/>
                    </a:srgbClr>
                  </a:outerShdw>
                </a:effectLst>
                <a:latin typeface="Lato" panose="020F0502020204030203" pitchFamily="34" charset="0"/>
              </a:rPr>
              <a:t>  </a:t>
            </a:r>
            <a:r>
              <a:rPr lang="en-US" sz="2800" b="1" cap="small" dirty="0" smtClean="0">
                <a:solidFill>
                  <a:schemeClr val="bg1"/>
                </a:solidFill>
                <a:effectLst>
                  <a:outerShdw blurRad="38100" dist="38100" dir="2700000" algn="tl">
                    <a:srgbClr val="000000">
                      <a:alpha val="43137"/>
                    </a:srgbClr>
                  </a:outerShdw>
                </a:effectLst>
                <a:latin typeface="Lato" panose="020F0502020204030203" pitchFamily="34" charset="0"/>
              </a:rPr>
              <a:t>(Beyond the Letter of the Law)  </a:t>
            </a:r>
            <a:endParaRPr lang="en-US" sz="2800" b="1" cap="small" dirty="0">
              <a:solidFill>
                <a:schemeClr val="bg1"/>
              </a:solidFill>
              <a:effectLst>
                <a:outerShdw blurRad="38100" dist="38100" dir="2700000" algn="tl">
                  <a:srgbClr val="000000">
                    <a:alpha val="43137"/>
                  </a:srgbClr>
                </a:outerShdw>
              </a:effectLst>
              <a:latin typeface="Lato" panose="020F0502020204030203" pitchFamily="34" charset="0"/>
            </a:endParaRPr>
          </a:p>
        </p:txBody>
      </p:sp>
    </p:spTree>
    <p:extLst>
      <p:ext uri="{BB962C8B-B14F-4D97-AF65-F5344CB8AC3E}">
        <p14:creationId xmlns:p14="http://schemas.microsoft.com/office/powerpoint/2010/main" val="291559866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881282" y="1883460"/>
            <a:ext cx="6804212" cy="3477875"/>
          </a:xfrm>
          <a:prstGeom prst="rect">
            <a:avLst/>
          </a:prstGeom>
        </p:spPr>
        <p:txBody>
          <a:bodyPr wrap="square">
            <a:spAutoFit/>
          </a:bodyPr>
          <a:lstStyle/>
          <a:p>
            <a:pPr marL="342900" indent="-342900">
              <a:spcBef>
                <a:spcPts val="600"/>
              </a:spcBef>
              <a:spcAft>
                <a:spcPts val="600"/>
              </a:spcAft>
              <a:buFont typeface="Arial" panose="020B0604020202020204" pitchFamily="34" charset="0"/>
              <a:buChar char="•"/>
            </a:pPr>
            <a:r>
              <a:rPr lang="en-US" sz="2000" b="1" dirty="0" smtClean="0">
                <a:solidFill>
                  <a:schemeClr val="accent4">
                    <a:lumMod val="40000"/>
                    <a:lumOff val="60000"/>
                  </a:schemeClr>
                </a:solidFill>
                <a:latin typeface="Lato" panose="020F0502020204030203" pitchFamily="34" charset="0"/>
              </a:rPr>
              <a:t>The legal system’s statutory recognition of the validity of arbitration created a regime in which both systems could co-exist.</a:t>
            </a:r>
          </a:p>
          <a:p>
            <a:pPr marL="342900" indent="-342900">
              <a:spcBef>
                <a:spcPts val="600"/>
              </a:spcBef>
              <a:spcAft>
                <a:spcPts val="600"/>
              </a:spcAft>
              <a:buFont typeface="Arial" panose="020B0604020202020204" pitchFamily="34" charset="0"/>
              <a:buChar char="•"/>
            </a:pPr>
            <a:r>
              <a:rPr lang="en-US" sz="2000" b="1" dirty="0" smtClean="0">
                <a:solidFill>
                  <a:schemeClr val="accent4">
                    <a:lumMod val="40000"/>
                    <a:lumOff val="60000"/>
                  </a:schemeClr>
                </a:solidFill>
                <a:latin typeface="Lato" panose="020F0502020204030203" pitchFamily="34" charset="0"/>
              </a:rPr>
              <a:t>Jewish arbitration, </a:t>
            </a:r>
            <a:r>
              <a:rPr lang="en-US" sz="2000" b="1" dirty="0">
                <a:solidFill>
                  <a:schemeClr val="accent4">
                    <a:lumMod val="40000"/>
                    <a:lumOff val="60000"/>
                  </a:schemeClr>
                </a:solidFill>
                <a:latin typeface="Lato" panose="020F0502020204030203" pitchFamily="34" charset="0"/>
              </a:rPr>
              <a:t>because it is imbued with </a:t>
            </a:r>
            <a:r>
              <a:rPr lang="en-US" sz="2000" b="1" dirty="0" smtClean="0">
                <a:solidFill>
                  <a:schemeClr val="accent4">
                    <a:lumMod val="40000"/>
                    <a:lumOff val="60000"/>
                  </a:schemeClr>
                </a:solidFill>
                <a:latin typeface="Lato" panose="020F0502020204030203" pitchFamily="34" charset="0"/>
              </a:rPr>
              <a:t>Judaism’s ethical principles, offers a means of resolving disputes that reflect the values of the parties and the entire community.</a:t>
            </a:r>
          </a:p>
          <a:p>
            <a:pPr marL="342900" indent="-342900">
              <a:spcBef>
                <a:spcPts val="600"/>
              </a:spcBef>
              <a:spcAft>
                <a:spcPts val="600"/>
              </a:spcAft>
              <a:buFont typeface="Arial" panose="020B0604020202020204" pitchFamily="34" charset="0"/>
              <a:buChar char="•"/>
            </a:pPr>
            <a:r>
              <a:rPr lang="en-US" sz="2000" b="1" dirty="0" smtClean="0">
                <a:solidFill>
                  <a:schemeClr val="accent4">
                    <a:lumMod val="40000"/>
                    <a:lumOff val="60000"/>
                  </a:schemeClr>
                </a:solidFill>
                <a:latin typeface="Lato" panose="020F0502020204030203" pitchFamily="34" charset="0"/>
              </a:rPr>
              <a:t>The continued availability of Beit Din courts allows for a holistic outcome for parties who choose not to take their disputes to a civil court.</a:t>
            </a:r>
          </a:p>
        </p:txBody>
      </p:sp>
      <p:sp>
        <p:nvSpPr>
          <p:cNvPr id="11" name="Rectangle 10"/>
          <p:cNvSpPr/>
          <p:nvPr/>
        </p:nvSpPr>
        <p:spPr>
          <a:xfrm>
            <a:off x="3765176" y="327458"/>
            <a:ext cx="8046588" cy="584775"/>
          </a:xfrm>
          <a:prstGeom prst="rect">
            <a:avLst/>
          </a:prstGeom>
        </p:spPr>
        <p:txBody>
          <a:bodyPr wrap="square">
            <a:spAutoFit/>
          </a:bodyPr>
          <a:lstStyle/>
          <a:p>
            <a:pPr algn="r"/>
            <a:r>
              <a:rPr lang="en-US" sz="3200" b="1" cap="small" dirty="0" smtClean="0">
                <a:solidFill>
                  <a:schemeClr val="bg1"/>
                </a:solidFill>
                <a:effectLst>
                  <a:outerShdw blurRad="38100" dist="38100" dir="2700000" algn="tl">
                    <a:srgbClr val="000000">
                      <a:alpha val="43137"/>
                    </a:srgbClr>
                  </a:outerShdw>
                </a:effectLst>
                <a:latin typeface="Lato" panose="020F0502020204030203" pitchFamily="34" charset="0"/>
              </a:rPr>
              <a:t>Conclusion</a:t>
            </a:r>
            <a:endParaRPr lang="en-US" sz="3200" b="1" cap="small" dirty="0">
              <a:solidFill>
                <a:schemeClr val="bg1"/>
              </a:solidFill>
              <a:effectLst>
                <a:outerShdw blurRad="38100" dist="38100" dir="2700000" algn="tl">
                  <a:srgbClr val="000000">
                    <a:alpha val="43137"/>
                  </a:srgbClr>
                </a:outerShdw>
              </a:effectLst>
              <a:latin typeface="Lato" panose="020F0502020204030203" pitchFamily="34" charset="0"/>
            </a:endParaRPr>
          </a:p>
        </p:txBody>
      </p:sp>
      <p:sp>
        <p:nvSpPr>
          <p:cNvPr id="12" name="Slide Number Placeholder 14"/>
          <p:cNvSpPr>
            <a:spLocks noGrp="1"/>
          </p:cNvSpPr>
          <p:nvPr>
            <p:ph type="sldNum" sz="quarter" idx="12"/>
          </p:nvPr>
        </p:nvSpPr>
        <p:spPr>
          <a:xfrm>
            <a:off x="11322424" y="6332562"/>
            <a:ext cx="489341" cy="388914"/>
          </a:xfrm>
        </p:spPr>
        <p:txBody>
          <a:bodyPr/>
          <a:lstStyle/>
          <a:p>
            <a:r>
              <a:rPr lang="en-US" sz="1400" dirty="0" smtClean="0">
                <a:solidFill>
                  <a:schemeClr val="bg1"/>
                </a:solidFill>
                <a:latin typeface="Lato" panose="020F0502020204030203" pitchFamily="34" charset="0"/>
              </a:rPr>
              <a:t>32</a:t>
            </a:r>
            <a:endParaRPr lang="en-US" sz="1050" dirty="0">
              <a:solidFill>
                <a:schemeClr val="bg1"/>
              </a:solidFill>
              <a:latin typeface="Lato" panose="020F0502020204030203" pitchFamily="34" charset="0"/>
            </a:endParaRPr>
          </a:p>
        </p:txBody>
      </p:sp>
      <p:sp>
        <p:nvSpPr>
          <p:cNvPr id="6" name="Rectangle 5"/>
          <p:cNvSpPr/>
          <p:nvPr/>
        </p:nvSpPr>
        <p:spPr>
          <a:xfrm>
            <a:off x="0" y="0"/>
            <a:ext cx="4545106" cy="6858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2"/>
          <a:stretch>
            <a:fillRect/>
          </a:stretch>
        </p:blipFill>
        <p:spPr>
          <a:xfrm>
            <a:off x="330980" y="508272"/>
            <a:ext cx="3883146" cy="5841456"/>
          </a:xfrm>
          <a:prstGeom prst="rect">
            <a:avLst/>
          </a:prstGeom>
        </p:spPr>
      </p:pic>
    </p:spTree>
    <p:extLst>
      <p:ext uri="{BB962C8B-B14F-4D97-AF65-F5344CB8AC3E}">
        <p14:creationId xmlns:p14="http://schemas.microsoft.com/office/powerpoint/2010/main" val="79853961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876086" y="282769"/>
            <a:ext cx="6935680" cy="523220"/>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small" spc="0" normalizeH="0" noProof="0" dirty="0" smtClean="0">
                <a:ln>
                  <a:noFill/>
                </a:ln>
                <a:solidFill>
                  <a:prstClr val="white"/>
                </a:solidFill>
                <a:effectLst/>
                <a:uLnTx/>
                <a:uFillTx/>
                <a:latin typeface="Lato" panose="020F0502020204030203" pitchFamily="34" charset="0"/>
                <a:ea typeface="+mn-ea"/>
                <a:cs typeface="+mn-cs"/>
              </a:rPr>
              <a:t>Image Credits</a:t>
            </a:r>
          </a:p>
        </p:txBody>
      </p:sp>
      <p:sp>
        <p:nvSpPr>
          <p:cNvPr id="3" name="Lightning Bolt 2"/>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Lightning Bolt 3"/>
          <p:cNvSpPr/>
          <p:nvPr/>
        </p:nvSpPr>
        <p:spPr>
          <a:xfrm>
            <a:off x="0" y="0"/>
            <a:ext cx="0" cy="0"/>
          </a:xfrm>
          <a:prstGeom prst="lightningBol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p:cNvSpPr/>
          <p:nvPr/>
        </p:nvSpPr>
        <p:spPr>
          <a:xfrm>
            <a:off x="4770992" y="1130670"/>
            <a:ext cx="7145867" cy="5396349"/>
          </a:xfrm>
          <a:prstGeom prst="rect">
            <a:avLst/>
          </a:prstGeom>
        </p:spPr>
        <p:txBody>
          <a:bodyPr wrap="square">
            <a:spAutoFit/>
          </a:bodyPr>
          <a:lstStyle/>
          <a:p>
            <a:pPr marL="0" marR="0" lvl="0" indent="0" algn="l" defTabSz="914400" rtl="0" eaLnBrk="1" fontAlgn="auto" latinLnBrk="0" hangingPunct="1">
              <a:lnSpc>
                <a:spcPct val="100000"/>
              </a:lnSpc>
              <a:spcBef>
                <a:spcPts val="200"/>
              </a:spcBef>
              <a:spcAft>
                <a:spcPts val="20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rPr>
              <a:t>1: The Reform Advocate, Jan. 17, 1931, digitized by the National Library of Israel.</a:t>
            </a:r>
          </a:p>
          <a:p>
            <a:pPr marL="0" marR="0" lvl="0" indent="0" algn="l" defTabSz="914400" rtl="0" eaLnBrk="1" fontAlgn="auto" latinLnBrk="0" hangingPunct="1">
              <a:lnSpc>
                <a:spcPct val="100000"/>
              </a:lnSpc>
              <a:spcBef>
                <a:spcPts val="200"/>
              </a:spcBef>
              <a:spcAft>
                <a:spcPts val="20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rPr>
              <a:t>2:  Guillaume </a:t>
            </a:r>
            <a:r>
              <a:rPr kumimoji="0" lang="en-US" sz="800" b="0" i="0" u="none" strike="noStrike" kern="1200" cap="none" spc="0" normalizeH="0" baseline="0" noProof="0" dirty="0" err="1" smtClean="0">
                <a:ln>
                  <a:noFill/>
                </a:ln>
                <a:solidFill>
                  <a:prstClr val="white"/>
                </a:solidFill>
                <a:effectLst/>
                <a:uLnTx/>
                <a:uFillTx/>
                <a:latin typeface="Lato" panose="020F0502020204030203" pitchFamily="34" charset="0"/>
                <a:ea typeface="+mn-ea"/>
                <a:cs typeface="+mn-cs"/>
              </a:rPr>
              <a:t>Mangeret</a:t>
            </a: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rPr>
              <a:t>, Maimonides, CC BY-SA 2.0, </a:t>
            </a: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hlinkClick r:id="rId2"/>
              </a:rPr>
              <a:t>https://flic.kr/p/9xCLKX</a:t>
            </a: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rPr>
              <a:t>. </a:t>
            </a:r>
          </a:p>
          <a:p>
            <a:pPr marL="0" marR="0" lvl="0" indent="0" algn="l" defTabSz="914400" rtl="0" eaLnBrk="1" fontAlgn="auto" latinLnBrk="0" hangingPunct="1">
              <a:lnSpc>
                <a:spcPct val="100000"/>
              </a:lnSpc>
              <a:spcBef>
                <a:spcPts val="200"/>
              </a:spcBef>
              <a:spcAft>
                <a:spcPts val="20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rPr>
              <a:t>3: Thomas Hawk, United States Supreme Court, CC BY-NC 2.0, </a:t>
            </a: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hlinkClick r:id="rId3"/>
              </a:rPr>
              <a:t>https://flic.kr/p/2jrVKd5</a:t>
            </a: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rPr>
              <a:t>.</a:t>
            </a:r>
          </a:p>
          <a:p>
            <a:pPr marL="0" marR="0" lvl="0" indent="0" algn="l" defTabSz="914400" rtl="0" eaLnBrk="1" fontAlgn="auto" latinLnBrk="0" hangingPunct="1">
              <a:lnSpc>
                <a:spcPct val="100000"/>
              </a:lnSpc>
              <a:spcBef>
                <a:spcPts val="200"/>
              </a:spcBef>
              <a:spcAft>
                <a:spcPts val="20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rPr>
              <a:t>4: </a:t>
            </a:r>
            <a:r>
              <a:rPr kumimoji="0" lang="en-US" sz="800" b="0" i="0" u="none" strike="noStrike" kern="1200" cap="none" spc="0" normalizeH="0" baseline="0" noProof="0" dirty="0" err="1" smtClean="0">
                <a:ln>
                  <a:noFill/>
                </a:ln>
                <a:solidFill>
                  <a:prstClr val="white"/>
                </a:solidFill>
                <a:effectLst/>
                <a:uLnTx/>
                <a:uFillTx/>
                <a:latin typeface="Lato" panose="020F0502020204030203" pitchFamily="34" charset="0"/>
                <a:ea typeface="+mn-ea"/>
                <a:cs typeface="+mn-cs"/>
              </a:rPr>
              <a:t>Rawpixel</a:t>
            </a: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rPr>
              <a:t> Ltd, Business People Shaking Hands in Agreement, CC BY 2.0, </a:t>
            </a: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hlinkClick r:id="rId4"/>
              </a:rPr>
              <a:t>https://flic.kr/p/29ZEMSq</a:t>
            </a: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rPr>
              <a:t>.</a:t>
            </a:r>
          </a:p>
          <a:p>
            <a:pPr marL="0" marR="0" lvl="0" indent="0" algn="l" defTabSz="914400" rtl="0" eaLnBrk="1" fontAlgn="auto" latinLnBrk="0" hangingPunct="1">
              <a:lnSpc>
                <a:spcPct val="100000"/>
              </a:lnSpc>
              <a:spcBef>
                <a:spcPts val="200"/>
              </a:spcBef>
              <a:spcAft>
                <a:spcPts val="20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rPr>
              <a:t>5: Federal Street Church, Boston (1744), digitized by the Harvard Library.  </a:t>
            </a:r>
          </a:p>
          <a:p>
            <a:pPr marL="0" marR="0" lvl="0" indent="0" algn="l" defTabSz="914400" rtl="0" eaLnBrk="1" fontAlgn="auto" latinLnBrk="0" hangingPunct="1">
              <a:lnSpc>
                <a:spcPct val="100000"/>
              </a:lnSpc>
              <a:spcBef>
                <a:spcPts val="200"/>
              </a:spcBef>
              <a:spcAft>
                <a:spcPts val="20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rPr>
              <a:t>6: Map of New Netherlands, 1656, digitized by the New York Public Library.</a:t>
            </a:r>
          </a:p>
          <a:p>
            <a:pPr marL="0" marR="0" lvl="0" indent="0" algn="l" defTabSz="914400" rtl="0" eaLnBrk="1" fontAlgn="auto" latinLnBrk="0" hangingPunct="1">
              <a:lnSpc>
                <a:spcPct val="100000"/>
              </a:lnSpc>
              <a:spcBef>
                <a:spcPts val="200"/>
              </a:spcBef>
              <a:spcAft>
                <a:spcPts val="20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rPr>
              <a:t>7: </a:t>
            </a:r>
            <a:r>
              <a:rPr kumimoji="0" lang="en-US" sz="800" b="0" i="0" u="none" strike="noStrike" kern="1200" cap="none" spc="0" normalizeH="0" baseline="0" noProof="0" dirty="0">
                <a:ln>
                  <a:noFill/>
                </a:ln>
                <a:solidFill>
                  <a:prstClr val="white"/>
                </a:solidFill>
                <a:effectLst/>
                <a:uLnTx/>
                <a:uFillTx/>
                <a:latin typeface="Lato" panose="020F0502020204030203" pitchFamily="34" charset="0"/>
                <a:ea typeface="+mn-ea"/>
                <a:cs typeface="+mn-cs"/>
              </a:rPr>
              <a:t>Willem </a:t>
            </a:r>
            <a:r>
              <a:rPr kumimoji="0" lang="en-US" sz="800" b="0" i="0" u="none" strike="noStrike" kern="1200" cap="none" spc="0" normalizeH="0" baseline="0" noProof="0" dirty="0" err="1">
                <a:ln>
                  <a:noFill/>
                </a:ln>
                <a:solidFill>
                  <a:prstClr val="white"/>
                </a:solidFill>
                <a:effectLst/>
                <a:uLnTx/>
                <a:uFillTx/>
                <a:latin typeface="Lato" panose="020F0502020204030203" pitchFamily="34" charset="0"/>
                <a:ea typeface="+mn-ea"/>
                <a:cs typeface="+mn-cs"/>
              </a:rPr>
              <a:t>Buytewech</a:t>
            </a:r>
            <a:r>
              <a:rPr kumimoji="0" lang="en-US" sz="800" b="0" i="0" u="none" strike="noStrike" kern="1200" cap="none" spc="0" normalizeH="0" baseline="0" noProof="0" dirty="0">
                <a:ln>
                  <a:noFill/>
                </a:ln>
                <a:solidFill>
                  <a:prstClr val="white"/>
                </a:solidFill>
                <a:effectLst/>
                <a:uLnTx/>
                <a:uFillTx/>
                <a:latin typeface="Lato" panose="020F0502020204030203" pitchFamily="34" charset="0"/>
                <a:ea typeface="+mn-ea"/>
                <a:cs typeface="+mn-cs"/>
              </a:rPr>
              <a:t> - Merry </a:t>
            </a: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rPr>
              <a:t>Company (1620), Wikimedia Commons.</a:t>
            </a:r>
          </a:p>
          <a:p>
            <a:pPr marL="0" marR="0" lvl="0" indent="0" algn="l" defTabSz="914400" rtl="0" eaLnBrk="1" fontAlgn="auto" latinLnBrk="0" hangingPunct="1">
              <a:lnSpc>
                <a:spcPct val="100000"/>
              </a:lnSpc>
              <a:spcBef>
                <a:spcPts val="200"/>
              </a:spcBef>
              <a:spcAft>
                <a:spcPts val="20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rPr>
              <a:t>8: Sir Edward Coke, digitized by the Harvard Law School Library for its Legal Portrait Collection.</a:t>
            </a:r>
          </a:p>
          <a:p>
            <a:pPr marL="0" marR="0" lvl="0" indent="0" algn="l" defTabSz="914400" rtl="0" eaLnBrk="1" fontAlgn="auto" latinLnBrk="0" hangingPunct="1">
              <a:lnSpc>
                <a:spcPct val="100000"/>
              </a:lnSpc>
              <a:spcBef>
                <a:spcPts val="200"/>
              </a:spcBef>
              <a:spcAft>
                <a:spcPts val="20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rPr>
              <a:t>9: Pennsylvania State Reports, v. XXX, 1858, digitized by HeinOnline.</a:t>
            </a:r>
          </a:p>
          <a:p>
            <a:pPr marL="0" marR="0" lvl="0" indent="0" algn="l" defTabSz="914400" rtl="0" eaLnBrk="1" fontAlgn="auto" latinLnBrk="0" hangingPunct="1">
              <a:lnSpc>
                <a:spcPct val="100000"/>
              </a:lnSpc>
              <a:spcBef>
                <a:spcPts val="200"/>
              </a:spcBef>
              <a:spcAft>
                <a:spcPts val="20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rPr>
              <a:t>10 &amp; 11: Laws of the State of New York, 1920 , Vol. 2, digitized by Google Books.</a:t>
            </a:r>
          </a:p>
          <a:p>
            <a:pPr marL="0" marR="0" lvl="0" indent="0" algn="l" defTabSz="914400" rtl="0" eaLnBrk="1" fontAlgn="auto" latinLnBrk="0" hangingPunct="1">
              <a:lnSpc>
                <a:spcPct val="100000"/>
              </a:lnSpc>
              <a:spcBef>
                <a:spcPts val="200"/>
              </a:spcBef>
              <a:spcAft>
                <a:spcPts val="20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rPr>
              <a:t>12: Rabbi Samuel </a:t>
            </a:r>
            <a:r>
              <a:rPr kumimoji="0" lang="en-US" sz="800" b="0" i="0" u="none" strike="noStrike" kern="1200" cap="none" spc="0" normalizeH="0" baseline="0" noProof="0" dirty="0" err="1" smtClean="0">
                <a:ln>
                  <a:noFill/>
                </a:ln>
                <a:solidFill>
                  <a:prstClr val="white"/>
                </a:solidFill>
                <a:effectLst/>
                <a:uLnTx/>
                <a:uFillTx/>
                <a:latin typeface="Lato" panose="020F0502020204030203" pitchFamily="34" charset="0"/>
                <a:ea typeface="+mn-ea"/>
                <a:cs typeface="+mn-cs"/>
              </a:rPr>
              <a:t>Buchler</a:t>
            </a: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rPr>
              <a:t>, digitized by the Library of Congress.</a:t>
            </a:r>
          </a:p>
          <a:p>
            <a:pPr marL="0" marR="0" lvl="0" indent="0" algn="l" defTabSz="914400" rtl="0" eaLnBrk="1" fontAlgn="auto" latinLnBrk="0" hangingPunct="1">
              <a:lnSpc>
                <a:spcPct val="100000"/>
              </a:lnSpc>
              <a:spcBef>
                <a:spcPts val="200"/>
              </a:spcBef>
              <a:spcAft>
                <a:spcPts val="20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rPr>
              <a:t>13: New York City Archives.</a:t>
            </a:r>
          </a:p>
          <a:p>
            <a:pPr marL="0" marR="0" lvl="0" indent="0" algn="l" defTabSz="914400" rtl="0" eaLnBrk="1" fontAlgn="auto" latinLnBrk="0" hangingPunct="1">
              <a:lnSpc>
                <a:spcPct val="100000"/>
              </a:lnSpc>
              <a:spcBef>
                <a:spcPts val="200"/>
              </a:spcBef>
              <a:spcAft>
                <a:spcPts val="20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rPr>
              <a:t>14: Gerald Rich, Mod Squad, CC BY 2.0, </a:t>
            </a: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hlinkClick r:id="rId5"/>
              </a:rPr>
              <a:t>https://flic.kr/p/bNn7ac</a:t>
            </a: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rPr>
              <a:t>. </a:t>
            </a:r>
          </a:p>
          <a:p>
            <a:pPr marL="0" marR="0" lvl="0" indent="0" algn="l" defTabSz="914400" rtl="0" eaLnBrk="1" fontAlgn="auto" latinLnBrk="0" hangingPunct="1">
              <a:lnSpc>
                <a:spcPct val="100000"/>
              </a:lnSpc>
              <a:spcBef>
                <a:spcPts val="200"/>
              </a:spcBef>
              <a:spcAft>
                <a:spcPts val="20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rPr>
              <a:t>15: New York Herald Tribune, Dec. 27, 1928, ProQuest Historical Newspapers</a:t>
            </a:r>
          </a:p>
          <a:p>
            <a:pPr marL="0" marR="0" lvl="0" indent="0" algn="l" defTabSz="914400" rtl="0" eaLnBrk="1" fontAlgn="auto" latinLnBrk="0" hangingPunct="1">
              <a:lnSpc>
                <a:spcPct val="100000"/>
              </a:lnSpc>
              <a:spcBef>
                <a:spcPts val="200"/>
              </a:spcBef>
              <a:spcAft>
                <a:spcPts val="20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rPr>
              <a:t>16: Jewish Daily Bulletin, Dec. 17, 1930, digitized by Jewish Telegraphic Agency; photo of Dr. Goldstein from the World Jewish Congress of 1956, National Photo Collection of Israel.</a:t>
            </a:r>
          </a:p>
          <a:p>
            <a:pPr marL="0" marR="0" lvl="0" indent="0" algn="l" defTabSz="914400" rtl="0" eaLnBrk="1" fontAlgn="auto" latinLnBrk="0" hangingPunct="1">
              <a:lnSpc>
                <a:spcPct val="100000"/>
              </a:lnSpc>
              <a:spcBef>
                <a:spcPts val="200"/>
              </a:spcBef>
              <a:spcAft>
                <a:spcPts val="20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rPr>
              <a:t>17: New York Times, Jan. 12, 1933, ProQuest Historical Newspapers.</a:t>
            </a:r>
          </a:p>
          <a:p>
            <a:pPr marL="0" marR="0" lvl="0" indent="0" algn="l" defTabSz="914400" rtl="0" eaLnBrk="1" fontAlgn="auto" latinLnBrk="0" hangingPunct="1">
              <a:lnSpc>
                <a:spcPct val="100000"/>
              </a:lnSpc>
              <a:spcBef>
                <a:spcPts val="200"/>
              </a:spcBef>
              <a:spcAft>
                <a:spcPts val="20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rPr>
              <a:t>18: New York Times, Jan. 28, 1932, ProQuest Historical Newspapers.</a:t>
            </a:r>
          </a:p>
          <a:p>
            <a:pPr marL="0" marR="0" lvl="0" indent="0" algn="l" defTabSz="914400" rtl="0" eaLnBrk="1" fontAlgn="auto" latinLnBrk="0" hangingPunct="1">
              <a:lnSpc>
                <a:spcPct val="100000"/>
              </a:lnSpc>
              <a:spcBef>
                <a:spcPts val="200"/>
              </a:spcBef>
              <a:spcAft>
                <a:spcPts val="20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rPr>
              <a:t>19: New York Times, Dec. 7, 1959, ProQuest Historical Newspapers.</a:t>
            </a:r>
          </a:p>
          <a:p>
            <a:pPr marL="0" marR="0" lvl="0" indent="0" algn="l" defTabSz="914400" rtl="0" eaLnBrk="1" fontAlgn="auto" latinLnBrk="0" hangingPunct="1">
              <a:lnSpc>
                <a:spcPct val="100000"/>
              </a:lnSpc>
              <a:spcBef>
                <a:spcPts val="200"/>
              </a:spcBef>
              <a:spcAft>
                <a:spcPts val="20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rPr>
              <a:t>20: New York Herald Tribune, May 10, 1939, ProQuest Historical Newspapers.</a:t>
            </a:r>
          </a:p>
          <a:p>
            <a:pPr marL="0" marR="0" lvl="0" indent="0" algn="l" defTabSz="914400" rtl="0" eaLnBrk="1" fontAlgn="auto" latinLnBrk="0" hangingPunct="1">
              <a:lnSpc>
                <a:spcPct val="100000"/>
              </a:lnSpc>
              <a:spcBef>
                <a:spcPts val="200"/>
              </a:spcBef>
              <a:spcAft>
                <a:spcPts val="200"/>
              </a:spcAft>
              <a:buClrTx/>
              <a:buSzTx/>
              <a:buFontTx/>
              <a:buNone/>
              <a:tabLst/>
              <a:defRPr/>
            </a:pPr>
            <a:r>
              <a:rPr lang="en-US" sz="800" dirty="0" smtClean="0">
                <a:solidFill>
                  <a:prstClr val="white"/>
                </a:solidFill>
                <a:latin typeface="Lato" panose="020F0502020204030203" pitchFamily="34" charset="0"/>
              </a:rPr>
              <a:t>21: New York Herald Tribune, Dec. 20, 1960, ProQuest Historical Newspapers.</a:t>
            </a:r>
          </a:p>
          <a:p>
            <a:pPr marL="0" marR="0" lvl="0" indent="0" algn="l" defTabSz="914400" rtl="0" eaLnBrk="1" fontAlgn="auto" latinLnBrk="0" hangingPunct="1">
              <a:lnSpc>
                <a:spcPct val="100000"/>
              </a:lnSpc>
              <a:spcBef>
                <a:spcPts val="200"/>
              </a:spcBef>
              <a:spcAft>
                <a:spcPts val="20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rPr>
              <a:t>22:</a:t>
            </a:r>
            <a:r>
              <a:rPr kumimoji="0" lang="en-US" sz="800" b="0" i="0" u="none" strike="noStrike" kern="1200" cap="none" spc="0" normalizeH="0" noProof="0" dirty="0" smtClean="0">
                <a:ln>
                  <a:noFill/>
                </a:ln>
                <a:solidFill>
                  <a:prstClr val="white"/>
                </a:solidFill>
                <a:effectLst/>
                <a:uLnTx/>
                <a:uFillTx/>
                <a:latin typeface="Lato" panose="020F0502020204030203" pitchFamily="34" charset="0"/>
                <a:ea typeface="+mn-ea"/>
                <a:cs typeface="+mn-cs"/>
              </a:rPr>
              <a:t> New York Herald Tribune, Dec. 14, 1961, ProQuest Historical Newspapers.</a:t>
            </a:r>
            <a:endPar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endParaRPr>
          </a:p>
          <a:p>
            <a:pPr marL="0" marR="0" lvl="0" indent="0" algn="l" defTabSz="914400" rtl="0" eaLnBrk="1" fontAlgn="auto" latinLnBrk="0" hangingPunct="1">
              <a:lnSpc>
                <a:spcPct val="100000"/>
              </a:lnSpc>
              <a:spcBef>
                <a:spcPts val="200"/>
              </a:spcBef>
              <a:spcAft>
                <a:spcPts val="20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rPr>
              <a:t>23 &amp;</a:t>
            </a:r>
            <a:r>
              <a:rPr kumimoji="0" lang="en-US" sz="800" b="0" i="0" u="none" strike="noStrike" kern="1200" cap="none" spc="0" normalizeH="0" noProof="0" dirty="0" smtClean="0">
                <a:ln>
                  <a:noFill/>
                </a:ln>
                <a:solidFill>
                  <a:prstClr val="white"/>
                </a:solidFill>
                <a:effectLst/>
                <a:uLnTx/>
                <a:uFillTx/>
                <a:latin typeface="Lato" panose="020F0502020204030203" pitchFamily="34" charset="0"/>
                <a:ea typeface="+mn-ea"/>
                <a:cs typeface="+mn-cs"/>
              </a:rPr>
              <a:t> 25</a:t>
            </a: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rPr>
              <a:t>: Beth Din of America website.</a:t>
            </a:r>
          </a:p>
          <a:p>
            <a:pPr marL="0" marR="0" lvl="0" indent="0" algn="l" defTabSz="914400" rtl="0" eaLnBrk="1" fontAlgn="auto" latinLnBrk="0" hangingPunct="1">
              <a:lnSpc>
                <a:spcPct val="100000"/>
              </a:lnSpc>
              <a:spcBef>
                <a:spcPts val="200"/>
              </a:spcBef>
              <a:spcAft>
                <a:spcPts val="20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rPr>
              <a:t>24: </a:t>
            </a:r>
            <a:r>
              <a:rPr kumimoji="0" lang="en-US" sz="800" b="0" i="0" u="none" strike="noStrike" kern="1200" cap="none" spc="0" normalizeH="0" baseline="0" noProof="0" dirty="0" err="1" smtClean="0">
                <a:ln>
                  <a:noFill/>
                </a:ln>
                <a:solidFill>
                  <a:prstClr val="white"/>
                </a:solidFill>
                <a:effectLst/>
                <a:uLnTx/>
                <a:uFillTx/>
                <a:latin typeface="Lato" panose="020F0502020204030203" pitchFamily="34" charset="0"/>
                <a:ea typeface="+mn-ea"/>
                <a:cs typeface="+mn-cs"/>
              </a:rPr>
              <a:t>Siruv</a:t>
            </a: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rPr>
              <a:t> issued by </a:t>
            </a:r>
            <a:r>
              <a:rPr kumimoji="0" lang="en-US" sz="800" b="0" i="0" u="none" strike="noStrike" kern="1200" cap="none" spc="0" normalizeH="0" baseline="0" noProof="0" dirty="0" err="1" smtClean="0">
                <a:ln>
                  <a:noFill/>
                </a:ln>
                <a:solidFill>
                  <a:prstClr val="white"/>
                </a:solidFill>
                <a:effectLst/>
                <a:uLnTx/>
                <a:uFillTx/>
                <a:latin typeface="Lato" panose="020F0502020204030203" pitchFamily="34" charset="0"/>
                <a:ea typeface="+mn-ea"/>
                <a:cs typeface="+mn-cs"/>
              </a:rPr>
              <a:t>Badatz</a:t>
            </a: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rPr>
              <a:t> </a:t>
            </a:r>
            <a:r>
              <a:rPr kumimoji="0" lang="en-US" sz="800" b="0" i="0" u="none" strike="noStrike" kern="1200" cap="none" spc="0" normalizeH="0" baseline="0" noProof="0" dirty="0" err="1" smtClean="0">
                <a:ln>
                  <a:noFill/>
                </a:ln>
                <a:solidFill>
                  <a:prstClr val="white"/>
                </a:solidFill>
                <a:effectLst/>
                <a:uLnTx/>
                <a:uFillTx/>
                <a:latin typeface="Lato" panose="020F0502020204030203" pitchFamily="34" charset="0"/>
                <a:ea typeface="+mn-ea"/>
                <a:cs typeface="+mn-cs"/>
              </a:rPr>
              <a:t>Btzdedk</a:t>
            </a: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rPr>
              <a:t> </a:t>
            </a:r>
            <a:r>
              <a:rPr kumimoji="0" lang="en-US" sz="800" b="0" i="0" u="none" strike="noStrike" kern="1200" cap="none" spc="0" normalizeH="0" baseline="0" noProof="0" dirty="0" err="1" smtClean="0">
                <a:ln>
                  <a:noFill/>
                </a:ln>
                <a:solidFill>
                  <a:prstClr val="white"/>
                </a:solidFill>
                <a:effectLst/>
                <a:uLnTx/>
                <a:uFillTx/>
                <a:latin typeface="Lato" panose="020F0502020204030203" pitchFamily="34" charset="0"/>
                <a:ea typeface="+mn-ea"/>
                <a:cs typeface="+mn-cs"/>
              </a:rPr>
              <a:t>Tishpoit</a:t>
            </a: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rPr>
              <a:t>, party names have been redacted.</a:t>
            </a:r>
          </a:p>
          <a:p>
            <a:pPr marL="0" marR="0" lvl="0" indent="0" algn="l" defTabSz="914400" rtl="0" eaLnBrk="1" fontAlgn="auto" latinLnBrk="0" hangingPunct="1">
              <a:lnSpc>
                <a:spcPct val="100000"/>
              </a:lnSpc>
              <a:spcBef>
                <a:spcPts val="200"/>
              </a:spcBef>
              <a:spcAft>
                <a:spcPts val="200"/>
              </a:spcAft>
              <a:buClrTx/>
              <a:buSzTx/>
              <a:buFontTx/>
              <a:buNone/>
              <a:tabLst/>
              <a:defRPr/>
            </a:pPr>
            <a:r>
              <a:rPr lang="en-US" sz="800" dirty="0" smtClean="0">
                <a:solidFill>
                  <a:prstClr val="white"/>
                </a:solidFill>
                <a:latin typeface="Lato" panose="020F0502020204030203" pitchFamily="34" charset="0"/>
              </a:rPr>
              <a:t>26: Westlaw</a:t>
            </a:r>
            <a:endPar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endParaRPr>
          </a:p>
          <a:p>
            <a:pPr marL="0" marR="0" lvl="0" indent="0" algn="l" defTabSz="914400" rtl="0" eaLnBrk="1" fontAlgn="auto" latinLnBrk="0" hangingPunct="1">
              <a:lnSpc>
                <a:spcPct val="100000"/>
              </a:lnSpc>
              <a:spcBef>
                <a:spcPts val="200"/>
              </a:spcBef>
              <a:spcAft>
                <a:spcPts val="20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rPr>
              <a:t>27: </a:t>
            </a:r>
            <a:r>
              <a:rPr kumimoji="0" lang="en-US" sz="800" b="0" i="0" u="none" strike="noStrike" kern="1200" cap="none" spc="0" normalizeH="0" baseline="0" noProof="0" dirty="0" err="1" smtClean="0">
                <a:ln>
                  <a:noFill/>
                </a:ln>
                <a:solidFill>
                  <a:prstClr val="white"/>
                </a:solidFill>
                <a:effectLst/>
                <a:uLnTx/>
                <a:uFillTx/>
                <a:latin typeface="Lato" panose="020F0502020204030203" pitchFamily="34" charset="0"/>
                <a:ea typeface="+mn-ea"/>
                <a:cs typeface="+mn-cs"/>
              </a:rPr>
              <a:t>Isidor</a:t>
            </a: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rPr>
              <a:t> </a:t>
            </a:r>
            <a:r>
              <a:rPr kumimoji="0" lang="en-US" sz="800" b="0" i="0" u="none" strike="noStrike" kern="1200" cap="none" spc="0" normalizeH="0" baseline="0" noProof="0" dirty="0">
                <a:ln>
                  <a:noFill/>
                </a:ln>
                <a:solidFill>
                  <a:prstClr val="white"/>
                </a:solidFill>
                <a:effectLst/>
                <a:uLnTx/>
                <a:uFillTx/>
                <a:latin typeface="Lato" panose="020F0502020204030203" pitchFamily="34" charset="0"/>
                <a:ea typeface="+mn-ea"/>
                <a:cs typeface="+mn-cs"/>
              </a:rPr>
              <a:t>Kaufmann, Of the High Priest’s Tribe, digitized by the Jewish </a:t>
            </a: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rPr>
              <a:t>Museum.</a:t>
            </a:r>
          </a:p>
          <a:p>
            <a:pPr lvl="0">
              <a:spcBef>
                <a:spcPts val="200"/>
              </a:spcBef>
              <a:spcAft>
                <a:spcPts val="200"/>
              </a:spcAft>
            </a:pPr>
            <a:r>
              <a:rPr lang="en-US" sz="800" dirty="0" smtClean="0">
                <a:solidFill>
                  <a:prstClr val="white"/>
                </a:solidFill>
                <a:latin typeface="Lato" panose="020F0502020204030203" pitchFamily="34" charset="0"/>
              </a:rPr>
              <a:t>28: J. Nathan Matias, Torah 5, CC BY-SA 2.0, </a:t>
            </a:r>
            <a:r>
              <a:rPr lang="en-US" sz="800" dirty="0" smtClean="0">
                <a:solidFill>
                  <a:prstClr val="white"/>
                </a:solidFill>
                <a:latin typeface="Lato" panose="020F0502020204030203" pitchFamily="34" charset="0"/>
                <a:hlinkClick r:id="rId6"/>
              </a:rPr>
              <a:t>https://flic.kr/p/miswS</a:t>
            </a:r>
            <a:r>
              <a:rPr lang="en-US" sz="800" dirty="0" smtClean="0">
                <a:solidFill>
                  <a:prstClr val="white"/>
                </a:solidFill>
                <a:latin typeface="Lato" panose="020F0502020204030203" pitchFamily="34" charset="0"/>
              </a:rPr>
              <a:t> </a:t>
            </a:r>
            <a:endPar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endParaRPr>
          </a:p>
          <a:p>
            <a:pPr marL="0" marR="0" lvl="0" indent="0" algn="l" defTabSz="914400" rtl="0" eaLnBrk="1" fontAlgn="auto" latinLnBrk="0" hangingPunct="1">
              <a:lnSpc>
                <a:spcPct val="100000"/>
              </a:lnSpc>
              <a:spcBef>
                <a:spcPts val="200"/>
              </a:spcBef>
              <a:spcAft>
                <a:spcPts val="20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rPr>
              <a:t>29: </a:t>
            </a:r>
            <a:r>
              <a:rPr kumimoji="0" lang="en-US" sz="800" b="0" i="0" u="none" strike="noStrike" kern="1200" cap="none" spc="0" normalizeH="0" baseline="0" noProof="0" dirty="0">
                <a:ln>
                  <a:noFill/>
                </a:ln>
                <a:solidFill>
                  <a:prstClr val="white"/>
                </a:solidFill>
                <a:effectLst/>
                <a:uLnTx/>
                <a:uFillTx/>
                <a:latin typeface="Lato" panose="020F0502020204030203" pitchFamily="34" charset="0"/>
                <a:ea typeface="+mn-ea"/>
                <a:cs typeface="+mn-cs"/>
              </a:rPr>
              <a:t>Rabbinical Alliance of America, </a:t>
            </a:r>
            <a:r>
              <a:rPr kumimoji="0" lang="en-US" sz="800" b="0" i="0" u="none" strike="noStrike" kern="1200" cap="none" spc="0" normalizeH="0" baseline="0" noProof="0" dirty="0">
                <a:ln>
                  <a:noFill/>
                </a:ln>
                <a:solidFill>
                  <a:prstClr val="white"/>
                </a:solidFill>
                <a:effectLst/>
                <a:uLnTx/>
                <a:uFillTx/>
                <a:latin typeface="Lato" panose="020F0502020204030203" pitchFamily="34" charset="0"/>
                <a:ea typeface="+mn-ea"/>
                <a:cs typeface="+mn-cs"/>
                <a:hlinkClick r:id="rId7"/>
              </a:rPr>
              <a:t>https://rabbinicalalliance.org/2018/06/26/igud-harabbonim-adds-distinguished-rabbis-to-its-beth-din</a:t>
            </a: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hlinkClick r:id="rId7"/>
              </a:rPr>
              <a:t>/</a:t>
            </a: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rPr>
              <a:t>. </a:t>
            </a:r>
          </a:p>
          <a:p>
            <a:pPr marL="0" marR="0" lvl="0" indent="0" algn="l" defTabSz="914400" rtl="0" eaLnBrk="1" fontAlgn="auto" latinLnBrk="0" hangingPunct="1">
              <a:lnSpc>
                <a:spcPct val="100000"/>
              </a:lnSpc>
              <a:spcBef>
                <a:spcPts val="200"/>
              </a:spcBef>
              <a:spcAft>
                <a:spcPts val="200"/>
              </a:spcAft>
              <a:buClrTx/>
              <a:buSzTx/>
              <a:buFontTx/>
              <a:buNone/>
              <a:tabLst/>
              <a:defRPr/>
            </a:pPr>
            <a:r>
              <a:rPr lang="en-US" sz="800" dirty="0" smtClean="0">
                <a:solidFill>
                  <a:prstClr val="white"/>
                </a:solidFill>
                <a:latin typeface="Lato" panose="020F0502020204030203" pitchFamily="34" charset="0"/>
              </a:rPr>
              <a:t>30: Justice William O. Douglas, 1939, digitized by the Library of Congress.</a:t>
            </a:r>
          </a:p>
          <a:p>
            <a:pPr marL="0" marR="0" lvl="0" indent="0" algn="l" defTabSz="914400" rtl="0" eaLnBrk="1" fontAlgn="auto" latinLnBrk="0" hangingPunct="1">
              <a:lnSpc>
                <a:spcPct val="100000"/>
              </a:lnSpc>
              <a:spcBef>
                <a:spcPts val="200"/>
              </a:spcBef>
              <a:spcAft>
                <a:spcPts val="200"/>
              </a:spcAft>
              <a:buClrTx/>
              <a:buSzTx/>
              <a:buFontTx/>
              <a:buNone/>
              <a:tabLst/>
              <a:defRPr/>
            </a:pPr>
            <a:r>
              <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rPr>
              <a:t>31: New York Times, July 11, 1995, ProQuest Historical Newspapers.</a:t>
            </a:r>
          </a:p>
          <a:p>
            <a:pPr lvl="0">
              <a:spcBef>
                <a:spcPts val="200"/>
              </a:spcBef>
              <a:spcAft>
                <a:spcPts val="200"/>
              </a:spcAft>
            </a:pPr>
            <a:r>
              <a:rPr lang="en-US" sz="800" dirty="0" smtClean="0">
                <a:solidFill>
                  <a:prstClr val="white"/>
                </a:solidFill>
                <a:latin typeface="Lato" panose="020F0502020204030203" pitchFamily="34" charset="0"/>
              </a:rPr>
              <a:t>32 &amp; 33: </a:t>
            </a:r>
            <a:r>
              <a:rPr lang="en-US" sz="800" dirty="0" err="1" smtClean="0">
                <a:solidFill>
                  <a:prstClr val="white"/>
                </a:solidFill>
                <a:latin typeface="Lato" panose="020F0502020204030203" pitchFamily="34" charset="0"/>
              </a:rPr>
              <a:t>Nathalie_r</a:t>
            </a:r>
            <a:r>
              <a:rPr lang="en-US" sz="800" dirty="0" smtClean="0">
                <a:solidFill>
                  <a:prstClr val="white"/>
                </a:solidFill>
                <a:latin typeface="Lato" panose="020F0502020204030203" pitchFamily="34" charset="0"/>
              </a:rPr>
              <a:t>, Torah Scrolls in a Hebron Synagogue, CC BY 2.0, </a:t>
            </a:r>
            <a:r>
              <a:rPr lang="en-US" sz="800" dirty="0" smtClean="0">
                <a:solidFill>
                  <a:prstClr val="white"/>
                </a:solidFill>
                <a:latin typeface="Lato" panose="020F0502020204030203" pitchFamily="34" charset="0"/>
                <a:hlinkClick r:id="rId8"/>
              </a:rPr>
              <a:t>https://flic.kr/p/a4Wrro</a:t>
            </a:r>
            <a:r>
              <a:rPr lang="en-US" sz="800" dirty="0" smtClean="0">
                <a:solidFill>
                  <a:prstClr val="white"/>
                </a:solidFill>
                <a:latin typeface="Lato" panose="020F0502020204030203" pitchFamily="34" charset="0"/>
              </a:rPr>
              <a:t> </a:t>
            </a:r>
            <a:endParaRPr kumimoji="0" lang="en-US" sz="8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endParaRPr>
          </a:p>
        </p:txBody>
      </p:sp>
      <p:sp>
        <p:nvSpPr>
          <p:cNvPr id="11" name="Slide Number Placeholder 14"/>
          <p:cNvSpPr>
            <a:spLocks noGrp="1"/>
          </p:cNvSpPr>
          <p:nvPr>
            <p:ph type="sldNum" sz="quarter" idx="12"/>
          </p:nvPr>
        </p:nvSpPr>
        <p:spPr>
          <a:xfrm>
            <a:off x="11322424" y="6332562"/>
            <a:ext cx="489341" cy="388914"/>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white"/>
                </a:solidFill>
                <a:effectLst/>
                <a:uLnTx/>
                <a:uFillTx/>
                <a:latin typeface="Lato" panose="020F0502020204030203" pitchFamily="34" charset="0"/>
                <a:ea typeface="+mn-ea"/>
                <a:cs typeface="+mn-cs"/>
              </a:rPr>
              <a:t>33</a:t>
            </a:r>
            <a:endParaRPr kumimoji="0" lang="en-US" sz="1050" b="0" i="0" u="none" strike="noStrike" kern="1200" cap="none" spc="0" normalizeH="0" baseline="0" noProof="0" dirty="0">
              <a:ln>
                <a:noFill/>
              </a:ln>
              <a:solidFill>
                <a:prstClr val="white"/>
              </a:solidFill>
              <a:effectLst/>
              <a:uLnTx/>
              <a:uFillTx/>
              <a:latin typeface="Lato" panose="020F0502020204030203" pitchFamily="34" charset="0"/>
              <a:ea typeface="+mn-ea"/>
              <a:cs typeface="+mn-cs"/>
            </a:endParaRPr>
          </a:p>
        </p:txBody>
      </p:sp>
      <p:sp>
        <p:nvSpPr>
          <p:cNvPr id="10" name="Rectangle 9"/>
          <p:cNvSpPr/>
          <p:nvPr/>
        </p:nvSpPr>
        <p:spPr>
          <a:xfrm>
            <a:off x="0" y="0"/>
            <a:ext cx="4545106" cy="6858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9"/>
          <a:stretch>
            <a:fillRect/>
          </a:stretch>
        </p:blipFill>
        <p:spPr>
          <a:xfrm>
            <a:off x="330980" y="508272"/>
            <a:ext cx="3883146" cy="5841456"/>
          </a:xfrm>
          <a:prstGeom prst="rect">
            <a:avLst/>
          </a:prstGeom>
        </p:spPr>
      </p:pic>
    </p:spTree>
    <p:extLst>
      <p:ext uri="{BB962C8B-B14F-4D97-AF65-F5344CB8AC3E}">
        <p14:creationId xmlns:p14="http://schemas.microsoft.com/office/powerpoint/2010/main" val="21247442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0"/>
            <a:ext cx="4545106" cy="6858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544703" y="533172"/>
            <a:ext cx="7267062" cy="646331"/>
          </a:xfrm>
          <a:prstGeom prst="rect">
            <a:avLst/>
          </a:prstGeom>
        </p:spPr>
        <p:txBody>
          <a:bodyPr wrap="square">
            <a:spAutoFit/>
          </a:bodyPr>
          <a:lstStyle/>
          <a:p>
            <a:pPr algn="r"/>
            <a:r>
              <a:rPr lang="en-US" sz="3600" b="1" cap="small" dirty="0" smtClean="0">
                <a:solidFill>
                  <a:schemeClr val="bg1"/>
                </a:solidFill>
                <a:effectLst>
                  <a:outerShdw blurRad="38100" dist="38100" dir="2700000" algn="tl">
                    <a:srgbClr val="000000">
                      <a:alpha val="43137"/>
                    </a:srgbClr>
                  </a:outerShdw>
                </a:effectLst>
                <a:latin typeface="Lato" panose="020F0502020204030203" pitchFamily="34" charset="0"/>
              </a:rPr>
              <a:t>Why Parties Seek ADR</a:t>
            </a:r>
          </a:p>
        </p:txBody>
      </p:sp>
      <p:sp>
        <p:nvSpPr>
          <p:cNvPr id="3" name="Rectangle 2"/>
          <p:cNvSpPr/>
          <p:nvPr/>
        </p:nvSpPr>
        <p:spPr>
          <a:xfrm>
            <a:off x="5190564" y="2456043"/>
            <a:ext cx="6464623" cy="2831544"/>
          </a:xfrm>
          <a:prstGeom prst="rect">
            <a:avLst/>
          </a:prstGeom>
        </p:spPr>
        <p:txBody>
          <a:bodyPr wrap="square">
            <a:spAutoFit/>
          </a:bodyPr>
          <a:lstStyle/>
          <a:p>
            <a:pPr marL="285750" indent="-285750">
              <a:spcBef>
                <a:spcPts val="600"/>
              </a:spcBef>
              <a:spcAft>
                <a:spcPts val="600"/>
              </a:spcAft>
              <a:buFont typeface="Arial" panose="020B0604020202020204" pitchFamily="34" charset="0"/>
              <a:buChar char="•"/>
            </a:pPr>
            <a:r>
              <a:rPr lang="en-US" sz="2800" b="1" dirty="0" smtClean="0">
                <a:solidFill>
                  <a:schemeClr val="accent4">
                    <a:lumMod val="40000"/>
                    <a:lumOff val="60000"/>
                  </a:schemeClr>
                </a:solidFill>
                <a:latin typeface="Lato" panose="020F0502020204030203" pitchFamily="34" charset="0"/>
              </a:rPr>
              <a:t>Courts are crowded and bringing cases in them is expensive and time-consuming.</a:t>
            </a:r>
          </a:p>
          <a:p>
            <a:pPr marL="285750" indent="-285750">
              <a:spcBef>
                <a:spcPts val="600"/>
              </a:spcBef>
              <a:spcAft>
                <a:spcPts val="600"/>
              </a:spcAft>
              <a:buFont typeface="Arial" panose="020B0604020202020204" pitchFamily="34" charset="0"/>
              <a:buChar char="•"/>
            </a:pPr>
            <a:r>
              <a:rPr lang="en-US" sz="2800" b="1" dirty="0" smtClean="0">
                <a:solidFill>
                  <a:schemeClr val="accent4">
                    <a:lumMod val="40000"/>
                    <a:lumOff val="60000"/>
                  </a:schemeClr>
                </a:solidFill>
                <a:latin typeface="Lato" panose="020F0502020204030203" pitchFamily="34" charset="0"/>
              </a:rPr>
              <a:t>Parties want a process that encourages fair dealing, open dialogue, and equitable results.</a:t>
            </a:r>
            <a:endParaRPr lang="en-US" sz="2800" b="1" dirty="0">
              <a:solidFill>
                <a:schemeClr val="accent4">
                  <a:lumMod val="40000"/>
                  <a:lumOff val="60000"/>
                </a:schemeClr>
              </a:solidFill>
              <a:latin typeface="Lato" panose="020F0502020204030203" pitchFamily="34" charset="0"/>
            </a:endParaRPr>
          </a:p>
        </p:txBody>
      </p:sp>
      <p:pic>
        <p:nvPicPr>
          <p:cNvPr id="6" name="Picture 5"/>
          <p:cNvPicPr>
            <a:picLocks noChangeAspect="1"/>
          </p:cNvPicPr>
          <p:nvPr/>
        </p:nvPicPr>
        <p:blipFill>
          <a:blip r:embed="rId2"/>
          <a:stretch>
            <a:fillRect/>
          </a:stretch>
        </p:blipFill>
        <p:spPr>
          <a:xfrm>
            <a:off x="407714" y="780306"/>
            <a:ext cx="3729677" cy="5297388"/>
          </a:xfrm>
          <a:prstGeom prst="rect">
            <a:avLst/>
          </a:prstGeom>
        </p:spPr>
      </p:pic>
      <p:sp>
        <p:nvSpPr>
          <p:cNvPr id="10" name="Slide Number Placeholder 14"/>
          <p:cNvSpPr>
            <a:spLocks noGrp="1"/>
          </p:cNvSpPr>
          <p:nvPr>
            <p:ph type="sldNum" sz="quarter" idx="12"/>
          </p:nvPr>
        </p:nvSpPr>
        <p:spPr>
          <a:xfrm>
            <a:off x="11491414" y="6332562"/>
            <a:ext cx="320351" cy="388914"/>
          </a:xfrm>
        </p:spPr>
        <p:txBody>
          <a:bodyPr/>
          <a:lstStyle/>
          <a:p>
            <a:r>
              <a:rPr lang="en-US" sz="1400" dirty="0">
                <a:solidFill>
                  <a:schemeClr val="bg1"/>
                </a:solidFill>
                <a:latin typeface="Lato" panose="020F0502020204030203" pitchFamily="34" charset="0"/>
              </a:rPr>
              <a:t>4</a:t>
            </a:r>
            <a:endParaRPr lang="en-US" sz="1050" dirty="0">
              <a:solidFill>
                <a:schemeClr val="bg1"/>
              </a:solidFill>
              <a:latin typeface="Lato" panose="020F0502020204030203" pitchFamily="34" charset="0"/>
            </a:endParaRPr>
          </a:p>
        </p:txBody>
      </p:sp>
    </p:spTree>
    <p:extLst>
      <p:ext uri="{BB962C8B-B14F-4D97-AF65-F5344CB8AC3E}">
        <p14:creationId xmlns:p14="http://schemas.microsoft.com/office/powerpoint/2010/main" val="26543239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4545106" cy="6858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693023" y="221154"/>
            <a:ext cx="7118741" cy="1077218"/>
          </a:xfrm>
          <a:prstGeom prst="rect">
            <a:avLst/>
          </a:prstGeom>
        </p:spPr>
        <p:txBody>
          <a:bodyPr wrap="square">
            <a:spAutoFit/>
          </a:bodyPr>
          <a:lstStyle/>
          <a:p>
            <a:pPr algn="r"/>
            <a:r>
              <a:rPr lang="en-US" sz="3200" b="1" cap="small" dirty="0">
                <a:solidFill>
                  <a:schemeClr val="bg1"/>
                </a:solidFill>
                <a:effectLst>
                  <a:outerShdw blurRad="38100" dist="38100" dir="2700000" algn="tl">
                    <a:srgbClr val="000000">
                      <a:alpha val="43137"/>
                    </a:srgbClr>
                  </a:outerShdw>
                </a:effectLst>
                <a:latin typeface="Lato" panose="020F0502020204030203" pitchFamily="34" charset="0"/>
              </a:rPr>
              <a:t>ADR in the </a:t>
            </a:r>
            <a:r>
              <a:rPr lang="en-US" sz="3200" b="1" cap="small" dirty="0" smtClean="0">
                <a:solidFill>
                  <a:schemeClr val="bg1"/>
                </a:solidFill>
                <a:effectLst>
                  <a:outerShdw blurRad="38100" dist="38100" dir="2700000" algn="tl">
                    <a:srgbClr val="000000">
                      <a:alpha val="43137"/>
                    </a:srgbClr>
                  </a:outerShdw>
                </a:effectLst>
                <a:latin typeface="Lato" panose="020F0502020204030203" pitchFamily="34" charset="0"/>
              </a:rPr>
              <a:t>American Colonies</a:t>
            </a:r>
            <a:r>
              <a:rPr lang="en-US" sz="3200" b="1" cap="small" dirty="0">
                <a:solidFill>
                  <a:schemeClr val="bg1"/>
                </a:solidFill>
                <a:effectLst>
                  <a:outerShdw blurRad="38100" dist="38100" dir="2700000" algn="tl">
                    <a:srgbClr val="000000">
                      <a:alpha val="43137"/>
                    </a:srgbClr>
                  </a:outerShdw>
                </a:effectLst>
                <a:latin typeface="Lato" panose="020F0502020204030203" pitchFamily="34" charset="0"/>
              </a:rPr>
              <a:t>:</a:t>
            </a:r>
            <a:br>
              <a:rPr lang="en-US" sz="3200" b="1" cap="small" dirty="0">
                <a:solidFill>
                  <a:schemeClr val="bg1"/>
                </a:solidFill>
                <a:effectLst>
                  <a:outerShdw blurRad="38100" dist="38100" dir="2700000" algn="tl">
                    <a:srgbClr val="000000">
                      <a:alpha val="43137"/>
                    </a:srgbClr>
                  </a:outerShdw>
                </a:effectLst>
                <a:latin typeface="Lato" panose="020F0502020204030203" pitchFamily="34" charset="0"/>
              </a:rPr>
            </a:br>
            <a:r>
              <a:rPr lang="en-US" sz="3200" b="1" cap="small" dirty="0" smtClean="0">
                <a:solidFill>
                  <a:schemeClr val="bg1"/>
                </a:solidFill>
                <a:effectLst>
                  <a:outerShdw blurRad="38100" dist="38100" dir="2700000" algn="tl">
                    <a:srgbClr val="000000">
                      <a:alpha val="43137"/>
                    </a:srgbClr>
                  </a:outerShdw>
                </a:effectLst>
                <a:latin typeface="Lato" panose="020F0502020204030203" pitchFamily="34" charset="0"/>
              </a:rPr>
              <a:t>Colonial Boston, 1640</a:t>
            </a:r>
            <a:endParaRPr lang="en-US" sz="3200" b="1" cap="small" dirty="0">
              <a:solidFill>
                <a:schemeClr val="bg1"/>
              </a:solidFill>
              <a:effectLst>
                <a:outerShdw blurRad="38100" dist="38100" dir="2700000" algn="tl">
                  <a:srgbClr val="000000">
                    <a:alpha val="43137"/>
                  </a:srgbClr>
                </a:outerShdw>
              </a:effectLst>
              <a:latin typeface="Lato" panose="020F0502020204030203" pitchFamily="34" charset="0"/>
            </a:endParaRPr>
          </a:p>
        </p:txBody>
      </p:sp>
      <p:sp>
        <p:nvSpPr>
          <p:cNvPr id="7" name="Rectangle 6"/>
          <p:cNvSpPr/>
          <p:nvPr/>
        </p:nvSpPr>
        <p:spPr>
          <a:xfrm>
            <a:off x="5271247" y="2076529"/>
            <a:ext cx="6380342" cy="3477875"/>
          </a:xfrm>
          <a:prstGeom prst="rect">
            <a:avLst/>
          </a:prstGeom>
        </p:spPr>
        <p:txBody>
          <a:bodyPr wrap="square">
            <a:spAutoFit/>
          </a:bodyPr>
          <a:lstStyle/>
          <a:p>
            <a:pPr marL="285750" indent="-285750">
              <a:spcBef>
                <a:spcPts val="1200"/>
              </a:spcBef>
              <a:spcAft>
                <a:spcPts val="1200"/>
              </a:spcAft>
              <a:buFont typeface="Arial" panose="020B0604020202020204" pitchFamily="34" charset="0"/>
              <a:buChar char="•"/>
            </a:pPr>
            <a:r>
              <a:rPr lang="en-US" sz="2000" b="1" dirty="0" smtClean="0">
                <a:solidFill>
                  <a:schemeClr val="accent4">
                    <a:lumMod val="40000"/>
                    <a:lumOff val="60000"/>
                  </a:schemeClr>
                </a:solidFill>
                <a:latin typeface="Lato" panose="020F0502020204030203" pitchFamily="34" charset="0"/>
              </a:rPr>
              <a:t>Early documented case of a dispute between Mrs. </a:t>
            </a:r>
            <a:r>
              <a:rPr lang="en-US" sz="2000" b="1" dirty="0" err="1" smtClean="0">
                <a:solidFill>
                  <a:schemeClr val="accent4">
                    <a:lumMod val="40000"/>
                    <a:lumOff val="60000"/>
                  </a:schemeClr>
                </a:solidFill>
                <a:latin typeface="Lato" panose="020F0502020204030203" pitchFamily="34" charset="0"/>
              </a:rPr>
              <a:t>Hibbens</a:t>
            </a:r>
            <a:r>
              <a:rPr lang="en-US" sz="2000" b="1" dirty="0" smtClean="0">
                <a:solidFill>
                  <a:schemeClr val="accent4">
                    <a:lumMod val="40000"/>
                    <a:lumOff val="60000"/>
                  </a:schemeClr>
                </a:solidFill>
                <a:latin typeface="Lato" panose="020F0502020204030203" pitchFamily="34" charset="0"/>
              </a:rPr>
              <a:t> and Mr. Crabtree over the quality of work she hired him to do.</a:t>
            </a:r>
          </a:p>
          <a:p>
            <a:pPr marL="285750" indent="-285750">
              <a:spcBef>
                <a:spcPts val="1200"/>
              </a:spcBef>
              <a:spcAft>
                <a:spcPts val="1200"/>
              </a:spcAft>
              <a:buFont typeface="Arial" panose="020B0604020202020204" pitchFamily="34" charset="0"/>
              <a:buChar char="•"/>
            </a:pPr>
            <a:r>
              <a:rPr lang="en-US" sz="2000" b="1" dirty="0" smtClean="0">
                <a:solidFill>
                  <a:schemeClr val="accent4">
                    <a:lumMod val="40000"/>
                    <a:lumOff val="60000"/>
                  </a:schemeClr>
                </a:solidFill>
                <a:latin typeface="Lato" panose="020F0502020204030203" pitchFamily="34" charset="0"/>
              </a:rPr>
              <a:t>Private arbitration was unsuccessful.</a:t>
            </a:r>
          </a:p>
          <a:p>
            <a:pPr marL="285750" indent="-285750">
              <a:spcBef>
                <a:spcPts val="1200"/>
              </a:spcBef>
              <a:spcAft>
                <a:spcPts val="1200"/>
              </a:spcAft>
              <a:buFont typeface="Arial" panose="020B0604020202020204" pitchFamily="34" charset="0"/>
              <a:buChar char="•"/>
            </a:pPr>
            <a:r>
              <a:rPr lang="en-US" sz="2000" b="1" dirty="0" smtClean="0">
                <a:solidFill>
                  <a:schemeClr val="accent4">
                    <a:lumMod val="40000"/>
                    <a:lumOff val="60000"/>
                  </a:schemeClr>
                </a:solidFill>
                <a:latin typeface="Lato" panose="020F0502020204030203" pitchFamily="34" charset="0"/>
              </a:rPr>
              <a:t>Dispute moved to the church, where her behavior was called into question.</a:t>
            </a:r>
          </a:p>
          <a:p>
            <a:pPr marL="285750" indent="-285750">
              <a:spcBef>
                <a:spcPts val="1200"/>
              </a:spcBef>
              <a:spcAft>
                <a:spcPts val="1200"/>
              </a:spcAft>
              <a:buFont typeface="Arial" panose="020B0604020202020204" pitchFamily="34" charset="0"/>
              <a:buChar char="•"/>
            </a:pPr>
            <a:r>
              <a:rPr lang="en-US" sz="2000" b="1" dirty="0" smtClean="0">
                <a:solidFill>
                  <a:schemeClr val="accent4">
                    <a:lumMod val="40000"/>
                    <a:lumOff val="60000"/>
                  </a:schemeClr>
                </a:solidFill>
                <a:latin typeface="Lato" panose="020F0502020204030203" pitchFamily="34" charset="0"/>
              </a:rPr>
              <a:t>She was excommunicated for “violation of brotherly norms and improper exercise of fraternal power.“</a:t>
            </a:r>
            <a:endParaRPr lang="en-US" sz="2000" b="1" dirty="0">
              <a:solidFill>
                <a:schemeClr val="accent4">
                  <a:lumMod val="40000"/>
                  <a:lumOff val="60000"/>
                </a:schemeClr>
              </a:solidFill>
              <a:latin typeface="Lato" panose="020F0502020204030203" pitchFamily="34" charset="0"/>
            </a:endParaRPr>
          </a:p>
        </p:txBody>
      </p:sp>
      <p:sp>
        <p:nvSpPr>
          <p:cNvPr id="8" name="Slide Number Placeholder 14"/>
          <p:cNvSpPr>
            <a:spLocks noGrp="1"/>
          </p:cNvSpPr>
          <p:nvPr>
            <p:ph type="sldNum" sz="quarter" idx="12"/>
          </p:nvPr>
        </p:nvSpPr>
        <p:spPr>
          <a:xfrm>
            <a:off x="11491414" y="6332562"/>
            <a:ext cx="320351" cy="388914"/>
          </a:xfrm>
        </p:spPr>
        <p:txBody>
          <a:bodyPr/>
          <a:lstStyle/>
          <a:p>
            <a:r>
              <a:rPr lang="en-US" sz="1400" dirty="0">
                <a:solidFill>
                  <a:schemeClr val="bg1"/>
                </a:solidFill>
                <a:latin typeface="Lato" panose="020F0502020204030203" pitchFamily="34" charset="0"/>
              </a:rPr>
              <a:t>5</a:t>
            </a:r>
            <a:endParaRPr lang="en-US" sz="1050" dirty="0">
              <a:solidFill>
                <a:schemeClr val="bg1"/>
              </a:solidFill>
              <a:latin typeface="Lato" panose="020F0502020204030203" pitchFamily="34" charset="0"/>
            </a:endParaRPr>
          </a:p>
        </p:txBody>
      </p:sp>
      <p:pic>
        <p:nvPicPr>
          <p:cNvPr id="2" name="Picture 1"/>
          <p:cNvPicPr>
            <a:picLocks noChangeAspect="1"/>
          </p:cNvPicPr>
          <p:nvPr/>
        </p:nvPicPr>
        <p:blipFill>
          <a:blip r:embed="rId2"/>
          <a:stretch>
            <a:fillRect/>
          </a:stretch>
        </p:blipFill>
        <p:spPr>
          <a:xfrm>
            <a:off x="371217" y="550378"/>
            <a:ext cx="3802671" cy="5757244"/>
          </a:xfrm>
          <a:prstGeom prst="rect">
            <a:avLst/>
          </a:prstGeom>
        </p:spPr>
      </p:pic>
    </p:spTree>
    <p:extLst>
      <p:ext uri="{BB962C8B-B14F-4D97-AF65-F5344CB8AC3E}">
        <p14:creationId xmlns:p14="http://schemas.microsoft.com/office/powerpoint/2010/main" val="9006287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0"/>
            <a:ext cx="4545106" cy="6858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165406" y="2163418"/>
            <a:ext cx="6464622" cy="2246769"/>
          </a:xfrm>
          <a:prstGeom prst="rect">
            <a:avLst/>
          </a:prstGeom>
        </p:spPr>
        <p:txBody>
          <a:bodyPr wrap="square">
            <a:spAutoFit/>
          </a:bodyPr>
          <a:lstStyle/>
          <a:p>
            <a:pPr marL="285750" indent="-285750">
              <a:spcBef>
                <a:spcPts val="1200"/>
              </a:spcBef>
              <a:spcAft>
                <a:spcPts val="1200"/>
              </a:spcAft>
              <a:buFont typeface="Arial" panose="020B0604020202020204" pitchFamily="34" charset="0"/>
              <a:buChar char="•"/>
            </a:pPr>
            <a:r>
              <a:rPr lang="en-US" sz="2000" b="1" dirty="0" smtClean="0">
                <a:solidFill>
                  <a:schemeClr val="accent4">
                    <a:lumMod val="40000"/>
                    <a:lumOff val="60000"/>
                  </a:schemeClr>
                </a:solidFill>
                <a:latin typeface="Lato" panose="020F0502020204030203" pitchFamily="34" charset="0"/>
              </a:rPr>
              <a:t>Governor Peter Stuyvesant felt compelled by public sentiment to create a “popular form of government.”</a:t>
            </a:r>
          </a:p>
          <a:p>
            <a:pPr marL="285750" indent="-285750">
              <a:spcBef>
                <a:spcPts val="1200"/>
              </a:spcBef>
              <a:spcAft>
                <a:spcPts val="1200"/>
              </a:spcAft>
              <a:buFont typeface="Arial" panose="020B0604020202020204" pitchFamily="34" charset="0"/>
              <a:buChar char="•"/>
            </a:pPr>
            <a:r>
              <a:rPr lang="en-US" sz="2000" b="1" dirty="0" smtClean="0">
                <a:solidFill>
                  <a:schemeClr val="accent4">
                    <a:lumMod val="40000"/>
                    <a:lumOff val="60000"/>
                  </a:schemeClr>
                </a:solidFill>
                <a:latin typeface="Lato" panose="020F0502020204030203" pitchFamily="34" charset="0"/>
              </a:rPr>
              <a:t>Accordingly, he established a board of men that were granted the power to attend court sessions as arbitrators and provide binding decisions on cases that were assigned to them by judges.</a:t>
            </a:r>
            <a:endParaRPr lang="en-US" sz="2000" b="1" dirty="0">
              <a:solidFill>
                <a:schemeClr val="accent4">
                  <a:lumMod val="40000"/>
                  <a:lumOff val="60000"/>
                </a:schemeClr>
              </a:solidFill>
              <a:latin typeface="Lato" panose="020F0502020204030203" pitchFamily="34" charset="0"/>
            </a:endParaRPr>
          </a:p>
        </p:txBody>
      </p:sp>
      <p:sp>
        <p:nvSpPr>
          <p:cNvPr id="8" name="Slide Number Placeholder 14"/>
          <p:cNvSpPr>
            <a:spLocks noGrp="1"/>
          </p:cNvSpPr>
          <p:nvPr>
            <p:ph type="sldNum" sz="quarter" idx="12"/>
          </p:nvPr>
        </p:nvSpPr>
        <p:spPr>
          <a:xfrm>
            <a:off x="11491414" y="6332562"/>
            <a:ext cx="320351" cy="388914"/>
          </a:xfrm>
        </p:spPr>
        <p:txBody>
          <a:bodyPr/>
          <a:lstStyle/>
          <a:p>
            <a:r>
              <a:rPr lang="en-US" sz="1400" dirty="0">
                <a:solidFill>
                  <a:schemeClr val="bg1"/>
                </a:solidFill>
                <a:latin typeface="Lato" panose="020F0502020204030203" pitchFamily="34" charset="0"/>
              </a:rPr>
              <a:t>6</a:t>
            </a:r>
            <a:endParaRPr lang="en-US" sz="1050" dirty="0">
              <a:solidFill>
                <a:schemeClr val="bg1"/>
              </a:solidFill>
              <a:latin typeface="Lato" panose="020F0502020204030203" pitchFamily="34" charset="0"/>
            </a:endParaRPr>
          </a:p>
        </p:txBody>
      </p:sp>
      <p:pic>
        <p:nvPicPr>
          <p:cNvPr id="2" name="Picture 1"/>
          <p:cNvPicPr>
            <a:picLocks noChangeAspect="1"/>
          </p:cNvPicPr>
          <p:nvPr/>
        </p:nvPicPr>
        <p:blipFill>
          <a:blip r:embed="rId2"/>
          <a:stretch>
            <a:fillRect/>
          </a:stretch>
        </p:blipFill>
        <p:spPr>
          <a:xfrm>
            <a:off x="438566" y="297932"/>
            <a:ext cx="3667974" cy="6262135"/>
          </a:xfrm>
          <a:prstGeom prst="rect">
            <a:avLst/>
          </a:prstGeom>
        </p:spPr>
      </p:pic>
      <p:sp>
        <p:nvSpPr>
          <p:cNvPr id="10" name="Rectangle 9"/>
          <p:cNvSpPr/>
          <p:nvPr/>
        </p:nvSpPr>
        <p:spPr>
          <a:xfrm>
            <a:off x="4983671" y="221154"/>
            <a:ext cx="6828093" cy="1077218"/>
          </a:xfrm>
          <a:prstGeom prst="rect">
            <a:avLst/>
          </a:prstGeom>
        </p:spPr>
        <p:txBody>
          <a:bodyPr wrap="square">
            <a:spAutoFit/>
          </a:bodyPr>
          <a:lstStyle/>
          <a:p>
            <a:pPr algn="r"/>
            <a:r>
              <a:rPr lang="en-US" sz="3200" b="1" cap="small" dirty="0">
                <a:solidFill>
                  <a:schemeClr val="bg1"/>
                </a:solidFill>
                <a:effectLst>
                  <a:outerShdw blurRad="38100" dist="38100" dir="2700000" algn="tl">
                    <a:srgbClr val="000000">
                      <a:alpha val="43137"/>
                    </a:srgbClr>
                  </a:outerShdw>
                </a:effectLst>
                <a:latin typeface="Lato" panose="020F0502020204030203" pitchFamily="34" charset="0"/>
              </a:rPr>
              <a:t>ADR in the </a:t>
            </a:r>
            <a:r>
              <a:rPr lang="en-US" sz="3200" b="1" cap="small" dirty="0" smtClean="0">
                <a:solidFill>
                  <a:schemeClr val="bg1"/>
                </a:solidFill>
                <a:effectLst>
                  <a:outerShdw blurRad="38100" dist="38100" dir="2700000" algn="tl">
                    <a:srgbClr val="000000">
                      <a:alpha val="43137"/>
                    </a:srgbClr>
                  </a:outerShdw>
                </a:effectLst>
                <a:latin typeface="Lato" panose="020F0502020204030203" pitchFamily="34" charset="0"/>
              </a:rPr>
              <a:t>American Colonies</a:t>
            </a:r>
            <a:r>
              <a:rPr lang="en-US" sz="3200" b="1" cap="small" dirty="0">
                <a:solidFill>
                  <a:schemeClr val="bg1"/>
                </a:solidFill>
                <a:effectLst>
                  <a:outerShdw blurRad="38100" dist="38100" dir="2700000" algn="tl">
                    <a:srgbClr val="000000">
                      <a:alpha val="43137"/>
                    </a:srgbClr>
                  </a:outerShdw>
                </a:effectLst>
                <a:latin typeface="Lato" panose="020F0502020204030203" pitchFamily="34" charset="0"/>
              </a:rPr>
              <a:t>:</a:t>
            </a:r>
            <a:br>
              <a:rPr lang="en-US" sz="3200" b="1" cap="small" dirty="0">
                <a:solidFill>
                  <a:schemeClr val="bg1"/>
                </a:solidFill>
                <a:effectLst>
                  <a:outerShdw blurRad="38100" dist="38100" dir="2700000" algn="tl">
                    <a:srgbClr val="000000">
                      <a:alpha val="43137"/>
                    </a:srgbClr>
                  </a:outerShdw>
                </a:effectLst>
                <a:latin typeface="Lato" panose="020F0502020204030203" pitchFamily="34" charset="0"/>
              </a:rPr>
            </a:br>
            <a:r>
              <a:rPr lang="en-US" sz="3200" b="1" cap="small" dirty="0">
                <a:solidFill>
                  <a:schemeClr val="bg1"/>
                </a:solidFill>
                <a:effectLst>
                  <a:outerShdw blurRad="38100" dist="38100" dir="2700000" algn="tl">
                    <a:srgbClr val="000000">
                      <a:alpha val="43137"/>
                    </a:srgbClr>
                  </a:outerShdw>
                </a:effectLst>
                <a:latin typeface="Lato" panose="020F0502020204030203" pitchFamily="34" charset="0"/>
              </a:rPr>
              <a:t>New Amsterdam, 17th Century</a:t>
            </a:r>
          </a:p>
        </p:txBody>
      </p:sp>
    </p:spTree>
    <p:extLst>
      <p:ext uri="{BB962C8B-B14F-4D97-AF65-F5344CB8AC3E}">
        <p14:creationId xmlns:p14="http://schemas.microsoft.com/office/powerpoint/2010/main" val="39033168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4545106" cy="6858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143213" y="2136578"/>
            <a:ext cx="6508376" cy="2862322"/>
          </a:xfrm>
          <a:prstGeom prst="rect">
            <a:avLst/>
          </a:prstGeom>
        </p:spPr>
        <p:txBody>
          <a:bodyPr wrap="square">
            <a:spAutoFit/>
          </a:bodyPr>
          <a:lstStyle/>
          <a:p>
            <a:pPr>
              <a:spcBef>
                <a:spcPts val="1200"/>
              </a:spcBef>
              <a:spcAft>
                <a:spcPts val="1200"/>
              </a:spcAft>
            </a:pPr>
            <a:r>
              <a:rPr lang="en-US" sz="2000" b="1" dirty="0">
                <a:solidFill>
                  <a:schemeClr val="accent4">
                    <a:lumMod val="40000"/>
                    <a:lumOff val="60000"/>
                  </a:schemeClr>
                </a:solidFill>
                <a:latin typeface="Lato" panose="020F0502020204030203" pitchFamily="34" charset="0"/>
              </a:rPr>
              <a:t>In one case, a gathering at the home of Mr. La </a:t>
            </a:r>
            <a:r>
              <a:rPr lang="en-US" sz="2000" b="1" dirty="0" err="1">
                <a:solidFill>
                  <a:schemeClr val="accent4">
                    <a:lumMod val="40000"/>
                    <a:lumOff val="60000"/>
                  </a:schemeClr>
                </a:solidFill>
                <a:latin typeface="Lato" panose="020F0502020204030203" pitchFamily="34" charset="0"/>
              </a:rPr>
              <a:t>Nooy</a:t>
            </a:r>
            <a:r>
              <a:rPr lang="en-US" sz="2000" b="1" dirty="0">
                <a:solidFill>
                  <a:schemeClr val="accent4">
                    <a:lumMod val="40000"/>
                    <a:lumOff val="60000"/>
                  </a:schemeClr>
                </a:solidFill>
                <a:latin typeface="Lato" panose="020F0502020204030203" pitchFamily="34" charset="0"/>
              </a:rPr>
              <a:t> turned a bit raucous, resulting in Mr. Fyn assaulting Mr. </a:t>
            </a:r>
            <a:r>
              <a:rPr lang="en-US" sz="2000" b="1" dirty="0" err="1">
                <a:solidFill>
                  <a:schemeClr val="accent4">
                    <a:lumMod val="40000"/>
                    <a:lumOff val="60000"/>
                  </a:schemeClr>
                </a:solidFill>
                <a:latin typeface="Lato" panose="020F0502020204030203" pitchFamily="34" charset="0"/>
              </a:rPr>
              <a:t>Withart</a:t>
            </a:r>
            <a:r>
              <a:rPr lang="en-US" sz="2000" b="1" dirty="0">
                <a:solidFill>
                  <a:schemeClr val="accent4">
                    <a:lumMod val="40000"/>
                    <a:lumOff val="60000"/>
                  </a:schemeClr>
                </a:solidFill>
                <a:latin typeface="Lato" panose="020F0502020204030203" pitchFamily="34" charset="0"/>
              </a:rPr>
              <a:t> with a wine glass and injuring him. </a:t>
            </a:r>
            <a:endParaRPr lang="en-US" sz="2000" b="1" dirty="0" smtClean="0">
              <a:solidFill>
                <a:schemeClr val="accent4">
                  <a:lumMod val="40000"/>
                  <a:lumOff val="60000"/>
                </a:schemeClr>
              </a:solidFill>
              <a:latin typeface="Lato" panose="020F0502020204030203" pitchFamily="34" charset="0"/>
            </a:endParaRPr>
          </a:p>
          <a:p>
            <a:pPr>
              <a:spcBef>
                <a:spcPts val="1200"/>
              </a:spcBef>
              <a:spcAft>
                <a:spcPts val="1200"/>
              </a:spcAft>
            </a:pPr>
            <a:r>
              <a:rPr lang="en-US" sz="2000" b="1" dirty="0">
                <a:solidFill>
                  <a:schemeClr val="accent4">
                    <a:lumMod val="40000"/>
                    <a:lumOff val="60000"/>
                  </a:schemeClr>
                </a:solidFill>
                <a:latin typeface="Lato" panose="020F0502020204030203" pitchFamily="34" charset="0"/>
              </a:rPr>
              <a:t>The case was referred to arbitration, and after the arbitrators settled on the monetary damages owed, they made the parties </a:t>
            </a:r>
            <a:r>
              <a:rPr lang="en-US" sz="2000" b="1" i="1" dirty="0">
                <a:solidFill>
                  <a:schemeClr val="accent4">
                    <a:lumMod val="40000"/>
                    <a:lumOff val="60000"/>
                  </a:schemeClr>
                </a:solidFill>
                <a:latin typeface="Lato" panose="020F0502020204030203" pitchFamily="34" charset="0"/>
              </a:rPr>
              <a:t>“mutually </a:t>
            </a:r>
            <a:r>
              <a:rPr lang="en-US" sz="2000" b="1" i="1" dirty="0" err="1">
                <a:solidFill>
                  <a:schemeClr val="accent4">
                    <a:lumMod val="40000"/>
                    <a:lumOff val="60000"/>
                  </a:schemeClr>
                </a:solidFill>
                <a:latin typeface="Lato" panose="020F0502020204030203" pitchFamily="34" charset="0"/>
              </a:rPr>
              <a:t>promis</a:t>
            </a:r>
            <a:r>
              <a:rPr lang="en-US" sz="2000" b="1" i="1" dirty="0">
                <a:solidFill>
                  <a:schemeClr val="accent4">
                    <a:lumMod val="40000"/>
                    <a:lumOff val="60000"/>
                  </a:schemeClr>
                </a:solidFill>
                <a:latin typeface="Lato" panose="020F0502020204030203" pitchFamily="34" charset="0"/>
              </a:rPr>
              <a:t>[e] ... not to molest one another on this subject in the slightest degree, but to live as good friends ought to do[.]” </a:t>
            </a:r>
          </a:p>
        </p:txBody>
      </p:sp>
      <p:sp>
        <p:nvSpPr>
          <p:cNvPr id="8" name="Slide Number Placeholder 14"/>
          <p:cNvSpPr>
            <a:spLocks noGrp="1"/>
          </p:cNvSpPr>
          <p:nvPr>
            <p:ph type="sldNum" sz="quarter" idx="12"/>
          </p:nvPr>
        </p:nvSpPr>
        <p:spPr>
          <a:xfrm>
            <a:off x="11491414" y="6332562"/>
            <a:ext cx="320351" cy="388914"/>
          </a:xfrm>
        </p:spPr>
        <p:txBody>
          <a:bodyPr/>
          <a:lstStyle/>
          <a:p>
            <a:r>
              <a:rPr lang="en-US" sz="1400" dirty="0">
                <a:solidFill>
                  <a:schemeClr val="bg1"/>
                </a:solidFill>
                <a:latin typeface="Lato" panose="020F0502020204030203" pitchFamily="34" charset="0"/>
              </a:rPr>
              <a:t>7</a:t>
            </a:r>
            <a:endParaRPr lang="en-US" sz="1050" dirty="0">
              <a:solidFill>
                <a:schemeClr val="bg1"/>
              </a:solidFill>
              <a:latin typeface="Lato" panose="020F0502020204030203" pitchFamily="34" charset="0"/>
            </a:endParaRPr>
          </a:p>
        </p:txBody>
      </p:sp>
      <p:sp>
        <p:nvSpPr>
          <p:cNvPr id="11" name="Rectangle 10"/>
          <p:cNvSpPr/>
          <p:nvPr/>
        </p:nvSpPr>
        <p:spPr>
          <a:xfrm>
            <a:off x="4856211" y="221154"/>
            <a:ext cx="6955554" cy="1077218"/>
          </a:xfrm>
          <a:prstGeom prst="rect">
            <a:avLst/>
          </a:prstGeom>
        </p:spPr>
        <p:txBody>
          <a:bodyPr wrap="square">
            <a:spAutoFit/>
          </a:bodyPr>
          <a:lstStyle/>
          <a:p>
            <a:pPr algn="r"/>
            <a:r>
              <a:rPr lang="en-US" sz="3200" b="1" cap="small" dirty="0">
                <a:solidFill>
                  <a:schemeClr val="bg1"/>
                </a:solidFill>
                <a:effectLst>
                  <a:outerShdw blurRad="38100" dist="38100" dir="2700000" algn="tl">
                    <a:srgbClr val="000000">
                      <a:alpha val="43137"/>
                    </a:srgbClr>
                  </a:outerShdw>
                </a:effectLst>
                <a:latin typeface="Lato" panose="020F0502020204030203" pitchFamily="34" charset="0"/>
              </a:rPr>
              <a:t>ADR in the </a:t>
            </a:r>
            <a:r>
              <a:rPr lang="en-US" sz="3200" b="1" cap="small" dirty="0" smtClean="0">
                <a:solidFill>
                  <a:schemeClr val="bg1"/>
                </a:solidFill>
                <a:effectLst>
                  <a:outerShdw blurRad="38100" dist="38100" dir="2700000" algn="tl">
                    <a:srgbClr val="000000">
                      <a:alpha val="43137"/>
                    </a:srgbClr>
                  </a:outerShdw>
                </a:effectLst>
                <a:latin typeface="Lato" panose="020F0502020204030203" pitchFamily="34" charset="0"/>
              </a:rPr>
              <a:t>American Colonies</a:t>
            </a:r>
            <a:r>
              <a:rPr lang="en-US" sz="3200" b="1" cap="small" dirty="0">
                <a:solidFill>
                  <a:schemeClr val="bg1"/>
                </a:solidFill>
                <a:effectLst>
                  <a:outerShdw blurRad="38100" dist="38100" dir="2700000" algn="tl">
                    <a:srgbClr val="000000">
                      <a:alpha val="43137"/>
                    </a:srgbClr>
                  </a:outerShdw>
                </a:effectLst>
                <a:latin typeface="Lato" panose="020F0502020204030203" pitchFamily="34" charset="0"/>
              </a:rPr>
              <a:t>:</a:t>
            </a:r>
            <a:br>
              <a:rPr lang="en-US" sz="3200" b="1" cap="small" dirty="0">
                <a:solidFill>
                  <a:schemeClr val="bg1"/>
                </a:solidFill>
                <a:effectLst>
                  <a:outerShdw blurRad="38100" dist="38100" dir="2700000" algn="tl">
                    <a:srgbClr val="000000">
                      <a:alpha val="43137"/>
                    </a:srgbClr>
                  </a:outerShdw>
                </a:effectLst>
                <a:latin typeface="Lato" panose="020F0502020204030203" pitchFamily="34" charset="0"/>
              </a:rPr>
            </a:br>
            <a:r>
              <a:rPr lang="en-US" sz="3200" b="1" cap="small" dirty="0">
                <a:solidFill>
                  <a:schemeClr val="bg1"/>
                </a:solidFill>
                <a:effectLst>
                  <a:outerShdw blurRad="38100" dist="38100" dir="2700000" algn="tl">
                    <a:srgbClr val="000000">
                      <a:alpha val="43137"/>
                    </a:srgbClr>
                  </a:outerShdw>
                </a:effectLst>
                <a:latin typeface="Lato" panose="020F0502020204030203" pitchFamily="34" charset="0"/>
              </a:rPr>
              <a:t>New Amsterdam, 17th Century</a:t>
            </a:r>
          </a:p>
        </p:txBody>
      </p:sp>
      <p:pic>
        <p:nvPicPr>
          <p:cNvPr id="2" name="Picture 1"/>
          <p:cNvPicPr>
            <a:picLocks noChangeAspect="1"/>
          </p:cNvPicPr>
          <p:nvPr/>
        </p:nvPicPr>
        <p:blipFill>
          <a:blip r:embed="rId2"/>
          <a:stretch>
            <a:fillRect/>
          </a:stretch>
        </p:blipFill>
        <p:spPr>
          <a:xfrm>
            <a:off x="311105" y="458263"/>
            <a:ext cx="3922896" cy="5941473"/>
          </a:xfrm>
          <a:prstGeom prst="rect">
            <a:avLst/>
          </a:prstGeom>
        </p:spPr>
      </p:pic>
    </p:spTree>
    <p:extLst>
      <p:ext uri="{BB962C8B-B14F-4D97-AF65-F5344CB8AC3E}">
        <p14:creationId xmlns:p14="http://schemas.microsoft.com/office/powerpoint/2010/main" val="16834524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0"/>
            <a:ext cx="4545106" cy="6858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3275461" y="327458"/>
            <a:ext cx="8536303" cy="1077218"/>
          </a:xfrm>
          <a:prstGeom prst="rect">
            <a:avLst/>
          </a:prstGeom>
        </p:spPr>
        <p:txBody>
          <a:bodyPr wrap="square">
            <a:spAutoFit/>
          </a:bodyPr>
          <a:lstStyle/>
          <a:p>
            <a:pPr algn="r"/>
            <a:r>
              <a:rPr lang="en-US" sz="3200" b="1" cap="small" dirty="0" smtClean="0">
                <a:solidFill>
                  <a:schemeClr val="bg1"/>
                </a:solidFill>
                <a:effectLst>
                  <a:outerShdw blurRad="38100" dist="38100" dir="2700000" algn="tl">
                    <a:srgbClr val="000000">
                      <a:alpha val="43137"/>
                    </a:srgbClr>
                  </a:outerShdw>
                </a:effectLst>
                <a:latin typeface="Lato" panose="020F0502020204030203" pitchFamily="34" charset="0"/>
              </a:rPr>
              <a:t>Arbitration and the Common Law:</a:t>
            </a:r>
            <a:br>
              <a:rPr lang="en-US" sz="3200" b="1" cap="small" dirty="0" smtClean="0">
                <a:solidFill>
                  <a:schemeClr val="bg1"/>
                </a:solidFill>
                <a:effectLst>
                  <a:outerShdw blurRad="38100" dist="38100" dir="2700000" algn="tl">
                    <a:srgbClr val="000000">
                      <a:alpha val="43137"/>
                    </a:srgbClr>
                  </a:outerShdw>
                </a:effectLst>
                <a:latin typeface="Lato" panose="020F0502020204030203" pitchFamily="34" charset="0"/>
              </a:rPr>
            </a:br>
            <a:r>
              <a:rPr lang="en-US" sz="3200" b="1" cap="small" dirty="0" smtClean="0">
                <a:solidFill>
                  <a:schemeClr val="bg1"/>
                </a:solidFill>
                <a:effectLst>
                  <a:outerShdw blurRad="38100" dist="38100" dir="2700000" algn="tl">
                    <a:srgbClr val="000000">
                      <a:alpha val="43137"/>
                    </a:srgbClr>
                  </a:outerShdw>
                </a:effectLst>
                <a:latin typeface="Lato" panose="020F0502020204030203" pitchFamily="34" charset="0"/>
              </a:rPr>
              <a:t>Early Developments</a:t>
            </a:r>
            <a:endParaRPr lang="en-US" sz="3200" b="1" cap="small" dirty="0">
              <a:solidFill>
                <a:schemeClr val="bg1"/>
              </a:solidFill>
              <a:effectLst>
                <a:outerShdw blurRad="38100" dist="38100" dir="2700000" algn="tl">
                  <a:srgbClr val="000000">
                    <a:alpha val="43137"/>
                  </a:srgbClr>
                </a:outerShdw>
              </a:effectLst>
              <a:latin typeface="Lato" panose="020F0502020204030203" pitchFamily="34" charset="0"/>
            </a:endParaRPr>
          </a:p>
        </p:txBody>
      </p:sp>
      <p:pic>
        <p:nvPicPr>
          <p:cNvPr id="3" name="Picture 2"/>
          <p:cNvPicPr>
            <a:picLocks noChangeAspect="1"/>
          </p:cNvPicPr>
          <p:nvPr/>
        </p:nvPicPr>
        <p:blipFill>
          <a:blip r:embed="rId2"/>
          <a:stretch>
            <a:fillRect/>
          </a:stretch>
        </p:blipFill>
        <p:spPr>
          <a:xfrm>
            <a:off x="397484" y="906409"/>
            <a:ext cx="3797998" cy="5011138"/>
          </a:xfrm>
          <a:prstGeom prst="rect">
            <a:avLst/>
          </a:prstGeom>
        </p:spPr>
      </p:pic>
      <p:sp>
        <p:nvSpPr>
          <p:cNvPr id="7" name="Rectangle 6"/>
          <p:cNvSpPr/>
          <p:nvPr/>
        </p:nvSpPr>
        <p:spPr>
          <a:xfrm>
            <a:off x="5460696" y="3957293"/>
            <a:ext cx="6030718" cy="2092881"/>
          </a:xfrm>
          <a:prstGeom prst="rect">
            <a:avLst/>
          </a:prstGeom>
        </p:spPr>
        <p:txBody>
          <a:bodyPr wrap="square">
            <a:spAutoFit/>
          </a:bodyPr>
          <a:lstStyle/>
          <a:p>
            <a:pPr>
              <a:spcBef>
                <a:spcPts val="600"/>
              </a:spcBef>
              <a:spcAft>
                <a:spcPts val="600"/>
              </a:spcAft>
            </a:pPr>
            <a:r>
              <a:rPr lang="en-US" sz="2000" b="1" i="1" dirty="0" err="1" smtClean="0">
                <a:solidFill>
                  <a:schemeClr val="accent4">
                    <a:lumMod val="40000"/>
                    <a:lumOff val="60000"/>
                  </a:schemeClr>
                </a:solidFill>
                <a:latin typeface="Lato" panose="020F0502020204030203" pitchFamily="34" charset="0"/>
              </a:rPr>
              <a:t>Vynior’s</a:t>
            </a:r>
            <a:r>
              <a:rPr lang="en-US" sz="2000" b="1" i="1" dirty="0" smtClean="0">
                <a:solidFill>
                  <a:schemeClr val="accent4">
                    <a:lumMod val="40000"/>
                    <a:lumOff val="60000"/>
                  </a:schemeClr>
                </a:solidFill>
                <a:latin typeface="Lato" panose="020F0502020204030203" pitchFamily="34" charset="0"/>
              </a:rPr>
              <a:t> Case </a:t>
            </a:r>
            <a:r>
              <a:rPr lang="en-US" sz="2000" b="1" dirty="0" smtClean="0">
                <a:solidFill>
                  <a:schemeClr val="accent4">
                    <a:lumMod val="40000"/>
                    <a:lumOff val="60000"/>
                  </a:schemeClr>
                </a:solidFill>
                <a:latin typeface="Lato" panose="020F0502020204030203" pitchFamily="34" charset="0"/>
              </a:rPr>
              <a:t>is frequently cited by early English and American courts  when they affirm the revocability of arbitration agreements. </a:t>
            </a:r>
            <a:endParaRPr lang="en-US" sz="2000" b="1" dirty="0" smtClean="0">
              <a:solidFill>
                <a:schemeClr val="accent4">
                  <a:lumMod val="40000"/>
                  <a:lumOff val="60000"/>
                </a:schemeClr>
              </a:solidFill>
              <a:latin typeface="Lato" panose="020F0502020204030203" pitchFamily="34" charset="0"/>
            </a:endParaRPr>
          </a:p>
          <a:p>
            <a:pPr>
              <a:spcBef>
                <a:spcPts val="600"/>
              </a:spcBef>
              <a:spcAft>
                <a:spcPts val="600"/>
              </a:spcAft>
            </a:pPr>
            <a:r>
              <a:rPr lang="en-US" sz="2000" b="1" dirty="0" smtClean="0">
                <a:solidFill>
                  <a:schemeClr val="accent4">
                    <a:lumMod val="40000"/>
                    <a:lumOff val="60000"/>
                  </a:schemeClr>
                </a:solidFill>
                <a:latin typeface="Lato" panose="020F0502020204030203" pitchFamily="34" charset="0"/>
              </a:rPr>
              <a:t>In </a:t>
            </a:r>
            <a:r>
              <a:rPr lang="en-US" sz="2000" b="1" dirty="0" smtClean="0">
                <a:solidFill>
                  <a:schemeClr val="accent4">
                    <a:lumMod val="40000"/>
                    <a:lumOff val="60000"/>
                  </a:schemeClr>
                </a:solidFill>
                <a:latin typeface="Lato" panose="020F0502020204030203" pitchFamily="34" charset="0"/>
              </a:rPr>
              <a:t>doing this, courts asserted their jurisdiction over legal </a:t>
            </a:r>
            <a:r>
              <a:rPr lang="en-US" sz="2000" b="1" dirty="0" smtClean="0">
                <a:solidFill>
                  <a:schemeClr val="accent4">
                    <a:lumMod val="40000"/>
                    <a:lumOff val="60000"/>
                  </a:schemeClr>
                </a:solidFill>
                <a:latin typeface="Lato" panose="020F0502020204030203" pitchFamily="34" charset="0"/>
              </a:rPr>
              <a:t>disputes and signaled their hostility toward arbitration.</a:t>
            </a:r>
            <a:endParaRPr lang="en-US" sz="2000" b="1" dirty="0" smtClean="0">
              <a:solidFill>
                <a:schemeClr val="accent4">
                  <a:lumMod val="40000"/>
                  <a:lumOff val="60000"/>
                </a:schemeClr>
              </a:solidFill>
              <a:latin typeface="Lato" panose="020F0502020204030203" pitchFamily="34" charset="0"/>
            </a:endParaRPr>
          </a:p>
        </p:txBody>
      </p:sp>
      <p:sp>
        <p:nvSpPr>
          <p:cNvPr id="8" name="Slide Number Placeholder 14"/>
          <p:cNvSpPr>
            <a:spLocks noGrp="1"/>
          </p:cNvSpPr>
          <p:nvPr>
            <p:ph type="sldNum" sz="quarter" idx="12"/>
          </p:nvPr>
        </p:nvSpPr>
        <p:spPr>
          <a:xfrm>
            <a:off x="11491414" y="6332562"/>
            <a:ext cx="320351" cy="388914"/>
          </a:xfrm>
        </p:spPr>
        <p:txBody>
          <a:bodyPr/>
          <a:lstStyle/>
          <a:p>
            <a:r>
              <a:rPr lang="en-US" sz="1400" dirty="0" smtClean="0">
                <a:solidFill>
                  <a:schemeClr val="bg1"/>
                </a:solidFill>
                <a:latin typeface="Lato" panose="020F0502020204030203" pitchFamily="34" charset="0"/>
              </a:rPr>
              <a:t>8</a:t>
            </a:r>
            <a:endParaRPr lang="en-US" sz="1050" dirty="0">
              <a:solidFill>
                <a:schemeClr val="bg1"/>
              </a:solidFill>
              <a:latin typeface="Lato" panose="020F0502020204030203" pitchFamily="34" charset="0"/>
            </a:endParaRPr>
          </a:p>
        </p:txBody>
      </p:sp>
      <p:sp>
        <p:nvSpPr>
          <p:cNvPr id="10" name="Rectangle 9"/>
          <p:cNvSpPr/>
          <p:nvPr/>
        </p:nvSpPr>
        <p:spPr>
          <a:xfrm>
            <a:off x="5460696" y="2313343"/>
            <a:ext cx="6030718" cy="1160582"/>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600"/>
              </a:spcBef>
              <a:spcAft>
                <a:spcPts val="600"/>
              </a:spcAft>
            </a:pPr>
            <a:r>
              <a:rPr lang="en-US" dirty="0">
                <a:solidFill>
                  <a:schemeClr val="tx1"/>
                </a:solidFill>
                <a:latin typeface="Times New Roman" panose="02020603050405020304" pitchFamily="18" charset="0"/>
                <a:cs typeface="Times New Roman" panose="02020603050405020304" pitchFamily="18" charset="0"/>
              </a:rPr>
              <a:t>An agreement to arbitrate “may be revoked at any time before an award is made.”</a:t>
            </a:r>
          </a:p>
          <a:p>
            <a:pPr algn="r">
              <a:spcBef>
                <a:spcPts val="600"/>
              </a:spcBef>
              <a:spcAft>
                <a:spcPts val="600"/>
              </a:spcAft>
            </a:pPr>
            <a:r>
              <a:rPr lang="en-US" dirty="0" err="1">
                <a:solidFill>
                  <a:schemeClr val="tx1"/>
                </a:solidFill>
                <a:latin typeface="Times New Roman" panose="02020603050405020304" pitchFamily="18" charset="0"/>
                <a:cs typeface="Times New Roman" panose="02020603050405020304" pitchFamily="18" charset="0"/>
              </a:rPr>
              <a:t>Vynior’s</a:t>
            </a:r>
            <a:r>
              <a:rPr lang="en-US" dirty="0">
                <a:solidFill>
                  <a:schemeClr val="tx1"/>
                </a:solidFill>
                <a:latin typeface="Times New Roman" panose="02020603050405020304" pitchFamily="18" charset="0"/>
                <a:cs typeface="Times New Roman" panose="02020603050405020304" pitchFamily="18" charset="0"/>
              </a:rPr>
              <a:t> Case, 1609, opinion of Sir Edward Coke</a:t>
            </a:r>
          </a:p>
        </p:txBody>
      </p:sp>
    </p:spTree>
    <p:extLst>
      <p:ext uri="{BB962C8B-B14F-4D97-AF65-F5344CB8AC3E}">
        <p14:creationId xmlns:p14="http://schemas.microsoft.com/office/powerpoint/2010/main" val="9979163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4545106" cy="6858000"/>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257800" y="2125652"/>
            <a:ext cx="6427694" cy="1938992"/>
          </a:xfrm>
          <a:prstGeom prst="rect">
            <a:avLst/>
          </a:prstGeom>
        </p:spPr>
        <p:txBody>
          <a:bodyPr wrap="square">
            <a:spAutoFit/>
          </a:bodyPr>
          <a:lstStyle/>
          <a:p>
            <a:pPr>
              <a:spcBef>
                <a:spcPts val="1200"/>
              </a:spcBef>
              <a:spcAft>
                <a:spcPts val="1200"/>
              </a:spcAft>
            </a:pPr>
            <a:r>
              <a:rPr lang="en-US" sz="2000" b="1" dirty="0" smtClean="0">
                <a:solidFill>
                  <a:schemeClr val="accent4">
                    <a:lumMod val="40000"/>
                    <a:lumOff val="60000"/>
                  </a:schemeClr>
                </a:solidFill>
                <a:latin typeface="Lato" panose="020F0502020204030203" pitchFamily="34" charset="0"/>
              </a:rPr>
              <a:t>Hostility toward arbitration eased in the nineteenth </a:t>
            </a:r>
            <a:r>
              <a:rPr lang="en-US" sz="2000" b="1" dirty="0" smtClean="0">
                <a:solidFill>
                  <a:schemeClr val="accent4">
                    <a:lumMod val="40000"/>
                    <a:lumOff val="60000"/>
                  </a:schemeClr>
                </a:solidFill>
                <a:latin typeface="Lato" panose="020F0502020204030203" pitchFamily="34" charset="0"/>
              </a:rPr>
              <a:t>century, however.  </a:t>
            </a:r>
          </a:p>
          <a:p>
            <a:pPr>
              <a:spcBef>
                <a:spcPts val="1200"/>
              </a:spcBef>
              <a:spcAft>
                <a:spcPts val="1200"/>
              </a:spcAft>
            </a:pPr>
            <a:r>
              <a:rPr lang="en-US" sz="2000" b="1" dirty="0" smtClean="0">
                <a:solidFill>
                  <a:schemeClr val="accent4">
                    <a:lumMod val="40000"/>
                    <a:lumOff val="60000"/>
                  </a:schemeClr>
                </a:solidFill>
                <a:latin typeface="Lato" panose="020F0502020204030203" pitchFamily="34" charset="0"/>
              </a:rPr>
              <a:t>American </a:t>
            </a:r>
            <a:r>
              <a:rPr lang="en-US" sz="2000" b="1" dirty="0" smtClean="0">
                <a:solidFill>
                  <a:schemeClr val="accent4">
                    <a:lumMod val="40000"/>
                    <a:lumOff val="60000"/>
                  </a:schemeClr>
                </a:solidFill>
                <a:latin typeface="Lato" panose="020F0502020204030203" pitchFamily="34" charset="0"/>
              </a:rPr>
              <a:t>courts upheld arbitration awards made pursuant to the intentions of both parties, as long as there was no arbitrator misconduct.</a:t>
            </a:r>
          </a:p>
        </p:txBody>
      </p:sp>
      <p:sp>
        <p:nvSpPr>
          <p:cNvPr id="8" name="Slide Number Placeholder 14"/>
          <p:cNvSpPr>
            <a:spLocks noGrp="1"/>
          </p:cNvSpPr>
          <p:nvPr>
            <p:ph type="sldNum" sz="quarter" idx="12"/>
          </p:nvPr>
        </p:nvSpPr>
        <p:spPr>
          <a:xfrm>
            <a:off x="11322424" y="6332562"/>
            <a:ext cx="489341" cy="388914"/>
          </a:xfrm>
        </p:spPr>
        <p:txBody>
          <a:bodyPr/>
          <a:lstStyle/>
          <a:p>
            <a:r>
              <a:rPr lang="en-US" sz="1400" dirty="0">
                <a:solidFill>
                  <a:schemeClr val="bg1"/>
                </a:solidFill>
                <a:latin typeface="Lato" panose="020F0502020204030203" pitchFamily="34" charset="0"/>
              </a:rPr>
              <a:t>9</a:t>
            </a:r>
            <a:endParaRPr lang="en-US" sz="1050" dirty="0">
              <a:solidFill>
                <a:schemeClr val="bg1"/>
              </a:solidFill>
              <a:latin typeface="Lato" panose="020F0502020204030203" pitchFamily="34" charset="0"/>
            </a:endParaRPr>
          </a:p>
        </p:txBody>
      </p:sp>
      <p:pic>
        <p:nvPicPr>
          <p:cNvPr id="2" name="Picture 1"/>
          <p:cNvPicPr>
            <a:picLocks noChangeAspect="1"/>
          </p:cNvPicPr>
          <p:nvPr/>
        </p:nvPicPr>
        <p:blipFill>
          <a:blip r:embed="rId2"/>
          <a:stretch>
            <a:fillRect/>
          </a:stretch>
        </p:blipFill>
        <p:spPr>
          <a:xfrm>
            <a:off x="447330" y="707850"/>
            <a:ext cx="3650446" cy="5547662"/>
          </a:xfrm>
          <a:prstGeom prst="rect">
            <a:avLst/>
          </a:prstGeom>
        </p:spPr>
      </p:pic>
      <p:sp>
        <p:nvSpPr>
          <p:cNvPr id="3" name="Rectangle 2"/>
          <p:cNvSpPr/>
          <p:nvPr/>
        </p:nvSpPr>
        <p:spPr>
          <a:xfrm>
            <a:off x="5257800" y="4465738"/>
            <a:ext cx="6427694" cy="1465729"/>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600"/>
              </a:spcBef>
              <a:spcAft>
                <a:spcPts val="600"/>
              </a:spcAft>
            </a:pPr>
            <a:r>
              <a:rPr lang="en-US" dirty="0">
                <a:solidFill>
                  <a:schemeClr val="tx1"/>
                </a:solidFill>
                <a:latin typeface="Times New Roman" panose="02020603050405020304" pitchFamily="18" charset="0"/>
                <a:cs typeface="Times New Roman" panose="02020603050405020304" pitchFamily="18" charset="0"/>
              </a:rPr>
              <a:t>“When an award is made pursuant to the submission, it becomes the law by which the parties are to act in relation to the subject matter that was in dispute.”</a:t>
            </a:r>
          </a:p>
          <a:p>
            <a:pPr algn="r">
              <a:spcBef>
                <a:spcPts val="600"/>
              </a:spcBef>
              <a:spcAft>
                <a:spcPts val="600"/>
              </a:spcAft>
            </a:pPr>
            <a:r>
              <a:rPr lang="en-US" dirty="0">
                <a:solidFill>
                  <a:schemeClr val="tx1"/>
                </a:solidFill>
                <a:latin typeface="Times New Roman" panose="02020603050405020304" pitchFamily="18" charset="0"/>
                <a:cs typeface="Times New Roman" panose="02020603050405020304" pitchFamily="18" charset="0"/>
              </a:rPr>
              <a:t>Robinson v. Bickley, 30 Pa. 384, 389 (1858).</a:t>
            </a:r>
          </a:p>
        </p:txBody>
      </p:sp>
      <p:sp>
        <p:nvSpPr>
          <p:cNvPr id="11" name="Rectangle 10"/>
          <p:cNvSpPr/>
          <p:nvPr/>
        </p:nvSpPr>
        <p:spPr>
          <a:xfrm>
            <a:off x="3275461" y="327458"/>
            <a:ext cx="8536303" cy="1077218"/>
          </a:xfrm>
          <a:prstGeom prst="rect">
            <a:avLst/>
          </a:prstGeom>
        </p:spPr>
        <p:txBody>
          <a:bodyPr wrap="square">
            <a:spAutoFit/>
          </a:bodyPr>
          <a:lstStyle/>
          <a:p>
            <a:pPr algn="r"/>
            <a:r>
              <a:rPr lang="en-US" sz="3200" b="1" cap="small" dirty="0" smtClean="0">
                <a:solidFill>
                  <a:schemeClr val="bg1"/>
                </a:solidFill>
                <a:effectLst>
                  <a:outerShdw blurRad="38100" dist="38100" dir="2700000" algn="tl">
                    <a:srgbClr val="000000">
                      <a:alpha val="43137"/>
                    </a:srgbClr>
                  </a:outerShdw>
                </a:effectLst>
                <a:latin typeface="Lato" panose="020F0502020204030203" pitchFamily="34" charset="0"/>
              </a:rPr>
              <a:t>Arbitration and the Common Law:</a:t>
            </a:r>
            <a:br>
              <a:rPr lang="en-US" sz="3200" b="1" cap="small" dirty="0" smtClean="0">
                <a:solidFill>
                  <a:schemeClr val="bg1"/>
                </a:solidFill>
                <a:effectLst>
                  <a:outerShdw blurRad="38100" dist="38100" dir="2700000" algn="tl">
                    <a:srgbClr val="000000">
                      <a:alpha val="43137"/>
                    </a:srgbClr>
                  </a:outerShdw>
                </a:effectLst>
                <a:latin typeface="Lato" panose="020F0502020204030203" pitchFamily="34" charset="0"/>
              </a:rPr>
            </a:br>
            <a:r>
              <a:rPr lang="en-US" sz="3200" b="1" cap="small" dirty="0" smtClean="0">
                <a:solidFill>
                  <a:schemeClr val="bg1"/>
                </a:solidFill>
                <a:effectLst>
                  <a:outerShdw blurRad="38100" dist="38100" dir="2700000" algn="tl">
                    <a:srgbClr val="000000">
                      <a:alpha val="43137"/>
                    </a:srgbClr>
                  </a:outerShdw>
                </a:effectLst>
                <a:latin typeface="Lato" panose="020F0502020204030203" pitchFamily="34" charset="0"/>
              </a:rPr>
              <a:t>Early Developments</a:t>
            </a:r>
            <a:endParaRPr lang="en-US" sz="3200" b="1" cap="small" dirty="0">
              <a:solidFill>
                <a:schemeClr val="bg1"/>
              </a:solidFill>
              <a:effectLst>
                <a:outerShdw blurRad="38100" dist="38100" dir="2700000" algn="tl">
                  <a:srgbClr val="000000">
                    <a:alpha val="43137"/>
                  </a:srgbClr>
                </a:outerShdw>
              </a:effectLst>
              <a:latin typeface="Lato" panose="020F0502020204030203" pitchFamily="34" charset="0"/>
            </a:endParaRPr>
          </a:p>
        </p:txBody>
      </p:sp>
    </p:spTree>
    <p:extLst>
      <p:ext uri="{BB962C8B-B14F-4D97-AF65-F5344CB8AC3E}">
        <p14:creationId xmlns:p14="http://schemas.microsoft.com/office/powerpoint/2010/main" val="83720456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RESGUID" val="bc1e1349-4f7c-47c1-8115-bedcd649b2fc"/>
</p:tagLst>
</file>

<file path=ppt/theme/theme1.xml><?xml version="1.0" encoding="utf-8"?>
<a:theme xmlns:a="http://schemas.openxmlformats.org/drawingml/2006/main" name="Office Theme">
  <a:themeElements>
    <a:clrScheme name="Custom 28">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9CC3E5"/>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1246</TotalTime>
  <Words>2840</Words>
  <Application>Microsoft Office PowerPoint</Application>
  <PresentationFormat>Widescreen</PresentationFormat>
  <Paragraphs>185</Paragraphs>
  <Slides>33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33</vt:i4>
      </vt:variant>
    </vt:vector>
  </HeadingPairs>
  <TitlesOfParts>
    <vt:vector size="40" baseType="lpstr">
      <vt:lpstr>Arial</vt:lpstr>
      <vt:lpstr>Arial Narrow</vt:lpstr>
      <vt:lpstr>Calibri</vt:lpstr>
      <vt:lpstr>Calibri Light</vt:lpstr>
      <vt:lpstr>Lato</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HLS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Allison, Jennifer</dc:creator>
  <cp:lastModifiedBy>Allison, Jennifer</cp:lastModifiedBy>
  <cp:revision>87</cp:revision>
  <dcterms:created xsi:type="dcterms:W3CDTF">2021-02-10T18:37:10Z</dcterms:created>
  <dcterms:modified xsi:type="dcterms:W3CDTF">2021-02-25T01:57:46Z</dcterms:modified>
</cp:coreProperties>
</file>