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  <p:embeddedFont>
      <p:font typeface="Helvetica Neue Light"/>
      <p:regular r:id="rId18"/>
      <p:bold r:id="rId19"/>
      <p:italic r:id="rId20"/>
      <p:boldItalic r:id="rId21"/>
    </p:embeddedFon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57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5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Light-italic.fntdata"/><Relationship Id="rId22" Type="http://schemas.openxmlformats.org/officeDocument/2006/relationships/font" Target="fonts/OpenSans-regular.fntdata"/><Relationship Id="rId21" Type="http://schemas.openxmlformats.org/officeDocument/2006/relationships/font" Target="fonts/HelveticaNeueLight-boldItalic.fntdata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19" Type="http://schemas.openxmlformats.org/officeDocument/2006/relationships/font" Target="fonts/HelveticaNeueLight-bold.fntdata"/><Relationship Id="rId18" Type="http://schemas.openxmlformats.org/officeDocument/2006/relationships/font" Target="fonts/HelveticaNeueLigh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 to the panel; introduction to presentation format - discuss how this will be an informal conversation addressing a student-driven journal that is hosted on an IR platform at Butler University</a:t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BU Well? Talk about the history of the journal, talk about where it exist, and so on and so forth</a:t>
            </a:r>
            <a:endParaRPr/>
          </a:p>
        </p:txBody>
      </p:sp>
      <p:sp>
        <p:nvSpPr>
          <p:cNvPr id="67" name="Google Shape;6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f765985bd_1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has the class structure evolved over time?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do the articles include? Multimedia-how are they evolving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you receive submissions outside of the Butler class? How does that work?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is the executive board structured?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" name="Google Shape;78;g6f765985bd_1_27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6f765985bd_1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" name="Google Shape;86;g6f765985bd_1_2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6f765985bd_1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Loaded question but we can drill down into it. We have the metrics for the journals--articles in this journal are being read globally (from South America to Japan),but have you seen the direct impact of the journal on campus?--or can the students on the exec. team speak on how working on this journal has impacted their academic career so far?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4" name="Google Shape;94;g6f765985bd_1_3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f765985bd_1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Helvetica Neue"/>
              <a:buChar char="●"/>
            </a:pPr>
            <a:r>
              <a:t/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3" name="Google Shape;103;g6f765985bd_1_2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6f7740a0a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Helvetica Neue"/>
              <a:buChar char="●"/>
            </a:pPr>
            <a:r>
              <a:t/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" name="Google Shape;111;g6f7740a0a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f765985b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Helvetica Neue"/>
              <a:buChar char="●"/>
            </a:pPr>
            <a:r>
              <a:t/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9" name="Google Shape;119;g6f765985bd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ctrTitle"/>
          </p:nvPr>
        </p:nvSpPr>
        <p:spPr>
          <a:xfrm>
            <a:off x="185502" y="2130425"/>
            <a:ext cx="48945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subTitle"/>
          </p:nvPr>
        </p:nvSpPr>
        <p:spPr>
          <a:xfrm>
            <a:off x="800173" y="4273542"/>
            <a:ext cx="3665100" cy="13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Clr>
                <a:srgbClr val="888889"/>
              </a:buClr>
              <a:buSzPts val="2800"/>
              <a:buNone/>
              <a:defRPr>
                <a:solidFill>
                  <a:srgbClr val="888889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888889"/>
              </a:buClr>
              <a:buSzPts val="2400"/>
              <a:buNone/>
              <a:defRPr>
                <a:solidFill>
                  <a:srgbClr val="888889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888889"/>
              </a:buClr>
              <a:buSzPts val="2000"/>
              <a:buNone/>
              <a:defRPr>
                <a:solidFill>
                  <a:srgbClr val="888889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888889"/>
              </a:buClr>
              <a:buSzPts val="2000"/>
              <a:buNone/>
              <a:defRPr>
                <a:solidFill>
                  <a:srgbClr val="888889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888889"/>
              </a:buClr>
              <a:buSzPts val="2000"/>
              <a:buNone/>
              <a:defRPr>
                <a:solidFill>
                  <a:srgbClr val="888889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888889"/>
              </a:buClr>
              <a:buSzPts val="2000"/>
              <a:buNone/>
              <a:defRPr>
                <a:solidFill>
                  <a:srgbClr val="888889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888889"/>
              </a:buClr>
              <a:buSzPts val="2000"/>
              <a:buNone/>
              <a:defRPr>
                <a:solidFill>
                  <a:srgbClr val="888889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888889"/>
              </a:buClr>
              <a:buSzPts val="2000"/>
              <a:buNone/>
              <a:defRPr>
                <a:solidFill>
                  <a:srgbClr val="88888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title"/>
          </p:nvPr>
        </p:nvSpPr>
        <p:spPr>
          <a:xfrm>
            <a:off x="457200" y="274638"/>
            <a:ext cx="82296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457200" y="1098708"/>
            <a:ext cx="8229600" cy="50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  <a:defRPr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  <a:defRPr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  <a:defRPr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  <a:defRPr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9" Type="http://schemas.openxmlformats.org/officeDocument/2006/relationships/hyperlink" Target="https://pixabay.com/service/license/" TargetMode="External"/><Relationship Id="rId5" Type="http://schemas.openxmlformats.org/officeDocument/2006/relationships/hyperlink" Target="https://commons.wikimedia.org/wiki/File:Instagram-Icon.png" TargetMode="External"/><Relationship Id="rId6" Type="http://schemas.openxmlformats.org/officeDocument/2006/relationships/hyperlink" Target="https://creativecommons.org/licenses/by-sa/4.0/deed.en" TargetMode="External"/><Relationship Id="rId7" Type="http://schemas.openxmlformats.org/officeDocument/2006/relationships/hyperlink" Target="https://pixabay.com/vectors/twitter-tweet-twitter-icon-3000965/" TargetMode="External"/><Relationship Id="rId8" Type="http://schemas.openxmlformats.org/officeDocument/2006/relationships/hyperlink" Target="https://pixabay.com/users/raphaelsilva-470299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type="ctrTitle"/>
          </p:nvPr>
        </p:nvSpPr>
        <p:spPr>
          <a:xfrm>
            <a:off x="609250" y="3737425"/>
            <a:ext cx="7935900" cy="217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highlight>
                  <a:srgbClr val="FFFFFF"/>
                </a:highlight>
                <a:latin typeface="Helvetica Neue Light"/>
                <a:ea typeface="Helvetica Neue Light"/>
                <a:cs typeface="Helvetica Neue Light"/>
                <a:sym typeface="Helvetica Neue Light"/>
              </a:rPr>
              <a:t>Jennifer Raye, Scholarly Communication Librarian</a:t>
            </a:r>
            <a:endParaRPr sz="1600">
              <a:highlight>
                <a:srgbClr val="FFFFFF"/>
              </a:highlight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highlight>
                  <a:srgbClr val="FFFFFF"/>
                </a:highlight>
                <a:latin typeface="Helvetica Neue Light"/>
                <a:ea typeface="Helvetica Neue Light"/>
                <a:cs typeface="Helvetica Neue Light"/>
                <a:sym typeface="Helvetica Neue Light"/>
              </a:rPr>
              <a:t>Olivia MacIsaac, Scholarly Communication Associate</a:t>
            </a:r>
            <a:endParaRPr sz="1600">
              <a:highlight>
                <a:srgbClr val="FFFFFF"/>
              </a:highlight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highlight>
                  <a:srgbClr val="FFFFFF"/>
                </a:highlight>
                <a:latin typeface="Helvetica Neue Light"/>
                <a:ea typeface="Helvetica Neue Light"/>
                <a:cs typeface="Helvetica Neue Light"/>
                <a:sym typeface="Helvetica Neue Light"/>
              </a:rPr>
              <a:t>Sheel Patel, Assistant Professor of Pharmacy Practice</a:t>
            </a:r>
            <a:endParaRPr sz="1600">
              <a:highlight>
                <a:srgbClr val="FFFFFF"/>
              </a:highlight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>
                <a:highlight>
                  <a:srgbClr val="FFFFFF"/>
                </a:highlight>
                <a:latin typeface="Helvetica Neue Light"/>
                <a:ea typeface="Helvetica Neue Light"/>
                <a:cs typeface="Helvetica Neue Light"/>
                <a:sym typeface="Helvetica Neue Light"/>
              </a:rPr>
              <a:t>Anne Perez, BU Well Composition Editor, Senior, Pharmacy</a:t>
            </a:r>
            <a:endParaRPr sz="1600">
              <a:highlight>
                <a:srgbClr val="FFFFFF"/>
              </a:highlight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highlight>
                  <a:srgbClr val="FFFFFF"/>
                </a:highlight>
                <a:latin typeface="Helvetica Neue Light"/>
                <a:ea typeface="Helvetica Neue Light"/>
                <a:cs typeface="Helvetica Neue Light"/>
                <a:sym typeface="Helvetica Neue Light"/>
              </a:rPr>
              <a:t>Morgan Ragsdale, Former BU Well Format Editor</a:t>
            </a:r>
            <a:endParaRPr sz="1600">
              <a:highlight>
                <a:srgbClr val="FFFFFF"/>
              </a:highlight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highlight>
                  <a:srgbClr val="FFFFFF"/>
                </a:highlight>
                <a:latin typeface="Helvetica Neue Light"/>
                <a:ea typeface="Helvetica Neue Light"/>
                <a:cs typeface="Helvetica Neue Light"/>
                <a:sym typeface="Helvetica Neue Light"/>
              </a:rPr>
              <a:t>Spencer Lindgren, BU Well Video and Podcast Editor, Senior, Pharmacy</a:t>
            </a:r>
            <a:endParaRPr sz="1600">
              <a:highlight>
                <a:srgbClr val="FFFFFF"/>
              </a:highlight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1" name="Google Shape;61;p15"/>
          <p:cNvSpPr txBox="1"/>
          <p:nvPr>
            <p:ph idx="1" type="subTitle"/>
          </p:nvPr>
        </p:nvSpPr>
        <p:spPr>
          <a:xfrm>
            <a:off x="609250" y="2383200"/>
            <a:ext cx="7935900" cy="10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</a:pPr>
            <a:r>
              <a:rPr b="1" lang="en-US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Supporting Open Access Through a Student-driven Journal</a:t>
            </a:r>
            <a:endParaRPr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2" name="Google Shape;6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250" y="454858"/>
            <a:ext cx="1962819" cy="1717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5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>
            <a:off x="7333575" y="0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5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 rot="10800000">
            <a:off x="0" y="6215500"/>
            <a:ext cx="1832650" cy="64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311700" y="309592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b="1" lang="en-US">
                <a:latin typeface="Open Sans"/>
                <a:ea typeface="Open Sans"/>
                <a:cs typeface="Open Sans"/>
                <a:sym typeface="Open Sans"/>
              </a:rPr>
              <a:t>What is BU Well?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311700" y="2106894"/>
            <a:ext cx="3999900" cy="25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buSzPts val="3200"/>
              <a:buNone/>
            </a:pPr>
            <a:r>
              <a:rPr lang="en-US" sz="1800">
                <a:latin typeface="Helvetica Neue Light"/>
                <a:ea typeface="Helvetica Neue Light"/>
                <a:cs typeface="Helvetica Neue Light"/>
                <a:sym typeface="Helvetica Neue Light"/>
              </a:rPr>
              <a:t>BU Well is Butler University's open-access, multimedia, student-driven healthcare journal. Every year, one volume is published relating to health, wellness, and life sciences.</a:t>
            </a:r>
            <a:endParaRPr sz="1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71" name="Google Shape;71;p16"/>
          <p:cNvSpPr txBox="1"/>
          <p:nvPr/>
        </p:nvSpPr>
        <p:spPr>
          <a:xfrm>
            <a:off x="311700" y="1073100"/>
            <a:ext cx="62808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Open Sans"/>
                <a:ea typeface="Open Sans"/>
                <a:cs typeface="Open Sans"/>
                <a:sym typeface="Open Sans"/>
              </a:rPr>
              <a:t>https://digitalcommons.butler.edu/buwell/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4700" y="2073767"/>
            <a:ext cx="4527599" cy="3320071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/>
        </p:nvSpPr>
        <p:spPr>
          <a:xfrm>
            <a:off x="4304700" y="5522525"/>
            <a:ext cx="31245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/>
              <a:t>Volume 5 Staff and Students</a:t>
            </a:r>
            <a:endParaRPr i="1" sz="1800"/>
          </a:p>
        </p:txBody>
      </p:sp>
      <p:pic>
        <p:nvPicPr>
          <p:cNvPr id="74" name="Google Shape;74;p16"/>
          <p:cNvPicPr preferRelativeResize="0"/>
          <p:nvPr/>
        </p:nvPicPr>
        <p:blipFill rotWithShape="1">
          <a:blip r:embed="rId4">
            <a:alphaModFix/>
          </a:blip>
          <a:srcRect b="62590" l="0" r="6629" t="0"/>
          <a:stretch/>
        </p:blipFill>
        <p:spPr>
          <a:xfrm>
            <a:off x="7333575" y="0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6"/>
          <p:cNvPicPr preferRelativeResize="0"/>
          <p:nvPr/>
        </p:nvPicPr>
        <p:blipFill rotWithShape="1">
          <a:blip r:embed="rId4">
            <a:alphaModFix/>
          </a:blip>
          <a:srcRect b="62590" l="0" r="6629" t="0"/>
          <a:stretch/>
        </p:blipFill>
        <p:spPr>
          <a:xfrm rot="10800000">
            <a:off x="0" y="6215500"/>
            <a:ext cx="1832650" cy="64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536375" y="2665500"/>
            <a:ext cx="54942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b="1" lang="en-US">
                <a:latin typeface="Open Sans"/>
                <a:ea typeface="Open Sans"/>
                <a:cs typeface="Open Sans"/>
                <a:sym typeface="Open Sans"/>
              </a:rPr>
              <a:t>How is this class structured? 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Google Shape;81;p17"/>
          <p:cNvSpPr txBox="1"/>
          <p:nvPr/>
        </p:nvSpPr>
        <p:spPr>
          <a:xfrm>
            <a:off x="2712000" y="6349250"/>
            <a:ext cx="62808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Open Sans"/>
                <a:ea typeface="Open Sans"/>
                <a:cs typeface="Open Sans"/>
                <a:sym typeface="Open Sans"/>
              </a:rPr>
              <a:t>https://digitalcommons.butler.edu/buwell/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2" name="Google Shape;82;p17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>
            <a:off x="7333575" y="0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7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 rot="10800000">
            <a:off x="0" y="6215500"/>
            <a:ext cx="1832650" cy="64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536375" y="2665500"/>
            <a:ext cx="74688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b="1" lang="en-US">
                <a:latin typeface="Open Sans"/>
                <a:ea typeface="Open Sans"/>
                <a:cs typeface="Open Sans"/>
                <a:sym typeface="Open Sans"/>
              </a:rPr>
              <a:t>How does this journal fit into the field of healthcare?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Google Shape;89;p18"/>
          <p:cNvSpPr txBox="1"/>
          <p:nvPr/>
        </p:nvSpPr>
        <p:spPr>
          <a:xfrm>
            <a:off x="2712000" y="6349250"/>
            <a:ext cx="62808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Open Sans"/>
                <a:ea typeface="Open Sans"/>
                <a:cs typeface="Open Sans"/>
                <a:sym typeface="Open Sans"/>
              </a:rPr>
              <a:t>https://digitalcommons.butler.edu/buwell/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0" name="Google Shape;90;p18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>
            <a:off x="7333575" y="0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8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 rot="10800000">
            <a:off x="0" y="6215500"/>
            <a:ext cx="1832650" cy="64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81000" y="728375"/>
            <a:ext cx="74688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b="1" lang="en-US">
                <a:latin typeface="Open Sans"/>
                <a:ea typeface="Open Sans"/>
                <a:cs typeface="Open Sans"/>
                <a:sym typeface="Open Sans"/>
              </a:rPr>
              <a:t>What impact does this journal have?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Google Shape;97;p19"/>
          <p:cNvSpPr txBox="1"/>
          <p:nvPr/>
        </p:nvSpPr>
        <p:spPr>
          <a:xfrm>
            <a:off x="2712000" y="6349250"/>
            <a:ext cx="62808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Open Sans"/>
                <a:ea typeface="Open Sans"/>
                <a:cs typeface="Open Sans"/>
                <a:sym typeface="Open Sans"/>
              </a:rPr>
              <a:t>https://digitalcommons.butler.edu/buwell/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8" name="Google Shape;98;p19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>
            <a:off x="7333575" y="0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9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 rot="10800000">
            <a:off x="0" y="6215500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1880050"/>
            <a:ext cx="8460850" cy="4106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536375" y="2665500"/>
            <a:ext cx="7208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b="1" lang="en-US">
                <a:latin typeface="Open Sans"/>
                <a:ea typeface="Open Sans"/>
                <a:cs typeface="Open Sans"/>
                <a:sym typeface="Open Sans"/>
              </a:rPr>
              <a:t>How does the library support BU Well?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2712000" y="6349250"/>
            <a:ext cx="62808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Open Sans"/>
                <a:ea typeface="Open Sans"/>
                <a:cs typeface="Open Sans"/>
                <a:sym typeface="Open Sans"/>
              </a:rPr>
              <a:t>https://digitalcommons.butler.edu/buwell/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7" name="Google Shape;107;p20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>
            <a:off x="7333575" y="0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 rot="10800000">
            <a:off x="0" y="6215500"/>
            <a:ext cx="1832650" cy="64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536375" y="2665500"/>
            <a:ext cx="7208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b="1" lang="en-US">
                <a:latin typeface="Open Sans"/>
                <a:ea typeface="Open Sans"/>
                <a:cs typeface="Open Sans"/>
                <a:sym typeface="Open Sans"/>
              </a:rPr>
              <a:t>Questions</a:t>
            </a:r>
            <a:r>
              <a:rPr b="1" lang="en-US"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p21"/>
          <p:cNvSpPr txBox="1"/>
          <p:nvPr/>
        </p:nvSpPr>
        <p:spPr>
          <a:xfrm>
            <a:off x="2712000" y="6349250"/>
            <a:ext cx="62808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Open Sans"/>
                <a:ea typeface="Open Sans"/>
                <a:cs typeface="Open Sans"/>
                <a:sym typeface="Open Sans"/>
              </a:rPr>
              <a:t>https://digitalcommons.butler.edu/buwell/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5" name="Google Shape;115;p21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>
            <a:off x="7333575" y="0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1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 rot="10800000">
            <a:off x="0" y="6215500"/>
            <a:ext cx="1832650" cy="64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/>
          <p:nvPr>
            <p:ph type="title"/>
          </p:nvPr>
        </p:nvSpPr>
        <p:spPr>
          <a:xfrm>
            <a:off x="1983174" y="2294925"/>
            <a:ext cx="48753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b="1" lang="en-US">
                <a:latin typeface="Open Sans"/>
                <a:ea typeface="Open Sans"/>
                <a:cs typeface="Open Sans"/>
                <a:sym typeface="Open Sans"/>
              </a:rPr>
              <a:t>Follow us to stay updated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2" name="Google Shape;122;p22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>
            <a:off x="7333575" y="0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2"/>
          <p:cNvPicPr preferRelativeResize="0"/>
          <p:nvPr/>
        </p:nvPicPr>
        <p:blipFill rotWithShape="1">
          <a:blip r:embed="rId3">
            <a:alphaModFix/>
          </a:blip>
          <a:srcRect b="62590" l="0" r="6629" t="0"/>
          <a:stretch/>
        </p:blipFill>
        <p:spPr>
          <a:xfrm rot="10800000">
            <a:off x="0" y="6191125"/>
            <a:ext cx="1832650" cy="6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2"/>
          <p:cNvPicPr preferRelativeResize="0"/>
          <p:nvPr/>
        </p:nvPicPr>
        <p:blipFill rotWithShape="1">
          <a:blip r:embed="rId4">
            <a:alphaModFix/>
          </a:blip>
          <a:srcRect b="23538" l="15872" r="23521" t="23543"/>
          <a:stretch/>
        </p:blipFill>
        <p:spPr>
          <a:xfrm>
            <a:off x="2627775" y="3372950"/>
            <a:ext cx="796950" cy="695824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2"/>
          <p:cNvSpPr txBox="1"/>
          <p:nvPr/>
        </p:nvSpPr>
        <p:spPr>
          <a:xfrm>
            <a:off x="3585340" y="3372950"/>
            <a:ext cx="2463000" cy="6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Helvetica Neue"/>
                <a:ea typeface="Helvetica Neue"/>
                <a:cs typeface="Helvetica Neue"/>
                <a:sym typeface="Helvetica Neue"/>
              </a:rPr>
              <a:t>@BUWellJournal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6" name="Google Shape;126;p22"/>
          <p:cNvSpPr txBox="1"/>
          <p:nvPr/>
        </p:nvSpPr>
        <p:spPr>
          <a:xfrm>
            <a:off x="1983175" y="6458625"/>
            <a:ext cx="69294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200" u="sng">
                <a:solidFill>
                  <a:schemeClr val="hlink"/>
                </a:solidFill>
                <a:hlinkClick r:id="rId5"/>
              </a:rPr>
              <a:t>instagramicon</a:t>
            </a:r>
            <a:r>
              <a:rPr lang="en-US" sz="1200"/>
              <a:t> by instragram is </a:t>
            </a:r>
            <a:r>
              <a:rPr lang="en-US" sz="1200" u="sng">
                <a:solidFill>
                  <a:schemeClr val="hlink"/>
                </a:solidFill>
                <a:hlinkClick r:id="rId6"/>
              </a:rPr>
              <a:t>CC-BY SA</a:t>
            </a:r>
            <a:r>
              <a:rPr lang="en-US" sz="1200"/>
              <a:t> | </a:t>
            </a:r>
            <a:r>
              <a:rPr lang="en-US" sz="12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twittertweeticon</a:t>
            </a:r>
            <a:r>
              <a:rPr lang="en-US" sz="1200">
                <a:solidFill>
                  <a:schemeClr val="dk1"/>
                </a:solidFill>
              </a:rPr>
              <a:t> by </a:t>
            </a:r>
            <a:r>
              <a:rPr lang="en-US" sz="12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raphaelsilva</a:t>
            </a:r>
            <a:r>
              <a:rPr lang="en-US" sz="1200">
                <a:solidFill>
                  <a:schemeClr val="dk1"/>
                </a:solidFill>
              </a:rPr>
              <a:t> under a </a:t>
            </a:r>
            <a:r>
              <a:rPr lang="en-US" sz="1200" u="sng">
                <a:solidFill>
                  <a:schemeClr val="accent5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pixabay license</a:t>
            </a:r>
            <a:endParaRPr sz="1200"/>
          </a:p>
        </p:txBody>
      </p:sp>
      <p:pic>
        <p:nvPicPr>
          <p:cNvPr id="127" name="Google Shape;127;p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728406" y="4261147"/>
            <a:ext cx="696316" cy="69582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2"/>
          <p:cNvSpPr txBox="1"/>
          <p:nvPr/>
        </p:nvSpPr>
        <p:spPr>
          <a:xfrm>
            <a:off x="3585342" y="4333363"/>
            <a:ext cx="2463000" cy="5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@buwelljournal</a:t>
            </a:r>
            <a:endParaRPr sz="2400"/>
          </a:p>
        </p:txBody>
      </p:sp>
      <p:sp>
        <p:nvSpPr>
          <p:cNvPr id="129" name="Google Shape;129;p22"/>
          <p:cNvSpPr txBox="1"/>
          <p:nvPr/>
        </p:nvSpPr>
        <p:spPr>
          <a:xfrm>
            <a:off x="2898399" y="1216900"/>
            <a:ext cx="27579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Thank you! </a:t>
            </a:r>
            <a:endParaRPr sz="36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