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6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6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63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29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24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53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580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31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17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9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CBC95-9F1B-42B7-9DAD-26FAF4C2D99F}" type="datetimeFigureOut">
              <a:rPr lang="en-US" smtClean="0"/>
              <a:t>1/4/2019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E5A06-79A5-46B1-9923-6AE2C7DB9F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6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Close_up_of_Hand_Cut_Jigsaw_Puzzle.JPG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/>
          <p:cNvSpPr>
            <a:spLocks noChangeAspect="1"/>
          </p:cNvSpPr>
          <p:nvPr/>
        </p:nvSpPr>
        <p:spPr>
          <a:xfrm rot="1352353">
            <a:off x="894867" y="997002"/>
            <a:ext cx="2577355" cy="1933016"/>
          </a:xfrm>
          <a:custGeom>
            <a:avLst/>
            <a:gdLst>
              <a:gd name="connsiteX0" fmla="*/ 533400 w 4267200"/>
              <a:gd name="connsiteY0" fmla="*/ 0 h 3200400"/>
              <a:gd name="connsiteX1" fmla="*/ 1584984 w 4267200"/>
              <a:gd name="connsiteY1" fmla="*/ 0 h 3200400"/>
              <a:gd name="connsiteX2" fmla="*/ 1582272 w 4267200"/>
              <a:gd name="connsiteY2" fmla="*/ 26895 h 3200400"/>
              <a:gd name="connsiteX3" fmla="*/ 2133602 w 4267200"/>
              <a:gd name="connsiteY3" fmla="*/ 578225 h 3200400"/>
              <a:gd name="connsiteX4" fmla="*/ 2684932 w 4267200"/>
              <a:gd name="connsiteY4" fmla="*/ 26895 h 3200400"/>
              <a:gd name="connsiteX5" fmla="*/ 2682221 w 4267200"/>
              <a:gd name="connsiteY5" fmla="*/ 0 h 3200400"/>
              <a:gd name="connsiteX6" fmla="*/ 3733800 w 4267200"/>
              <a:gd name="connsiteY6" fmla="*/ 0 h 3200400"/>
              <a:gd name="connsiteX7" fmla="*/ 3733800 w 4267200"/>
              <a:gd name="connsiteY7" fmla="*/ 1050679 h 3200400"/>
              <a:gd name="connsiteX8" fmla="*/ 3826982 w 4267200"/>
              <a:gd name="connsiteY8" fmla="*/ 1060072 h 3200400"/>
              <a:gd name="connsiteX9" fmla="*/ 4267200 w 4267200"/>
              <a:gd name="connsiteY9" fmla="*/ 1600201 h 3200400"/>
              <a:gd name="connsiteX10" fmla="*/ 3826982 w 4267200"/>
              <a:gd name="connsiteY10" fmla="*/ 2140330 h 3200400"/>
              <a:gd name="connsiteX11" fmla="*/ 3733800 w 4267200"/>
              <a:gd name="connsiteY11" fmla="*/ 2149724 h 3200400"/>
              <a:gd name="connsiteX12" fmla="*/ 3733800 w 4267200"/>
              <a:gd name="connsiteY12" fmla="*/ 3200400 h 3200400"/>
              <a:gd name="connsiteX13" fmla="*/ 2684930 w 4267200"/>
              <a:gd name="connsiteY13" fmla="*/ 3200400 h 3200400"/>
              <a:gd name="connsiteX14" fmla="*/ 2133600 w 4267200"/>
              <a:gd name="connsiteY14" fmla="*/ 2649070 h 3200400"/>
              <a:gd name="connsiteX15" fmla="*/ 1582270 w 4267200"/>
              <a:gd name="connsiteY15" fmla="*/ 3200400 h 3200400"/>
              <a:gd name="connsiteX16" fmla="*/ 533400 w 4267200"/>
              <a:gd name="connsiteY16" fmla="*/ 3200400 h 3200400"/>
              <a:gd name="connsiteX17" fmla="*/ 533400 w 4267200"/>
              <a:gd name="connsiteY17" fmla="*/ 2136277 h 3200400"/>
              <a:gd name="connsiteX18" fmla="*/ 440218 w 4267200"/>
              <a:gd name="connsiteY18" fmla="*/ 2126883 h 3200400"/>
              <a:gd name="connsiteX19" fmla="*/ 0 w 4267200"/>
              <a:gd name="connsiteY19" fmla="*/ 1586754 h 3200400"/>
              <a:gd name="connsiteX20" fmla="*/ 440218 w 4267200"/>
              <a:gd name="connsiteY20" fmla="*/ 1046625 h 3200400"/>
              <a:gd name="connsiteX21" fmla="*/ 533400 w 4267200"/>
              <a:gd name="connsiteY21" fmla="*/ 1037232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67200" h="3200400">
                <a:moveTo>
                  <a:pt x="533400" y="0"/>
                </a:moveTo>
                <a:lnTo>
                  <a:pt x="1584984" y="0"/>
                </a:lnTo>
                <a:lnTo>
                  <a:pt x="1582272" y="26895"/>
                </a:lnTo>
                <a:cubicBezTo>
                  <a:pt x="1582272" y="331386"/>
                  <a:pt x="1829111" y="578225"/>
                  <a:pt x="2133602" y="578225"/>
                </a:cubicBezTo>
                <a:cubicBezTo>
                  <a:pt x="2438093" y="578225"/>
                  <a:pt x="2684932" y="331386"/>
                  <a:pt x="2684932" y="26895"/>
                </a:cubicBezTo>
                <a:lnTo>
                  <a:pt x="2682221" y="0"/>
                </a:lnTo>
                <a:lnTo>
                  <a:pt x="3733800" y="0"/>
                </a:lnTo>
                <a:lnTo>
                  <a:pt x="3733800" y="1050679"/>
                </a:lnTo>
                <a:lnTo>
                  <a:pt x="3826982" y="1060072"/>
                </a:lnTo>
                <a:cubicBezTo>
                  <a:pt x="4078214" y="1111482"/>
                  <a:pt x="4267200" y="1333772"/>
                  <a:pt x="4267200" y="1600201"/>
                </a:cubicBezTo>
                <a:cubicBezTo>
                  <a:pt x="4267200" y="1866631"/>
                  <a:pt x="4078214" y="2088921"/>
                  <a:pt x="3826982" y="2140330"/>
                </a:cubicBezTo>
                <a:lnTo>
                  <a:pt x="3733800" y="2149724"/>
                </a:lnTo>
                <a:lnTo>
                  <a:pt x="3733800" y="3200400"/>
                </a:lnTo>
                <a:lnTo>
                  <a:pt x="2684930" y="3200400"/>
                </a:lnTo>
                <a:cubicBezTo>
                  <a:pt x="2684930" y="2895909"/>
                  <a:pt x="2438091" y="2649070"/>
                  <a:pt x="2133600" y="2649070"/>
                </a:cubicBezTo>
                <a:cubicBezTo>
                  <a:pt x="1829109" y="2649070"/>
                  <a:pt x="1582270" y="2895909"/>
                  <a:pt x="1582270" y="3200400"/>
                </a:cubicBezTo>
                <a:lnTo>
                  <a:pt x="533400" y="3200400"/>
                </a:lnTo>
                <a:lnTo>
                  <a:pt x="533400" y="2136277"/>
                </a:lnTo>
                <a:lnTo>
                  <a:pt x="440218" y="2126883"/>
                </a:lnTo>
                <a:cubicBezTo>
                  <a:pt x="188986" y="2075474"/>
                  <a:pt x="0" y="1853184"/>
                  <a:pt x="0" y="1586754"/>
                </a:cubicBezTo>
                <a:cubicBezTo>
                  <a:pt x="0" y="1320325"/>
                  <a:pt x="188986" y="1098035"/>
                  <a:pt x="440218" y="1046625"/>
                </a:cubicBezTo>
                <a:lnTo>
                  <a:pt x="533400" y="1037232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>
            <a:spLocks noChangeAspect="1"/>
          </p:cNvSpPr>
          <p:nvPr/>
        </p:nvSpPr>
        <p:spPr>
          <a:xfrm rot="6024063">
            <a:off x="8791175" y="674832"/>
            <a:ext cx="2577355" cy="1933016"/>
          </a:xfrm>
          <a:custGeom>
            <a:avLst/>
            <a:gdLst>
              <a:gd name="connsiteX0" fmla="*/ 533400 w 4267200"/>
              <a:gd name="connsiteY0" fmla="*/ 0 h 3200400"/>
              <a:gd name="connsiteX1" fmla="*/ 1584984 w 4267200"/>
              <a:gd name="connsiteY1" fmla="*/ 0 h 3200400"/>
              <a:gd name="connsiteX2" fmla="*/ 1582272 w 4267200"/>
              <a:gd name="connsiteY2" fmla="*/ 26895 h 3200400"/>
              <a:gd name="connsiteX3" fmla="*/ 2133602 w 4267200"/>
              <a:gd name="connsiteY3" fmla="*/ 578225 h 3200400"/>
              <a:gd name="connsiteX4" fmla="*/ 2684932 w 4267200"/>
              <a:gd name="connsiteY4" fmla="*/ 26895 h 3200400"/>
              <a:gd name="connsiteX5" fmla="*/ 2682221 w 4267200"/>
              <a:gd name="connsiteY5" fmla="*/ 0 h 3200400"/>
              <a:gd name="connsiteX6" fmla="*/ 3733800 w 4267200"/>
              <a:gd name="connsiteY6" fmla="*/ 0 h 3200400"/>
              <a:gd name="connsiteX7" fmla="*/ 3733800 w 4267200"/>
              <a:gd name="connsiteY7" fmla="*/ 1050679 h 3200400"/>
              <a:gd name="connsiteX8" fmla="*/ 3826982 w 4267200"/>
              <a:gd name="connsiteY8" fmla="*/ 1060072 h 3200400"/>
              <a:gd name="connsiteX9" fmla="*/ 4267200 w 4267200"/>
              <a:gd name="connsiteY9" fmla="*/ 1600201 h 3200400"/>
              <a:gd name="connsiteX10" fmla="*/ 3826982 w 4267200"/>
              <a:gd name="connsiteY10" fmla="*/ 2140330 h 3200400"/>
              <a:gd name="connsiteX11" fmla="*/ 3733800 w 4267200"/>
              <a:gd name="connsiteY11" fmla="*/ 2149724 h 3200400"/>
              <a:gd name="connsiteX12" fmla="*/ 3733800 w 4267200"/>
              <a:gd name="connsiteY12" fmla="*/ 3200400 h 3200400"/>
              <a:gd name="connsiteX13" fmla="*/ 2684930 w 4267200"/>
              <a:gd name="connsiteY13" fmla="*/ 3200400 h 3200400"/>
              <a:gd name="connsiteX14" fmla="*/ 2133600 w 4267200"/>
              <a:gd name="connsiteY14" fmla="*/ 2649070 h 3200400"/>
              <a:gd name="connsiteX15" fmla="*/ 1582270 w 4267200"/>
              <a:gd name="connsiteY15" fmla="*/ 3200400 h 3200400"/>
              <a:gd name="connsiteX16" fmla="*/ 533400 w 4267200"/>
              <a:gd name="connsiteY16" fmla="*/ 3200400 h 3200400"/>
              <a:gd name="connsiteX17" fmla="*/ 533400 w 4267200"/>
              <a:gd name="connsiteY17" fmla="*/ 2136277 h 3200400"/>
              <a:gd name="connsiteX18" fmla="*/ 440218 w 4267200"/>
              <a:gd name="connsiteY18" fmla="*/ 2126883 h 3200400"/>
              <a:gd name="connsiteX19" fmla="*/ 0 w 4267200"/>
              <a:gd name="connsiteY19" fmla="*/ 1586754 h 3200400"/>
              <a:gd name="connsiteX20" fmla="*/ 440218 w 4267200"/>
              <a:gd name="connsiteY20" fmla="*/ 1046625 h 3200400"/>
              <a:gd name="connsiteX21" fmla="*/ 533400 w 4267200"/>
              <a:gd name="connsiteY21" fmla="*/ 1037232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67200" h="3200400">
                <a:moveTo>
                  <a:pt x="533400" y="0"/>
                </a:moveTo>
                <a:lnTo>
                  <a:pt x="1584984" y="0"/>
                </a:lnTo>
                <a:lnTo>
                  <a:pt x="1582272" y="26895"/>
                </a:lnTo>
                <a:cubicBezTo>
                  <a:pt x="1582272" y="331386"/>
                  <a:pt x="1829111" y="578225"/>
                  <a:pt x="2133602" y="578225"/>
                </a:cubicBezTo>
                <a:cubicBezTo>
                  <a:pt x="2438093" y="578225"/>
                  <a:pt x="2684932" y="331386"/>
                  <a:pt x="2684932" y="26895"/>
                </a:cubicBezTo>
                <a:lnTo>
                  <a:pt x="2682221" y="0"/>
                </a:lnTo>
                <a:lnTo>
                  <a:pt x="3733800" y="0"/>
                </a:lnTo>
                <a:lnTo>
                  <a:pt x="3733800" y="1050679"/>
                </a:lnTo>
                <a:lnTo>
                  <a:pt x="3826982" y="1060072"/>
                </a:lnTo>
                <a:cubicBezTo>
                  <a:pt x="4078214" y="1111482"/>
                  <a:pt x="4267200" y="1333772"/>
                  <a:pt x="4267200" y="1600201"/>
                </a:cubicBezTo>
                <a:cubicBezTo>
                  <a:pt x="4267200" y="1866631"/>
                  <a:pt x="4078214" y="2088921"/>
                  <a:pt x="3826982" y="2140330"/>
                </a:cubicBezTo>
                <a:lnTo>
                  <a:pt x="3733800" y="2149724"/>
                </a:lnTo>
                <a:lnTo>
                  <a:pt x="3733800" y="3200400"/>
                </a:lnTo>
                <a:lnTo>
                  <a:pt x="2684930" y="3200400"/>
                </a:lnTo>
                <a:cubicBezTo>
                  <a:pt x="2684930" y="2895909"/>
                  <a:pt x="2438091" y="2649070"/>
                  <a:pt x="2133600" y="2649070"/>
                </a:cubicBezTo>
                <a:cubicBezTo>
                  <a:pt x="1829109" y="2649070"/>
                  <a:pt x="1582270" y="2895909"/>
                  <a:pt x="1582270" y="3200400"/>
                </a:cubicBezTo>
                <a:lnTo>
                  <a:pt x="533400" y="3200400"/>
                </a:lnTo>
                <a:lnTo>
                  <a:pt x="533400" y="2136277"/>
                </a:lnTo>
                <a:lnTo>
                  <a:pt x="440218" y="2126883"/>
                </a:lnTo>
                <a:cubicBezTo>
                  <a:pt x="188986" y="2075474"/>
                  <a:pt x="0" y="1853184"/>
                  <a:pt x="0" y="1586754"/>
                </a:cubicBezTo>
                <a:cubicBezTo>
                  <a:pt x="0" y="1320325"/>
                  <a:pt x="188986" y="1098035"/>
                  <a:pt x="440218" y="1046625"/>
                </a:cubicBezTo>
                <a:lnTo>
                  <a:pt x="533400" y="1037232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Freeform 28"/>
          <p:cNvSpPr>
            <a:spLocks noChangeAspect="1"/>
          </p:cNvSpPr>
          <p:nvPr/>
        </p:nvSpPr>
        <p:spPr>
          <a:xfrm rot="9745522">
            <a:off x="9281028" y="4175071"/>
            <a:ext cx="2577355" cy="1933016"/>
          </a:xfrm>
          <a:custGeom>
            <a:avLst/>
            <a:gdLst>
              <a:gd name="connsiteX0" fmla="*/ 533400 w 4267200"/>
              <a:gd name="connsiteY0" fmla="*/ 0 h 3200400"/>
              <a:gd name="connsiteX1" fmla="*/ 1584984 w 4267200"/>
              <a:gd name="connsiteY1" fmla="*/ 0 h 3200400"/>
              <a:gd name="connsiteX2" fmla="*/ 1582272 w 4267200"/>
              <a:gd name="connsiteY2" fmla="*/ 26895 h 3200400"/>
              <a:gd name="connsiteX3" fmla="*/ 2133602 w 4267200"/>
              <a:gd name="connsiteY3" fmla="*/ 578225 h 3200400"/>
              <a:gd name="connsiteX4" fmla="*/ 2684932 w 4267200"/>
              <a:gd name="connsiteY4" fmla="*/ 26895 h 3200400"/>
              <a:gd name="connsiteX5" fmla="*/ 2682221 w 4267200"/>
              <a:gd name="connsiteY5" fmla="*/ 0 h 3200400"/>
              <a:gd name="connsiteX6" fmla="*/ 3733800 w 4267200"/>
              <a:gd name="connsiteY6" fmla="*/ 0 h 3200400"/>
              <a:gd name="connsiteX7" fmla="*/ 3733800 w 4267200"/>
              <a:gd name="connsiteY7" fmla="*/ 1050679 h 3200400"/>
              <a:gd name="connsiteX8" fmla="*/ 3826982 w 4267200"/>
              <a:gd name="connsiteY8" fmla="*/ 1060072 h 3200400"/>
              <a:gd name="connsiteX9" fmla="*/ 4267200 w 4267200"/>
              <a:gd name="connsiteY9" fmla="*/ 1600201 h 3200400"/>
              <a:gd name="connsiteX10" fmla="*/ 3826982 w 4267200"/>
              <a:gd name="connsiteY10" fmla="*/ 2140330 h 3200400"/>
              <a:gd name="connsiteX11" fmla="*/ 3733800 w 4267200"/>
              <a:gd name="connsiteY11" fmla="*/ 2149724 h 3200400"/>
              <a:gd name="connsiteX12" fmla="*/ 3733800 w 4267200"/>
              <a:gd name="connsiteY12" fmla="*/ 3200400 h 3200400"/>
              <a:gd name="connsiteX13" fmla="*/ 2684930 w 4267200"/>
              <a:gd name="connsiteY13" fmla="*/ 3200400 h 3200400"/>
              <a:gd name="connsiteX14" fmla="*/ 2133600 w 4267200"/>
              <a:gd name="connsiteY14" fmla="*/ 2649070 h 3200400"/>
              <a:gd name="connsiteX15" fmla="*/ 1582270 w 4267200"/>
              <a:gd name="connsiteY15" fmla="*/ 3200400 h 3200400"/>
              <a:gd name="connsiteX16" fmla="*/ 533400 w 4267200"/>
              <a:gd name="connsiteY16" fmla="*/ 3200400 h 3200400"/>
              <a:gd name="connsiteX17" fmla="*/ 533400 w 4267200"/>
              <a:gd name="connsiteY17" fmla="*/ 2136277 h 3200400"/>
              <a:gd name="connsiteX18" fmla="*/ 440218 w 4267200"/>
              <a:gd name="connsiteY18" fmla="*/ 2126883 h 3200400"/>
              <a:gd name="connsiteX19" fmla="*/ 0 w 4267200"/>
              <a:gd name="connsiteY19" fmla="*/ 1586754 h 3200400"/>
              <a:gd name="connsiteX20" fmla="*/ 440218 w 4267200"/>
              <a:gd name="connsiteY20" fmla="*/ 1046625 h 3200400"/>
              <a:gd name="connsiteX21" fmla="*/ 533400 w 4267200"/>
              <a:gd name="connsiteY21" fmla="*/ 1037232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67200" h="3200400">
                <a:moveTo>
                  <a:pt x="533400" y="0"/>
                </a:moveTo>
                <a:lnTo>
                  <a:pt x="1584984" y="0"/>
                </a:lnTo>
                <a:lnTo>
                  <a:pt x="1582272" y="26895"/>
                </a:lnTo>
                <a:cubicBezTo>
                  <a:pt x="1582272" y="331386"/>
                  <a:pt x="1829111" y="578225"/>
                  <a:pt x="2133602" y="578225"/>
                </a:cubicBezTo>
                <a:cubicBezTo>
                  <a:pt x="2438093" y="578225"/>
                  <a:pt x="2684932" y="331386"/>
                  <a:pt x="2684932" y="26895"/>
                </a:cubicBezTo>
                <a:lnTo>
                  <a:pt x="2682221" y="0"/>
                </a:lnTo>
                <a:lnTo>
                  <a:pt x="3733800" y="0"/>
                </a:lnTo>
                <a:lnTo>
                  <a:pt x="3733800" y="1050679"/>
                </a:lnTo>
                <a:lnTo>
                  <a:pt x="3826982" y="1060072"/>
                </a:lnTo>
                <a:cubicBezTo>
                  <a:pt x="4078214" y="1111482"/>
                  <a:pt x="4267200" y="1333772"/>
                  <a:pt x="4267200" y="1600201"/>
                </a:cubicBezTo>
                <a:cubicBezTo>
                  <a:pt x="4267200" y="1866631"/>
                  <a:pt x="4078214" y="2088921"/>
                  <a:pt x="3826982" y="2140330"/>
                </a:cubicBezTo>
                <a:lnTo>
                  <a:pt x="3733800" y="2149724"/>
                </a:lnTo>
                <a:lnTo>
                  <a:pt x="3733800" y="3200400"/>
                </a:lnTo>
                <a:lnTo>
                  <a:pt x="2684930" y="3200400"/>
                </a:lnTo>
                <a:cubicBezTo>
                  <a:pt x="2684930" y="2895909"/>
                  <a:pt x="2438091" y="2649070"/>
                  <a:pt x="2133600" y="2649070"/>
                </a:cubicBezTo>
                <a:cubicBezTo>
                  <a:pt x="1829109" y="2649070"/>
                  <a:pt x="1582270" y="2895909"/>
                  <a:pt x="1582270" y="3200400"/>
                </a:cubicBezTo>
                <a:lnTo>
                  <a:pt x="533400" y="3200400"/>
                </a:lnTo>
                <a:lnTo>
                  <a:pt x="533400" y="2136277"/>
                </a:lnTo>
                <a:lnTo>
                  <a:pt x="440218" y="2126883"/>
                </a:lnTo>
                <a:cubicBezTo>
                  <a:pt x="188986" y="2075474"/>
                  <a:pt x="0" y="1853184"/>
                  <a:pt x="0" y="1586754"/>
                </a:cubicBezTo>
                <a:cubicBezTo>
                  <a:pt x="0" y="1320325"/>
                  <a:pt x="188986" y="1098035"/>
                  <a:pt x="440218" y="1046625"/>
                </a:cubicBezTo>
                <a:lnTo>
                  <a:pt x="533400" y="1037232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>
            <a:spLocks noChangeAspect="1"/>
          </p:cNvSpPr>
          <p:nvPr/>
        </p:nvSpPr>
        <p:spPr>
          <a:xfrm rot="15198962">
            <a:off x="1277867" y="4175070"/>
            <a:ext cx="2577355" cy="1933016"/>
          </a:xfrm>
          <a:custGeom>
            <a:avLst/>
            <a:gdLst>
              <a:gd name="connsiteX0" fmla="*/ 533400 w 4267200"/>
              <a:gd name="connsiteY0" fmla="*/ 0 h 3200400"/>
              <a:gd name="connsiteX1" fmla="*/ 1584984 w 4267200"/>
              <a:gd name="connsiteY1" fmla="*/ 0 h 3200400"/>
              <a:gd name="connsiteX2" fmla="*/ 1582272 w 4267200"/>
              <a:gd name="connsiteY2" fmla="*/ 26895 h 3200400"/>
              <a:gd name="connsiteX3" fmla="*/ 2133602 w 4267200"/>
              <a:gd name="connsiteY3" fmla="*/ 578225 h 3200400"/>
              <a:gd name="connsiteX4" fmla="*/ 2684932 w 4267200"/>
              <a:gd name="connsiteY4" fmla="*/ 26895 h 3200400"/>
              <a:gd name="connsiteX5" fmla="*/ 2682221 w 4267200"/>
              <a:gd name="connsiteY5" fmla="*/ 0 h 3200400"/>
              <a:gd name="connsiteX6" fmla="*/ 3733800 w 4267200"/>
              <a:gd name="connsiteY6" fmla="*/ 0 h 3200400"/>
              <a:gd name="connsiteX7" fmla="*/ 3733800 w 4267200"/>
              <a:gd name="connsiteY7" fmla="*/ 1050679 h 3200400"/>
              <a:gd name="connsiteX8" fmla="*/ 3826982 w 4267200"/>
              <a:gd name="connsiteY8" fmla="*/ 1060072 h 3200400"/>
              <a:gd name="connsiteX9" fmla="*/ 4267200 w 4267200"/>
              <a:gd name="connsiteY9" fmla="*/ 1600201 h 3200400"/>
              <a:gd name="connsiteX10" fmla="*/ 3826982 w 4267200"/>
              <a:gd name="connsiteY10" fmla="*/ 2140330 h 3200400"/>
              <a:gd name="connsiteX11" fmla="*/ 3733800 w 4267200"/>
              <a:gd name="connsiteY11" fmla="*/ 2149724 h 3200400"/>
              <a:gd name="connsiteX12" fmla="*/ 3733800 w 4267200"/>
              <a:gd name="connsiteY12" fmla="*/ 3200400 h 3200400"/>
              <a:gd name="connsiteX13" fmla="*/ 2684930 w 4267200"/>
              <a:gd name="connsiteY13" fmla="*/ 3200400 h 3200400"/>
              <a:gd name="connsiteX14" fmla="*/ 2133600 w 4267200"/>
              <a:gd name="connsiteY14" fmla="*/ 2649070 h 3200400"/>
              <a:gd name="connsiteX15" fmla="*/ 1582270 w 4267200"/>
              <a:gd name="connsiteY15" fmla="*/ 3200400 h 3200400"/>
              <a:gd name="connsiteX16" fmla="*/ 533400 w 4267200"/>
              <a:gd name="connsiteY16" fmla="*/ 3200400 h 3200400"/>
              <a:gd name="connsiteX17" fmla="*/ 533400 w 4267200"/>
              <a:gd name="connsiteY17" fmla="*/ 2136277 h 3200400"/>
              <a:gd name="connsiteX18" fmla="*/ 440218 w 4267200"/>
              <a:gd name="connsiteY18" fmla="*/ 2126883 h 3200400"/>
              <a:gd name="connsiteX19" fmla="*/ 0 w 4267200"/>
              <a:gd name="connsiteY19" fmla="*/ 1586754 h 3200400"/>
              <a:gd name="connsiteX20" fmla="*/ 440218 w 4267200"/>
              <a:gd name="connsiteY20" fmla="*/ 1046625 h 3200400"/>
              <a:gd name="connsiteX21" fmla="*/ 533400 w 4267200"/>
              <a:gd name="connsiteY21" fmla="*/ 1037232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67200" h="3200400">
                <a:moveTo>
                  <a:pt x="533400" y="0"/>
                </a:moveTo>
                <a:lnTo>
                  <a:pt x="1584984" y="0"/>
                </a:lnTo>
                <a:lnTo>
                  <a:pt x="1582272" y="26895"/>
                </a:lnTo>
                <a:cubicBezTo>
                  <a:pt x="1582272" y="331386"/>
                  <a:pt x="1829111" y="578225"/>
                  <a:pt x="2133602" y="578225"/>
                </a:cubicBezTo>
                <a:cubicBezTo>
                  <a:pt x="2438093" y="578225"/>
                  <a:pt x="2684932" y="331386"/>
                  <a:pt x="2684932" y="26895"/>
                </a:cubicBezTo>
                <a:lnTo>
                  <a:pt x="2682221" y="0"/>
                </a:lnTo>
                <a:lnTo>
                  <a:pt x="3733800" y="0"/>
                </a:lnTo>
                <a:lnTo>
                  <a:pt x="3733800" y="1050679"/>
                </a:lnTo>
                <a:lnTo>
                  <a:pt x="3826982" y="1060072"/>
                </a:lnTo>
                <a:cubicBezTo>
                  <a:pt x="4078214" y="1111482"/>
                  <a:pt x="4267200" y="1333772"/>
                  <a:pt x="4267200" y="1600201"/>
                </a:cubicBezTo>
                <a:cubicBezTo>
                  <a:pt x="4267200" y="1866631"/>
                  <a:pt x="4078214" y="2088921"/>
                  <a:pt x="3826982" y="2140330"/>
                </a:cubicBezTo>
                <a:lnTo>
                  <a:pt x="3733800" y="2149724"/>
                </a:lnTo>
                <a:lnTo>
                  <a:pt x="3733800" y="3200400"/>
                </a:lnTo>
                <a:lnTo>
                  <a:pt x="2684930" y="3200400"/>
                </a:lnTo>
                <a:cubicBezTo>
                  <a:pt x="2684930" y="2895909"/>
                  <a:pt x="2438091" y="2649070"/>
                  <a:pt x="2133600" y="2649070"/>
                </a:cubicBezTo>
                <a:cubicBezTo>
                  <a:pt x="1829109" y="2649070"/>
                  <a:pt x="1582270" y="2895909"/>
                  <a:pt x="1582270" y="3200400"/>
                </a:cubicBezTo>
                <a:lnTo>
                  <a:pt x="533400" y="3200400"/>
                </a:lnTo>
                <a:lnTo>
                  <a:pt x="533400" y="2136277"/>
                </a:lnTo>
                <a:lnTo>
                  <a:pt x="440218" y="2126883"/>
                </a:lnTo>
                <a:cubicBezTo>
                  <a:pt x="188986" y="2075474"/>
                  <a:pt x="0" y="1853184"/>
                  <a:pt x="0" y="1586754"/>
                </a:cubicBezTo>
                <a:cubicBezTo>
                  <a:pt x="0" y="1320325"/>
                  <a:pt x="188986" y="1098035"/>
                  <a:pt x="440218" y="1046625"/>
                </a:cubicBezTo>
                <a:lnTo>
                  <a:pt x="533400" y="1037232"/>
                </a:lnTo>
                <a:close/>
              </a:path>
            </a:pathLst>
          </a:cu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49300" y="1518557"/>
            <a:ext cx="418011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Strategic Planning:  Trying to Put All the Pieces Together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Jean Waldrop </a:t>
            </a:r>
          </a:p>
          <a:p>
            <a:pPr algn="ctr"/>
            <a:r>
              <a:rPr lang="en-US" dirty="0"/>
              <a:t>Brackett Library, Harding University</a:t>
            </a:r>
          </a:p>
          <a:p>
            <a:pPr algn="ctr"/>
            <a:r>
              <a:rPr lang="en-US" dirty="0"/>
              <a:t>jwaldrop@harding.edu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1023" y="5780545"/>
            <a:ext cx="1955953" cy="671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9202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Puzzle is starting to come together!</a:t>
            </a:r>
            <a:br>
              <a:rPr lang="en-US" dirty="0"/>
            </a:br>
            <a:r>
              <a:rPr lang="en-US" sz="3200" dirty="0"/>
              <a:t>Is everything fitting in?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4607772" cy="3455829"/>
          </a:xfrm>
        </p:spPr>
      </p:pic>
      <p:sp>
        <p:nvSpPr>
          <p:cNvPr id="5" name="TextBox 4"/>
          <p:cNvSpPr txBox="1"/>
          <p:nvPr/>
        </p:nvSpPr>
        <p:spPr>
          <a:xfrm>
            <a:off x="950976" y="5986272"/>
            <a:ext cx="91196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By Charles Hamm (Own work) [CC BY 3.0 (http://creativecommons.org/licenses/by/3.0)], via Wikimedia Commons. </a:t>
            </a:r>
            <a:r>
              <a:rPr lang="en-US" sz="1400" u="sng" dirty="0">
                <a:hlinkClick r:id="rId3"/>
              </a:rPr>
              <a:t>https://commons.wikimedia.org/wiki/File%3AClose_up_of_Hand_Cut_Jigsaw_Puzzle.JPG</a:t>
            </a:r>
            <a:endParaRPr lang="en-US" sz="14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0592" y="5986272"/>
            <a:ext cx="195698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738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02336"/>
            <a:ext cx="10515600" cy="12883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>You can finish the Puzzle!</a:t>
            </a:r>
            <a:br>
              <a:rPr lang="en-US" dirty="0"/>
            </a:br>
            <a:r>
              <a:rPr lang="en-US" sz="2400" dirty="0"/>
              <a:t>Time to write your own strategic plan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391656" cy="4351338"/>
          </a:xfrm>
        </p:spPr>
        <p:txBody>
          <a:bodyPr/>
          <a:lstStyle/>
          <a:p>
            <a:r>
              <a:rPr lang="en-US" dirty="0"/>
              <a:t>Great resources:</a:t>
            </a:r>
          </a:p>
          <a:p>
            <a:pPr marL="0" indent="0">
              <a:buNone/>
            </a:pPr>
            <a:r>
              <a:rPr lang="en-US" sz="1800" dirty="0"/>
              <a:t>"Guidelines for University Library Services to Undergraduate Students", American Library Association, September 1, 2006.</a:t>
            </a:r>
          </a:p>
          <a:p>
            <a:pPr marL="0" indent="0">
              <a:buNone/>
            </a:pPr>
            <a:r>
              <a:rPr lang="en-US" sz="1800" dirty="0"/>
              <a:t>http://www.ala.org/acrl/standards/ulsundergraduate (Accessed September 22, 2017)</a:t>
            </a:r>
          </a:p>
          <a:p>
            <a:pPr marL="0" indent="0">
              <a:buNone/>
            </a:pPr>
            <a:r>
              <a:rPr lang="en-US" sz="1200" dirty="0"/>
              <a:t>Document ID: aa690f2a-01be-ca04-3d7a-6bd0c30b18ab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/>
              <a:t>"Standards for Libraries in Higher Education", American Library Association, August 29, 2006.</a:t>
            </a:r>
          </a:p>
          <a:p>
            <a:pPr marL="0" indent="0">
              <a:buNone/>
            </a:pPr>
            <a:r>
              <a:rPr lang="en-US" sz="1800" dirty="0"/>
              <a:t>http://www.ala.org/acrl/standards/standardslibraries (Accessed September 22, 2017)</a:t>
            </a:r>
          </a:p>
          <a:p>
            <a:pPr marL="0" indent="0">
              <a:buNone/>
            </a:pPr>
            <a:r>
              <a:rPr lang="en-US" sz="1200" dirty="0"/>
              <a:t>Document ID: e169adbd-8407-4434-31c5-c14771a447b2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52883">
            <a:off x="7193280" y="1434683"/>
            <a:ext cx="2536156" cy="25361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604781">
            <a:off x="9207911" y="1425537"/>
            <a:ext cx="2261812" cy="25544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214124">
            <a:off x="7254246" y="3267279"/>
            <a:ext cx="2414225" cy="250567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7281387">
            <a:off x="9089029" y="3303859"/>
            <a:ext cx="2499577" cy="24325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11029" y="6039331"/>
            <a:ext cx="195698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631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Have you ever tried to do a puzzle without knowing what it was supposed to look like?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50001" y="889211"/>
            <a:ext cx="3929998" cy="689065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8003" y="5964230"/>
            <a:ext cx="195698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672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start?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3428" y="604157"/>
            <a:ext cx="1840372" cy="18403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19543070">
            <a:off x="609159" y="2444529"/>
            <a:ext cx="548684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Mission Statements</a:t>
            </a:r>
          </a:p>
        </p:txBody>
      </p:sp>
      <p:sp>
        <p:nvSpPr>
          <p:cNvPr id="8" name="Rectangle 7"/>
          <p:cNvSpPr/>
          <p:nvPr/>
        </p:nvSpPr>
        <p:spPr>
          <a:xfrm rot="329449">
            <a:off x="2056752" y="4893265"/>
            <a:ext cx="3571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Assessment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3679577" y="3261249"/>
            <a:ext cx="4003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Strategic Plan</a:t>
            </a:r>
          </a:p>
        </p:txBody>
      </p:sp>
      <p:sp>
        <p:nvSpPr>
          <p:cNvPr id="10" name="Rectangle 9"/>
          <p:cNvSpPr/>
          <p:nvPr/>
        </p:nvSpPr>
        <p:spPr>
          <a:xfrm rot="19325542">
            <a:off x="8026852" y="4116404"/>
            <a:ext cx="31008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Outcomes</a:t>
            </a:r>
          </a:p>
        </p:txBody>
      </p:sp>
      <p:sp>
        <p:nvSpPr>
          <p:cNvPr id="11" name="Rectangle 10"/>
          <p:cNvSpPr/>
          <p:nvPr/>
        </p:nvSpPr>
        <p:spPr>
          <a:xfrm rot="622993">
            <a:off x="6334720" y="1884152"/>
            <a:ext cx="30401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000" b="1" cap="none" spc="0" dirty="0">
                <a:ln/>
                <a:solidFill>
                  <a:schemeClr val="accent4"/>
                </a:solidFill>
                <a:effectLst/>
              </a:rPr>
              <a:t>Accreditation</a:t>
            </a:r>
          </a:p>
          <a:p>
            <a:pPr algn="ctr"/>
            <a:r>
              <a:rPr lang="en-US" sz="4000" b="1" dirty="0">
                <a:ln/>
                <a:solidFill>
                  <a:schemeClr val="accent4"/>
                </a:solidFill>
              </a:rPr>
              <a:t>Standards</a:t>
            </a:r>
            <a:endParaRPr lang="en-US" sz="40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24343"/>
            <a:ext cx="1553231" cy="16120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117" y="4622275"/>
            <a:ext cx="1850431" cy="180078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0195" y="5894890"/>
            <a:ext cx="195698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082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Good Start - Mission Statements</a:t>
            </a:r>
            <a:br>
              <a:rPr lang="en-US" dirty="0"/>
            </a:br>
            <a:r>
              <a:rPr lang="en-US" sz="2200" dirty="0"/>
              <a:t>Does anyone else pull out the outside edge puzzle pieces first?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4400" dirty="0"/>
              <a:t>University Mission Statement</a:t>
            </a:r>
          </a:p>
          <a:p>
            <a:pPr algn="ctr"/>
            <a:endParaRPr lang="en-US" sz="4400" dirty="0"/>
          </a:p>
          <a:p>
            <a:pPr algn="ctr"/>
            <a:endParaRPr lang="en-US" sz="4400" dirty="0"/>
          </a:p>
          <a:p>
            <a:pPr algn="ctr"/>
            <a:r>
              <a:rPr lang="en-US" sz="4800" dirty="0"/>
              <a:t>Library Mission Statement </a:t>
            </a:r>
          </a:p>
          <a:p>
            <a:pPr marL="0" indent="0" algn="ctr">
              <a:buNone/>
            </a:pPr>
            <a:r>
              <a:rPr lang="en-US" dirty="0"/>
              <a:t>	Start with key words and phrases and try to incorporate those 	into a very short library mission statement.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/>
              <a:t>Nelson, B. E. (2014). </a:t>
            </a:r>
            <a:r>
              <a:rPr lang="en-US" sz="1500" i="1" dirty="0"/>
              <a:t>The academic library administrator's field guide</a:t>
            </a:r>
            <a:r>
              <a:rPr lang="en-US" sz="1500" dirty="0"/>
              <a:t>.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/>
              <a:t>Chicago : ALA Editions, an imprint of the American Library Association, 2014.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sz="1700" dirty="0"/>
          </a:p>
        </p:txBody>
      </p:sp>
      <p:sp>
        <p:nvSpPr>
          <p:cNvPr id="4" name="Down Arrow 3"/>
          <p:cNvSpPr/>
          <p:nvPr/>
        </p:nvSpPr>
        <p:spPr>
          <a:xfrm>
            <a:off x="5487707" y="2351315"/>
            <a:ext cx="1132550" cy="12331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5146" y="365125"/>
            <a:ext cx="1758654" cy="19861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115" y="5976591"/>
            <a:ext cx="195698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59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Vision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91460">
            <a:off x="5768206" y="1848065"/>
            <a:ext cx="5729926" cy="3225736"/>
          </a:xfrm>
        </p:spPr>
      </p:pic>
      <p:sp>
        <p:nvSpPr>
          <p:cNvPr id="5" name="TextBox 4"/>
          <p:cNvSpPr txBox="1"/>
          <p:nvPr/>
        </p:nvSpPr>
        <p:spPr>
          <a:xfrm>
            <a:off x="838200" y="2122105"/>
            <a:ext cx="57748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4000" dirty="0"/>
              <a:t>2018-2023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Had lunch meetings with students, staff and faculty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“What is one idea, big or small, that you believe would make Harding University better?”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5 strategic points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Faculty Pre-Session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Open online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Presented to Board of Trustees in May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7583" y="6214659"/>
            <a:ext cx="1529327" cy="52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926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Information Systems and Technology Strategic Plan 2013-2018 and Action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Scrutinize and evaluate emerging technologies that lead to a change to operational efficiencies, and advance teaching and learning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Archive Harding social media</a:t>
            </a:r>
          </a:p>
          <a:p>
            <a:pPr lvl="1"/>
            <a:r>
              <a:rPr lang="en-US" dirty="0"/>
              <a:t>Cooperate with Verizon to install a DAS cellular antenna system in campus buildings</a:t>
            </a:r>
          </a:p>
          <a:p>
            <a:pPr lvl="1"/>
            <a:r>
              <a:rPr lang="en-US" dirty="0"/>
              <a:t>Evaluate and Implement degree audit and planning</a:t>
            </a:r>
          </a:p>
          <a:p>
            <a:pPr lvl="1"/>
            <a:r>
              <a:rPr lang="en-US" dirty="0"/>
              <a:t>Incorporate IPV6 technology into the campus network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Migrate to a new integrated library system, taking advantage of the cloud</a:t>
            </a:r>
          </a:p>
          <a:p>
            <a:pPr lvl="1"/>
            <a:r>
              <a:rPr lang="en-US" dirty="0"/>
              <a:t>Replace existing SAN data storage with newer technology that makes use of SSD storage</a:t>
            </a:r>
          </a:p>
          <a:p>
            <a:pPr lvl="1"/>
            <a:r>
              <a:rPr lang="en-US" dirty="0"/>
              <a:t>Retire Nortel phone systems, moving to VoIP solutions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8003" y="5976591"/>
            <a:ext cx="195698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445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87829"/>
            <a:ext cx="10515600" cy="5589134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/>
              <a:t>Promote digital access and scholarship and deeper integration of digital technologies in learning, teaching and scholarship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Establish an archivist position to preserve Harding's history and to initiate the start of a digital archive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Expand Brackett Library's instructional online resources along with outreach to online classes and Harding's professional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development centers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Expand Brackett Library to create more space for testing lab, student collaboration, individual study and student technology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support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Implement a digital institutional repository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Initiate a personal librarian program that will facilitate the integration of information literacy into the first-year experience 1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Promote increased understanding and usage of the library's e-book and e-journal collections</a:t>
            </a:r>
          </a:p>
          <a:p>
            <a:pPr lvl="1"/>
            <a:r>
              <a:rPr lang="en-US" sz="2900" dirty="0"/>
              <a:t>Redesign Pipeline portal</a:t>
            </a:r>
          </a:p>
          <a:p>
            <a:r>
              <a:rPr lang="en-US" sz="3800" dirty="0"/>
              <a:t>Promote improved digital and Web-based communication and public relations to help connect the Harding community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Build and launch a portal for searching/browsing campus historical markers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Develop and implement a vibrant and effective social media policy to be completed in collaboration with the Office of Public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Relations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Develop more effective communication with liaison departments and librarians</a:t>
            </a:r>
          </a:p>
          <a:p>
            <a:pPr lvl="1"/>
            <a:r>
              <a:rPr lang="en-US" sz="2900" dirty="0">
                <a:solidFill>
                  <a:srgbClr val="C00000"/>
                </a:solidFill>
              </a:rPr>
              <a:t>Implement process for tagging and rating library resources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0883" y="5946619"/>
            <a:ext cx="195698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627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Other units included us in their strategic plan and action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Physical Resources</a:t>
            </a:r>
          </a:p>
          <a:p>
            <a:pPr>
              <a:buFontTx/>
              <a:buChar char="-"/>
            </a:pPr>
            <a:r>
              <a:rPr lang="en-US" dirty="0">
                <a:solidFill>
                  <a:srgbClr val="C00000"/>
                </a:solidFill>
              </a:rPr>
              <a:t>Expand Brackett Library to create more space for testing lab, student collaboration, individual study and student technology support</a:t>
            </a:r>
          </a:p>
          <a:p>
            <a:pPr marL="0" indent="0">
              <a:buNone/>
            </a:pPr>
            <a:r>
              <a:rPr lang="en-US" dirty="0"/>
              <a:t>Student Support and Services</a:t>
            </a:r>
          </a:p>
          <a:p>
            <a:pPr>
              <a:buFontTx/>
              <a:buChar char="-"/>
            </a:pPr>
            <a:r>
              <a:rPr lang="en-US" dirty="0" err="1">
                <a:solidFill>
                  <a:srgbClr val="C00000"/>
                </a:solidFill>
              </a:rPr>
              <a:t>Iniate</a:t>
            </a:r>
            <a:r>
              <a:rPr lang="en-US" dirty="0">
                <a:solidFill>
                  <a:srgbClr val="C00000"/>
                </a:solidFill>
              </a:rPr>
              <a:t> a personal librarian program that will facilitate the integration of information literacy into the first-year experience</a:t>
            </a:r>
          </a:p>
          <a:p>
            <a:pPr>
              <a:buFontTx/>
              <a:buChar char="-"/>
            </a:pPr>
            <a:r>
              <a:rPr lang="en-US" dirty="0"/>
              <a:t>Increase and enhance student social, recreational  and study spaces on campus</a:t>
            </a:r>
          </a:p>
          <a:p>
            <a:pPr lvl="1">
              <a:buFontTx/>
              <a:buChar char="-"/>
            </a:pPr>
            <a:r>
              <a:rPr lang="en-US" dirty="0">
                <a:solidFill>
                  <a:srgbClr val="C00000"/>
                </a:solidFill>
              </a:rPr>
              <a:t>Expand Brackett Library to create more space for testing lab, student collaboration, individual study and student technology support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0883" y="5976591"/>
            <a:ext cx="195698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111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at all sides </a:t>
            </a:r>
            <a:br>
              <a:rPr lang="en-US" dirty="0"/>
            </a:br>
            <a:r>
              <a:rPr lang="en-US" sz="2400" dirty="0"/>
              <a:t>Do you ever try to put together small sections of the puzzle first?</a:t>
            </a:r>
            <a:r>
              <a:rPr lang="en-US" dirty="0"/>
              <a:t>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Step back and look at University Learning Outcomes and Student Learning Outcomes</a:t>
            </a:r>
          </a:p>
          <a:p>
            <a:pPr lvl="1"/>
            <a:r>
              <a:rPr lang="en-US" dirty="0"/>
              <a:t>How will these fit under the strategic plan?</a:t>
            </a:r>
          </a:p>
          <a:p>
            <a:pPr lvl="1"/>
            <a:r>
              <a:rPr lang="en-US" dirty="0"/>
              <a:t>Are there things that would help or enhance the achievement of the SLOs?</a:t>
            </a:r>
          </a:p>
          <a:p>
            <a:pPr lvl="1"/>
            <a:r>
              <a:rPr lang="en-US" dirty="0"/>
              <a:t>Are there resources that are needed to help with assessment of SLOs?</a:t>
            </a:r>
          </a:p>
          <a:p>
            <a:pPr lvl="1"/>
            <a:r>
              <a:rPr lang="en-US" dirty="0"/>
              <a:t>Have we made sure that we are meeting criteria for accreditation and ACRL framework?</a:t>
            </a:r>
          </a:p>
          <a:p>
            <a:r>
              <a:rPr lang="en-US" dirty="0"/>
              <a:t>Step back and look at Assessment</a:t>
            </a:r>
          </a:p>
          <a:p>
            <a:pPr lvl="2"/>
            <a:r>
              <a:rPr lang="en-US" sz="2400" dirty="0"/>
              <a:t>Are there resources or items that are needed for assessing strategic plan action steps and SLOs?</a:t>
            </a:r>
          </a:p>
          <a:p>
            <a:pPr lvl="2"/>
            <a:r>
              <a:rPr lang="en-US" sz="2400" dirty="0"/>
              <a:t>Is there even a way to assess your strategic plan action steps and SLOs?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856" y="524406"/>
            <a:ext cx="1253729" cy="13012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4720" y="5976591"/>
            <a:ext cx="195698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83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664</Words>
  <Application>Microsoft Office PowerPoint</Application>
  <PresentationFormat>Widescreen</PresentationFormat>
  <Paragraphs>82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Have you ever tried to do a puzzle without knowing what it was supposed to look like?</vt:lpstr>
      <vt:lpstr>Where to start?</vt:lpstr>
      <vt:lpstr>A Good Start - Mission Statements Does anyone else pull out the outside edge puzzle pieces first?</vt:lpstr>
      <vt:lpstr>Strategic Vision</vt:lpstr>
      <vt:lpstr>Information Systems and Technology Strategic Plan 2013-2018 and Action Steps</vt:lpstr>
      <vt:lpstr>PowerPoint Presentation</vt:lpstr>
      <vt:lpstr>Other units included us in their strategic plan and action steps</vt:lpstr>
      <vt:lpstr>Looking at all sides  Do you ever try to put together small sections of the puzzle first?     </vt:lpstr>
      <vt:lpstr>The Puzzle is starting to come together! Is everything fitting in?</vt:lpstr>
      <vt:lpstr> You can finish the Puzzle! Time to write your own strategic plan </vt:lpstr>
    </vt:vector>
  </TitlesOfParts>
  <Company>Harding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McGohan</dc:creator>
  <cp:lastModifiedBy>Jean Waldrop</cp:lastModifiedBy>
  <cp:revision>23</cp:revision>
  <dcterms:created xsi:type="dcterms:W3CDTF">2017-09-19T20:42:35Z</dcterms:created>
  <dcterms:modified xsi:type="dcterms:W3CDTF">2019-01-04T15:18:42Z</dcterms:modified>
</cp:coreProperties>
</file>