
<file path=[Content_Types].xml><?xml version="1.0" encoding="utf-8"?>
<Types xmlns="http://schemas.openxmlformats.org/package/2006/content-types">
  <Default Extension="xml" ContentType="application/xml"/>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5"/>
  </p:notesMasterIdLst>
  <p:handoutMasterIdLst>
    <p:handoutMasterId r:id="rId36"/>
  </p:handoutMasterIdLst>
  <p:sldIdLst>
    <p:sldId id="256" r:id="rId2"/>
    <p:sldId id="257" r:id="rId3"/>
    <p:sldId id="258" r:id="rId4"/>
    <p:sldId id="259" r:id="rId5"/>
    <p:sldId id="260" r:id="rId6"/>
    <p:sldId id="291" r:id="rId7"/>
    <p:sldId id="262" r:id="rId8"/>
    <p:sldId id="263" r:id="rId9"/>
    <p:sldId id="267" r:id="rId10"/>
    <p:sldId id="285" r:id="rId11"/>
    <p:sldId id="265" r:id="rId12"/>
    <p:sldId id="266" r:id="rId13"/>
    <p:sldId id="268" r:id="rId14"/>
    <p:sldId id="269" r:id="rId15"/>
    <p:sldId id="270" r:id="rId16"/>
    <p:sldId id="271" r:id="rId17"/>
    <p:sldId id="272" r:id="rId18"/>
    <p:sldId id="278" r:id="rId19"/>
    <p:sldId id="273" r:id="rId20"/>
    <p:sldId id="286" r:id="rId21"/>
    <p:sldId id="287" r:id="rId22"/>
    <p:sldId id="275" r:id="rId23"/>
    <p:sldId id="288" r:id="rId24"/>
    <p:sldId id="276" r:id="rId25"/>
    <p:sldId id="281" r:id="rId26"/>
    <p:sldId id="290" r:id="rId27"/>
    <p:sldId id="289" r:id="rId28"/>
    <p:sldId id="279" r:id="rId29"/>
    <p:sldId id="280" r:id="rId30"/>
    <p:sldId id="282" r:id="rId31"/>
    <p:sldId id="283" r:id="rId32"/>
    <p:sldId id="284" r:id="rId33"/>
    <p:sldId id="292" r:id="rId3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hiddenSlides="1"/>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0"/>
    <p:restoredTop sz="94737"/>
  </p:normalViewPr>
  <p:slideViewPr>
    <p:cSldViewPr snapToGrid="0" snapToObjects="1">
      <p:cViewPr>
        <p:scale>
          <a:sx n="100" d="100"/>
          <a:sy n="100" d="100"/>
        </p:scale>
        <p:origin x="1664" y="-14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notesMaster" Target="notesMasters/notesMaster1.xml"/><Relationship Id="rId36" Type="http://schemas.openxmlformats.org/officeDocument/2006/relationships/handoutMaster" Target="handoutMasters/handout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esProps" Target="presProps.xml"/><Relationship Id="rId38" Type="http://schemas.openxmlformats.org/officeDocument/2006/relationships/viewProps" Target="viewProps.xml"/><Relationship Id="rId39" Type="http://schemas.openxmlformats.org/officeDocument/2006/relationships/theme" Target="theme/theme1.xml"/><Relationship Id="rId4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A54F586-E15D-E64F-BBBE-705C71153F56}" type="datetime1">
              <a:rPr lang="en-US" smtClean="0"/>
              <a:t>5/23/17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661DD6F-39CC-F346-926A-7EA566538FFD}" type="slidenum">
              <a:rPr lang="en-US" smtClean="0"/>
              <a:t>‹#›</a:t>
            </a:fld>
            <a:endParaRPr lang="en-US"/>
          </a:p>
        </p:txBody>
      </p:sp>
    </p:spTree>
    <p:extLst>
      <p:ext uri="{BB962C8B-B14F-4D97-AF65-F5344CB8AC3E}">
        <p14:creationId xmlns:p14="http://schemas.microsoft.com/office/powerpoint/2010/main" val="135511503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2A66C1C-CBC0-4B4D-A001-4C777337302E}" type="datetime1">
              <a:rPr lang="en-US" smtClean="0"/>
              <a:t>5/23/17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BAA6F4-8D8D-A748-8297-62B5124827DF}" type="slidenum">
              <a:rPr lang="en-US" smtClean="0"/>
              <a:t>‹#›</a:t>
            </a:fld>
            <a:endParaRPr lang="en-US"/>
          </a:p>
        </p:txBody>
      </p:sp>
    </p:spTree>
    <p:extLst>
      <p:ext uri="{BB962C8B-B14F-4D97-AF65-F5344CB8AC3E}">
        <p14:creationId xmlns:p14="http://schemas.microsoft.com/office/powerpoint/2010/main" val="227954281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BBAA6F4-8D8D-A748-8297-62B5124827DF}" type="slidenum">
              <a:rPr lang="en-US" smtClean="0"/>
              <a:t>1</a:t>
            </a:fld>
            <a:endParaRPr lang="en-US"/>
          </a:p>
        </p:txBody>
      </p:sp>
    </p:spTree>
    <p:extLst>
      <p:ext uri="{BB962C8B-B14F-4D97-AF65-F5344CB8AC3E}">
        <p14:creationId xmlns:p14="http://schemas.microsoft.com/office/powerpoint/2010/main" val="14884314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Does anyone</a:t>
            </a:r>
            <a:r>
              <a:rPr lang="en-US" baseline="0" dirty="0" smtClean="0"/>
              <a:t> have any idea what type of hearing loss they have? When you were  evaluated by your audiologist or ENT, what did they tell you?</a:t>
            </a:r>
          </a:p>
          <a:p>
            <a:endParaRPr lang="en-US" dirty="0"/>
          </a:p>
        </p:txBody>
      </p:sp>
      <p:sp>
        <p:nvSpPr>
          <p:cNvPr id="4" name="Slide Number Placeholder 3"/>
          <p:cNvSpPr>
            <a:spLocks noGrp="1"/>
          </p:cNvSpPr>
          <p:nvPr>
            <p:ph type="sldNum" sz="quarter" idx="10"/>
          </p:nvPr>
        </p:nvSpPr>
        <p:spPr/>
        <p:txBody>
          <a:bodyPr/>
          <a:lstStyle/>
          <a:p>
            <a:fld id="{ABBAA6F4-8D8D-A748-8297-62B5124827DF}" type="slidenum">
              <a:rPr lang="en-US" smtClean="0"/>
              <a:t>10</a:t>
            </a:fld>
            <a:endParaRPr lang="en-US"/>
          </a:p>
        </p:txBody>
      </p:sp>
    </p:spTree>
    <p:extLst>
      <p:ext uri="{BB962C8B-B14F-4D97-AF65-F5344CB8AC3E}">
        <p14:creationId xmlns:p14="http://schemas.microsoft.com/office/powerpoint/2010/main" val="11998652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Programmed cell death – making room</a:t>
            </a:r>
            <a:r>
              <a:rPr lang="en-US" baseline="0" dirty="0" smtClean="0"/>
              <a:t> for new cells</a:t>
            </a:r>
            <a:endParaRPr lang="en-US" dirty="0"/>
          </a:p>
        </p:txBody>
      </p:sp>
      <p:sp>
        <p:nvSpPr>
          <p:cNvPr id="4" name="Slide Number Placeholder 3"/>
          <p:cNvSpPr>
            <a:spLocks noGrp="1"/>
          </p:cNvSpPr>
          <p:nvPr>
            <p:ph type="sldNum" sz="quarter" idx="10"/>
          </p:nvPr>
        </p:nvSpPr>
        <p:spPr/>
        <p:txBody>
          <a:bodyPr/>
          <a:lstStyle/>
          <a:p>
            <a:fld id="{ABBAA6F4-8D8D-A748-8297-62B5124827DF}" type="slidenum">
              <a:rPr lang="en-US" smtClean="0"/>
              <a:t>11</a:t>
            </a:fld>
            <a:endParaRPr lang="en-US"/>
          </a:p>
        </p:txBody>
      </p:sp>
    </p:spTree>
    <p:extLst>
      <p:ext uri="{BB962C8B-B14F-4D97-AF65-F5344CB8AC3E}">
        <p14:creationId xmlns:p14="http://schemas.microsoft.com/office/powerpoint/2010/main" val="41886378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During this period of time it</a:t>
            </a:r>
            <a:r>
              <a:rPr lang="en-US" baseline="0" dirty="0" smtClean="0"/>
              <a:t> became clear that the assumption that warm blooded vertebrates cannot restore hair cells is wrong.</a:t>
            </a:r>
          </a:p>
          <a:p>
            <a:endParaRPr lang="en-US" baseline="0" dirty="0" smtClean="0"/>
          </a:p>
          <a:p>
            <a:r>
              <a:rPr lang="en-US" baseline="0" dirty="0" smtClean="0"/>
              <a:t>Both young and adult birds can regenerate new hair cells throughout life.  This ability is widespread across vertebrates and hair cell organ systems.</a:t>
            </a:r>
          </a:p>
          <a:p>
            <a:endParaRPr lang="en-US" baseline="0" dirty="0" smtClean="0"/>
          </a:p>
          <a:p>
            <a:r>
              <a:rPr lang="en-US" baseline="0" dirty="0" smtClean="0"/>
              <a:t>Not in mammals</a:t>
            </a:r>
          </a:p>
        </p:txBody>
      </p:sp>
      <p:sp>
        <p:nvSpPr>
          <p:cNvPr id="4" name="Slide Number Placeholder 3"/>
          <p:cNvSpPr>
            <a:spLocks noGrp="1"/>
          </p:cNvSpPr>
          <p:nvPr>
            <p:ph type="sldNum" sz="quarter" idx="10"/>
          </p:nvPr>
        </p:nvSpPr>
        <p:spPr/>
        <p:txBody>
          <a:bodyPr/>
          <a:lstStyle/>
          <a:p>
            <a:fld id="{ABBAA6F4-8D8D-A748-8297-62B5124827DF}" type="slidenum">
              <a:rPr lang="en-US" smtClean="0"/>
              <a:t>12</a:t>
            </a:fld>
            <a:endParaRPr lang="en-US"/>
          </a:p>
        </p:txBody>
      </p:sp>
    </p:spTree>
    <p:extLst>
      <p:ext uri="{BB962C8B-B14F-4D97-AF65-F5344CB8AC3E}">
        <p14:creationId xmlns:p14="http://schemas.microsoft.com/office/powerpoint/2010/main" val="10979518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BBAA6F4-8D8D-A748-8297-62B5124827DF}" type="slidenum">
              <a:rPr lang="en-US" smtClean="0"/>
              <a:t>13</a:t>
            </a:fld>
            <a:endParaRPr lang="en-US"/>
          </a:p>
        </p:txBody>
      </p:sp>
    </p:spTree>
    <p:extLst>
      <p:ext uri="{BB962C8B-B14F-4D97-AF65-F5344CB8AC3E}">
        <p14:creationId xmlns:p14="http://schemas.microsoft.com/office/powerpoint/2010/main" val="10531745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BBAA6F4-8D8D-A748-8297-62B5124827DF}" type="slidenum">
              <a:rPr lang="en-US" smtClean="0"/>
              <a:t>14</a:t>
            </a:fld>
            <a:endParaRPr lang="en-US"/>
          </a:p>
        </p:txBody>
      </p:sp>
    </p:spTree>
    <p:extLst>
      <p:ext uri="{BB962C8B-B14F-4D97-AF65-F5344CB8AC3E}">
        <p14:creationId xmlns:p14="http://schemas.microsoft.com/office/powerpoint/2010/main" val="39844015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BBAA6F4-8D8D-A748-8297-62B5124827DF}" type="slidenum">
              <a:rPr lang="en-US" smtClean="0"/>
              <a:t>15</a:t>
            </a:fld>
            <a:endParaRPr lang="en-US"/>
          </a:p>
        </p:txBody>
      </p:sp>
    </p:spTree>
    <p:extLst>
      <p:ext uri="{BB962C8B-B14F-4D97-AF65-F5344CB8AC3E}">
        <p14:creationId xmlns:p14="http://schemas.microsoft.com/office/powerpoint/2010/main" val="32845249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BBAA6F4-8D8D-A748-8297-62B5124827DF}" type="slidenum">
              <a:rPr lang="en-US" smtClean="0"/>
              <a:t>16</a:t>
            </a:fld>
            <a:endParaRPr lang="en-US"/>
          </a:p>
        </p:txBody>
      </p:sp>
    </p:spTree>
    <p:extLst>
      <p:ext uri="{BB962C8B-B14F-4D97-AF65-F5344CB8AC3E}">
        <p14:creationId xmlns:p14="http://schemas.microsoft.com/office/powerpoint/2010/main" val="13233864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lvl="1" indent="0" algn="l" defTabSz="457200" rtl="0" eaLnBrk="1" fontAlgn="auto" latinLnBrk="0" hangingPunct="1">
              <a:lnSpc>
                <a:spcPct val="100000"/>
              </a:lnSpc>
              <a:spcBef>
                <a:spcPts val="0"/>
              </a:spcBef>
              <a:spcAft>
                <a:spcPts val="0"/>
              </a:spcAft>
              <a:buClrTx/>
              <a:buSzTx/>
              <a:buFontTx/>
              <a:buNone/>
              <a:tabLst/>
              <a:defRPr/>
            </a:pPr>
            <a:r>
              <a:rPr lang="en-US" dirty="0" smtClean="0"/>
              <a:t>Hair cell regeneration has seen its greatest successes in gene therapy</a:t>
            </a:r>
            <a:r>
              <a:rPr lang="en-US" baseline="0" dirty="0" smtClean="0"/>
              <a:t> l</a:t>
            </a:r>
            <a:r>
              <a:rPr lang="en-US" dirty="0" smtClean="0"/>
              <a:t>argely because it would</a:t>
            </a:r>
            <a:r>
              <a:rPr lang="en-US" baseline="0" dirty="0" smtClean="0"/>
              <a:t> be applicable to the most common forms of hearing loss (</a:t>
            </a:r>
            <a:r>
              <a:rPr lang="en-US" baseline="0" dirty="0" err="1" smtClean="0"/>
              <a:t>presbycusis</a:t>
            </a:r>
            <a:r>
              <a:rPr lang="en-US" baseline="0" dirty="0" smtClean="0"/>
              <a:t>, noise induced hearing loss, hearing loss due to infection, trauma, and ototoxicity</a:t>
            </a:r>
            <a:endParaRPr lang="en-US" dirty="0"/>
          </a:p>
        </p:txBody>
      </p:sp>
      <p:sp>
        <p:nvSpPr>
          <p:cNvPr id="4" name="Slide Number Placeholder 3"/>
          <p:cNvSpPr>
            <a:spLocks noGrp="1"/>
          </p:cNvSpPr>
          <p:nvPr>
            <p:ph type="sldNum" sz="quarter" idx="10"/>
          </p:nvPr>
        </p:nvSpPr>
        <p:spPr/>
        <p:txBody>
          <a:bodyPr/>
          <a:lstStyle/>
          <a:p>
            <a:fld id="{ABBAA6F4-8D8D-A748-8297-62B5124827DF}" type="slidenum">
              <a:rPr lang="en-US" smtClean="0"/>
              <a:t>17</a:t>
            </a:fld>
            <a:endParaRPr lang="en-US"/>
          </a:p>
        </p:txBody>
      </p:sp>
    </p:spTree>
    <p:extLst>
      <p:ext uri="{BB962C8B-B14F-4D97-AF65-F5344CB8AC3E}">
        <p14:creationId xmlns:p14="http://schemas.microsoft.com/office/powerpoint/2010/main" val="6146425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BBAA6F4-8D8D-A748-8297-62B5124827DF}" type="slidenum">
              <a:rPr lang="en-US" smtClean="0"/>
              <a:t>18</a:t>
            </a:fld>
            <a:endParaRPr lang="en-US"/>
          </a:p>
        </p:txBody>
      </p:sp>
    </p:spTree>
    <p:extLst>
      <p:ext uri="{BB962C8B-B14F-4D97-AF65-F5344CB8AC3E}">
        <p14:creationId xmlns:p14="http://schemas.microsoft.com/office/powerpoint/2010/main" val="7832791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BBAA6F4-8D8D-A748-8297-62B5124827DF}" type="slidenum">
              <a:rPr lang="en-US" smtClean="0"/>
              <a:t>19</a:t>
            </a:fld>
            <a:endParaRPr lang="en-US"/>
          </a:p>
        </p:txBody>
      </p:sp>
    </p:spTree>
    <p:extLst>
      <p:ext uri="{BB962C8B-B14F-4D97-AF65-F5344CB8AC3E}">
        <p14:creationId xmlns:p14="http://schemas.microsoft.com/office/powerpoint/2010/main" val="31669869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BBAA6F4-8D8D-A748-8297-62B5124827DF}" type="slidenum">
              <a:rPr lang="en-US" smtClean="0"/>
              <a:t>2</a:t>
            </a:fld>
            <a:endParaRPr lang="en-US"/>
          </a:p>
        </p:txBody>
      </p:sp>
    </p:spTree>
    <p:extLst>
      <p:ext uri="{BB962C8B-B14F-4D97-AF65-F5344CB8AC3E}">
        <p14:creationId xmlns:p14="http://schemas.microsoft.com/office/powerpoint/2010/main" val="27963832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Prevalence of</a:t>
            </a:r>
            <a:r>
              <a:rPr lang="en-US" baseline="0" dirty="0" smtClean="0"/>
              <a:t> dementia is projected to double every 20 years such that by 2050 over 100 million people, or nearly every 1 in 85 persons will be affected.</a:t>
            </a:r>
          </a:p>
          <a:p>
            <a:endParaRPr lang="en-US" baseline="0" dirty="0" smtClean="0"/>
          </a:p>
          <a:p>
            <a:r>
              <a:rPr lang="en-US" baseline="0" dirty="0" smtClean="0"/>
              <a:t>In this study, self reported hearing aid use was not associated with a significant reduction in dementia risk –unknown how hearing aid use effects cognitive decline</a:t>
            </a:r>
            <a:endParaRPr lang="en-US" dirty="0"/>
          </a:p>
        </p:txBody>
      </p:sp>
      <p:sp>
        <p:nvSpPr>
          <p:cNvPr id="4" name="Slide Number Placeholder 3"/>
          <p:cNvSpPr>
            <a:spLocks noGrp="1"/>
          </p:cNvSpPr>
          <p:nvPr>
            <p:ph type="sldNum" sz="quarter" idx="10"/>
          </p:nvPr>
        </p:nvSpPr>
        <p:spPr/>
        <p:txBody>
          <a:bodyPr/>
          <a:lstStyle/>
          <a:p>
            <a:fld id="{ABBAA6F4-8D8D-A748-8297-62B5124827DF}" type="slidenum">
              <a:rPr lang="en-US" smtClean="0"/>
              <a:t>30</a:t>
            </a:fld>
            <a:endParaRPr lang="en-US"/>
          </a:p>
        </p:txBody>
      </p:sp>
    </p:spTree>
    <p:extLst>
      <p:ext uri="{BB962C8B-B14F-4D97-AF65-F5344CB8AC3E}">
        <p14:creationId xmlns:p14="http://schemas.microsoft.com/office/powerpoint/2010/main" val="40655400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BBAA6F4-8D8D-A748-8297-62B5124827DF}" type="slidenum">
              <a:rPr lang="en-US" smtClean="0"/>
              <a:t>3</a:t>
            </a:fld>
            <a:endParaRPr lang="en-US"/>
          </a:p>
        </p:txBody>
      </p:sp>
    </p:spTree>
    <p:extLst>
      <p:ext uri="{BB962C8B-B14F-4D97-AF65-F5344CB8AC3E}">
        <p14:creationId xmlns:p14="http://schemas.microsoft.com/office/powerpoint/2010/main" val="41178304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Latin</a:t>
            </a:r>
            <a:r>
              <a:rPr lang="en-US" baseline="0" dirty="0" smtClean="0"/>
              <a:t> word for snail </a:t>
            </a:r>
            <a:endParaRPr lang="en-US" dirty="0"/>
          </a:p>
        </p:txBody>
      </p:sp>
      <p:sp>
        <p:nvSpPr>
          <p:cNvPr id="4" name="Slide Number Placeholder 3"/>
          <p:cNvSpPr>
            <a:spLocks noGrp="1"/>
          </p:cNvSpPr>
          <p:nvPr>
            <p:ph type="sldNum" sz="quarter" idx="10"/>
          </p:nvPr>
        </p:nvSpPr>
        <p:spPr/>
        <p:txBody>
          <a:bodyPr/>
          <a:lstStyle/>
          <a:p>
            <a:fld id="{ABBAA6F4-8D8D-A748-8297-62B5124827DF}" type="slidenum">
              <a:rPr lang="en-US" smtClean="0"/>
              <a:t>4</a:t>
            </a:fld>
            <a:endParaRPr lang="en-US"/>
          </a:p>
        </p:txBody>
      </p:sp>
    </p:spTree>
    <p:extLst>
      <p:ext uri="{BB962C8B-B14F-4D97-AF65-F5344CB8AC3E}">
        <p14:creationId xmlns:p14="http://schemas.microsoft.com/office/powerpoint/2010/main" val="9213879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BBAA6F4-8D8D-A748-8297-62B5124827DF}" type="slidenum">
              <a:rPr lang="en-US" smtClean="0"/>
              <a:t>5</a:t>
            </a:fld>
            <a:endParaRPr lang="en-US"/>
          </a:p>
        </p:txBody>
      </p:sp>
    </p:spTree>
    <p:extLst>
      <p:ext uri="{BB962C8B-B14F-4D97-AF65-F5344CB8AC3E}">
        <p14:creationId xmlns:p14="http://schemas.microsoft.com/office/powerpoint/2010/main" val="116215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Auricle directs sound waves into the external auditory canal</a:t>
            </a:r>
          </a:p>
          <a:p>
            <a:r>
              <a:rPr lang="en-US" sz="1200" kern="1200" dirty="0" smtClean="0">
                <a:solidFill>
                  <a:schemeClr val="tx1"/>
                </a:solidFill>
                <a:latin typeface="+mn-lt"/>
                <a:ea typeface="+mn-ea"/>
                <a:cs typeface="+mn-cs"/>
              </a:rPr>
              <a:t>Eardrum vibrates according to high and low frequency sounds</a:t>
            </a:r>
          </a:p>
          <a:p>
            <a:r>
              <a:rPr lang="en-US" sz="1200" kern="1200" dirty="0" smtClean="0">
                <a:solidFill>
                  <a:schemeClr val="tx1"/>
                </a:solidFill>
                <a:latin typeface="+mn-lt"/>
                <a:ea typeface="+mn-ea"/>
                <a:cs typeface="+mn-cs"/>
              </a:rPr>
              <a:t>Vibration is transmitted from the eardrum to the malleus to the incus and then to stapes</a:t>
            </a:r>
          </a:p>
          <a:p>
            <a:r>
              <a:rPr lang="en-US" sz="1200" kern="1200" dirty="0" smtClean="0">
                <a:solidFill>
                  <a:schemeClr val="tx1"/>
                </a:solidFill>
                <a:latin typeface="+mn-lt"/>
                <a:ea typeface="+mn-ea"/>
                <a:cs typeface="+mn-cs"/>
              </a:rPr>
              <a:t>Stapes vibrates, pushing the membrane of the oval window in and out</a:t>
            </a:r>
          </a:p>
          <a:p>
            <a:r>
              <a:rPr lang="en-US" sz="1200" kern="1200" dirty="0" smtClean="0">
                <a:solidFill>
                  <a:schemeClr val="tx1"/>
                </a:solidFill>
                <a:latin typeface="+mn-lt"/>
                <a:ea typeface="+mn-ea"/>
                <a:cs typeface="+mn-cs"/>
              </a:rPr>
              <a:t>Movements of the oval window cause fluid pressure waves in perilymph of cochlea</a:t>
            </a:r>
          </a:p>
          <a:p>
            <a:r>
              <a:rPr lang="en-US" sz="1200" kern="1200" dirty="0" smtClean="0">
                <a:solidFill>
                  <a:schemeClr val="tx1"/>
                </a:solidFill>
                <a:latin typeface="+mn-lt"/>
                <a:ea typeface="+mn-ea"/>
                <a:cs typeface="+mn-cs"/>
              </a:rPr>
              <a:t>Pressure waves are transmitted from the </a:t>
            </a:r>
            <a:r>
              <a:rPr lang="en-US" sz="1200" kern="1200" dirty="0" err="1" smtClean="0">
                <a:solidFill>
                  <a:schemeClr val="tx1"/>
                </a:solidFill>
                <a:latin typeface="+mn-lt"/>
                <a:ea typeface="+mn-ea"/>
                <a:cs typeface="+mn-cs"/>
              </a:rPr>
              <a:t>scala</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vestibuli</a:t>
            </a:r>
            <a:r>
              <a:rPr lang="en-US" sz="1200" kern="1200" dirty="0" smtClean="0">
                <a:solidFill>
                  <a:schemeClr val="tx1"/>
                </a:solidFill>
                <a:latin typeface="+mn-lt"/>
                <a:ea typeface="+mn-ea"/>
                <a:cs typeface="+mn-cs"/>
              </a:rPr>
              <a:t> to the </a:t>
            </a:r>
            <a:r>
              <a:rPr lang="en-US" sz="1200" kern="1200" dirty="0" err="1" smtClean="0">
                <a:solidFill>
                  <a:schemeClr val="tx1"/>
                </a:solidFill>
                <a:latin typeface="+mn-lt"/>
                <a:ea typeface="+mn-ea"/>
                <a:cs typeface="+mn-cs"/>
              </a:rPr>
              <a:t>scala</a:t>
            </a:r>
            <a:r>
              <a:rPr lang="en-US" sz="1200" kern="1200" dirty="0" smtClean="0">
                <a:solidFill>
                  <a:schemeClr val="tx1"/>
                </a:solidFill>
                <a:latin typeface="+mn-lt"/>
                <a:ea typeface="+mn-ea"/>
                <a:cs typeface="+mn-cs"/>
              </a:rPr>
              <a:t> tympani and then into the round window</a:t>
            </a:r>
          </a:p>
          <a:p>
            <a:r>
              <a:rPr lang="en-US" sz="1200" kern="1200" dirty="0" smtClean="0">
                <a:solidFill>
                  <a:schemeClr val="tx1"/>
                </a:solidFill>
                <a:latin typeface="+mn-lt"/>
                <a:ea typeface="+mn-ea"/>
                <a:cs typeface="+mn-cs"/>
              </a:rPr>
              <a:t>Pressure waves deform walls of </a:t>
            </a:r>
            <a:r>
              <a:rPr lang="en-US" sz="1200" kern="1200" dirty="0" err="1" smtClean="0">
                <a:solidFill>
                  <a:schemeClr val="tx1"/>
                </a:solidFill>
                <a:latin typeface="+mn-lt"/>
                <a:ea typeface="+mn-ea"/>
                <a:cs typeface="+mn-cs"/>
              </a:rPr>
              <a:t>scala</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vestibuli</a:t>
            </a:r>
            <a:r>
              <a:rPr lang="en-US" sz="1200" kern="1200" dirty="0" smtClean="0">
                <a:solidFill>
                  <a:schemeClr val="tx1"/>
                </a:solidFill>
                <a:latin typeface="+mn-lt"/>
                <a:ea typeface="+mn-ea"/>
                <a:cs typeface="+mn-cs"/>
              </a:rPr>
              <a:t> and </a:t>
            </a:r>
            <a:r>
              <a:rPr lang="en-US" sz="1200" kern="1200" dirty="0" err="1" smtClean="0">
                <a:solidFill>
                  <a:schemeClr val="tx1"/>
                </a:solidFill>
                <a:latin typeface="+mn-lt"/>
                <a:ea typeface="+mn-ea"/>
                <a:cs typeface="+mn-cs"/>
              </a:rPr>
              <a:t>scala</a:t>
            </a:r>
            <a:r>
              <a:rPr lang="en-US" sz="1200" kern="1200" dirty="0" smtClean="0">
                <a:solidFill>
                  <a:schemeClr val="tx1"/>
                </a:solidFill>
                <a:latin typeface="+mn-lt"/>
                <a:ea typeface="+mn-ea"/>
                <a:cs typeface="+mn-cs"/>
              </a:rPr>
              <a:t> tympani, collectively causing the vestibular membrane to move (pressure in </a:t>
            </a:r>
            <a:r>
              <a:rPr lang="en-US" sz="1200" kern="1200" dirty="0" err="1" smtClean="0">
                <a:solidFill>
                  <a:schemeClr val="tx1"/>
                </a:solidFill>
                <a:latin typeface="+mn-lt"/>
                <a:ea typeface="+mn-ea"/>
                <a:cs typeface="+mn-cs"/>
              </a:rPr>
              <a:t>endolymph</a:t>
            </a:r>
            <a:r>
              <a:rPr lang="en-US" sz="1200" kern="1200" dirty="0" smtClean="0">
                <a:solidFill>
                  <a:schemeClr val="tx1"/>
                </a:solidFill>
                <a:latin typeface="+mn-lt"/>
                <a:ea typeface="+mn-ea"/>
                <a:cs typeface="+mn-cs"/>
              </a:rPr>
              <a:t> increases &amp; decreases)</a:t>
            </a:r>
          </a:p>
          <a:p>
            <a:r>
              <a:rPr lang="en-US" sz="1200" kern="1200" dirty="0" smtClean="0">
                <a:solidFill>
                  <a:schemeClr val="tx1"/>
                </a:solidFill>
                <a:latin typeface="+mn-lt"/>
                <a:ea typeface="+mn-ea"/>
                <a:cs typeface="+mn-cs"/>
              </a:rPr>
              <a:t>Pressure fluctuations in </a:t>
            </a:r>
            <a:r>
              <a:rPr lang="en-US" sz="1200" kern="1200" dirty="0" err="1" smtClean="0">
                <a:solidFill>
                  <a:schemeClr val="tx1"/>
                </a:solidFill>
                <a:latin typeface="+mn-lt"/>
                <a:ea typeface="+mn-ea"/>
                <a:cs typeface="+mn-cs"/>
              </a:rPr>
              <a:t>endolymph</a:t>
            </a:r>
            <a:r>
              <a:rPr lang="en-US" sz="1200" kern="1200" dirty="0" smtClean="0">
                <a:solidFill>
                  <a:schemeClr val="tx1"/>
                </a:solidFill>
                <a:latin typeface="+mn-lt"/>
                <a:ea typeface="+mn-ea"/>
                <a:cs typeface="+mn-cs"/>
              </a:rPr>
              <a:t> move the basilar membrane</a:t>
            </a:r>
          </a:p>
          <a:p>
            <a:r>
              <a:rPr lang="en-US" sz="1200" kern="1200" dirty="0" smtClean="0">
                <a:solidFill>
                  <a:schemeClr val="tx1"/>
                </a:solidFill>
                <a:latin typeface="+mn-lt"/>
                <a:ea typeface="+mn-ea"/>
                <a:cs typeface="+mn-cs"/>
              </a:rPr>
              <a:t>Hairs of the organ of </a:t>
            </a:r>
            <a:r>
              <a:rPr lang="en-US" sz="1200" kern="1200" dirty="0" err="1" smtClean="0">
                <a:solidFill>
                  <a:schemeClr val="tx1"/>
                </a:solidFill>
                <a:latin typeface="+mn-lt"/>
                <a:ea typeface="+mn-ea"/>
                <a:cs typeface="+mn-cs"/>
              </a:rPr>
              <a:t>Corti</a:t>
            </a:r>
            <a:r>
              <a:rPr lang="en-US" sz="1200" kern="1200" dirty="0" smtClean="0">
                <a:solidFill>
                  <a:schemeClr val="tx1"/>
                </a:solidFill>
                <a:latin typeface="+mn-lt"/>
                <a:ea typeface="+mn-ea"/>
                <a:cs typeface="+mn-cs"/>
              </a:rPr>
              <a:t>, connected to the basilar membrane, move against the tectorial membrane and cause the generation of nerve impulses</a:t>
            </a:r>
            <a:endParaRPr lang="en-US" dirty="0" smtClean="0"/>
          </a:p>
          <a:p>
            <a:endParaRPr lang="en-US" dirty="0"/>
          </a:p>
        </p:txBody>
      </p:sp>
      <p:sp>
        <p:nvSpPr>
          <p:cNvPr id="4" name="Slide Number Placeholder 3"/>
          <p:cNvSpPr>
            <a:spLocks noGrp="1"/>
          </p:cNvSpPr>
          <p:nvPr>
            <p:ph type="sldNum" sz="quarter" idx="10"/>
          </p:nvPr>
        </p:nvSpPr>
        <p:spPr/>
        <p:txBody>
          <a:bodyPr/>
          <a:lstStyle/>
          <a:p>
            <a:fld id="{ABBAA6F4-8D8D-A748-8297-62B5124827DF}" type="slidenum">
              <a:rPr lang="en-US" smtClean="0"/>
              <a:t>6</a:t>
            </a:fld>
            <a:endParaRPr lang="en-US"/>
          </a:p>
        </p:txBody>
      </p:sp>
    </p:spTree>
    <p:extLst>
      <p:ext uri="{BB962C8B-B14F-4D97-AF65-F5344CB8AC3E}">
        <p14:creationId xmlns:p14="http://schemas.microsoft.com/office/powerpoint/2010/main" val="30388934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Delicate membranes</a:t>
            </a:r>
            <a:r>
              <a:rPr lang="en-US" sz="1200" kern="1200" baseline="0" dirty="0" smtClean="0">
                <a:solidFill>
                  <a:schemeClr val="tx1"/>
                </a:solidFill>
                <a:latin typeface="+mn-lt"/>
                <a:ea typeface="+mn-ea"/>
                <a:cs typeface="+mn-cs"/>
              </a:rPr>
              <a:t> and ducts inside the cochlea</a:t>
            </a:r>
          </a:p>
          <a:p>
            <a:r>
              <a:rPr lang="en-US" sz="1200" kern="1200" baseline="0" dirty="0" smtClean="0">
                <a:solidFill>
                  <a:schemeClr val="tx1"/>
                </a:solidFill>
                <a:latin typeface="+mn-lt"/>
                <a:ea typeface="+mn-ea"/>
                <a:cs typeface="+mn-cs"/>
              </a:rPr>
              <a:t>Pea sized!</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“windows” are membranes</a:t>
            </a:r>
            <a:r>
              <a:rPr lang="en-US" sz="1200" kern="1200" baseline="0" dirty="0" smtClean="0">
                <a:solidFill>
                  <a:schemeClr val="tx1"/>
                </a:solidFill>
                <a:latin typeface="+mn-lt"/>
                <a:ea typeface="+mn-ea"/>
                <a:cs typeface="+mn-cs"/>
              </a:rPr>
              <a:t> that help the cochlea stay self contained </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Hairs of the organ of </a:t>
            </a:r>
            <a:r>
              <a:rPr lang="en-US" sz="1200" kern="1200" dirty="0" err="1" smtClean="0">
                <a:solidFill>
                  <a:schemeClr val="tx1"/>
                </a:solidFill>
                <a:latin typeface="+mn-lt"/>
                <a:ea typeface="+mn-ea"/>
                <a:cs typeface="+mn-cs"/>
              </a:rPr>
              <a:t>Corti</a:t>
            </a:r>
            <a:r>
              <a:rPr lang="en-US" sz="1200" kern="1200" dirty="0" smtClean="0">
                <a:solidFill>
                  <a:schemeClr val="tx1"/>
                </a:solidFill>
                <a:latin typeface="+mn-lt"/>
                <a:ea typeface="+mn-ea"/>
                <a:cs typeface="+mn-cs"/>
              </a:rPr>
              <a:t>, connected to the basilar membrane, move against the tectorial membrane and cause the generation of nerve impulses</a:t>
            </a:r>
            <a:endParaRPr lang="en-US" dirty="0"/>
          </a:p>
        </p:txBody>
      </p:sp>
      <p:sp>
        <p:nvSpPr>
          <p:cNvPr id="4" name="Slide Number Placeholder 3"/>
          <p:cNvSpPr>
            <a:spLocks noGrp="1"/>
          </p:cNvSpPr>
          <p:nvPr>
            <p:ph type="sldNum" sz="quarter" idx="10"/>
          </p:nvPr>
        </p:nvSpPr>
        <p:spPr/>
        <p:txBody>
          <a:bodyPr/>
          <a:lstStyle/>
          <a:p>
            <a:fld id="{ABBAA6F4-8D8D-A748-8297-62B5124827DF}" type="slidenum">
              <a:rPr lang="en-US" smtClean="0"/>
              <a:t>7</a:t>
            </a:fld>
            <a:endParaRPr lang="en-US"/>
          </a:p>
        </p:txBody>
      </p:sp>
    </p:spTree>
    <p:extLst>
      <p:ext uri="{BB962C8B-B14F-4D97-AF65-F5344CB8AC3E}">
        <p14:creationId xmlns:p14="http://schemas.microsoft.com/office/powerpoint/2010/main" val="26130196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Delicate membranes</a:t>
            </a:r>
            <a:r>
              <a:rPr lang="en-US" sz="1200" kern="1200" baseline="0" dirty="0" smtClean="0">
                <a:solidFill>
                  <a:schemeClr val="tx1"/>
                </a:solidFill>
                <a:latin typeface="+mn-lt"/>
                <a:ea typeface="+mn-ea"/>
                <a:cs typeface="+mn-cs"/>
              </a:rPr>
              <a:t> and ducts inside the cochlea</a:t>
            </a:r>
          </a:p>
          <a:p>
            <a:r>
              <a:rPr lang="en-US" sz="1200" kern="1200" baseline="0" dirty="0" smtClean="0">
                <a:solidFill>
                  <a:schemeClr val="tx1"/>
                </a:solidFill>
                <a:latin typeface="+mn-lt"/>
                <a:ea typeface="+mn-ea"/>
                <a:cs typeface="+mn-cs"/>
              </a:rPr>
              <a:t>Pea sized!</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“windows” are membranes</a:t>
            </a:r>
            <a:r>
              <a:rPr lang="en-US" sz="1200" kern="1200" baseline="0" dirty="0" smtClean="0">
                <a:solidFill>
                  <a:schemeClr val="tx1"/>
                </a:solidFill>
                <a:latin typeface="+mn-lt"/>
                <a:ea typeface="+mn-ea"/>
                <a:cs typeface="+mn-cs"/>
              </a:rPr>
              <a:t> that help the cochlea stay self contained </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Hairs of the organ of </a:t>
            </a:r>
            <a:r>
              <a:rPr lang="en-US" sz="1200" kern="1200" dirty="0" err="1" smtClean="0">
                <a:solidFill>
                  <a:schemeClr val="tx1"/>
                </a:solidFill>
                <a:latin typeface="+mn-lt"/>
                <a:ea typeface="+mn-ea"/>
                <a:cs typeface="+mn-cs"/>
              </a:rPr>
              <a:t>Corti</a:t>
            </a:r>
            <a:r>
              <a:rPr lang="en-US" sz="1200" kern="1200" dirty="0" smtClean="0">
                <a:solidFill>
                  <a:schemeClr val="tx1"/>
                </a:solidFill>
                <a:latin typeface="+mn-lt"/>
                <a:ea typeface="+mn-ea"/>
                <a:cs typeface="+mn-cs"/>
              </a:rPr>
              <a:t>, connected to the basilar membrane, move against the tectorial membrane and cause the generation of nerve impulses</a:t>
            </a:r>
            <a:endParaRPr lang="en-US" dirty="0" smtClean="0"/>
          </a:p>
          <a:p>
            <a:endParaRPr lang="en-US" dirty="0" smtClean="0"/>
          </a:p>
          <a:p>
            <a:endParaRPr lang="en-US" dirty="0" smtClean="0"/>
          </a:p>
          <a:p>
            <a:r>
              <a:rPr lang="en-US" dirty="0" err="1" smtClean="0"/>
              <a:t>Stria</a:t>
            </a:r>
            <a:r>
              <a:rPr lang="en-US" dirty="0" smtClean="0"/>
              <a:t> </a:t>
            </a:r>
            <a:r>
              <a:rPr lang="en-US" dirty="0" err="1" smtClean="0"/>
              <a:t>vascularis</a:t>
            </a:r>
            <a:r>
              <a:rPr lang="en-US" dirty="0" smtClean="0"/>
              <a:t> – blood supply and regulates fluid</a:t>
            </a:r>
          </a:p>
          <a:p>
            <a:r>
              <a:rPr lang="en-US" dirty="0" smtClean="0"/>
              <a:t>Supporting cells</a:t>
            </a:r>
          </a:p>
          <a:p>
            <a:r>
              <a:rPr lang="en-US" dirty="0" smtClean="0"/>
              <a:t>Tectorial membrane</a:t>
            </a:r>
          </a:p>
          <a:p>
            <a:r>
              <a:rPr lang="en-US" dirty="0" smtClean="0"/>
              <a:t>Fluid filled – </a:t>
            </a:r>
            <a:r>
              <a:rPr lang="en-US" dirty="0" err="1" smtClean="0"/>
              <a:t>endolymph</a:t>
            </a:r>
            <a:r>
              <a:rPr lang="en-US" dirty="0" smtClean="0"/>
              <a:t> and perilymph</a:t>
            </a:r>
            <a:r>
              <a:rPr lang="en-US" baseline="0" dirty="0" smtClean="0"/>
              <a:t> (potassium and sodium)</a:t>
            </a:r>
          </a:p>
          <a:p>
            <a:r>
              <a:rPr lang="en-US" baseline="0" dirty="0" smtClean="0"/>
              <a:t>shearing</a:t>
            </a:r>
            <a:endParaRPr lang="en-US" dirty="0"/>
          </a:p>
        </p:txBody>
      </p:sp>
      <p:sp>
        <p:nvSpPr>
          <p:cNvPr id="4" name="Slide Number Placeholder 3"/>
          <p:cNvSpPr>
            <a:spLocks noGrp="1"/>
          </p:cNvSpPr>
          <p:nvPr>
            <p:ph type="sldNum" sz="quarter" idx="10"/>
          </p:nvPr>
        </p:nvSpPr>
        <p:spPr/>
        <p:txBody>
          <a:bodyPr/>
          <a:lstStyle/>
          <a:p>
            <a:fld id="{ABBAA6F4-8D8D-A748-8297-62B5124827DF}" type="slidenum">
              <a:rPr lang="en-US" smtClean="0"/>
              <a:t>8</a:t>
            </a:fld>
            <a:endParaRPr lang="en-US"/>
          </a:p>
        </p:txBody>
      </p:sp>
    </p:spTree>
    <p:extLst>
      <p:ext uri="{BB962C8B-B14F-4D97-AF65-F5344CB8AC3E}">
        <p14:creationId xmlns:p14="http://schemas.microsoft.com/office/powerpoint/2010/main" val="9368577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0" kern="1200" dirty="0" smtClean="0">
                <a:solidFill>
                  <a:schemeClr val="tx1"/>
                </a:solidFill>
                <a:effectLst/>
                <a:latin typeface="+mn-lt"/>
                <a:ea typeface="+mn-ea"/>
                <a:cs typeface="+mn-cs"/>
              </a:rPr>
              <a:t>Outer</a:t>
            </a:r>
            <a:r>
              <a:rPr lang="en-US" sz="1200" b="0" kern="1200" baseline="0" dirty="0" smtClean="0">
                <a:solidFill>
                  <a:schemeClr val="tx1"/>
                </a:solidFill>
                <a:effectLst/>
                <a:latin typeface="+mn-lt"/>
                <a:ea typeface="+mn-ea"/>
                <a:cs typeface="+mn-cs"/>
              </a:rPr>
              <a:t> hair cells – more of the mechanics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kern="1200" baseline="0" dirty="0" smtClean="0">
                <a:solidFill>
                  <a:schemeClr val="tx1"/>
                </a:solidFill>
                <a:effectLst/>
                <a:latin typeface="+mn-lt"/>
                <a:ea typeface="+mn-ea"/>
                <a:cs typeface="+mn-cs"/>
              </a:rPr>
              <a:t>Inner hair </a:t>
            </a:r>
            <a:r>
              <a:rPr lang="en-US" sz="1200" b="0" kern="1200" baseline="0" dirty="0" err="1" smtClean="0">
                <a:solidFill>
                  <a:schemeClr val="tx1"/>
                </a:solidFill>
                <a:effectLst/>
                <a:latin typeface="+mn-lt"/>
                <a:ea typeface="+mn-ea"/>
                <a:cs typeface="+mn-cs"/>
              </a:rPr>
              <a:t>cels</a:t>
            </a:r>
            <a:r>
              <a:rPr lang="en-US" sz="1200" b="0" kern="1200" baseline="0" dirty="0" smtClean="0">
                <a:solidFill>
                  <a:schemeClr val="tx1"/>
                </a:solidFill>
                <a:effectLst/>
                <a:latin typeface="+mn-lt"/>
                <a:ea typeface="+mn-ea"/>
                <a:cs typeface="+mn-cs"/>
              </a:rPr>
              <a:t> – more of the complex coding (hearing in noise)</a:t>
            </a:r>
            <a:endParaRPr lang="en-US" b="0" dirty="0" smtClean="0">
              <a:effectLst/>
            </a:endParaRPr>
          </a:p>
          <a:p>
            <a:endParaRPr lang="en-US" dirty="0"/>
          </a:p>
        </p:txBody>
      </p:sp>
      <p:sp>
        <p:nvSpPr>
          <p:cNvPr id="4" name="Slide Number Placeholder 3"/>
          <p:cNvSpPr>
            <a:spLocks noGrp="1"/>
          </p:cNvSpPr>
          <p:nvPr>
            <p:ph type="sldNum" sz="quarter" idx="10"/>
          </p:nvPr>
        </p:nvSpPr>
        <p:spPr/>
        <p:txBody>
          <a:bodyPr/>
          <a:lstStyle/>
          <a:p>
            <a:fld id="{ABBAA6F4-8D8D-A748-8297-62B5124827DF}" type="slidenum">
              <a:rPr lang="en-US" smtClean="0"/>
              <a:t>9</a:t>
            </a:fld>
            <a:endParaRPr lang="en-US"/>
          </a:p>
        </p:txBody>
      </p:sp>
    </p:spTree>
    <p:extLst>
      <p:ext uri="{BB962C8B-B14F-4D97-AF65-F5344CB8AC3E}">
        <p14:creationId xmlns:p14="http://schemas.microsoft.com/office/powerpoint/2010/main" val="9511188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D5841E2-2D01-2742-9687-992ABE73E1C9}" type="datetime1">
              <a:rPr lang="en-US" smtClean="0"/>
              <a:t>5/23/17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BD0CF3-BDC8-1149-AC8F-F517D2B485B1}" type="slidenum">
              <a:rPr lang="en-US" smtClean="0"/>
              <a:t>‹#›</a:t>
            </a:fld>
            <a:endParaRPr lang="en-US"/>
          </a:p>
        </p:txBody>
      </p:sp>
    </p:spTree>
    <p:extLst>
      <p:ext uri="{BB962C8B-B14F-4D97-AF65-F5344CB8AC3E}">
        <p14:creationId xmlns:p14="http://schemas.microsoft.com/office/powerpoint/2010/main" val="23567355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3C761E-C393-8B44-9D5E-2B1372BCFE26}" type="datetime1">
              <a:rPr lang="en-US" smtClean="0"/>
              <a:t>5/23/17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BD0CF3-BDC8-1149-AC8F-F517D2B485B1}" type="slidenum">
              <a:rPr lang="en-US" smtClean="0"/>
              <a:t>‹#›</a:t>
            </a:fld>
            <a:endParaRPr lang="en-US"/>
          </a:p>
        </p:txBody>
      </p:sp>
    </p:spTree>
    <p:extLst>
      <p:ext uri="{BB962C8B-B14F-4D97-AF65-F5344CB8AC3E}">
        <p14:creationId xmlns:p14="http://schemas.microsoft.com/office/powerpoint/2010/main" val="12041209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4062EE1-4AF4-A549-B40D-ABB02E3D2025}" type="datetime1">
              <a:rPr lang="en-US" smtClean="0"/>
              <a:t>5/23/17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BD0CF3-BDC8-1149-AC8F-F517D2B485B1}" type="slidenum">
              <a:rPr lang="en-US" smtClean="0"/>
              <a:t>‹#›</a:t>
            </a:fld>
            <a:endParaRPr lang="en-US"/>
          </a:p>
        </p:txBody>
      </p:sp>
    </p:spTree>
    <p:extLst>
      <p:ext uri="{BB962C8B-B14F-4D97-AF65-F5344CB8AC3E}">
        <p14:creationId xmlns:p14="http://schemas.microsoft.com/office/powerpoint/2010/main" val="10549365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101A07-F952-F74B-AF37-71490DD76EDE}" type="datetime1">
              <a:rPr lang="en-US" smtClean="0"/>
              <a:t>5/23/17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BD0CF3-BDC8-1149-AC8F-F517D2B485B1}" type="slidenum">
              <a:rPr lang="en-US" smtClean="0"/>
              <a:t>‹#›</a:t>
            </a:fld>
            <a:endParaRPr lang="en-US"/>
          </a:p>
        </p:txBody>
      </p:sp>
    </p:spTree>
    <p:extLst>
      <p:ext uri="{BB962C8B-B14F-4D97-AF65-F5344CB8AC3E}">
        <p14:creationId xmlns:p14="http://schemas.microsoft.com/office/powerpoint/2010/main" val="27606078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C444370-3264-9149-893E-47503573577A}" type="datetime1">
              <a:rPr lang="en-US" smtClean="0"/>
              <a:t>5/23/17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BD0CF3-BDC8-1149-AC8F-F517D2B485B1}" type="slidenum">
              <a:rPr lang="en-US" smtClean="0"/>
              <a:t>‹#›</a:t>
            </a:fld>
            <a:endParaRPr lang="en-US"/>
          </a:p>
        </p:txBody>
      </p:sp>
    </p:spTree>
    <p:extLst>
      <p:ext uri="{BB962C8B-B14F-4D97-AF65-F5344CB8AC3E}">
        <p14:creationId xmlns:p14="http://schemas.microsoft.com/office/powerpoint/2010/main" val="31548955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A05C99C-8E7A-8E4A-A091-301A65392062}" type="datetime1">
              <a:rPr lang="en-US" smtClean="0"/>
              <a:t>5/23/17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2BD0CF3-BDC8-1149-AC8F-F517D2B485B1}" type="slidenum">
              <a:rPr lang="en-US" smtClean="0"/>
              <a:t>‹#›</a:t>
            </a:fld>
            <a:endParaRPr lang="en-US"/>
          </a:p>
        </p:txBody>
      </p:sp>
    </p:spTree>
    <p:extLst>
      <p:ext uri="{BB962C8B-B14F-4D97-AF65-F5344CB8AC3E}">
        <p14:creationId xmlns:p14="http://schemas.microsoft.com/office/powerpoint/2010/main" val="42233555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D6F44EA-56DB-A947-BE01-350E21EDBEDC}" type="datetime1">
              <a:rPr lang="en-US" smtClean="0"/>
              <a:t>5/23/17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BD0CF3-BDC8-1149-AC8F-F517D2B485B1}" type="slidenum">
              <a:rPr lang="en-US" smtClean="0"/>
              <a:t>‹#›</a:t>
            </a:fld>
            <a:endParaRPr lang="en-US"/>
          </a:p>
        </p:txBody>
      </p:sp>
    </p:spTree>
    <p:extLst>
      <p:ext uri="{BB962C8B-B14F-4D97-AF65-F5344CB8AC3E}">
        <p14:creationId xmlns:p14="http://schemas.microsoft.com/office/powerpoint/2010/main" val="38577585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6C64CFE-C82F-F642-BD48-726C5E05BA19}" type="datetime1">
              <a:rPr lang="en-US" smtClean="0"/>
              <a:t>5/23/17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2BD0CF3-BDC8-1149-AC8F-F517D2B485B1}" type="slidenum">
              <a:rPr lang="en-US" smtClean="0"/>
              <a:t>‹#›</a:t>
            </a:fld>
            <a:endParaRPr lang="en-US"/>
          </a:p>
        </p:txBody>
      </p:sp>
    </p:spTree>
    <p:extLst>
      <p:ext uri="{BB962C8B-B14F-4D97-AF65-F5344CB8AC3E}">
        <p14:creationId xmlns:p14="http://schemas.microsoft.com/office/powerpoint/2010/main" val="17133569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CBA40DB-3BF8-A84B-A45E-5488CC854A93}" type="datetime1">
              <a:rPr lang="en-US" smtClean="0"/>
              <a:t>5/23/17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2BD0CF3-BDC8-1149-AC8F-F517D2B485B1}" type="slidenum">
              <a:rPr lang="en-US" smtClean="0"/>
              <a:t>‹#›</a:t>
            </a:fld>
            <a:endParaRPr lang="en-US"/>
          </a:p>
        </p:txBody>
      </p:sp>
    </p:spTree>
    <p:extLst>
      <p:ext uri="{BB962C8B-B14F-4D97-AF65-F5344CB8AC3E}">
        <p14:creationId xmlns:p14="http://schemas.microsoft.com/office/powerpoint/2010/main" val="13006031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40C9D8-3706-7848-BAEB-3EBBD43F8C4E}" type="datetime1">
              <a:rPr lang="en-US" smtClean="0"/>
              <a:t>5/23/17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2BD0CF3-BDC8-1149-AC8F-F517D2B485B1}" type="slidenum">
              <a:rPr lang="en-US" smtClean="0"/>
              <a:t>‹#›</a:t>
            </a:fld>
            <a:endParaRPr lang="en-US"/>
          </a:p>
        </p:txBody>
      </p:sp>
    </p:spTree>
    <p:extLst>
      <p:ext uri="{BB962C8B-B14F-4D97-AF65-F5344CB8AC3E}">
        <p14:creationId xmlns:p14="http://schemas.microsoft.com/office/powerpoint/2010/main" val="33933469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27BD7AD-7941-B647-9D70-4FA73B9C3E6D}" type="datetime1">
              <a:rPr lang="en-US" smtClean="0"/>
              <a:t>5/23/17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2BD0CF3-BDC8-1149-AC8F-F517D2B485B1}" type="slidenum">
              <a:rPr lang="en-US" smtClean="0"/>
              <a:t>‹#›</a:t>
            </a:fld>
            <a:endParaRPr lang="en-US"/>
          </a:p>
        </p:txBody>
      </p:sp>
    </p:spTree>
    <p:extLst>
      <p:ext uri="{BB962C8B-B14F-4D97-AF65-F5344CB8AC3E}">
        <p14:creationId xmlns:p14="http://schemas.microsoft.com/office/powerpoint/2010/main" val="159861921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89D897-326B-6244-913A-FF76F82E5276}" type="datetime1">
              <a:rPr lang="en-US" smtClean="0"/>
              <a:t>5/23/17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BD0CF3-BDC8-1149-AC8F-F517D2B485B1}" type="slidenum">
              <a:rPr lang="en-US" smtClean="0"/>
              <a:t>‹#›</a:t>
            </a:fld>
            <a:endParaRPr lang="en-US"/>
          </a:p>
        </p:txBody>
      </p:sp>
    </p:spTree>
    <p:extLst>
      <p:ext uri="{BB962C8B-B14F-4D97-AF65-F5344CB8AC3E}">
        <p14:creationId xmlns:p14="http://schemas.microsoft.com/office/powerpoint/2010/main" val="3940747873"/>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3.jpg"/></Relationships>
</file>

<file path=ppt/slides/_rels/slide6.xml.rels><?xml version="1.0" encoding="UTF-8" standalone="yes"?>
<Relationships xmlns="http://schemas.openxmlformats.org/package/2006/relationships"><Relationship Id="rId3" Type="http://schemas.openxmlformats.org/officeDocument/2006/relationships/hyperlink" Target="http://www.youtube.com/watch?v=flIAxGsV1q0" TargetMode="External"/><Relationship Id="rId4" Type="http://schemas.openxmlformats.org/officeDocument/2006/relationships/image" Target="../media/image4.jp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99087"/>
            <a:ext cx="7772400" cy="1617028"/>
          </a:xfrm>
        </p:spPr>
        <p:txBody>
          <a:bodyPr>
            <a:normAutofit fontScale="90000"/>
          </a:bodyPr>
          <a:lstStyle/>
          <a:p>
            <a:r>
              <a:rPr lang="en-US" dirty="0" smtClean="0"/>
              <a:t>Current research &amp; future </a:t>
            </a:r>
            <a:r>
              <a:rPr lang="en-US" dirty="0"/>
              <a:t>d</a:t>
            </a:r>
            <a:r>
              <a:rPr lang="en-US" dirty="0" smtClean="0"/>
              <a:t>irections </a:t>
            </a:r>
            <a:br>
              <a:rPr lang="en-US" dirty="0" smtClean="0"/>
            </a:br>
            <a:r>
              <a:rPr lang="en-US" dirty="0" smtClean="0"/>
              <a:t>in hearing healthcare</a:t>
            </a:r>
            <a:endParaRPr lang="en-US" dirty="0"/>
          </a:p>
        </p:txBody>
      </p:sp>
      <p:sp>
        <p:nvSpPr>
          <p:cNvPr id="3" name="Subtitle 2"/>
          <p:cNvSpPr>
            <a:spLocks noGrp="1"/>
          </p:cNvSpPr>
          <p:nvPr>
            <p:ph type="subTitle" idx="1"/>
          </p:nvPr>
        </p:nvSpPr>
        <p:spPr>
          <a:xfrm>
            <a:off x="1371600" y="2243355"/>
            <a:ext cx="6400800" cy="1752600"/>
          </a:xfrm>
        </p:spPr>
        <p:txBody>
          <a:bodyPr>
            <a:noAutofit/>
          </a:bodyPr>
          <a:lstStyle/>
          <a:p>
            <a:r>
              <a:rPr lang="en-US" sz="2800" dirty="0" smtClean="0"/>
              <a:t>Presented by:</a:t>
            </a:r>
          </a:p>
          <a:p>
            <a:r>
              <a:rPr lang="en-US" sz="2800" dirty="0" smtClean="0"/>
              <a:t>Jamie Marotto, </a:t>
            </a:r>
            <a:r>
              <a:rPr lang="en-US" sz="2800" dirty="0" err="1" smtClean="0"/>
              <a:t>Au.D</a:t>
            </a:r>
            <a:r>
              <a:rPr lang="en-US" sz="2800" dirty="0" smtClean="0"/>
              <a:t>., FAAA</a:t>
            </a:r>
          </a:p>
          <a:p>
            <a:r>
              <a:rPr lang="en-US" sz="2800" dirty="0" smtClean="0"/>
              <a:t>Andrew J. Parker, M.D.</a:t>
            </a:r>
          </a:p>
          <a:p>
            <a:r>
              <a:rPr lang="en-US" sz="2800" dirty="0" smtClean="0"/>
              <a:t>November 2014</a:t>
            </a:r>
          </a:p>
          <a:p>
            <a:endParaRPr lang="en-US" sz="2400" dirty="0"/>
          </a:p>
        </p:txBody>
      </p:sp>
      <p:pic>
        <p:nvPicPr>
          <p:cNvPr id="6" name="Picture 5" descr="Screen Shot 2014-11-11 at 9.16.04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00400" y="4424021"/>
            <a:ext cx="2590800" cy="2040984"/>
          </a:xfrm>
          <a:prstGeom prst="rect">
            <a:avLst/>
          </a:prstGeom>
        </p:spPr>
      </p:pic>
    </p:spTree>
    <p:extLst>
      <p:ext uri="{BB962C8B-B14F-4D97-AF65-F5344CB8AC3E}">
        <p14:creationId xmlns:p14="http://schemas.microsoft.com/office/powerpoint/2010/main" val="207331865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Hearing loss facts</a:t>
            </a:r>
            <a:endParaRPr lang="en-US" dirty="0"/>
          </a:p>
        </p:txBody>
      </p:sp>
      <p:sp>
        <p:nvSpPr>
          <p:cNvPr id="3" name="Content Placeholder 2"/>
          <p:cNvSpPr>
            <a:spLocks noGrp="1"/>
          </p:cNvSpPr>
          <p:nvPr>
            <p:ph idx="1"/>
          </p:nvPr>
        </p:nvSpPr>
        <p:spPr/>
        <p:txBody>
          <a:bodyPr/>
          <a:lstStyle/>
          <a:p>
            <a:r>
              <a:rPr lang="en-US" dirty="0" smtClean="0"/>
              <a:t>Approximately 40 million American adults report some degree of hearing loss</a:t>
            </a:r>
          </a:p>
          <a:p>
            <a:r>
              <a:rPr lang="en-US" dirty="0" smtClean="0"/>
              <a:t>Approximately every 3 out of 1,000 children are born with some degree of congenital permanent hearing loss</a:t>
            </a:r>
          </a:p>
          <a:p>
            <a:r>
              <a:rPr lang="en-US" dirty="0" smtClean="0"/>
              <a:t>This type of hearing loss is irreversible, as hair cells are </a:t>
            </a:r>
            <a:r>
              <a:rPr lang="en-US" b="1" dirty="0" smtClean="0"/>
              <a:t>only </a:t>
            </a:r>
            <a:r>
              <a:rPr lang="en-US" dirty="0" smtClean="0"/>
              <a:t> generated during a relatively brief period during gestation</a:t>
            </a:r>
            <a:endParaRPr lang="en-US" dirty="0"/>
          </a:p>
        </p:txBody>
      </p:sp>
    </p:spTree>
    <p:extLst>
      <p:ext uri="{BB962C8B-B14F-4D97-AF65-F5344CB8AC3E}">
        <p14:creationId xmlns:p14="http://schemas.microsoft.com/office/powerpoint/2010/main" val="19854019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Hair cell regeneration</a:t>
            </a:r>
            <a:endParaRPr lang="en-US" dirty="0"/>
          </a:p>
        </p:txBody>
      </p:sp>
      <p:sp>
        <p:nvSpPr>
          <p:cNvPr id="3" name="Content Placeholder 2"/>
          <p:cNvSpPr>
            <a:spLocks noGrp="1"/>
          </p:cNvSpPr>
          <p:nvPr>
            <p:ph idx="1"/>
          </p:nvPr>
        </p:nvSpPr>
        <p:spPr/>
        <p:txBody>
          <a:bodyPr/>
          <a:lstStyle/>
          <a:p>
            <a:r>
              <a:rPr lang="en-US" dirty="0" smtClean="0"/>
              <a:t>Scientists predict that during the next two to five decades, biologically based methods will allow </a:t>
            </a:r>
            <a:r>
              <a:rPr lang="en-US" b="1" dirty="0" smtClean="0"/>
              <a:t>prevention</a:t>
            </a:r>
            <a:r>
              <a:rPr lang="en-US" dirty="0" smtClean="0"/>
              <a:t> of hearing and balance disorders and </a:t>
            </a:r>
            <a:r>
              <a:rPr lang="en-US" b="1" dirty="0" smtClean="0"/>
              <a:t>replacement</a:t>
            </a:r>
            <a:r>
              <a:rPr lang="en-US" dirty="0" smtClean="0"/>
              <a:t> of hair cells through regeneration or transplantation.</a:t>
            </a:r>
          </a:p>
          <a:p>
            <a:r>
              <a:rPr lang="en-US" dirty="0" smtClean="0"/>
              <a:t>Two important discoveries led scientists to this bold prediction:  apoptosis and hair cell regeneration in vertebrates</a:t>
            </a:r>
            <a:endParaRPr lang="en-US" dirty="0"/>
          </a:p>
        </p:txBody>
      </p:sp>
    </p:spTree>
    <p:extLst>
      <p:ext uri="{BB962C8B-B14F-4D97-AF65-F5344CB8AC3E}">
        <p14:creationId xmlns:p14="http://schemas.microsoft.com/office/powerpoint/2010/main" val="2538960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 historical timeline</a:t>
            </a:r>
            <a:endParaRPr lang="en-US" dirty="0"/>
          </a:p>
        </p:txBody>
      </p:sp>
      <p:sp>
        <p:nvSpPr>
          <p:cNvPr id="3" name="Content Placeholder 2"/>
          <p:cNvSpPr>
            <a:spLocks noGrp="1"/>
          </p:cNvSpPr>
          <p:nvPr>
            <p:ph idx="1"/>
          </p:nvPr>
        </p:nvSpPr>
        <p:spPr>
          <a:xfrm>
            <a:off x="188130" y="1413310"/>
            <a:ext cx="8877480" cy="5497201"/>
          </a:xfrm>
        </p:spPr>
        <p:txBody>
          <a:bodyPr>
            <a:normAutofit fontScale="55000" lnSpcReduction="20000"/>
          </a:bodyPr>
          <a:lstStyle/>
          <a:p>
            <a:r>
              <a:rPr lang="en-US" sz="3800" dirty="0" smtClean="0"/>
              <a:t>1933 &amp; 1937:  Regeneration of the entire tail in amphibian embryos (Stone).</a:t>
            </a:r>
          </a:p>
          <a:p>
            <a:pPr marL="0" indent="0">
              <a:buNone/>
            </a:pPr>
            <a:endParaRPr lang="en-US" sz="3800" dirty="0" smtClean="0"/>
          </a:p>
          <a:p>
            <a:r>
              <a:rPr lang="en-US" sz="3800" dirty="0" smtClean="0"/>
              <a:t>1986:  The chicken cochlea </a:t>
            </a:r>
            <a:r>
              <a:rPr lang="en-US" sz="3800" dirty="0"/>
              <a:t>is capable of regenerating </a:t>
            </a:r>
            <a:r>
              <a:rPr lang="en-US" sz="3800" dirty="0" smtClean="0"/>
              <a:t>hair </a:t>
            </a:r>
            <a:r>
              <a:rPr lang="en-US" sz="3800" dirty="0"/>
              <a:t>cells following noise exposure to replace those that have been lost or damaged due to acoustic </a:t>
            </a:r>
            <a:r>
              <a:rPr lang="en-US" sz="3800" dirty="0" smtClean="0"/>
              <a:t>trauma (</a:t>
            </a:r>
            <a:r>
              <a:rPr lang="en-US" sz="3800" dirty="0" err="1" smtClean="0"/>
              <a:t>Cotanche</a:t>
            </a:r>
            <a:r>
              <a:rPr lang="en-US" sz="3800" dirty="0" smtClean="0"/>
              <a:t>).</a:t>
            </a:r>
          </a:p>
          <a:p>
            <a:endParaRPr lang="en-US" sz="3800" dirty="0" smtClean="0"/>
          </a:p>
          <a:p>
            <a:r>
              <a:rPr lang="en-US" sz="3800" dirty="0" smtClean="0"/>
              <a:t>1987:  The avian cochlea is capable of regenerating the tectorial membrane and hair cells following drug-induced damage (</a:t>
            </a:r>
            <a:r>
              <a:rPr lang="en-US" sz="3800" dirty="0" err="1" smtClean="0"/>
              <a:t>Cotanche</a:t>
            </a:r>
            <a:r>
              <a:rPr lang="en-US" sz="3800" dirty="0" smtClean="0"/>
              <a:t>, Cruz).</a:t>
            </a:r>
          </a:p>
          <a:p>
            <a:endParaRPr lang="en-US" sz="3800" dirty="0" smtClean="0"/>
          </a:p>
          <a:p>
            <a:r>
              <a:rPr lang="en-US" sz="3800" dirty="0" smtClean="0"/>
              <a:t>1988: The avian cochlea is capable of regenerating hair cells following noise exposure to replace those that have been lost or damaged due to acoustic trauma (Corwin).</a:t>
            </a:r>
          </a:p>
          <a:p>
            <a:endParaRPr lang="en-US" sz="3800" dirty="0" smtClean="0"/>
          </a:p>
          <a:p>
            <a:r>
              <a:rPr lang="en-US" sz="3800" dirty="0" smtClean="0"/>
              <a:t>1994:  Regenerated hair cells can re-establish neural connections in vertebrates (</a:t>
            </a:r>
            <a:r>
              <a:rPr lang="en-US" sz="3800" dirty="0" err="1" smtClean="0"/>
              <a:t>Ryals</a:t>
            </a:r>
            <a:r>
              <a:rPr lang="en-US" sz="3800" dirty="0" smtClean="0"/>
              <a:t>).</a:t>
            </a:r>
          </a:p>
          <a:p>
            <a:endParaRPr lang="en-US" sz="3800" dirty="0" smtClean="0"/>
          </a:p>
          <a:p>
            <a:r>
              <a:rPr lang="en-US" sz="3800" dirty="0" smtClean="0"/>
              <a:t>1995:  Normal hearing can be restored in vertebrates after drug induced damage (Saunders).</a:t>
            </a:r>
          </a:p>
          <a:p>
            <a:endParaRPr lang="en-US" dirty="0" smtClean="0"/>
          </a:p>
          <a:p>
            <a:endParaRPr lang="en-US" dirty="0" smtClean="0"/>
          </a:p>
          <a:p>
            <a:endParaRPr lang="en-US" dirty="0"/>
          </a:p>
        </p:txBody>
      </p:sp>
    </p:spTree>
    <p:extLst>
      <p:ext uri="{BB962C8B-B14F-4D97-AF65-F5344CB8AC3E}">
        <p14:creationId xmlns:p14="http://schemas.microsoft.com/office/powerpoint/2010/main" val="37083507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does it actually </a:t>
            </a:r>
            <a:br>
              <a:rPr lang="en-US" dirty="0" smtClean="0"/>
            </a:br>
            <a:r>
              <a:rPr lang="en-US" dirty="0" smtClean="0"/>
              <a:t>happen in vertebrates?</a:t>
            </a:r>
            <a:endParaRPr lang="en-US" dirty="0"/>
          </a:p>
        </p:txBody>
      </p:sp>
      <p:sp>
        <p:nvSpPr>
          <p:cNvPr id="3" name="Content Placeholder 2"/>
          <p:cNvSpPr>
            <a:spLocks noGrp="1"/>
          </p:cNvSpPr>
          <p:nvPr>
            <p:ph idx="1"/>
          </p:nvPr>
        </p:nvSpPr>
        <p:spPr/>
        <p:txBody>
          <a:bodyPr/>
          <a:lstStyle/>
          <a:p>
            <a:pPr marL="0" indent="0">
              <a:buNone/>
            </a:pPr>
            <a:r>
              <a:rPr lang="en-US" dirty="0" smtClean="0"/>
              <a:t>First theory:</a:t>
            </a:r>
          </a:p>
          <a:p>
            <a:r>
              <a:rPr lang="en-US" dirty="0" smtClean="0"/>
              <a:t>The dying hair cell is ejected from the cochlea. </a:t>
            </a:r>
          </a:p>
          <a:p>
            <a:r>
              <a:rPr lang="en-US" dirty="0" smtClean="0"/>
              <a:t>A supporting cell will alter itself and become a new hair cell, thus taking its place.</a:t>
            </a:r>
          </a:p>
          <a:p>
            <a:r>
              <a:rPr lang="en-US" dirty="0" smtClean="0"/>
              <a:t>Direct </a:t>
            </a:r>
            <a:r>
              <a:rPr lang="en-US" dirty="0" err="1" smtClean="0"/>
              <a:t>transdifferentiation</a:t>
            </a:r>
            <a:r>
              <a:rPr lang="en-US" dirty="0"/>
              <a:t> </a:t>
            </a:r>
            <a:r>
              <a:rPr lang="en-US" dirty="0" smtClean="0"/>
              <a:t>- during </a:t>
            </a:r>
            <a:r>
              <a:rPr lang="en-US" dirty="0"/>
              <a:t>which supporting cells change their gene expression and convert into hair cells without </a:t>
            </a:r>
            <a:r>
              <a:rPr lang="en-US" dirty="0" smtClean="0"/>
              <a:t>dividing.</a:t>
            </a:r>
          </a:p>
          <a:p>
            <a:pPr marL="457200" lvl="1" indent="0">
              <a:buNone/>
            </a:pPr>
            <a:endParaRPr lang="en-US" dirty="0" smtClean="0"/>
          </a:p>
        </p:txBody>
      </p:sp>
    </p:spTree>
    <p:extLst>
      <p:ext uri="{BB962C8B-B14F-4D97-AF65-F5344CB8AC3E}">
        <p14:creationId xmlns:p14="http://schemas.microsoft.com/office/powerpoint/2010/main" val="946538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does it actually </a:t>
            </a:r>
            <a:br>
              <a:rPr lang="en-US" dirty="0" smtClean="0"/>
            </a:br>
            <a:r>
              <a:rPr lang="en-US" dirty="0" smtClean="0"/>
              <a:t>happen in vertebrates?</a:t>
            </a:r>
            <a:endParaRPr lang="en-US" dirty="0"/>
          </a:p>
        </p:txBody>
      </p:sp>
      <p:sp>
        <p:nvSpPr>
          <p:cNvPr id="3" name="Content Placeholder 2"/>
          <p:cNvSpPr>
            <a:spLocks noGrp="1"/>
          </p:cNvSpPr>
          <p:nvPr>
            <p:ph idx="1"/>
          </p:nvPr>
        </p:nvSpPr>
        <p:spPr/>
        <p:txBody>
          <a:bodyPr/>
          <a:lstStyle/>
          <a:p>
            <a:pPr marL="0" indent="0">
              <a:buNone/>
            </a:pPr>
            <a:r>
              <a:rPr lang="en-US" dirty="0" smtClean="0"/>
              <a:t>Second theory:</a:t>
            </a:r>
          </a:p>
          <a:p>
            <a:r>
              <a:rPr lang="en-US" dirty="0" smtClean="0"/>
              <a:t>The dying hair cell is ejected from the cochlea. </a:t>
            </a:r>
          </a:p>
          <a:p>
            <a:r>
              <a:rPr lang="en-US" dirty="0" smtClean="0"/>
              <a:t>A supporting cell will undergo cell division to produce two daughter cells:  one is a supporting cell, one is a hair cell.</a:t>
            </a:r>
          </a:p>
          <a:p>
            <a:pPr marL="457200" lvl="1" indent="0">
              <a:buNone/>
            </a:pPr>
            <a:endParaRPr lang="en-US" dirty="0" smtClean="0"/>
          </a:p>
        </p:txBody>
      </p:sp>
    </p:spTree>
    <p:extLst>
      <p:ext uri="{BB962C8B-B14F-4D97-AF65-F5344CB8AC3E}">
        <p14:creationId xmlns:p14="http://schemas.microsoft.com/office/powerpoint/2010/main" val="29441986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can we attempt </a:t>
            </a:r>
            <a:br>
              <a:rPr lang="en-US" dirty="0" smtClean="0"/>
            </a:br>
            <a:r>
              <a:rPr lang="en-US" dirty="0" smtClean="0"/>
              <a:t>hair cell regeneration in mammals?</a:t>
            </a:r>
            <a:endParaRPr lang="en-US" dirty="0"/>
          </a:p>
        </p:txBody>
      </p:sp>
      <p:sp>
        <p:nvSpPr>
          <p:cNvPr id="3" name="Content Placeholder 2"/>
          <p:cNvSpPr>
            <a:spLocks noGrp="1"/>
          </p:cNvSpPr>
          <p:nvPr>
            <p:ph idx="1"/>
          </p:nvPr>
        </p:nvSpPr>
        <p:spPr/>
        <p:txBody>
          <a:bodyPr/>
          <a:lstStyle/>
          <a:p>
            <a:pPr marL="0" indent="0">
              <a:buNone/>
            </a:pPr>
            <a:r>
              <a:rPr lang="en-US" dirty="0" smtClean="0"/>
              <a:t>Two methods of delivery:</a:t>
            </a:r>
          </a:p>
          <a:p>
            <a:pPr marL="514350" indent="-514350">
              <a:buFont typeface="+mj-lt"/>
              <a:buAutoNum type="arabicPeriod"/>
            </a:pPr>
            <a:r>
              <a:rPr lang="en-US" dirty="0" smtClean="0"/>
              <a:t>Gene therapy </a:t>
            </a:r>
          </a:p>
          <a:p>
            <a:pPr marL="514350" indent="-514350">
              <a:buFont typeface="+mj-lt"/>
              <a:buAutoNum type="arabicPeriod"/>
            </a:pPr>
            <a:r>
              <a:rPr lang="en-US" dirty="0" smtClean="0"/>
              <a:t>Stem cell therapy</a:t>
            </a:r>
            <a:endParaRPr lang="en-US" dirty="0"/>
          </a:p>
        </p:txBody>
      </p:sp>
    </p:spTree>
    <p:extLst>
      <p:ext uri="{BB962C8B-B14F-4D97-AF65-F5344CB8AC3E}">
        <p14:creationId xmlns:p14="http://schemas.microsoft.com/office/powerpoint/2010/main" val="41891851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gene?</a:t>
            </a:r>
            <a:endParaRPr lang="en-US" dirty="0"/>
          </a:p>
        </p:txBody>
      </p:sp>
      <p:sp>
        <p:nvSpPr>
          <p:cNvPr id="3" name="Content Placeholder 2"/>
          <p:cNvSpPr>
            <a:spLocks noGrp="1"/>
          </p:cNvSpPr>
          <p:nvPr>
            <p:ph idx="1"/>
          </p:nvPr>
        </p:nvSpPr>
        <p:spPr/>
        <p:txBody>
          <a:bodyPr/>
          <a:lstStyle/>
          <a:p>
            <a:r>
              <a:rPr lang="en-US" dirty="0" smtClean="0"/>
              <a:t>A gene is a molecular unit of heredity</a:t>
            </a:r>
          </a:p>
          <a:p>
            <a:pPr lvl="1"/>
            <a:r>
              <a:rPr lang="en-US" dirty="0" smtClean="0"/>
              <a:t>Portion of DNA that codes for the production of a protein</a:t>
            </a:r>
          </a:p>
          <a:p>
            <a:pPr lvl="1"/>
            <a:r>
              <a:rPr lang="en-US" dirty="0" smtClean="0"/>
              <a:t>It holds the information needed to build and maintain an organism’s cells and pass genetic traits to offspring</a:t>
            </a:r>
          </a:p>
          <a:p>
            <a:pPr lvl="1"/>
            <a:r>
              <a:rPr lang="en-US" dirty="0" smtClean="0"/>
              <a:t>Genes correspond to various biological traits (i.e. eye color, blood type or risks for certain diseases)</a:t>
            </a:r>
            <a:endParaRPr lang="en-US" dirty="0"/>
          </a:p>
        </p:txBody>
      </p:sp>
    </p:spTree>
    <p:extLst>
      <p:ext uri="{BB962C8B-B14F-4D97-AF65-F5344CB8AC3E}">
        <p14:creationId xmlns:p14="http://schemas.microsoft.com/office/powerpoint/2010/main" val="24557543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 therapy</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What is gene therapy?</a:t>
            </a:r>
            <a:endParaRPr lang="en-US" dirty="0"/>
          </a:p>
          <a:p>
            <a:pPr lvl="1"/>
            <a:r>
              <a:rPr lang="en-US" dirty="0" smtClean="0"/>
              <a:t>Experimental technique that uses genes to treat or prevent diseases</a:t>
            </a:r>
          </a:p>
          <a:p>
            <a:pPr lvl="1"/>
            <a:r>
              <a:rPr lang="en-US" dirty="0" smtClean="0"/>
              <a:t>Hair cell regeneration has seen its greatest successes in gene therapy</a:t>
            </a:r>
          </a:p>
          <a:p>
            <a:pPr lvl="1"/>
            <a:r>
              <a:rPr lang="en-US" dirty="0" smtClean="0"/>
              <a:t>There are several approaches being tested</a:t>
            </a:r>
          </a:p>
          <a:p>
            <a:pPr marL="1371600" lvl="2" indent="-457200">
              <a:buFont typeface="+mj-lt"/>
              <a:buAutoNum type="arabicPeriod"/>
            </a:pPr>
            <a:r>
              <a:rPr lang="en-US" dirty="0" smtClean="0"/>
              <a:t>Replacing a mutated gene that causes disease with a healthy copy of the gene</a:t>
            </a:r>
          </a:p>
          <a:p>
            <a:pPr marL="1371600" lvl="2" indent="-457200">
              <a:buFont typeface="+mj-lt"/>
              <a:buAutoNum type="arabicPeriod"/>
            </a:pPr>
            <a:r>
              <a:rPr lang="en-US" dirty="0" smtClean="0"/>
              <a:t>Inactivating (“knocking out”) a mutated gene that is functioning improperly </a:t>
            </a:r>
          </a:p>
          <a:p>
            <a:pPr marL="1371600" lvl="2" indent="-457200">
              <a:buFont typeface="+mj-lt"/>
              <a:buAutoNum type="arabicPeriod"/>
            </a:pPr>
            <a:r>
              <a:rPr lang="en-US" dirty="0" smtClean="0"/>
              <a:t>Introducing a new gene into the body to help fight a disease</a:t>
            </a:r>
          </a:p>
        </p:txBody>
      </p:sp>
    </p:spTree>
    <p:extLst>
      <p:ext uri="{BB962C8B-B14F-4D97-AF65-F5344CB8AC3E}">
        <p14:creationId xmlns:p14="http://schemas.microsoft.com/office/powerpoint/2010/main" val="333642443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 therapy </a:t>
            </a:r>
            <a:endParaRPr lang="en-US" dirty="0"/>
          </a:p>
        </p:txBody>
      </p:sp>
      <p:sp>
        <p:nvSpPr>
          <p:cNvPr id="3" name="Content Placeholder 2"/>
          <p:cNvSpPr>
            <a:spLocks noGrp="1"/>
          </p:cNvSpPr>
          <p:nvPr>
            <p:ph idx="1"/>
          </p:nvPr>
        </p:nvSpPr>
        <p:spPr/>
        <p:txBody>
          <a:bodyPr>
            <a:normAutofit fontScale="92500"/>
          </a:bodyPr>
          <a:lstStyle/>
          <a:p>
            <a:r>
              <a:rPr lang="en-US" dirty="0" smtClean="0"/>
              <a:t>The cochlea is an ideal target for gene therapy for the following reasons:</a:t>
            </a:r>
          </a:p>
          <a:p>
            <a:pPr marL="971550" lvl="1" indent="-514350">
              <a:buFont typeface="+mj-lt"/>
              <a:buAutoNum type="arabicPeriod"/>
            </a:pPr>
            <a:r>
              <a:rPr lang="en-US" dirty="0" smtClean="0"/>
              <a:t>It is reasonably self-contained anatomically, allowing easy and direct delivery of gene therapy</a:t>
            </a:r>
          </a:p>
          <a:p>
            <a:pPr marL="971550" lvl="1" indent="-514350">
              <a:buFont typeface="+mj-lt"/>
              <a:buAutoNum type="arabicPeriod"/>
            </a:pPr>
            <a:r>
              <a:rPr lang="en-US" dirty="0" smtClean="0"/>
              <a:t>It is a fluid-filled organ, which allows the gene to spread throughout the organ easily</a:t>
            </a:r>
          </a:p>
          <a:p>
            <a:pPr marL="971550" lvl="1" indent="-514350">
              <a:buFont typeface="+mj-lt"/>
              <a:buAutoNum type="arabicPeriod"/>
            </a:pPr>
            <a:r>
              <a:rPr lang="en-US" dirty="0" smtClean="0"/>
              <a:t>Mutations in over 100 genes have been shown to cause hearing loss which allows the impact of these mutations on different cells in the inner ear to be studied further</a:t>
            </a:r>
            <a:endParaRPr lang="en-US" dirty="0"/>
          </a:p>
        </p:txBody>
      </p:sp>
    </p:spTree>
    <p:extLst>
      <p:ext uri="{BB962C8B-B14F-4D97-AF65-F5344CB8AC3E}">
        <p14:creationId xmlns:p14="http://schemas.microsoft.com/office/powerpoint/2010/main" val="191973765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 therapy	</a:t>
            </a:r>
            <a:endParaRPr lang="en-US" dirty="0"/>
          </a:p>
        </p:txBody>
      </p:sp>
      <p:sp>
        <p:nvSpPr>
          <p:cNvPr id="3" name="Content Placeholder 2"/>
          <p:cNvSpPr>
            <a:spLocks noGrp="1"/>
          </p:cNvSpPr>
          <p:nvPr>
            <p:ph idx="1"/>
          </p:nvPr>
        </p:nvSpPr>
        <p:spPr/>
        <p:txBody>
          <a:bodyPr/>
          <a:lstStyle/>
          <a:p>
            <a:r>
              <a:rPr lang="en-US" dirty="0" smtClean="0"/>
              <a:t>Currently being evaluated </a:t>
            </a:r>
            <a:r>
              <a:rPr lang="en-US" b="1" dirty="0" smtClean="0"/>
              <a:t>only</a:t>
            </a:r>
            <a:r>
              <a:rPr lang="en-US" dirty="0" smtClean="0"/>
              <a:t> in clinical trails</a:t>
            </a:r>
          </a:p>
          <a:p>
            <a:r>
              <a:rPr lang="en-US" dirty="0" smtClean="0"/>
              <a:t>The most promising work involves studies on the atonal gene product called </a:t>
            </a:r>
            <a:r>
              <a:rPr lang="en-US" b="1" i="1" dirty="0" smtClean="0"/>
              <a:t>Atol1</a:t>
            </a:r>
            <a:r>
              <a:rPr lang="en-US" dirty="0" smtClean="0"/>
              <a:t>, which is designed to stimulate the development of sensory hair cells from supporting cells in the cochlea.</a:t>
            </a:r>
          </a:p>
          <a:p>
            <a:r>
              <a:rPr lang="en-US" dirty="0" smtClean="0"/>
              <a:t>Work with </a:t>
            </a:r>
            <a:r>
              <a:rPr lang="en-US" i="1" dirty="0" smtClean="0"/>
              <a:t>Atol1 </a:t>
            </a:r>
            <a:r>
              <a:rPr lang="en-US" dirty="0" smtClean="0"/>
              <a:t>has been done in guinea pigs and mice to date.</a:t>
            </a:r>
          </a:p>
          <a:p>
            <a:endParaRPr lang="en-US" b="1" dirty="0"/>
          </a:p>
        </p:txBody>
      </p:sp>
    </p:spTree>
    <p:extLst>
      <p:ext uri="{BB962C8B-B14F-4D97-AF65-F5344CB8AC3E}">
        <p14:creationId xmlns:p14="http://schemas.microsoft.com/office/powerpoint/2010/main" val="16447113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 of today’s topics</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Hair cell regeneration</a:t>
            </a:r>
          </a:p>
          <a:p>
            <a:pPr lvl="1"/>
            <a:r>
              <a:rPr lang="en-US" dirty="0" smtClean="0"/>
              <a:t>Brief review of anatomy &amp; physiology</a:t>
            </a:r>
          </a:p>
          <a:p>
            <a:pPr lvl="1"/>
            <a:r>
              <a:rPr lang="en-US" dirty="0" smtClean="0"/>
              <a:t>Historical review of past research</a:t>
            </a:r>
          </a:p>
          <a:p>
            <a:pPr lvl="1"/>
            <a:r>
              <a:rPr lang="en-US" dirty="0" smtClean="0"/>
              <a:t>Ongoing research</a:t>
            </a:r>
          </a:p>
          <a:p>
            <a:pPr lvl="1"/>
            <a:r>
              <a:rPr lang="en-US" dirty="0" smtClean="0"/>
              <a:t>Future outlook </a:t>
            </a:r>
          </a:p>
          <a:p>
            <a:pPr marL="457200" lvl="1" indent="0">
              <a:buNone/>
            </a:pPr>
            <a:endParaRPr lang="en-US" dirty="0" smtClean="0"/>
          </a:p>
          <a:p>
            <a:pPr lvl="1"/>
            <a:endParaRPr lang="en-US" dirty="0" smtClean="0"/>
          </a:p>
        </p:txBody>
      </p:sp>
    </p:spTree>
    <p:extLst>
      <p:ext uri="{BB962C8B-B14F-4D97-AF65-F5344CB8AC3E}">
        <p14:creationId xmlns:p14="http://schemas.microsoft.com/office/powerpoint/2010/main" val="162486300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Stem Cell Therapy</a:t>
            </a:r>
            <a:endParaRPr lang="en-US" dirty="0"/>
          </a:p>
        </p:txBody>
      </p:sp>
      <p:sp>
        <p:nvSpPr>
          <p:cNvPr id="3" name="Content Placeholder 2"/>
          <p:cNvSpPr>
            <a:spLocks noGrp="1"/>
          </p:cNvSpPr>
          <p:nvPr>
            <p:ph idx="1"/>
          </p:nvPr>
        </p:nvSpPr>
        <p:spPr/>
        <p:txBody>
          <a:bodyPr>
            <a:normAutofit/>
          </a:bodyPr>
          <a:lstStyle/>
          <a:p>
            <a:r>
              <a:rPr lang="en-US" dirty="0" smtClean="0"/>
              <a:t>What is a stem cell?</a:t>
            </a:r>
          </a:p>
          <a:p>
            <a:pPr lvl="1"/>
            <a:r>
              <a:rPr lang="en-US" dirty="0" smtClean="0"/>
              <a:t>Cells that can divide and differentiate into diverse specialized cell types</a:t>
            </a:r>
          </a:p>
          <a:p>
            <a:pPr lvl="1"/>
            <a:r>
              <a:rPr lang="en-US" dirty="0" smtClean="0"/>
              <a:t>They can also self-renew to produce more stem cells</a:t>
            </a:r>
          </a:p>
          <a:p>
            <a:pPr marL="457200" lvl="1" indent="0">
              <a:buNone/>
            </a:pPr>
            <a:endParaRPr lang="en-US" dirty="0" smtClean="0"/>
          </a:p>
        </p:txBody>
      </p:sp>
    </p:spTree>
    <p:extLst>
      <p:ext uri="{BB962C8B-B14F-4D97-AF65-F5344CB8AC3E}">
        <p14:creationId xmlns:p14="http://schemas.microsoft.com/office/powerpoint/2010/main" val="97581033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Stem Cell Therapy </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Two types:</a:t>
            </a:r>
          </a:p>
          <a:p>
            <a:pPr lvl="1"/>
            <a:r>
              <a:rPr lang="en-US" b="1" dirty="0" smtClean="0"/>
              <a:t>Embryonic </a:t>
            </a:r>
            <a:r>
              <a:rPr lang="en-US" b="1" dirty="0"/>
              <a:t>stem cells</a:t>
            </a:r>
            <a:r>
              <a:rPr lang="en-US" dirty="0"/>
              <a:t> </a:t>
            </a:r>
            <a:r>
              <a:rPr lang="en-US" dirty="0" smtClean="0"/>
              <a:t>are </a:t>
            </a:r>
            <a:r>
              <a:rPr lang="en-US" dirty="0"/>
              <a:t>derived from </a:t>
            </a:r>
            <a:r>
              <a:rPr lang="en-US" dirty="0" smtClean="0"/>
              <a:t>embryos </a:t>
            </a:r>
            <a:r>
              <a:rPr lang="en-US" dirty="0"/>
              <a:t>that have been fertilized in </a:t>
            </a:r>
            <a:r>
              <a:rPr lang="en-US" dirty="0" smtClean="0"/>
              <a:t>vitro</a:t>
            </a:r>
          </a:p>
          <a:p>
            <a:pPr lvl="1"/>
            <a:r>
              <a:rPr lang="en-US" b="1" dirty="0" smtClean="0"/>
              <a:t>Adult </a:t>
            </a:r>
            <a:r>
              <a:rPr lang="en-US" b="1" dirty="0"/>
              <a:t>stem cells </a:t>
            </a:r>
            <a:r>
              <a:rPr lang="en-US" dirty="0" smtClean="0"/>
              <a:t>are thought </a:t>
            </a:r>
            <a:r>
              <a:rPr lang="en-US" dirty="0"/>
              <a:t>to be an undifferentiated cell, in other words, a non-specialized cell found </a:t>
            </a:r>
            <a:r>
              <a:rPr lang="en-US" dirty="0" smtClean="0"/>
              <a:t>amongst </a:t>
            </a:r>
            <a:r>
              <a:rPr lang="en-US" dirty="0"/>
              <a:t>specialized cells. </a:t>
            </a:r>
            <a:endParaRPr lang="en-US" dirty="0" smtClean="0"/>
          </a:p>
          <a:p>
            <a:pPr lvl="1"/>
            <a:r>
              <a:rPr lang="en-US" dirty="0" smtClean="0"/>
              <a:t>One </a:t>
            </a:r>
            <a:r>
              <a:rPr lang="en-US" dirty="0"/>
              <a:t>major </a:t>
            </a:r>
            <a:r>
              <a:rPr lang="en-US" b="1" dirty="0"/>
              <a:t>difference</a:t>
            </a:r>
            <a:r>
              <a:rPr lang="en-US" dirty="0"/>
              <a:t> between adult and embryonic stem cells is their different abilities in the number and type of </a:t>
            </a:r>
            <a:r>
              <a:rPr lang="en-US" dirty="0" smtClean="0"/>
              <a:t>specialized cell </a:t>
            </a:r>
            <a:r>
              <a:rPr lang="en-US" dirty="0"/>
              <a:t>types they can become. </a:t>
            </a:r>
            <a:endParaRPr lang="en-US" dirty="0" smtClean="0"/>
          </a:p>
          <a:p>
            <a:pPr lvl="1"/>
            <a:r>
              <a:rPr lang="en-US" dirty="0" smtClean="0"/>
              <a:t>Embryonic </a:t>
            </a:r>
            <a:r>
              <a:rPr lang="en-US" dirty="0"/>
              <a:t>stem cells can become </a:t>
            </a:r>
            <a:r>
              <a:rPr lang="en-US" b="1" dirty="0"/>
              <a:t>all cell types </a:t>
            </a:r>
            <a:r>
              <a:rPr lang="en-US" dirty="0"/>
              <a:t>of the </a:t>
            </a:r>
            <a:r>
              <a:rPr lang="en-US" dirty="0" smtClean="0"/>
              <a:t>body, as adult stem cells are thought to be limited to only specializing into different cell types of their tissue of origin. </a:t>
            </a:r>
            <a:endParaRPr lang="en-US" dirty="0"/>
          </a:p>
        </p:txBody>
      </p:sp>
    </p:spTree>
    <p:extLst>
      <p:ext uri="{BB962C8B-B14F-4D97-AF65-F5344CB8AC3E}">
        <p14:creationId xmlns:p14="http://schemas.microsoft.com/office/powerpoint/2010/main" val="36859824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Stem Cell Therapy in the Cochlea</a:t>
            </a:r>
            <a:endParaRPr lang="en-US" dirty="0"/>
          </a:p>
        </p:txBody>
      </p:sp>
      <p:sp>
        <p:nvSpPr>
          <p:cNvPr id="3" name="Content Placeholder 2"/>
          <p:cNvSpPr>
            <a:spLocks noGrp="1"/>
          </p:cNvSpPr>
          <p:nvPr>
            <p:ph idx="1"/>
          </p:nvPr>
        </p:nvSpPr>
        <p:spPr/>
        <p:txBody>
          <a:bodyPr/>
          <a:lstStyle/>
          <a:p>
            <a:r>
              <a:rPr lang="en-US" dirty="0" smtClean="0"/>
              <a:t>The goal is to introduce a stem cell into the cochlea that can migrate to the site of damage and differentiate into specialized cells</a:t>
            </a:r>
          </a:p>
          <a:p>
            <a:r>
              <a:rPr lang="en-US" dirty="0" smtClean="0"/>
              <a:t>Research to date in animal models has shown a few types of stem cells have molecular markers for cochlear cell types, but not complete differentiation into mature cells.</a:t>
            </a:r>
          </a:p>
          <a:p>
            <a:pPr marL="0" indent="0">
              <a:buNone/>
            </a:pPr>
            <a:endParaRPr lang="en-US" dirty="0" smtClean="0"/>
          </a:p>
          <a:p>
            <a:endParaRPr lang="en-US" dirty="0" smtClean="0"/>
          </a:p>
        </p:txBody>
      </p:sp>
    </p:spTree>
    <p:extLst>
      <p:ext uri="{BB962C8B-B14F-4D97-AF65-F5344CB8AC3E}">
        <p14:creationId xmlns:p14="http://schemas.microsoft.com/office/powerpoint/2010/main" val="301069910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Stem Cell Therapy in the Cochlea</a:t>
            </a:r>
            <a:endParaRPr lang="en-US" dirty="0"/>
          </a:p>
        </p:txBody>
      </p:sp>
      <p:sp>
        <p:nvSpPr>
          <p:cNvPr id="3" name="Content Placeholder 2"/>
          <p:cNvSpPr>
            <a:spLocks noGrp="1"/>
          </p:cNvSpPr>
          <p:nvPr>
            <p:ph idx="1"/>
          </p:nvPr>
        </p:nvSpPr>
        <p:spPr/>
        <p:txBody>
          <a:bodyPr>
            <a:normAutofit lnSpcReduction="10000"/>
          </a:bodyPr>
          <a:lstStyle/>
          <a:p>
            <a:r>
              <a:rPr lang="en-US" dirty="0" smtClean="0"/>
              <a:t>Targets for cell transplantation:</a:t>
            </a:r>
            <a:endParaRPr lang="en-US" dirty="0"/>
          </a:p>
          <a:p>
            <a:pPr lvl="1"/>
            <a:r>
              <a:rPr lang="en-US" dirty="0" smtClean="0"/>
              <a:t>Directly into the </a:t>
            </a:r>
            <a:r>
              <a:rPr lang="en-US" b="1" dirty="0" smtClean="0"/>
              <a:t>organ of </a:t>
            </a:r>
            <a:r>
              <a:rPr lang="en-US" b="1" dirty="0" err="1" smtClean="0"/>
              <a:t>Corti</a:t>
            </a:r>
            <a:r>
              <a:rPr lang="en-US" b="1" dirty="0" smtClean="0"/>
              <a:t> </a:t>
            </a:r>
            <a:r>
              <a:rPr lang="en-US" dirty="0" smtClean="0"/>
              <a:t>(it</a:t>
            </a:r>
            <a:r>
              <a:rPr lang="fr-FR" dirty="0" smtClean="0"/>
              <a:t>’</a:t>
            </a:r>
            <a:r>
              <a:rPr lang="en-US" dirty="0" smtClean="0"/>
              <a:t>s a small organ and relatively inaccessible)</a:t>
            </a:r>
          </a:p>
          <a:p>
            <a:pPr lvl="1"/>
            <a:r>
              <a:rPr lang="en-US" dirty="0" smtClean="0"/>
              <a:t>Into the </a:t>
            </a:r>
            <a:r>
              <a:rPr lang="en-US" b="1" dirty="0" smtClean="0"/>
              <a:t>spiral ganglion</a:t>
            </a:r>
            <a:r>
              <a:rPr lang="en-US" dirty="0" smtClean="0"/>
              <a:t>, where cells directly connect to the auditory nerve (more promising, easier to access)</a:t>
            </a:r>
          </a:p>
          <a:p>
            <a:pPr lvl="1"/>
            <a:r>
              <a:rPr lang="en-US" b="1" dirty="0" err="1" smtClean="0"/>
              <a:t>Stria</a:t>
            </a:r>
            <a:r>
              <a:rPr lang="en-US" b="1" dirty="0" smtClean="0"/>
              <a:t> </a:t>
            </a:r>
            <a:r>
              <a:rPr lang="en-US" b="1" dirty="0" err="1" smtClean="0"/>
              <a:t>vascularis</a:t>
            </a:r>
            <a:r>
              <a:rPr lang="en-US" b="1" dirty="0" smtClean="0"/>
              <a:t> </a:t>
            </a:r>
            <a:r>
              <a:rPr lang="en-US" dirty="0" smtClean="0"/>
              <a:t>(the main blood supply for the cochlea), various types of hearing loss can be caused by mutations in important genes in this area of the cochlea)</a:t>
            </a:r>
            <a:endParaRPr lang="en-US" b="1" dirty="0" smtClean="0"/>
          </a:p>
          <a:p>
            <a:pPr lvl="1"/>
            <a:endParaRPr lang="en-US" dirty="0" smtClean="0"/>
          </a:p>
          <a:p>
            <a:endParaRPr lang="en-US" dirty="0" smtClean="0"/>
          </a:p>
        </p:txBody>
      </p:sp>
    </p:spTree>
    <p:extLst>
      <p:ext uri="{BB962C8B-B14F-4D97-AF65-F5344CB8AC3E}">
        <p14:creationId xmlns:p14="http://schemas.microsoft.com/office/powerpoint/2010/main" val="61427407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Stem Cell Therapy and the Cochlea:  The Unknowns</a:t>
            </a:r>
            <a:endParaRPr lang="en-US" dirty="0"/>
          </a:p>
        </p:txBody>
      </p:sp>
      <p:sp>
        <p:nvSpPr>
          <p:cNvPr id="3" name="Content Placeholder 2"/>
          <p:cNvSpPr>
            <a:spLocks noGrp="1"/>
          </p:cNvSpPr>
          <p:nvPr>
            <p:ph idx="1"/>
          </p:nvPr>
        </p:nvSpPr>
        <p:spPr/>
        <p:txBody>
          <a:bodyPr/>
          <a:lstStyle/>
          <a:p>
            <a:r>
              <a:rPr lang="en-US" dirty="0" smtClean="0"/>
              <a:t>Risks of stem cell therapy are not completely known, some scientists say there might be a risk for developing tumors</a:t>
            </a:r>
          </a:p>
          <a:p>
            <a:r>
              <a:rPr lang="en-US" dirty="0" smtClean="0"/>
              <a:t>Unknown if new cells will form connections with the auditory nerve</a:t>
            </a:r>
          </a:p>
          <a:p>
            <a:r>
              <a:rPr lang="en-US" dirty="0" smtClean="0"/>
              <a:t>Unknown if the auditory structures in the brainstem and brain will be able to properly interpret signals from stem cells</a:t>
            </a:r>
            <a:endParaRPr lang="en-US" dirty="0"/>
          </a:p>
        </p:txBody>
      </p:sp>
    </p:spTree>
    <p:extLst>
      <p:ext uri="{BB962C8B-B14F-4D97-AF65-F5344CB8AC3E}">
        <p14:creationId xmlns:p14="http://schemas.microsoft.com/office/powerpoint/2010/main" val="190521338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outlook</a:t>
            </a:r>
            <a:endParaRPr lang="en-US" dirty="0"/>
          </a:p>
        </p:txBody>
      </p:sp>
      <p:sp>
        <p:nvSpPr>
          <p:cNvPr id="3" name="Content Placeholder 2"/>
          <p:cNvSpPr>
            <a:spLocks noGrp="1"/>
          </p:cNvSpPr>
          <p:nvPr>
            <p:ph idx="1"/>
          </p:nvPr>
        </p:nvSpPr>
        <p:spPr/>
        <p:txBody>
          <a:bodyPr/>
          <a:lstStyle/>
          <a:p>
            <a:r>
              <a:rPr lang="en-US" dirty="0" smtClean="0"/>
              <a:t>As delivery methods improve, we can expect to see important advances in the treatment of a variety of causes of hearing loss over the coming decade.</a:t>
            </a:r>
          </a:p>
          <a:p>
            <a:endParaRPr lang="en-US" dirty="0" smtClean="0"/>
          </a:p>
          <a:p>
            <a:endParaRPr lang="en-US" dirty="0"/>
          </a:p>
        </p:txBody>
      </p:sp>
    </p:spTree>
    <p:extLst>
      <p:ext uri="{BB962C8B-B14F-4D97-AF65-F5344CB8AC3E}">
        <p14:creationId xmlns:p14="http://schemas.microsoft.com/office/powerpoint/2010/main" val="184799004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Take home points</a:t>
            </a:r>
            <a:endParaRPr lang="en-US" dirty="0"/>
          </a:p>
        </p:txBody>
      </p:sp>
      <p:sp>
        <p:nvSpPr>
          <p:cNvPr id="3" name="Content Placeholder 2"/>
          <p:cNvSpPr>
            <a:spLocks noGrp="1"/>
          </p:cNvSpPr>
          <p:nvPr>
            <p:ph idx="1"/>
          </p:nvPr>
        </p:nvSpPr>
        <p:spPr/>
        <p:txBody>
          <a:bodyPr>
            <a:normAutofit fontScale="70000" lnSpcReduction="20000"/>
          </a:bodyPr>
          <a:lstStyle/>
          <a:p>
            <a:pPr>
              <a:lnSpc>
                <a:spcPct val="120000"/>
              </a:lnSpc>
            </a:pPr>
            <a:r>
              <a:rPr lang="en-US" dirty="0" smtClean="0"/>
              <a:t>Hearing is a very complex process.  Before sound travels to the brain, it is turned into electrical information in the cochlea.  </a:t>
            </a:r>
          </a:p>
          <a:p>
            <a:pPr>
              <a:lnSpc>
                <a:spcPct val="120000"/>
              </a:lnSpc>
            </a:pPr>
            <a:r>
              <a:rPr lang="en-US" dirty="0" smtClean="0"/>
              <a:t>The cochlea houses the organ of </a:t>
            </a:r>
            <a:r>
              <a:rPr lang="en-US" dirty="0" err="1" smtClean="0"/>
              <a:t>Corti</a:t>
            </a:r>
            <a:r>
              <a:rPr lang="en-US" dirty="0" smtClean="0"/>
              <a:t>, where there are thousands of tiny hair cells and supporting structures that play a critical role in the hearing process.</a:t>
            </a:r>
          </a:p>
          <a:p>
            <a:pPr>
              <a:lnSpc>
                <a:spcPct val="120000"/>
              </a:lnSpc>
            </a:pPr>
            <a:r>
              <a:rPr lang="en-US" dirty="0" smtClean="0"/>
              <a:t>Once these fragile hair cells are damaged, there is no way to fix it.</a:t>
            </a:r>
          </a:p>
          <a:p>
            <a:pPr>
              <a:lnSpc>
                <a:spcPct val="120000"/>
              </a:lnSpc>
            </a:pPr>
            <a:r>
              <a:rPr lang="en-US" dirty="0" smtClean="0"/>
              <a:t>The majority of hearing loss comes from damage to either the hair cells or structures surrounding them in the inner ear.</a:t>
            </a:r>
          </a:p>
          <a:p>
            <a:pPr>
              <a:lnSpc>
                <a:spcPct val="120000"/>
              </a:lnSpc>
            </a:pPr>
            <a:r>
              <a:rPr lang="en-US" dirty="0" smtClean="0"/>
              <a:t>Regeneration has been heavily studied in the recent decades:  gene therapy and stem cell therapy have shown promise.  The idea is to figure out a way to replace these damaged cells.</a:t>
            </a:r>
          </a:p>
          <a:p>
            <a:endParaRPr lang="en-US" dirty="0"/>
          </a:p>
        </p:txBody>
      </p:sp>
    </p:spTree>
    <p:extLst>
      <p:ext uri="{BB962C8B-B14F-4D97-AF65-F5344CB8AC3E}">
        <p14:creationId xmlns:p14="http://schemas.microsoft.com/office/powerpoint/2010/main" val="101829121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Take home points</a:t>
            </a:r>
            <a:endParaRPr lang="en-US" dirty="0"/>
          </a:p>
        </p:txBody>
      </p:sp>
      <p:sp>
        <p:nvSpPr>
          <p:cNvPr id="3" name="Content Placeholder 2"/>
          <p:cNvSpPr>
            <a:spLocks noGrp="1"/>
          </p:cNvSpPr>
          <p:nvPr>
            <p:ph idx="1"/>
          </p:nvPr>
        </p:nvSpPr>
        <p:spPr/>
        <p:txBody>
          <a:bodyPr>
            <a:normAutofit fontScale="70000" lnSpcReduction="20000"/>
          </a:bodyPr>
          <a:lstStyle/>
          <a:p>
            <a:pPr>
              <a:lnSpc>
                <a:spcPct val="120000"/>
              </a:lnSpc>
            </a:pPr>
            <a:r>
              <a:rPr lang="en-US" dirty="0" smtClean="0"/>
              <a:t>Research has proven that vertebrates such as birds and fish naturally regenerate cells throughout their lifetime.</a:t>
            </a:r>
          </a:p>
          <a:p>
            <a:pPr>
              <a:lnSpc>
                <a:spcPct val="120000"/>
              </a:lnSpc>
            </a:pPr>
            <a:r>
              <a:rPr lang="en-US" dirty="0" smtClean="0"/>
              <a:t>Gene therapy is when specific genes (portions of DNA) are used to induce hair cell regeneration from other supporting cells.</a:t>
            </a:r>
          </a:p>
          <a:p>
            <a:pPr>
              <a:lnSpc>
                <a:spcPct val="120000"/>
              </a:lnSpc>
            </a:pPr>
            <a:r>
              <a:rPr lang="en-US" dirty="0" smtClean="0"/>
              <a:t>Stem cell therapy is when stem cells (cells that are typically derived from embryos and have the capability to turn themselves into new specialized cells) are injected into different parts of the cochlea.</a:t>
            </a:r>
          </a:p>
          <a:p>
            <a:pPr>
              <a:lnSpc>
                <a:spcPct val="120000"/>
              </a:lnSpc>
            </a:pPr>
            <a:r>
              <a:rPr lang="en-US" dirty="0" smtClean="0"/>
              <a:t>The research is promising, however, it is still in its infancy, as clinical trials are only being done on animals (primarily rodents).</a:t>
            </a:r>
          </a:p>
          <a:p>
            <a:pPr>
              <a:lnSpc>
                <a:spcPct val="120000"/>
              </a:lnSpc>
            </a:pPr>
            <a:r>
              <a:rPr lang="en-US" dirty="0" smtClean="0"/>
              <a:t>Scientists predict that within the next 50 years, we will be able to regenerate hair cells in humans</a:t>
            </a:r>
          </a:p>
          <a:p>
            <a:endParaRPr lang="en-US" dirty="0"/>
          </a:p>
        </p:txBody>
      </p:sp>
    </p:spTree>
    <p:extLst>
      <p:ext uri="{BB962C8B-B14F-4D97-AF65-F5344CB8AC3E}">
        <p14:creationId xmlns:p14="http://schemas.microsoft.com/office/powerpoint/2010/main" val="139480193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Hearing Loss and Aging </a:t>
            </a:r>
            <a:endParaRPr lang="en-US" dirty="0"/>
          </a:p>
        </p:txBody>
      </p:sp>
      <p:sp>
        <p:nvSpPr>
          <p:cNvPr id="3" name="Content Placeholder 2"/>
          <p:cNvSpPr>
            <a:spLocks noGrp="1"/>
          </p:cNvSpPr>
          <p:nvPr>
            <p:ph idx="1"/>
          </p:nvPr>
        </p:nvSpPr>
        <p:spPr/>
        <p:txBody>
          <a:bodyPr>
            <a:normAutofit/>
          </a:bodyPr>
          <a:lstStyle/>
          <a:p>
            <a:r>
              <a:rPr lang="en-US" dirty="0" smtClean="0"/>
              <a:t>Review </a:t>
            </a:r>
            <a:r>
              <a:rPr lang="en-US" dirty="0"/>
              <a:t>of some of the current literature by Dr. Frank Lin, one of the leading scientists in this field.</a:t>
            </a:r>
          </a:p>
          <a:p>
            <a:r>
              <a:rPr lang="en-US" dirty="0"/>
              <a:t>“Hearing Loss and Falls Among Older Adults in the United States.”</a:t>
            </a:r>
          </a:p>
          <a:p>
            <a:r>
              <a:rPr lang="en-US" dirty="0"/>
              <a:t>“Hearing Loss and Incident Dementia.”</a:t>
            </a:r>
          </a:p>
          <a:p>
            <a:r>
              <a:rPr lang="en-US" dirty="0"/>
              <a:t>“Hearing Loss and Cognitive Decline in Older Adults.”</a:t>
            </a:r>
          </a:p>
          <a:p>
            <a:endParaRPr lang="en-US" dirty="0"/>
          </a:p>
        </p:txBody>
      </p:sp>
    </p:spTree>
    <p:extLst>
      <p:ext uri="{BB962C8B-B14F-4D97-AF65-F5344CB8AC3E}">
        <p14:creationId xmlns:p14="http://schemas.microsoft.com/office/powerpoint/2010/main" val="199391086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marL="342900" marR="0" lvl="1" indent="-342900" algn="ctr" defTabSz="457200" rtl="0" eaLnBrk="1" fontAlgn="auto" latinLnBrk="0" hangingPunct="1">
              <a:lnSpc>
                <a:spcPct val="100000"/>
              </a:lnSpc>
              <a:spcBef>
                <a:spcPct val="20000"/>
              </a:spcBef>
              <a:spcAft>
                <a:spcPts val="0"/>
              </a:spcAft>
              <a:tabLst/>
              <a:defRPr/>
            </a:pPr>
            <a:r>
              <a:rPr kumimoji="0" lang="en-US" sz="3200" b="0" i="0" u="none" strike="noStrike" kern="1200" cap="none" spc="0" normalizeH="0" baseline="0" noProof="0" dirty="0" smtClean="0">
                <a:ln>
                  <a:noFill/>
                </a:ln>
                <a:solidFill>
                  <a:schemeClr val="tx1"/>
                </a:solidFill>
                <a:effectLst/>
                <a:uLnTx/>
                <a:uFillTx/>
                <a:latin typeface="+mj-lt"/>
                <a:ea typeface="+mn-ea"/>
                <a:cs typeface="+mn-cs"/>
              </a:rPr>
              <a:t>“Hearing Loss and Falls Among </a:t>
            </a:r>
            <a:br>
              <a:rPr kumimoji="0" lang="en-US" sz="3200" b="0" i="0" u="none" strike="noStrike" kern="1200" cap="none" spc="0" normalizeH="0" baseline="0" noProof="0" dirty="0" smtClean="0">
                <a:ln>
                  <a:noFill/>
                </a:ln>
                <a:solidFill>
                  <a:schemeClr val="tx1"/>
                </a:solidFill>
                <a:effectLst/>
                <a:uLnTx/>
                <a:uFillTx/>
                <a:latin typeface="+mj-lt"/>
                <a:ea typeface="+mn-ea"/>
                <a:cs typeface="+mn-cs"/>
              </a:rPr>
            </a:br>
            <a:r>
              <a:rPr kumimoji="0" lang="en-US" sz="3200" b="0" i="0" u="none" strike="noStrike" kern="1200" cap="none" spc="0" normalizeH="0" baseline="0" noProof="0" dirty="0" smtClean="0">
                <a:ln>
                  <a:noFill/>
                </a:ln>
                <a:solidFill>
                  <a:schemeClr val="tx1"/>
                </a:solidFill>
                <a:effectLst/>
                <a:uLnTx/>
                <a:uFillTx/>
                <a:latin typeface="+mj-lt"/>
                <a:ea typeface="+mn-ea"/>
                <a:cs typeface="+mn-cs"/>
              </a:rPr>
              <a:t>Older Adults in the United States.”</a:t>
            </a:r>
          </a:p>
        </p:txBody>
      </p:sp>
      <p:sp>
        <p:nvSpPr>
          <p:cNvPr id="4" name="Content Placeholder 3"/>
          <p:cNvSpPr>
            <a:spLocks noGrp="1"/>
          </p:cNvSpPr>
          <p:nvPr>
            <p:ph idx="1"/>
          </p:nvPr>
        </p:nvSpPr>
        <p:spPr/>
        <p:txBody>
          <a:bodyPr>
            <a:normAutofit fontScale="77500" lnSpcReduction="20000"/>
          </a:bodyPr>
          <a:lstStyle/>
          <a:p>
            <a:pPr marL="342900" lvl="1" indent="-342900">
              <a:buFont typeface="Arial"/>
              <a:buChar char="•"/>
            </a:pPr>
            <a:r>
              <a:rPr lang="en-US" dirty="0" smtClean="0"/>
              <a:t>Adults between 40</a:t>
            </a:r>
            <a:r>
              <a:rPr lang="en-US" dirty="0"/>
              <a:t> </a:t>
            </a:r>
            <a:r>
              <a:rPr lang="en-US" dirty="0" smtClean="0"/>
              <a:t>and 69 years old</a:t>
            </a:r>
          </a:p>
          <a:p>
            <a:pPr marL="342900" lvl="1" indent="-342900">
              <a:buFont typeface="Arial"/>
              <a:buChar char="•"/>
            </a:pPr>
            <a:r>
              <a:rPr lang="en-US" dirty="0" smtClean="0"/>
              <a:t>They found that the magnitude of the association of hearing loss with falls is clinically significant with a mild hearing loss being associated with nearly a 3-fold increased odds of falling over the preceding year.</a:t>
            </a:r>
          </a:p>
          <a:p>
            <a:pPr marL="342900" lvl="1" indent="-342900">
              <a:buFont typeface="Arial"/>
              <a:buChar char="•"/>
            </a:pPr>
            <a:r>
              <a:rPr lang="en-US" dirty="0" smtClean="0"/>
              <a:t>Dysfunction might be happening simultaneously to the hearing and balance systems (due to their shared location)</a:t>
            </a:r>
          </a:p>
          <a:p>
            <a:pPr marL="342900" lvl="1" indent="-342900">
              <a:buFont typeface="Arial"/>
              <a:buChar char="•"/>
            </a:pPr>
            <a:r>
              <a:rPr lang="en-US" dirty="0" smtClean="0"/>
              <a:t>Decreased hearing may also directly limit access to auditory cues that are needed for environmental awareness.</a:t>
            </a:r>
          </a:p>
          <a:p>
            <a:pPr marL="342900" lvl="1" indent="-342900">
              <a:buFont typeface="Arial"/>
              <a:buChar char="•"/>
            </a:pPr>
            <a:r>
              <a:rPr lang="en-US" dirty="0" smtClean="0"/>
              <a:t>This association may be mediated through cognitive load and reduced resources necessary for attention and maintaining postural control.</a:t>
            </a:r>
          </a:p>
          <a:p>
            <a:pPr marL="342900" lvl="1" indent="-342900">
              <a:buFont typeface="Arial"/>
              <a:buChar char="•"/>
            </a:pPr>
            <a:r>
              <a:rPr lang="en-US" dirty="0" smtClean="0"/>
              <a:t>Is this a modifiable risk? Can we do some type of rehabilitation to help?</a:t>
            </a:r>
          </a:p>
          <a:p>
            <a:pPr marL="742950" lvl="2" indent="-342900"/>
            <a:endParaRPr lang="en-US" dirty="0" smtClean="0"/>
          </a:p>
          <a:p>
            <a:endParaRPr lang="en-US" dirty="0"/>
          </a:p>
        </p:txBody>
      </p:sp>
    </p:spTree>
    <p:extLst>
      <p:ext uri="{BB962C8B-B14F-4D97-AF65-F5344CB8AC3E}">
        <p14:creationId xmlns:p14="http://schemas.microsoft.com/office/powerpoint/2010/main" val="2743645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 of today’s topics</a:t>
            </a:r>
            <a:endParaRPr lang="en-US" dirty="0"/>
          </a:p>
        </p:txBody>
      </p:sp>
      <p:sp>
        <p:nvSpPr>
          <p:cNvPr id="3" name="Content Placeholder 2"/>
          <p:cNvSpPr>
            <a:spLocks noGrp="1"/>
          </p:cNvSpPr>
          <p:nvPr>
            <p:ph idx="1"/>
          </p:nvPr>
        </p:nvSpPr>
        <p:spPr/>
        <p:txBody>
          <a:bodyPr/>
          <a:lstStyle/>
          <a:p>
            <a:pPr marL="0" indent="0">
              <a:buNone/>
            </a:pPr>
            <a:r>
              <a:rPr lang="en-US" dirty="0" smtClean="0"/>
              <a:t>2.  Hearing loss and aging</a:t>
            </a:r>
          </a:p>
          <a:p>
            <a:pPr lvl="1"/>
            <a:r>
              <a:rPr lang="en-US" dirty="0" smtClean="0"/>
              <a:t>Review of current literature of Dr. Frank Lin, one of the leading scientists in this field.</a:t>
            </a:r>
          </a:p>
          <a:p>
            <a:pPr lvl="1"/>
            <a:r>
              <a:rPr lang="en-US" dirty="0" smtClean="0"/>
              <a:t>“Hearing Loss and Incident Dementia.”</a:t>
            </a:r>
          </a:p>
          <a:p>
            <a:pPr lvl="1"/>
            <a:r>
              <a:rPr lang="en-US" dirty="0" smtClean="0"/>
              <a:t>“Hearing Loss and Falls Among Older Adults in the United States.”</a:t>
            </a:r>
          </a:p>
          <a:p>
            <a:pPr lvl="1"/>
            <a:r>
              <a:rPr lang="en-US" dirty="0" smtClean="0"/>
              <a:t>“Hearing Loss and Cognitive Decline in Older Adults.”</a:t>
            </a:r>
          </a:p>
          <a:p>
            <a:pPr marL="971550" lvl="1" indent="-514350">
              <a:buFont typeface="+mj-lt"/>
              <a:buAutoNum type="arabicPeriod"/>
            </a:pPr>
            <a:endParaRPr lang="en-US" dirty="0"/>
          </a:p>
          <a:p>
            <a:pPr marL="971550" lvl="1" indent="-514350">
              <a:buFont typeface="+mj-lt"/>
              <a:buAutoNum type="arabicPeriod"/>
            </a:pPr>
            <a:endParaRPr lang="en-US" dirty="0"/>
          </a:p>
        </p:txBody>
      </p:sp>
    </p:spTree>
    <p:extLst>
      <p:ext uri="{BB962C8B-B14F-4D97-AF65-F5344CB8AC3E}">
        <p14:creationId xmlns:p14="http://schemas.microsoft.com/office/powerpoint/2010/main" val="195704063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marL="342900" lvl="1" indent="-342900" algn="ctr"/>
            <a:r>
              <a:rPr lang="en-US" sz="3200" dirty="0" smtClean="0">
                <a:solidFill>
                  <a:schemeClr val="tx1"/>
                </a:solidFill>
                <a:latin typeface="+mj-lt"/>
              </a:rPr>
              <a:t>“Hearing Loss and Incident Dementia.”</a:t>
            </a:r>
          </a:p>
        </p:txBody>
      </p:sp>
      <p:sp>
        <p:nvSpPr>
          <p:cNvPr id="3" name="Content Placeholder 2"/>
          <p:cNvSpPr>
            <a:spLocks noGrp="1"/>
          </p:cNvSpPr>
          <p:nvPr>
            <p:ph idx="1"/>
          </p:nvPr>
        </p:nvSpPr>
        <p:spPr/>
        <p:txBody>
          <a:bodyPr>
            <a:normAutofit lnSpcReduction="10000"/>
          </a:bodyPr>
          <a:lstStyle/>
          <a:p>
            <a:pPr marL="342900" lvl="1" indent="-342900">
              <a:buFont typeface="Arial"/>
              <a:buChar char="•"/>
            </a:pPr>
            <a:r>
              <a:rPr lang="en-US" dirty="0" smtClean="0"/>
              <a:t>369 participants (age 36 to 90 years old) who were all dementia free at the onset of the study</a:t>
            </a:r>
          </a:p>
          <a:p>
            <a:pPr marL="342900" lvl="1" indent="-342900">
              <a:buFont typeface="Arial"/>
              <a:buChar char="•"/>
            </a:pPr>
            <a:r>
              <a:rPr lang="en-US" dirty="0" smtClean="0"/>
              <a:t>Those </a:t>
            </a:r>
            <a:r>
              <a:rPr lang="en-US" dirty="0"/>
              <a:t>with mild, moderate and severe hearing loss had a 2-, 3-, and 5- fold increased risk for developing dementia, </a:t>
            </a:r>
            <a:r>
              <a:rPr lang="en-US" dirty="0" smtClean="0"/>
              <a:t>respectively</a:t>
            </a:r>
          </a:p>
          <a:p>
            <a:pPr marL="342900" lvl="1" indent="-342900">
              <a:buFont typeface="Arial"/>
              <a:buChar char="•"/>
            </a:pPr>
            <a:r>
              <a:rPr lang="en-US" dirty="0" smtClean="0"/>
              <a:t>For those who were 60 years or older, over one-third of the risk of incident dementia was associated with hearing loss</a:t>
            </a:r>
          </a:p>
          <a:p>
            <a:pPr marL="342900" lvl="1" indent="-342900">
              <a:buFont typeface="Arial"/>
              <a:buChar char="•"/>
            </a:pPr>
            <a:r>
              <a:rPr lang="en-US" dirty="0" smtClean="0"/>
              <a:t>Hearing loss may be causally related to dementia possibly through exhaustion of cognitive reserve</a:t>
            </a:r>
            <a:endParaRPr lang="en-US" dirty="0"/>
          </a:p>
          <a:p>
            <a:pPr lvl="1"/>
            <a:endParaRPr lang="en-US" dirty="0"/>
          </a:p>
        </p:txBody>
      </p:sp>
    </p:spTree>
    <p:extLst>
      <p:ext uri="{BB962C8B-B14F-4D97-AF65-F5344CB8AC3E}">
        <p14:creationId xmlns:p14="http://schemas.microsoft.com/office/powerpoint/2010/main" val="338892141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L="342900" marR="0" lvl="1" indent="-342900" algn="ctr" defTabSz="457200" rtl="0" eaLnBrk="1" fontAlgn="auto" latinLnBrk="0" hangingPunct="1">
              <a:lnSpc>
                <a:spcPct val="100000"/>
              </a:lnSpc>
              <a:spcBef>
                <a:spcPct val="20000"/>
              </a:spcBef>
              <a:spcAft>
                <a:spcPts val="0"/>
              </a:spcAft>
              <a:tabLst/>
              <a:defRPr/>
            </a:pPr>
            <a:r>
              <a:rPr kumimoji="0" lang="en-US" sz="3200" b="0" i="0" u="none" strike="noStrike" kern="1200" cap="none" spc="0" normalizeH="0" baseline="0" noProof="0" dirty="0" smtClean="0">
                <a:ln>
                  <a:noFill/>
                </a:ln>
                <a:solidFill>
                  <a:srgbClr val="FFFFFF"/>
                </a:solidFill>
                <a:effectLst/>
                <a:uLnTx/>
                <a:uFillTx/>
                <a:latin typeface="Calibri"/>
                <a:ea typeface="+mn-ea"/>
                <a:cs typeface="+mn-cs"/>
              </a:rPr>
              <a:t>“Hearing Loss and Cognitive Decline </a:t>
            </a:r>
            <a:br>
              <a:rPr kumimoji="0" lang="en-US" sz="3200" b="0" i="0" u="none" strike="noStrike" kern="1200" cap="none" spc="0" normalizeH="0" baseline="0" noProof="0" dirty="0" smtClean="0">
                <a:ln>
                  <a:noFill/>
                </a:ln>
                <a:solidFill>
                  <a:srgbClr val="FFFFFF"/>
                </a:solidFill>
                <a:effectLst/>
                <a:uLnTx/>
                <a:uFillTx/>
                <a:latin typeface="Calibri"/>
                <a:ea typeface="+mn-ea"/>
                <a:cs typeface="+mn-cs"/>
              </a:rPr>
            </a:br>
            <a:r>
              <a:rPr kumimoji="0" lang="en-US" sz="3200" b="0" i="0" u="none" strike="noStrike" kern="1200" cap="none" spc="0" normalizeH="0" baseline="0" noProof="0" dirty="0" smtClean="0">
                <a:ln>
                  <a:noFill/>
                </a:ln>
                <a:solidFill>
                  <a:srgbClr val="FFFFFF"/>
                </a:solidFill>
                <a:effectLst/>
                <a:uLnTx/>
                <a:uFillTx/>
                <a:latin typeface="Calibri"/>
                <a:ea typeface="+mn-ea"/>
                <a:cs typeface="+mn-cs"/>
              </a:rPr>
              <a:t>in Older Adults.”</a:t>
            </a:r>
          </a:p>
        </p:txBody>
      </p:sp>
      <p:sp>
        <p:nvSpPr>
          <p:cNvPr id="3" name="Content Placeholder 2"/>
          <p:cNvSpPr>
            <a:spLocks noGrp="1"/>
          </p:cNvSpPr>
          <p:nvPr>
            <p:ph idx="1"/>
          </p:nvPr>
        </p:nvSpPr>
        <p:spPr/>
        <p:txBody>
          <a:bodyPr>
            <a:normAutofit fontScale="85000" lnSpcReduction="20000"/>
          </a:bodyPr>
          <a:lstStyle/>
          <a:p>
            <a:pPr marL="342900" lvl="1" indent="-342900">
              <a:buFont typeface="Arial"/>
              <a:buChar char="•"/>
            </a:pPr>
            <a:r>
              <a:rPr lang="en-US" dirty="0" smtClean="0"/>
              <a:t>1162 adults with hearing loss (mild to moderate hearing loss) had annual rates of decline on cognitive tests, roughly 40% greater decline than their normal hearing peers</a:t>
            </a:r>
          </a:p>
          <a:p>
            <a:pPr marL="342900" lvl="1" indent="-342900">
              <a:buFont typeface="Arial"/>
              <a:buChar char="•"/>
            </a:pPr>
            <a:r>
              <a:rPr lang="en-US" dirty="0" smtClean="0"/>
              <a:t>Compared to those with normal hearing, individuals with hearing loss had a 24% increased risk for incident cognitive impairment.</a:t>
            </a:r>
          </a:p>
          <a:p>
            <a:pPr marL="342900" lvl="1" indent="-342900">
              <a:buFont typeface="Arial"/>
              <a:buChar char="•"/>
            </a:pPr>
            <a:r>
              <a:rPr lang="en-US" dirty="0" smtClean="0"/>
              <a:t>Rates of cognitive decline and the risk for incident cognitive impairment are directly associated with the severity of hearing loss</a:t>
            </a:r>
          </a:p>
          <a:p>
            <a:pPr marL="342900" lvl="1" indent="-342900">
              <a:buFont typeface="Arial"/>
              <a:buChar char="•"/>
            </a:pPr>
            <a:r>
              <a:rPr lang="en-US" dirty="0" smtClean="0"/>
              <a:t>Increased risks for cognitive decline can be attributed to untreated hearing loss leading to a heavier cognitive load </a:t>
            </a:r>
          </a:p>
          <a:p>
            <a:pPr marL="342900" lvl="1" indent="-342900">
              <a:buFont typeface="Arial"/>
              <a:buChar char="•"/>
            </a:pPr>
            <a:r>
              <a:rPr lang="en-US" dirty="0" smtClean="0"/>
              <a:t>Impaired communication from hearing loss can lead to social isolation</a:t>
            </a:r>
          </a:p>
          <a:p>
            <a:pPr marL="342900" lvl="1" indent="-342900">
              <a:buFont typeface="Arial"/>
              <a:buChar char="•"/>
            </a:pPr>
            <a:endParaRPr lang="en-US" dirty="0"/>
          </a:p>
        </p:txBody>
      </p:sp>
    </p:spTree>
    <p:extLst>
      <p:ext uri="{BB962C8B-B14F-4D97-AF65-F5344CB8AC3E}">
        <p14:creationId xmlns:p14="http://schemas.microsoft.com/office/powerpoint/2010/main" val="126942947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take home points from today</a:t>
            </a:r>
            <a:endParaRPr lang="en-US" dirty="0"/>
          </a:p>
        </p:txBody>
      </p:sp>
      <p:sp>
        <p:nvSpPr>
          <p:cNvPr id="3" name="Content Placeholder 2"/>
          <p:cNvSpPr>
            <a:spLocks noGrp="1"/>
          </p:cNvSpPr>
          <p:nvPr>
            <p:ph idx="1"/>
          </p:nvPr>
        </p:nvSpPr>
        <p:spPr/>
        <p:txBody>
          <a:bodyPr>
            <a:normAutofit fontScale="77500" lnSpcReduction="20000"/>
          </a:bodyPr>
          <a:lstStyle/>
          <a:p>
            <a:pPr>
              <a:lnSpc>
                <a:spcPct val="120000"/>
              </a:lnSpc>
            </a:pPr>
            <a:r>
              <a:rPr lang="en-US" dirty="0" smtClean="0"/>
              <a:t>We have made enormous progress with understanding hair cell regeneration, but there is a lot left to be accomplished in order to put into clinical practice in humans.</a:t>
            </a:r>
          </a:p>
          <a:p>
            <a:pPr>
              <a:lnSpc>
                <a:spcPct val="120000"/>
              </a:lnSpc>
            </a:pPr>
            <a:r>
              <a:rPr lang="en-US" dirty="0" smtClean="0"/>
              <a:t>There are established links between hearing loss</a:t>
            </a:r>
            <a:r>
              <a:rPr lang="en-US" dirty="0"/>
              <a:t> </a:t>
            </a:r>
            <a:r>
              <a:rPr lang="en-US" dirty="0" smtClean="0"/>
              <a:t>as a risk factor for dementia</a:t>
            </a:r>
          </a:p>
          <a:p>
            <a:pPr>
              <a:lnSpc>
                <a:spcPct val="120000"/>
              </a:lnSpc>
            </a:pPr>
            <a:r>
              <a:rPr lang="en-US" dirty="0" smtClean="0"/>
              <a:t>Older adults with hearing loss have a higher risk of falling</a:t>
            </a:r>
          </a:p>
          <a:p>
            <a:pPr>
              <a:lnSpc>
                <a:spcPct val="120000"/>
              </a:lnSpc>
            </a:pPr>
            <a:r>
              <a:rPr lang="en-US" dirty="0" smtClean="0"/>
              <a:t>Hearing loss is independently associated with accelerated cognitive decline – mechanisms still unknown</a:t>
            </a:r>
          </a:p>
          <a:p>
            <a:pPr>
              <a:lnSpc>
                <a:spcPct val="120000"/>
              </a:lnSpc>
            </a:pPr>
            <a:r>
              <a:rPr lang="en-US" dirty="0" smtClean="0"/>
              <a:t>Treating hearing loss more aggressively may help delay cognitive decline and perhaps dementia</a:t>
            </a:r>
            <a:endParaRPr lang="en-US" dirty="0"/>
          </a:p>
        </p:txBody>
      </p:sp>
    </p:spTree>
    <p:extLst>
      <p:ext uri="{BB962C8B-B14F-4D97-AF65-F5344CB8AC3E}">
        <p14:creationId xmlns:p14="http://schemas.microsoft.com/office/powerpoint/2010/main" val="361574754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29494231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Anatomy </a:t>
            </a:r>
            <a:endParaRPr lang="en-US" dirty="0"/>
          </a:p>
        </p:txBody>
      </p:sp>
      <p:pic>
        <p:nvPicPr>
          <p:cNvPr id="10" name="Picture 9" descr="cutaway_ear.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1493015"/>
            <a:ext cx="8229600" cy="4644903"/>
          </a:xfrm>
          <a:prstGeom prst="rect">
            <a:avLst/>
          </a:prstGeom>
        </p:spPr>
      </p:pic>
      <p:sp>
        <p:nvSpPr>
          <p:cNvPr id="12" name="TextBox 11"/>
          <p:cNvSpPr txBox="1"/>
          <p:nvPr/>
        </p:nvSpPr>
        <p:spPr>
          <a:xfrm>
            <a:off x="457200" y="6189401"/>
            <a:ext cx="8229601" cy="523220"/>
          </a:xfrm>
          <a:prstGeom prst="rect">
            <a:avLst/>
          </a:prstGeom>
          <a:noFill/>
        </p:spPr>
        <p:txBody>
          <a:bodyPr wrap="square" rtlCol="0">
            <a:spAutoFit/>
          </a:bodyPr>
          <a:lstStyle/>
          <a:p>
            <a:pPr algn="ctr"/>
            <a:r>
              <a:rPr lang="en-US" sz="1400" dirty="0" smtClean="0"/>
              <a:t>Photo retrieved from:  </a:t>
            </a:r>
          </a:p>
          <a:p>
            <a:pPr algn="ctr"/>
            <a:r>
              <a:rPr lang="en-US" sz="1400" dirty="0" smtClean="0"/>
              <a:t>http://</a:t>
            </a:r>
            <a:r>
              <a:rPr lang="en-US" sz="1400" dirty="0" err="1" smtClean="0"/>
              <a:t>www.lyrichearing.com</a:t>
            </a:r>
            <a:r>
              <a:rPr lang="en-US" sz="1400" dirty="0" smtClean="0"/>
              <a:t>/sites/default/files/assets/</a:t>
            </a:r>
            <a:r>
              <a:rPr lang="en-US" sz="1400" dirty="0" err="1" smtClean="0"/>
              <a:t>cutaway_ear.jpg</a:t>
            </a:r>
            <a:endParaRPr lang="en-US" sz="1400" dirty="0"/>
          </a:p>
        </p:txBody>
      </p:sp>
    </p:spTree>
    <p:extLst>
      <p:ext uri="{BB962C8B-B14F-4D97-AF65-F5344CB8AC3E}">
        <p14:creationId xmlns:p14="http://schemas.microsoft.com/office/powerpoint/2010/main" val="17950869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Middle Ear</a:t>
            </a:r>
            <a:endParaRPr lang="en-US" dirty="0"/>
          </a:p>
        </p:txBody>
      </p:sp>
      <p:pic>
        <p:nvPicPr>
          <p:cNvPr id="4" name="Content Placeholder 3" descr="31.jpg"/>
          <p:cNvPicPr>
            <a:picLocks noGrp="1" noChangeAspect="1"/>
          </p:cNvPicPr>
          <p:nvPr>
            <p:ph idx="1"/>
          </p:nvPr>
        </p:nvPicPr>
        <p:blipFill>
          <a:blip r:embed="rId3">
            <a:extLst>
              <a:ext uri="{28A0092B-C50C-407E-A947-70E740481C1C}">
                <a14:useLocalDpi xmlns:a14="http://schemas.microsoft.com/office/drawing/2010/main" val="0"/>
              </a:ext>
            </a:extLst>
          </a:blip>
          <a:srcRect l="-40915" r="-40915"/>
          <a:stretch>
            <a:fillRect/>
          </a:stretch>
        </p:blipFill>
        <p:spPr>
          <a:xfrm>
            <a:off x="457200" y="1548717"/>
            <a:ext cx="8229600" cy="4525963"/>
          </a:xfrm>
        </p:spPr>
      </p:pic>
      <p:sp>
        <p:nvSpPr>
          <p:cNvPr id="5" name="TextBox 4"/>
          <p:cNvSpPr txBox="1"/>
          <p:nvPr/>
        </p:nvSpPr>
        <p:spPr>
          <a:xfrm>
            <a:off x="457200" y="6189401"/>
            <a:ext cx="8229601" cy="523220"/>
          </a:xfrm>
          <a:prstGeom prst="rect">
            <a:avLst/>
          </a:prstGeom>
          <a:noFill/>
        </p:spPr>
        <p:txBody>
          <a:bodyPr wrap="square" rtlCol="0">
            <a:spAutoFit/>
          </a:bodyPr>
          <a:lstStyle/>
          <a:p>
            <a:pPr algn="ctr"/>
            <a:r>
              <a:rPr lang="en-US" sz="1400" dirty="0" smtClean="0"/>
              <a:t>Photo retrieved from:  </a:t>
            </a:r>
          </a:p>
          <a:p>
            <a:pPr algn="ctr"/>
            <a:r>
              <a:rPr lang="en-US" sz="1400" dirty="0" smtClean="0"/>
              <a:t>http://</a:t>
            </a:r>
            <a:r>
              <a:rPr lang="en-US" sz="1400" dirty="0" err="1" smtClean="0"/>
              <a:t>www.anatomybox.com</a:t>
            </a:r>
            <a:r>
              <a:rPr lang="en-US" sz="1400" dirty="0" smtClean="0"/>
              <a:t>/tag/coin/</a:t>
            </a:r>
            <a:endParaRPr lang="en-US" sz="1400" dirty="0"/>
          </a:p>
        </p:txBody>
      </p:sp>
    </p:spTree>
    <p:extLst>
      <p:ext uri="{BB962C8B-B14F-4D97-AF65-F5344CB8AC3E}">
        <p14:creationId xmlns:p14="http://schemas.microsoft.com/office/powerpoint/2010/main" val="16413427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Physiology</a:t>
            </a:r>
            <a:endParaRPr lang="en-US" dirty="0"/>
          </a:p>
        </p:txBody>
      </p:sp>
      <p:sp>
        <p:nvSpPr>
          <p:cNvPr id="5" name="TextBox 4"/>
          <p:cNvSpPr txBox="1"/>
          <p:nvPr/>
        </p:nvSpPr>
        <p:spPr>
          <a:xfrm>
            <a:off x="457200" y="6172240"/>
            <a:ext cx="8229601" cy="523220"/>
          </a:xfrm>
          <a:prstGeom prst="rect">
            <a:avLst/>
          </a:prstGeom>
          <a:noFill/>
        </p:spPr>
        <p:txBody>
          <a:bodyPr wrap="square" rtlCol="0">
            <a:spAutoFit/>
          </a:bodyPr>
          <a:lstStyle/>
          <a:p>
            <a:pPr algn="ctr"/>
            <a:r>
              <a:rPr lang="en-US" sz="1400" dirty="0" smtClean="0"/>
              <a:t>Photo retrieved from:  </a:t>
            </a:r>
          </a:p>
          <a:p>
            <a:pPr algn="ctr"/>
            <a:r>
              <a:rPr lang="en-US" sz="1400" dirty="0" smtClean="0"/>
              <a:t>http://</a:t>
            </a:r>
            <a:r>
              <a:rPr lang="en-US" sz="1400" dirty="0" err="1" smtClean="0"/>
              <a:t>www.highlands.edu</a:t>
            </a:r>
            <a:r>
              <a:rPr lang="en-US" sz="1400" dirty="0" smtClean="0"/>
              <a:t>/academics/divisions/</a:t>
            </a:r>
            <a:r>
              <a:rPr lang="en-US" sz="1400" dirty="0" err="1" smtClean="0"/>
              <a:t>scipe</a:t>
            </a:r>
            <a:r>
              <a:rPr lang="en-US" sz="1400" dirty="0" smtClean="0"/>
              <a:t>/biology/faculty/</a:t>
            </a:r>
            <a:r>
              <a:rPr lang="en-US" sz="1400" dirty="0" err="1" smtClean="0"/>
              <a:t>harnden</a:t>
            </a:r>
            <a:r>
              <a:rPr lang="en-US" sz="1400" dirty="0" smtClean="0"/>
              <a:t>/2121/images/</a:t>
            </a:r>
            <a:r>
              <a:rPr lang="en-US" sz="1400" dirty="0" err="1" smtClean="0"/>
              <a:t>hearing.jpg</a:t>
            </a:r>
            <a:endParaRPr lang="en-US" sz="1400" dirty="0"/>
          </a:p>
        </p:txBody>
      </p:sp>
      <p:pic>
        <p:nvPicPr>
          <p:cNvPr id="6" name="Content Placeholder 5" descr="hearing.jpg">
            <a:hlinkClick r:id="rId3"/>
          </p:cNvPr>
          <p:cNvPicPr>
            <a:picLocks noGrp="1" noChangeAspect="1"/>
          </p:cNvPicPr>
          <p:nvPr>
            <p:ph idx="1"/>
          </p:nvPr>
        </p:nvPicPr>
        <p:blipFill>
          <a:blip r:embed="rId4">
            <a:extLst>
              <a:ext uri="{28A0092B-C50C-407E-A947-70E740481C1C}">
                <a14:useLocalDpi xmlns:a14="http://schemas.microsoft.com/office/drawing/2010/main" val="0"/>
              </a:ext>
            </a:extLst>
          </a:blip>
          <a:srcRect l="-11929" r="-11929"/>
          <a:stretch>
            <a:fillRect/>
          </a:stretch>
        </p:blipFill>
        <p:spPr>
          <a:xfrm>
            <a:off x="457200" y="1548717"/>
            <a:ext cx="8229600" cy="4525963"/>
          </a:xfrm>
        </p:spPr>
      </p:pic>
    </p:spTree>
    <p:extLst>
      <p:ext uri="{BB962C8B-B14F-4D97-AF65-F5344CB8AC3E}">
        <p14:creationId xmlns:p14="http://schemas.microsoft.com/office/powerpoint/2010/main" val="8653406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Inner Ear</a:t>
            </a:r>
            <a:endParaRPr lang="en-US" dirty="0"/>
          </a:p>
        </p:txBody>
      </p:sp>
      <p:sp>
        <p:nvSpPr>
          <p:cNvPr id="5" name="TextBox 4"/>
          <p:cNvSpPr txBox="1"/>
          <p:nvPr/>
        </p:nvSpPr>
        <p:spPr>
          <a:xfrm>
            <a:off x="457199" y="6189401"/>
            <a:ext cx="8229601" cy="523220"/>
          </a:xfrm>
          <a:prstGeom prst="rect">
            <a:avLst/>
          </a:prstGeom>
          <a:noFill/>
        </p:spPr>
        <p:txBody>
          <a:bodyPr wrap="square" rtlCol="0">
            <a:spAutoFit/>
          </a:bodyPr>
          <a:lstStyle/>
          <a:p>
            <a:pPr algn="ctr"/>
            <a:r>
              <a:rPr lang="en-US" sz="1400" dirty="0" smtClean="0"/>
              <a:t>Photo retrieved from:  </a:t>
            </a:r>
          </a:p>
          <a:p>
            <a:pPr algn="ctr"/>
            <a:r>
              <a:rPr lang="en-US" sz="1400" dirty="0" smtClean="0"/>
              <a:t>http://</a:t>
            </a:r>
            <a:r>
              <a:rPr lang="en-US" sz="1400" dirty="0" err="1" smtClean="0"/>
              <a:t>www.highlands.edu</a:t>
            </a:r>
            <a:r>
              <a:rPr lang="en-US" sz="1400" dirty="0" smtClean="0"/>
              <a:t>/academics/divisions/</a:t>
            </a:r>
            <a:r>
              <a:rPr lang="en-US" sz="1400" dirty="0" err="1" smtClean="0"/>
              <a:t>scipe</a:t>
            </a:r>
            <a:r>
              <a:rPr lang="en-US" sz="1400" dirty="0" smtClean="0"/>
              <a:t>/biology/faculty/</a:t>
            </a:r>
            <a:r>
              <a:rPr lang="en-US" sz="1400" dirty="0" err="1" smtClean="0"/>
              <a:t>harnden</a:t>
            </a:r>
            <a:r>
              <a:rPr lang="en-US" sz="1400" dirty="0" smtClean="0"/>
              <a:t>/2121/images/ear4.jpg</a:t>
            </a:r>
            <a:endParaRPr lang="en-US" sz="1400" dirty="0"/>
          </a:p>
        </p:txBody>
      </p:sp>
      <p:pic>
        <p:nvPicPr>
          <p:cNvPr id="6" name="Content Placeholder 5"/>
          <p:cNvPicPr>
            <a:picLocks noGrp="1" noChangeAspect="1"/>
          </p:cNvPicPr>
          <p:nvPr>
            <p:ph idx="1"/>
          </p:nvPr>
        </p:nvPicPr>
        <p:blipFill>
          <a:blip r:embed="rId3"/>
          <a:srcRect l="-4796" r="-4796"/>
          <a:stretch>
            <a:fillRect/>
          </a:stretch>
        </p:blipFill>
        <p:spPr>
          <a:xfrm>
            <a:off x="457200" y="1490440"/>
            <a:ext cx="8229600" cy="4525963"/>
          </a:xfrm>
        </p:spPr>
      </p:pic>
    </p:spTree>
    <p:extLst>
      <p:ext uri="{BB962C8B-B14F-4D97-AF65-F5344CB8AC3E}">
        <p14:creationId xmlns:p14="http://schemas.microsoft.com/office/powerpoint/2010/main" val="33460290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Organ of </a:t>
            </a:r>
            <a:r>
              <a:rPr lang="en-US" dirty="0" err="1" smtClean="0"/>
              <a:t>Corti</a:t>
            </a:r>
            <a:endParaRPr lang="en-US" dirty="0"/>
          </a:p>
        </p:txBody>
      </p:sp>
      <p:sp>
        <p:nvSpPr>
          <p:cNvPr id="5" name="TextBox 4"/>
          <p:cNvSpPr txBox="1"/>
          <p:nvPr/>
        </p:nvSpPr>
        <p:spPr>
          <a:xfrm>
            <a:off x="457199" y="6189401"/>
            <a:ext cx="8229601" cy="523220"/>
          </a:xfrm>
          <a:prstGeom prst="rect">
            <a:avLst/>
          </a:prstGeom>
          <a:noFill/>
        </p:spPr>
        <p:txBody>
          <a:bodyPr wrap="square" rtlCol="0">
            <a:spAutoFit/>
          </a:bodyPr>
          <a:lstStyle/>
          <a:p>
            <a:pPr algn="ctr"/>
            <a:r>
              <a:rPr lang="en-US" sz="1400" dirty="0" smtClean="0"/>
              <a:t>Photo retrieved from:  </a:t>
            </a:r>
          </a:p>
          <a:p>
            <a:pPr algn="ctr"/>
            <a:r>
              <a:rPr lang="en-US" sz="1400" dirty="0" smtClean="0"/>
              <a:t>http://</a:t>
            </a:r>
            <a:r>
              <a:rPr lang="en-US" sz="1400" dirty="0" err="1" smtClean="0"/>
              <a:t>www.who.int</a:t>
            </a:r>
            <a:r>
              <a:rPr lang="en-US" sz="1400" dirty="0" smtClean="0"/>
              <a:t>/</a:t>
            </a:r>
            <a:r>
              <a:rPr lang="en-US" sz="1400" dirty="0" err="1" smtClean="0"/>
              <a:t>occupational_health</a:t>
            </a:r>
            <a:r>
              <a:rPr lang="en-US" sz="1400" dirty="0" smtClean="0"/>
              <a:t>/publications/noise2.pdf</a:t>
            </a:r>
            <a:endParaRPr lang="en-US" sz="1400" dirty="0"/>
          </a:p>
        </p:txBody>
      </p:sp>
      <p:pic>
        <p:nvPicPr>
          <p:cNvPr id="4" name="Content Placeholder 3"/>
          <p:cNvPicPr>
            <a:picLocks noGrp="1" noChangeAspect="1"/>
          </p:cNvPicPr>
          <p:nvPr>
            <p:ph idx="1"/>
          </p:nvPr>
        </p:nvPicPr>
        <p:blipFill>
          <a:blip r:embed="rId3"/>
          <a:srcRect l="-7493" r="-7493"/>
          <a:stretch>
            <a:fillRect/>
          </a:stretch>
        </p:blipFill>
        <p:spPr>
          <a:xfrm>
            <a:off x="457199" y="1600200"/>
            <a:ext cx="8229600" cy="4525963"/>
          </a:xfrm>
        </p:spPr>
      </p:pic>
      <p:sp>
        <p:nvSpPr>
          <p:cNvPr id="8" name="Oval 7"/>
          <p:cNvSpPr/>
          <p:nvPr/>
        </p:nvSpPr>
        <p:spPr>
          <a:xfrm>
            <a:off x="5099192" y="2530435"/>
            <a:ext cx="1194268" cy="426477"/>
          </a:xfrm>
          <a:prstGeom prst="ellipse">
            <a:avLst/>
          </a:prstGeom>
          <a:noFill/>
          <a:ln w="28575"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5089742" y="3573673"/>
            <a:ext cx="881463" cy="426477"/>
          </a:xfrm>
          <a:prstGeom prst="ellipse">
            <a:avLst/>
          </a:prstGeom>
          <a:noFill/>
          <a:ln w="28575"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056628" y="3516811"/>
            <a:ext cx="1090744" cy="578877"/>
          </a:xfrm>
          <a:prstGeom prst="ellipse">
            <a:avLst/>
          </a:prstGeom>
          <a:noFill/>
          <a:ln w="28575"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4910409" y="4938401"/>
            <a:ext cx="1383051" cy="304032"/>
          </a:xfrm>
          <a:prstGeom prst="ellipse">
            <a:avLst/>
          </a:prstGeom>
          <a:noFill/>
          <a:ln w="28575"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2834704" y="5185571"/>
            <a:ext cx="1202968" cy="434460"/>
          </a:xfrm>
          <a:prstGeom prst="ellipse">
            <a:avLst/>
          </a:prstGeom>
          <a:noFill/>
          <a:ln w="28575"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2664098" y="5648462"/>
            <a:ext cx="861756" cy="379090"/>
          </a:xfrm>
          <a:prstGeom prst="ellipse">
            <a:avLst/>
          </a:prstGeom>
          <a:noFill/>
          <a:ln w="28575"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27793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Hair cells</a:t>
            </a:r>
            <a:endParaRPr lang="en-US" dirty="0"/>
          </a:p>
        </p:txBody>
      </p:sp>
      <p:sp>
        <p:nvSpPr>
          <p:cNvPr id="5" name="TextBox 4"/>
          <p:cNvSpPr txBox="1"/>
          <p:nvPr/>
        </p:nvSpPr>
        <p:spPr>
          <a:xfrm>
            <a:off x="457199" y="6189401"/>
            <a:ext cx="8229601" cy="523220"/>
          </a:xfrm>
          <a:prstGeom prst="rect">
            <a:avLst/>
          </a:prstGeom>
          <a:noFill/>
        </p:spPr>
        <p:txBody>
          <a:bodyPr wrap="square" rtlCol="0">
            <a:spAutoFit/>
          </a:bodyPr>
          <a:lstStyle/>
          <a:p>
            <a:pPr algn="ctr"/>
            <a:r>
              <a:rPr lang="en-US" sz="1400" dirty="0" smtClean="0"/>
              <a:t>Photo retrieved from:  </a:t>
            </a:r>
          </a:p>
          <a:p>
            <a:pPr algn="ctr"/>
            <a:r>
              <a:rPr lang="en-US" sz="1400" dirty="0" smtClean="0"/>
              <a:t>http://</a:t>
            </a:r>
            <a:r>
              <a:rPr lang="en-US" sz="1400" dirty="0" err="1" smtClean="0"/>
              <a:t>www.who.int</a:t>
            </a:r>
            <a:r>
              <a:rPr lang="en-US" sz="1400" dirty="0" smtClean="0"/>
              <a:t>/</a:t>
            </a:r>
            <a:r>
              <a:rPr lang="en-US" sz="1400" dirty="0" err="1" smtClean="0"/>
              <a:t>occupational_health</a:t>
            </a:r>
            <a:r>
              <a:rPr lang="en-US" sz="1400" dirty="0" smtClean="0"/>
              <a:t>/publications/noise2.pdf</a:t>
            </a:r>
            <a:endParaRPr lang="en-US" sz="1400" dirty="0"/>
          </a:p>
        </p:txBody>
      </p:sp>
      <p:pic>
        <p:nvPicPr>
          <p:cNvPr id="6" name="Content Placeholder 5" descr="Screen Shot 2014-11-11 at 2.02.52 PM.png"/>
          <p:cNvPicPr>
            <a:picLocks noGrp="1" noChangeAspect="1"/>
          </p:cNvPicPr>
          <p:nvPr>
            <p:ph idx="1"/>
          </p:nvPr>
        </p:nvPicPr>
        <p:blipFill rotWithShape="1">
          <a:blip r:embed="rId3">
            <a:extLst>
              <a:ext uri="{28A0092B-C50C-407E-A947-70E740481C1C}">
                <a14:useLocalDpi xmlns:a14="http://schemas.microsoft.com/office/drawing/2010/main" val="0"/>
              </a:ext>
            </a:extLst>
          </a:blip>
          <a:srcRect l="10225" t="5169" r="8977" b="8429"/>
          <a:stretch/>
        </p:blipFill>
        <p:spPr>
          <a:xfrm>
            <a:off x="2606604" y="1788135"/>
            <a:ext cx="4060287" cy="3910502"/>
          </a:xfrm>
        </p:spPr>
      </p:pic>
    </p:spTree>
    <p:extLst>
      <p:ext uri="{BB962C8B-B14F-4D97-AF65-F5344CB8AC3E}">
        <p14:creationId xmlns:p14="http://schemas.microsoft.com/office/powerpoint/2010/main" val="24146616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Median.thmx</Template>
  <TotalTime>3107</TotalTime>
  <Words>2335</Words>
  <Application>Microsoft Macintosh PowerPoint</Application>
  <PresentationFormat>On-screen Show (4:3)</PresentationFormat>
  <Paragraphs>215</Paragraphs>
  <Slides>33</Slides>
  <Notes>20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33</vt:i4>
      </vt:variant>
    </vt:vector>
  </HeadingPairs>
  <TitlesOfParts>
    <vt:vector size="36" baseType="lpstr">
      <vt:lpstr>Arial</vt:lpstr>
      <vt:lpstr>Calibri</vt:lpstr>
      <vt:lpstr>Office Theme</vt:lpstr>
      <vt:lpstr>Current research &amp; future directions  in hearing healthcare</vt:lpstr>
      <vt:lpstr>Overview of today’s topics</vt:lpstr>
      <vt:lpstr>Overview of today’s topics</vt:lpstr>
      <vt:lpstr>Anatomy </vt:lpstr>
      <vt:lpstr>The Middle Ear</vt:lpstr>
      <vt:lpstr>Physiology</vt:lpstr>
      <vt:lpstr>The Inner Ear</vt:lpstr>
      <vt:lpstr>The Organ of Corti</vt:lpstr>
      <vt:lpstr>Hair cells</vt:lpstr>
      <vt:lpstr>Hearing loss facts</vt:lpstr>
      <vt:lpstr>Hair cell regeneration</vt:lpstr>
      <vt:lpstr>A historical timeline</vt:lpstr>
      <vt:lpstr>How does it actually  happen in vertebrates?</vt:lpstr>
      <vt:lpstr>How does it actually  happen in vertebrates?</vt:lpstr>
      <vt:lpstr>How can we attempt  hair cell regeneration in mammals?</vt:lpstr>
      <vt:lpstr>What is a gene?</vt:lpstr>
      <vt:lpstr>Gene therapy</vt:lpstr>
      <vt:lpstr>Gene therapy </vt:lpstr>
      <vt:lpstr>Gene therapy </vt:lpstr>
      <vt:lpstr>Stem Cell Therapy</vt:lpstr>
      <vt:lpstr>Stem Cell Therapy </vt:lpstr>
      <vt:lpstr>Stem Cell Therapy in the Cochlea</vt:lpstr>
      <vt:lpstr>Stem Cell Therapy in the Cochlea</vt:lpstr>
      <vt:lpstr>Stem Cell Therapy and the Cochlea:  The Unknowns</vt:lpstr>
      <vt:lpstr>Future outlook</vt:lpstr>
      <vt:lpstr>Take home points</vt:lpstr>
      <vt:lpstr>Take home points</vt:lpstr>
      <vt:lpstr>Hearing Loss and Aging </vt:lpstr>
      <vt:lpstr>“Hearing Loss and Falls Among  Older Adults in the United States.”</vt:lpstr>
      <vt:lpstr>“Hearing Loss and Incident Dementia.”</vt:lpstr>
      <vt:lpstr>“Hearing Loss and Cognitive Decline  in Older Adults.”</vt:lpstr>
      <vt:lpstr>Key take home points from today</vt:lpstr>
      <vt:lpstr>Questions?</vt:lpstr>
    </vt:vector>
  </TitlesOfParts>
  <Company/>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Current topics in Audiology</dc:title>
  <dc:creator>Jamie Marotto</dc:creator>
  <cp:lastModifiedBy>Microsoft Office User</cp:lastModifiedBy>
  <cp:revision>82</cp:revision>
  <dcterms:created xsi:type="dcterms:W3CDTF">2014-11-11T14:03:56Z</dcterms:created>
  <dcterms:modified xsi:type="dcterms:W3CDTF">2017-05-23T13:43:18Z</dcterms:modified>
</cp:coreProperties>
</file>