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77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8" r:id="rId20"/>
    <p:sldId id="280" r:id="rId21"/>
    <p:sldId id="279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91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4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2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9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7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25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9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5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54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07314-F726-4FF3-9A12-8586E454915C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6FB99-20AF-48A8-89A7-1064BB377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72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Understanding Hearing </a:t>
            </a:r>
            <a:r>
              <a:rPr lang="en-US" dirty="0"/>
              <a:t>L</a:t>
            </a:r>
            <a:r>
              <a:rPr lang="en-US" dirty="0" smtClean="0"/>
              <a:t>oss in the </a:t>
            </a:r>
            <a:r>
              <a:rPr lang="en-US" dirty="0"/>
              <a:t>G</a:t>
            </a:r>
            <a:r>
              <a:rPr lang="en-US" dirty="0" smtClean="0"/>
              <a:t>eriatric Population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Jamie F. </a:t>
            </a:r>
            <a:r>
              <a:rPr lang="en-US" dirty="0" err="1" smtClean="0"/>
              <a:t>Marotto</a:t>
            </a:r>
            <a:r>
              <a:rPr lang="en-US" dirty="0" smtClean="0"/>
              <a:t>, </a:t>
            </a:r>
            <a:r>
              <a:rPr lang="en-US" dirty="0" err="1" smtClean="0"/>
              <a:t>Au.D</a:t>
            </a:r>
            <a:r>
              <a:rPr lang="en-US" dirty="0" smtClean="0"/>
              <a:t>., FAAA</a:t>
            </a:r>
          </a:p>
          <a:p>
            <a:endParaRPr lang="en-US" dirty="0" smtClean="0"/>
          </a:p>
          <a:p>
            <a:r>
              <a:rPr lang="en-US" dirty="0" smtClean="0"/>
              <a:t>September 17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r>
              <a:rPr lang="en-US" dirty="0" smtClean="0"/>
              <a:t>Jewish Family Services Home Companion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8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Hearing 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Hearing aids are the recommended treatment for </a:t>
            </a:r>
            <a:r>
              <a:rPr lang="en-US" i="1" dirty="0" smtClean="0"/>
              <a:t>most</a:t>
            </a:r>
            <a:r>
              <a:rPr lang="en-US" dirty="0" smtClean="0"/>
              <a:t> hearing losses</a:t>
            </a:r>
          </a:p>
          <a:p>
            <a:r>
              <a:rPr lang="en-US" dirty="0" smtClean="0"/>
              <a:t>They come in all different styles and technology levels, mostly all hearing aids today are digital</a:t>
            </a:r>
          </a:p>
          <a:p>
            <a:r>
              <a:rPr lang="en-US" dirty="0" smtClean="0"/>
              <a:t>Hearing aids do not correct hearing like glasses correct vision, various factors will influence how much a patient will benefit from hearing aids (their own hearing loss, motivation, family support, type of hearing aid technology)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85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Aid Styles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Behind-the-ear hearing aid</a:t>
            </a:r>
          </a:p>
          <a:p>
            <a:pPr lvl="1"/>
            <a:r>
              <a:rPr lang="en-US" dirty="0" smtClean="0"/>
              <a:t>Traditional style with an </a:t>
            </a:r>
            <a:r>
              <a:rPr lang="en-US" dirty="0" err="1" smtClean="0"/>
              <a:t>earmold</a:t>
            </a:r>
            <a:r>
              <a:rPr lang="en-US" dirty="0" smtClean="0"/>
              <a:t> and tubing</a:t>
            </a:r>
          </a:p>
          <a:p>
            <a:pPr lvl="1"/>
            <a:r>
              <a:rPr lang="en-US" dirty="0" smtClean="0"/>
              <a:t>Hearing aid sits on top of the ear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81400"/>
            <a:ext cx="20002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81400"/>
            <a:ext cx="2133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81400"/>
            <a:ext cx="21145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752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Aid Styles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Behind-the-ear hearing aid</a:t>
            </a:r>
            <a:endParaRPr lang="en-US" dirty="0"/>
          </a:p>
          <a:p>
            <a:pPr lvl="1"/>
            <a:r>
              <a:rPr lang="en-US" dirty="0" smtClean="0"/>
              <a:t>More modern style with the loudspeaker sitting in the ear and a clear, thin wire on the top of the ear</a:t>
            </a:r>
          </a:p>
          <a:p>
            <a:pPr lvl="1"/>
            <a:r>
              <a:rPr lang="en-US" dirty="0" smtClean="0"/>
              <a:t>No traditional </a:t>
            </a:r>
            <a:r>
              <a:rPr lang="en-US" dirty="0" err="1" smtClean="0"/>
              <a:t>earmold</a:t>
            </a:r>
            <a:endParaRPr lang="en-US" dirty="0" smtClean="0"/>
          </a:p>
          <a:p>
            <a:pPr lvl="1"/>
            <a:r>
              <a:rPr lang="en-US" dirty="0" smtClean="0"/>
              <a:t>Less visible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20" y="4307186"/>
            <a:ext cx="1788814" cy="1788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3434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910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929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Aid Styles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In-the-ear hearing aid</a:t>
            </a:r>
            <a:endParaRPr lang="en-US" dirty="0"/>
          </a:p>
          <a:p>
            <a:pPr lvl="1"/>
            <a:r>
              <a:rPr lang="en-US" dirty="0" smtClean="0"/>
              <a:t>The hearing aid is housed in one piece</a:t>
            </a:r>
          </a:p>
          <a:p>
            <a:pPr lvl="1"/>
            <a:r>
              <a:rPr lang="en-US" dirty="0" smtClean="0"/>
              <a:t>Fits completely in the ear canal, some styles will be more visible than others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807619"/>
            <a:ext cx="2145915" cy="1831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07619"/>
            <a:ext cx="1831181" cy="1831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7338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705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aid care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62500" lnSpcReduction="20000"/>
          </a:bodyPr>
          <a:lstStyle/>
          <a:p>
            <a:pPr marL="18034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a typeface="MS Mincho"/>
                <a:cs typeface="Times New Roman"/>
              </a:rPr>
              <a:t>MORNING CARE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Close the battery door with battery in it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Insert hearing aid – </a:t>
            </a:r>
            <a:r>
              <a:rPr lang="en-US" dirty="0">
                <a:solidFill>
                  <a:srgbClr val="FF0000"/>
                </a:solidFill>
                <a:ea typeface="MS Mincho"/>
                <a:cs typeface="Times New Roman"/>
              </a:rPr>
              <a:t>RED</a:t>
            </a:r>
            <a:r>
              <a:rPr lang="en-US" dirty="0">
                <a:ea typeface="MS Mincho"/>
                <a:cs typeface="Times New Roman"/>
              </a:rPr>
              <a:t> in the </a:t>
            </a:r>
            <a:r>
              <a:rPr lang="en-US" dirty="0">
                <a:solidFill>
                  <a:srgbClr val="FF0000"/>
                </a:solidFill>
                <a:ea typeface="MS Mincho"/>
                <a:cs typeface="Times New Roman"/>
              </a:rPr>
              <a:t>RIGHT</a:t>
            </a:r>
            <a:r>
              <a:rPr lang="en-US" dirty="0">
                <a:ea typeface="MS Mincho"/>
                <a:cs typeface="Times New Roman"/>
              </a:rPr>
              <a:t> ear and </a:t>
            </a:r>
            <a:r>
              <a:rPr lang="en-US" dirty="0">
                <a:solidFill>
                  <a:srgbClr val="0000FF"/>
                </a:solidFill>
                <a:ea typeface="MS Mincho"/>
                <a:cs typeface="Times New Roman"/>
              </a:rPr>
              <a:t>BLUE</a:t>
            </a:r>
            <a:r>
              <a:rPr lang="en-US" dirty="0">
                <a:ea typeface="MS Mincho"/>
                <a:cs typeface="Times New Roman"/>
              </a:rPr>
              <a:t> in the</a:t>
            </a:r>
            <a:r>
              <a:rPr lang="en-US" dirty="0">
                <a:solidFill>
                  <a:srgbClr val="0000FF"/>
                </a:solidFill>
                <a:ea typeface="MS Mincho"/>
                <a:cs typeface="Times New Roman"/>
              </a:rPr>
              <a:t> LEFT</a:t>
            </a:r>
            <a:r>
              <a:rPr lang="en-US" dirty="0">
                <a:ea typeface="MS Mincho"/>
                <a:cs typeface="Times New Roman"/>
              </a:rPr>
              <a:t> </a:t>
            </a:r>
            <a:r>
              <a:rPr lang="en-US" dirty="0" smtClean="0">
                <a:ea typeface="MS Mincho"/>
                <a:cs typeface="Times New Roman"/>
              </a:rPr>
              <a:t>ear</a:t>
            </a:r>
          </a:p>
          <a:p>
            <a:pPr marL="18034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ea typeface="MS Mincho"/>
              <a:cs typeface="Times New Roman"/>
            </a:endParaRPr>
          </a:p>
          <a:p>
            <a:pPr marL="18034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MS Mincho"/>
                <a:cs typeface="Times New Roman"/>
              </a:rPr>
              <a:t>NIGHT </a:t>
            </a:r>
            <a:r>
              <a:rPr lang="en-US" dirty="0">
                <a:ea typeface="MS Mincho"/>
                <a:cs typeface="Times New Roman"/>
              </a:rPr>
              <a:t>CARE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Remove hearing aids from ears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Open the battery door 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Wipe hearing aids with a </a:t>
            </a:r>
            <a:r>
              <a:rPr lang="en-US" b="1" dirty="0">
                <a:ea typeface="MS Mincho"/>
                <a:cs typeface="Times New Roman"/>
              </a:rPr>
              <a:t>DRY</a:t>
            </a:r>
            <a:r>
              <a:rPr lang="en-US" dirty="0">
                <a:ea typeface="MS Mincho"/>
                <a:cs typeface="Times New Roman"/>
              </a:rPr>
              <a:t> tissue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Brush off debris on hearing aid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Place hearing aids in case</a:t>
            </a:r>
          </a:p>
          <a:p>
            <a:pPr marL="18034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ea typeface="MS Mincho"/>
              <a:cs typeface="Times New Roman"/>
            </a:endParaRPr>
          </a:p>
          <a:p>
            <a:pPr marL="18034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MS Mincho"/>
                <a:cs typeface="Times New Roman"/>
              </a:rPr>
              <a:t>WHEN </a:t>
            </a:r>
            <a:r>
              <a:rPr lang="en-US" dirty="0">
                <a:ea typeface="MS Mincho"/>
                <a:cs typeface="Times New Roman"/>
              </a:rPr>
              <a:t>TO REMOVE HEARING AIDS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Before bedtime</a:t>
            </a:r>
          </a:p>
          <a:p>
            <a:pPr>
              <a:spcBef>
                <a:spcPts val="0"/>
              </a:spcBef>
            </a:pPr>
            <a:r>
              <a:rPr lang="en-US" dirty="0">
                <a:ea typeface="MS Mincho"/>
                <a:cs typeface="Times New Roman"/>
              </a:rPr>
              <a:t>Before bath or </a:t>
            </a:r>
            <a:r>
              <a:rPr lang="en-US" dirty="0" smtClean="0">
                <a:ea typeface="MS Mincho"/>
                <a:cs typeface="Times New Roman"/>
              </a:rPr>
              <a:t>shower</a:t>
            </a:r>
          </a:p>
          <a:p>
            <a:pPr>
              <a:spcBef>
                <a:spcPts val="0"/>
              </a:spcBef>
            </a:pPr>
            <a:endParaRPr lang="en-US" dirty="0">
              <a:ea typeface="MS Mincho"/>
              <a:cs typeface="Times New Roman"/>
            </a:endParaRPr>
          </a:p>
          <a:p>
            <a:pPr lvl="0">
              <a:spcBef>
                <a:spcPts val="0"/>
              </a:spcBef>
              <a:buFont typeface="Symbol"/>
              <a:buChar char=""/>
              <a:tabLst>
                <a:tab pos="810260" algn="l"/>
              </a:tabLst>
            </a:pPr>
            <a:r>
              <a:rPr lang="en-US" b="1" dirty="0">
                <a:ea typeface="MS Mincho"/>
                <a:cs typeface="Times New Roman"/>
              </a:rPr>
              <a:t>Whenever patient is not wearing the hearing aids, open the battery door and place hearing aids in case</a:t>
            </a:r>
            <a:endParaRPr lang="en-US" dirty="0">
              <a:ea typeface="MS Mincho"/>
              <a:cs typeface="Times New Roman"/>
            </a:endParaRPr>
          </a:p>
          <a:p>
            <a:pPr marL="571500" marR="0" indent="0">
              <a:spcBef>
                <a:spcPts val="0"/>
              </a:spcBef>
              <a:spcAft>
                <a:spcPts val="0"/>
              </a:spcAft>
              <a:buNone/>
              <a:tabLst>
                <a:tab pos="810260" algn="l"/>
              </a:tabLst>
            </a:pPr>
            <a:r>
              <a:rPr lang="en-US" b="1" dirty="0">
                <a:ea typeface="MS Mincho"/>
                <a:cs typeface="Times New Roman"/>
              </a:rPr>
              <a:t> </a:t>
            </a:r>
            <a:endParaRPr lang="en-US" dirty="0">
              <a:ea typeface="MS Mincho"/>
              <a:cs typeface="Times New Roman"/>
            </a:endParaRPr>
          </a:p>
          <a:p>
            <a:pPr lvl="0">
              <a:spcBef>
                <a:spcPts val="0"/>
              </a:spcBef>
              <a:buFont typeface="Symbol"/>
              <a:buChar char=""/>
              <a:tabLst>
                <a:tab pos="810260" algn="l"/>
              </a:tabLst>
            </a:pPr>
            <a:r>
              <a:rPr lang="en-US" b="1" dirty="0">
                <a:ea typeface="MS Mincho"/>
                <a:cs typeface="Times New Roman"/>
              </a:rPr>
              <a:t>Never get the hearing aids wet</a:t>
            </a:r>
            <a:endParaRPr lang="en-US" dirty="0">
              <a:ea typeface="MS Mincho"/>
              <a:cs typeface="Times New Roman"/>
            </a:endParaRPr>
          </a:p>
          <a:p>
            <a:pPr>
              <a:spcBef>
                <a:spcPts val="0"/>
              </a:spcBef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146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514600"/>
            <a:ext cx="154732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114800"/>
            <a:ext cx="12795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217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Hearing aid batteries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1600200"/>
          </a:xfrm>
        </p:spPr>
        <p:txBody>
          <a:bodyPr>
            <a:normAutofit/>
          </a:bodyPr>
          <a:lstStyle/>
          <a:p>
            <a:pPr marL="17145" marR="0" indent="0">
              <a:spcBef>
                <a:spcPts val="0"/>
              </a:spcBef>
              <a:spcAft>
                <a:spcPts val="0"/>
              </a:spcAft>
              <a:buNone/>
              <a:tabLst>
                <a:tab pos="90170" algn="l"/>
              </a:tabLst>
            </a:pPr>
            <a:r>
              <a:rPr lang="en-US" sz="2000" b="1" dirty="0">
                <a:solidFill>
                  <a:srgbClr val="3366FF"/>
                </a:solidFill>
                <a:ea typeface="MS Mincho"/>
                <a:cs typeface="Times New Roman"/>
              </a:rPr>
              <a:t>Blue</a:t>
            </a:r>
            <a:r>
              <a:rPr lang="en-US" sz="2000" dirty="0">
                <a:ea typeface="MS Mincho"/>
                <a:cs typeface="Times New Roman"/>
              </a:rPr>
              <a:t> – Size 675 – Largest - Lasts approximately 3 weeks</a:t>
            </a:r>
          </a:p>
          <a:p>
            <a:pPr marL="17145" marR="0" indent="0">
              <a:spcBef>
                <a:spcPts val="0"/>
              </a:spcBef>
              <a:spcAft>
                <a:spcPts val="0"/>
              </a:spcAft>
              <a:buNone/>
              <a:tabLst>
                <a:tab pos="90170" algn="l"/>
              </a:tabLst>
            </a:pPr>
            <a:r>
              <a:rPr lang="en-US" sz="2000" b="1" dirty="0">
                <a:solidFill>
                  <a:srgbClr val="FA5503"/>
                </a:solidFill>
                <a:ea typeface="MS Mincho"/>
                <a:cs typeface="Times New Roman"/>
              </a:rPr>
              <a:t>Orange</a:t>
            </a:r>
            <a:r>
              <a:rPr lang="en-US" sz="2000" dirty="0">
                <a:ea typeface="MS Mincho"/>
                <a:cs typeface="Times New Roman"/>
              </a:rPr>
              <a:t> – Size 13 – Lasts approximately 2 weeks</a:t>
            </a:r>
          </a:p>
          <a:p>
            <a:pPr marL="17145" marR="0" indent="0">
              <a:spcBef>
                <a:spcPts val="0"/>
              </a:spcBef>
              <a:spcAft>
                <a:spcPts val="0"/>
              </a:spcAft>
              <a:buNone/>
              <a:tabLst>
                <a:tab pos="90170" algn="l"/>
              </a:tabLst>
            </a:pPr>
            <a:r>
              <a:rPr lang="en-US" sz="2000" b="1" dirty="0">
                <a:solidFill>
                  <a:srgbClr val="88540A"/>
                </a:solidFill>
                <a:ea typeface="MS Mincho"/>
                <a:cs typeface="Times New Roman"/>
              </a:rPr>
              <a:t>Brown</a:t>
            </a:r>
            <a:r>
              <a:rPr lang="en-US" sz="2000" dirty="0">
                <a:ea typeface="MS Mincho"/>
                <a:cs typeface="Times New Roman"/>
              </a:rPr>
              <a:t> – Size 312 – Lasts approximately 6-12 days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ECCB0C"/>
                </a:solidFill>
                <a:ea typeface="MS Mincho"/>
                <a:cs typeface="Times New Roman"/>
              </a:rPr>
              <a:t>Yellow</a:t>
            </a:r>
            <a:r>
              <a:rPr lang="en-US" sz="2000" dirty="0" smtClean="0">
                <a:ea typeface="MS Mincho"/>
                <a:cs typeface="Times New Roman"/>
              </a:rPr>
              <a:t> – Size 10 – Lasts approximately 4-8 days</a:t>
            </a:r>
            <a:endParaRPr lang="en-US" sz="2000" dirty="0"/>
          </a:p>
        </p:txBody>
      </p:sp>
      <p:pic>
        <p:nvPicPr>
          <p:cNvPr id="4" name="Picture 3" descr="Macintosh HD:Users:emmaleblanc:Desktop:HEARING IMPAIRMENT 2:battery and H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474960"/>
            <a:ext cx="1981200" cy="1552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307799"/>
            <a:ext cx="2185988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945236"/>
            <a:ext cx="1284400" cy="251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33299"/>
            <a:ext cx="1860488" cy="18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07" y="4254563"/>
            <a:ext cx="2209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2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Hearing aid batteries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371600"/>
            <a:ext cx="2842846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81000" y="1247421"/>
            <a:ext cx="8458200" cy="536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dirty="0">
                <a:ea typeface="MS Mincho"/>
                <a:cs typeface="Times New Roman"/>
              </a:rPr>
              <a:t>BATTERY INSERTION</a:t>
            </a:r>
            <a:endParaRPr lang="en-US" sz="2400" dirty="0"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>
                <a:ea typeface="MS Mincho"/>
                <a:cs typeface="Times New Roman"/>
              </a:rPr>
              <a:t>Peel off colored sticker</a:t>
            </a:r>
            <a:endParaRPr lang="en-US" sz="21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>
                <a:ea typeface="MS Mincho"/>
                <a:cs typeface="Times New Roman"/>
              </a:rPr>
              <a:t>Open battery door of hearing aid</a:t>
            </a:r>
            <a:endParaRPr lang="en-US" sz="21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>
                <a:ea typeface="MS Mincho"/>
                <a:cs typeface="Times New Roman"/>
              </a:rPr>
              <a:t>Place battery in battery door of hearing aid </a:t>
            </a:r>
            <a:endParaRPr lang="en-US" sz="21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 smtClean="0">
                <a:ea typeface="MS Mincho"/>
                <a:cs typeface="Times New Roman"/>
              </a:rPr>
              <a:t>The </a:t>
            </a:r>
            <a:r>
              <a:rPr lang="en-US" sz="2100" dirty="0">
                <a:ea typeface="MS Mincho"/>
                <a:cs typeface="Times New Roman"/>
              </a:rPr>
              <a:t>flat side of the battery faces </a:t>
            </a:r>
            <a:r>
              <a:rPr lang="en-US" sz="2100" dirty="0" smtClean="0">
                <a:ea typeface="MS Mincho"/>
                <a:cs typeface="Times New Roman"/>
              </a:rPr>
              <a:t>up</a:t>
            </a:r>
            <a:endParaRPr lang="en-US" sz="2100" dirty="0"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 smtClean="0">
                <a:ea typeface="MS Mincho"/>
                <a:cs typeface="Times New Roman"/>
              </a:rPr>
              <a:t>Do </a:t>
            </a:r>
            <a:r>
              <a:rPr lang="en-US" sz="2100" dirty="0">
                <a:ea typeface="MS Mincho"/>
                <a:cs typeface="Times New Roman"/>
              </a:rPr>
              <a:t>not force battery door closed </a:t>
            </a:r>
            <a:endParaRPr lang="en-US" sz="2100" dirty="0" smtClean="0"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 smtClean="0">
                <a:ea typeface="MS Mincho"/>
                <a:cs typeface="Times New Roman"/>
              </a:rPr>
              <a:t>It </a:t>
            </a:r>
            <a:r>
              <a:rPr lang="en-US" sz="2100" dirty="0">
                <a:ea typeface="MS Mincho"/>
                <a:cs typeface="Times New Roman"/>
              </a:rPr>
              <a:t>is recommended that you change the battery the same</a:t>
            </a:r>
            <a:endParaRPr lang="en-US" sz="2100" dirty="0"/>
          </a:p>
          <a:p>
            <a:pPr>
              <a:spcAft>
                <a:spcPts val="0"/>
              </a:spcAft>
              <a:tabLst>
                <a:tab pos="180340" algn="l"/>
              </a:tabLst>
            </a:pPr>
            <a:r>
              <a:rPr lang="en-US" sz="2100" dirty="0" smtClean="0">
                <a:ea typeface="MS Mincho"/>
                <a:cs typeface="Times New Roman"/>
              </a:rPr>
              <a:t>	day(s</a:t>
            </a:r>
            <a:r>
              <a:rPr lang="en-US" sz="2100" dirty="0">
                <a:ea typeface="MS Mincho"/>
                <a:cs typeface="Times New Roman"/>
              </a:rPr>
              <a:t>) every week to ensure the battery is always </a:t>
            </a:r>
            <a:r>
              <a:rPr lang="en-US" sz="2100" dirty="0" smtClean="0">
                <a:ea typeface="MS Mincho"/>
                <a:cs typeface="Times New Roman"/>
              </a:rPr>
              <a:t>charged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 smtClean="0">
                <a:ea typeface="MS Mincho"/>
                <a:cs typeface="Times New Roman"/>
              </a:rPr>
              <a:t>If the patient has two hearing aids, change both batteries at the same time</a:t>
            </a:r>
            <a:endParaRPr lang="en-US" sz="21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US" sz="2100" dirty="0">
                <a:ea typeface="MS Mincho"/>
                <a:cs typeface="Times New Roman"/>
              </a:rPr>
              <a:t>Dead batteries can be disposed of in the </a:t>
            </a:r>
            <a:r>
              <a:rPr lang="en-US" sz="2100" dirty="0" smtClean="0">
                <a:ea typeface="MS Mincho"/>
                <a:cs typeface="Times New Roman"/>
              </a:rPr>
              <a:t>garbage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US" sz="21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70510" algn="l"/>
              </a:tabLst>
            </a:pPr>
            <a:r>
              <a:rPr lang="en-US" sz="2100" b="1" dirty="0">
                <a:ea typeface="MS Mincho"/>
                <a:cs typeface="Times New Roman"/>
              </a:rPr>
              <a:t>Do not</a:t>
            </a:r>
            <a:r>
              <a:rPr lang="en-US" sz="2100" dirty="0">
                <a:ea typeface="MS Mincho"/>
                <a:cs typeface="Times New Roman"/>
              </a:rPr>
              <a:t> peel off colored sticker from unused batteries.  Once the sticker has been peeled off, the battery starts to lose charge</a:t>
            </a:r>
            <a:endParaRPr lang="en-US" sz="21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70510" algn="l"/>
              </a:tabLst>
            </a:pPr>
            <a:r>
              <a:rPr lang="en-US" sz="2100" b="1" dirty="0">
                <a:ea typeface="MS Mincho"/>
                <a:cs typeface="Times New Roman"/>
              </a:rPr>
              <a:t>Batteries are poisonous</a:t>
            </a:r>
            <a:r>
              <a:rPr lang="en-US" sz="2100" dirty="0">
                <a:ea typeface="MS Mincho"/>
                <a:cs typeface="Times New Roman"/>
              </a:rPr>
              <a:t>.  Please do not leave batteries on food trays.  If ingested call the poison control hotline immediately at: 1-800-222-1222</a:t>
            </a:r>
            <a:endParaRPr lang="en-US" sz="21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26973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aid troubleshooting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229600" cy="515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857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aid troubleshooting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696200" cy="5440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150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ea typeface="Calibri"/>
                <a:cs typeface="Calibri"/>
              </a:rPr>
              <a:t>Passive </a:t>
            </a:r>
            <a:r>
              <a:rPr lang="en-US" sz="2400" dirty="0">
                <a:ea typeface="Calibri"/>
                <a:cs typeface="Calibri"/>
              </a:rPr>
              <a:t>– Most people with hearing loss exhibit this communication style. </a:t>
            </a:r>
            <a:endParaRPr lang="en-US" sz="2400" dirty="0" smtClean="0">
              <a:ea typeface="Calibri"/>
              <a:cs typeface="Calibri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ea typeface="Calibri"/>
                <a:cs typeface="Calibri"/>
              </a:rPr>
              <a:t>Passive </a:t>
            </a:r>
            <a:r>
              <a:rPr lang="en-US" sz="2400" dirty="0">
                <a:ea typeface="Calibri"/>
                <a:cs typeface="Calibri"/>
              </a:rPr>
              <a:t>Communicators </a:t>
            </a:r>
            <a:r>
              <a:rPr lang="en-US" sz="2400" dirty="0" smtClean="0">
                <a:ea typeface="Calibri"/>
                <a:cs typeface="Calibri"/>
              </a:rPr>
              <a:t>tend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  <a:r>
              <a:rPr lang="en-US" sz="2400" dirty="0" smtClean="0">
                <a:ea typeface="Calibri"/>
                <a:cs typeface="Calibri"/>
              </a:rPr>
              <a:t>to </a:t>
            </a:r>
            <a:r>
              <a:rPr lang="en-US" sz="2400" dirty="0">
                <a:ea typeface="Calibri"/>
                <a:cs typeface="Calibri"/>
              </a:rPr>
              <a:t>avoiding social interactions or withdraw from conversations due to fear of not be able </a:t>
            </a:r>
            <a:r>
              <a:rPr lang="en-US" sz="2400" dirty="0" smtClean="0">
                <a:ea typeface="Calibri"/>
                <a:cs typeface="Calibri"/>
              </a:rPr>
              <a:t>to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  <a:r>
              <a:rPr lang="en-US" sz="2400" dirty="0" smtClean="0">
                <a:ea typeface="Calibri"/>
                <a:cs typeface="Calibri"/>
              </a:rPr>
              <a:t>communicate </a:t>
            </a:r>
            <a:r>
              <a:rPr lang="en-US" sz="2400" dirty="0">
                <a:ea typeface="Calibri"/>
                <a:cs typeface="Calibri"/>
              </a:rPr>
              <a:t>well or from embarrassment of not understanding. </a:t>
            </a:r>
            <a:endParaRPr lang="en-US" sz="2400" dirty="0" smtClean="0">
              <a:ea typeface="Calibri"/>
              <a:cs typeface="Calibri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ea typeface="Calibri"/>
                <a:cs typeface="Calibri"/>
              </a:rPr>
              <a:t>When </a:t>
            </a:r>
            <a:r>
              <a:rPr lang="en-US" sz="2400" dirty="0">
                <a:ea typeface="Calibri"/>
                <a:cs typeface="Calibri"/>
              </a:rPr>
              <a:t>they do participate, they </a:t>
            </a:r>
            <a:r>
              <a:rPr lang="en-US" sz="2400" dirty="0" smtClean="0">
                <a:ea typeface="Calibri"/>
                <a:cs typeface="Calibri"/>
              </a:rPr>
              <a:t>may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  <a:r>
              <a:rPr lang="en-US" sz="2400" dirty="0" smtClean="0">
                <a:ea typeface="Calibri"/>
                <a:cs typeface="Calibri"/>
              </a:rPr>
              <a:t>pretend that </a:t>
            </a:r>
            <a:r>
              <a:rPr lang="en-US" sz="2400" dirty="0">
                <a:ea typeface="Calibri"/>
                <a:cs typeface="Calibri"/>
              </a:rPr>
              <a:t>they understand by limiting </a:t>
            </a:r>
            <a:r>
              <a:rPr lang="en-US" sz="2400" dirty="0" smtClean="0">
                <a:ea typeface="Calibri"/>
                <a:cs typeface="Calibri"/>
              </a:rPr>
              <a:t>responses </a:t>
            </a:r>
            <a:r>
              <a:rPr lang="en-US" sz="2400" dirty="0">
                <a:ea typeface="Calibri"/>
                <a:cs typeface="Calibri"/>
              </a:rPr>
              <a:t>to </a:t>
            </a:r>
            <a:r>
              <a:rPr lang="en-US" sz="2400" dirty="0" smtClean="0">
                <a:ea typeface="Calibri"/>
                <a:cs typeface="Calibri"/>
              </a:rPr>
              <a:t>a </a:t>
            </a:r>
            <a:r>
              <a:rPr lang="en-US" sz="2400" dirty="0">
                <a:ea typeface="Calibri"/>
                <a:cs typeface="Calibri"/>
              </a:rPr>
              <a:t>nod. </a:t>
            </a:r>
            <a:endParaRPr lang="en-US" sz="2400" dirty="0" smtClean="0">
              <a:ea typeface="Calibri"/>
              <a:cs typeface="Calibri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ea typeface="Calibri"/>
                <a:cs typeface="Calibri"/>
              </a:rPr>
              <a:t>They </a:t>
            </a:r>
            <a:r>
              <a:rPr lang="en-US" sz="2400" dirty="0">
                <a:ea typeface="Calibri"/>
                <a:cs typeface="Calibri"/>
              </a:rPr>
              <a:t>perceive it as “easier” </a:t>
            </a:r>
            <a:r>
              <a:rPr lang="en-US" sz="2400" dirty="0" smtClean="0">
                <a:ea typeface="Calibri"/>
                <a:cs typeface="Calibri"/>
              </a:rPr>
              <a:t>to be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  <a:r>
              <a:rPr lang="en-US" sz="2400" dirty="0" smtClean="0">
                <a:ea typeface="Calibri"/>
                <a:cs typeface="Calibri"/>
              </a:rPr>
              <a:t>passive.</a:t>
            </a:r>
            <a:endParaRPr lang="en-US" sz="2400" dirty="0">
              <a:ea typeface="Calibri"/>
              <a:cs typeface="Times New Roman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355" y="4648200"/>
            <a:ext cx="2867245" cy="199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180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1200" b="1" dirty="0" smtClean="0"/>
              <a:t>Hearing Loss Basics</a:t>
            </a:r>
          </a:p>
          <a:p>
            <a:pPr marL="1028700" lvl="1" indent="-571500">
              <a:buFont typeface="+mj-lt"/>
              <a:buAutoNum type="alphaLcPeriod"/>
            </a:pPr>
            <a:r>
              <a:rPr lang="en-US" sz="11200" dirty="0" smtClean="0"/>
              <a:t>Statistics about hearing loss</a:t>
            </a:r>
          </a:p>
          <a:p>
            <a:pPr marL="1028700" lvl="1" indent="-571500">
              <a:buFont typeface="+mj-lt"/>
              <a:buAutoNum type="alphaLcPeriod"/>
            </a:pPr>
            <a:r>
              <a:rPr lang="en-US" sz="11200" dirty="0" smtClean="0"/>
              <a:t>Signs and symptoms of hearing loss</a:t>
            </a:r>
          </a:p>
          <a:p>
            <a:pPr marL="1028700" lvl="1" indent="-571500">
              <a:buFont typeface="+mj-lt"/>
              <a:buAutoNum type="alphaLcPeriod"/>
            </a:pPr>
            <a:r>
              <a:rPr lang="en-US" sz="11200" dirty="0" smtClean="0"/>
              <a:t>How hearing loss can effect the quality of life of your patients</a:t>
            </a:r>
          </a:p>
          <a:p>
            <a:pPr marL="628650" indent="-571500">
              <a:buFont typeface="+mj-lt"/>
              <a:buAutoNum type="arabicPeriod"/>
            </a:pPr>
            <a:r>
              <a:rPr lang="en-US" sz="11200" b="1" dirty="0" smtClean="0"/>
              <a:t>Hearing Aids</a:t>
            </a:r>
            <a:r>
              <a:rPr lang="en-US" sz="11200" b="1" dirty="0"/>
              <a:t>	</a:t>
            </a:r>
            <a:endParaRPr lang="en-US" sz="11200" b="1" dirty="0" smtClean="0"/>
          </a:p>
          <a:p>
            <a:pPr marL="1028700" lvl="1" indent="-571500">
              <a:buFont typeface="+mj-lt"/>
              <a:buAutoNum type="alphaLcPeriod"/>
            </a:pPr>
            <a:r>
              <a:rPr lang="en-US" sz="11200" dirty="0" smtClean="0"/>
              <a:t>Introduction to Hearing </a:t>
            </a:r>
            <a:r>
              <a:rPr lang="en-US" sz="11200" dirty="0"/>
              <a:t>A</a:t>
            </a:r>
            <a:r>
              <a:rPr lang="en-US" sz="11200" dirty="0" smtClean="0"/>
              <a:t>ids</a:t>
            </a:r>
          </a:p>
          <a:p>
            <a:pPr marL="1028700" lvl="1" indent="-571500">
              <a:buFont typeface="+mj-lt"/>
              <a:buAutoNum type="alphaLcPeriod"/>
            </a:pPr>
            <a:r>
              <a:rPr lang="en-US" sz="11200" smtClean="0"/>
              <a:t>Hearing Aid </a:t>
            </a:r>
            <a:r>
              <a:rPr lang="en-US" sz="11200" dirty="0" smtClean="0"/>
              <a:t>care</a:t>
            </a:r>
          </a:p>
          <a:p>
            <a:pPr marL="1028700" lvl="1" indent="-571500">
              <a:buFont typeface="+mj-lt"/>
              <a:buAutoNum type="alphaLcPeriod"/>
            </a:pPr>
            <a:r>
              <a:rPr lang="en-US" sz="11200" dirty="0" smtClean="0"/>
              <a:t>Basic troubleshooting tips</a:t>
            </a:r>
          </a:p>
          <a:p>
            <a:pPr marL="628650" indent="-571500">
              <a:buFont typeface="+mj-lt"/>
              <a:buAutoNum type="arabicPeriod"/>
            </a:pPr>
            <a:r>
              <a:rPr lang="en-US" sz="11200" b="1" dirty="0" smtClean="0"/>
              <a:t>Tips for better communication with your patients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11200" dirty="0" smtClean="0"/>
              <a:t>Different types of communication styles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11200" dirty="0" smtClean="0"/>
              <a:t>Strategies to use in your day to day interactions with patients</a:t>
            </a:r>
            <a:r>
              <a:rPr lang="en-US" sz="4800" dirty="0" smtClean="0"/>
              <a:t>	</a:t>
            </a:r>
            <a:r>
              <a:rPr lang="en-US" sz="3200" dirty="0" smtClean="0"/>
              <a:t>	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989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ea typeface="Calibri"/>
                <a:cs typeface="Calibri"/>
              </a:rPr>
              <a:t>Aggressive</a:t>
            </a:r>
            <a:r>
              <a:rPr lang="en-US" sz="2400" dirty="0" smtClean="0">
                <a:ea typeface="Calibri"/>
                <a:cs typeface="Calibri"/>
              </a:rPr>
              <a:t> </a:t>
            </a:r>
            <a:r>
              <a:rPr lang="en-US" sz="2400" dirty="0">
                <a:ea typeface="Calibri"/>
                <a:cs typeface="Calibri"/>
              </a:rPr>
              <a:t>– Aggressive Communicators dominate conversations in order to avoid having to work </a:t>
            </a:r>
            <a:r>
              <a:rPr lang="en-US" sz="2400" dirty="0" smtClean="0">
                <a:ea typeface="Calibri"/>
                <a:cs typeface="Calibri"/>
              </a:rPr>
              <a:t>to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  <a:r>
              <a:rPr lang="en-US" sz="2400" dirty="0" smtClean="0">
                <a:ea typeface="Calibri"/>
                <a:cs typeface="Calibri"/>
              </a:rPr>
              <a:t>understand </a:t>
            </a:r>
            <a:r>
              <a:rPr lang="en-US" sz="2400" dirty="0">
                <a:ea typeface="Calibri"/>
                <a:cs typeface="Calibri"/>
              </a:rPr>
              <a:t>their communication partner. </a:t>
            </a:r>
            <a:endParaRPr lang="en-US" sz="2400" dirty="0" smtClean="0">
              <a:ea typeface="Calibri"/>
              <a:cs typeface="Calibri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ea typeface="Calibri"/>
                <a:cs typeface="Calibri"/>
              </a:rPr>
              <a:t>They </a:t>
            </a:r>
            <a:r>
              <a:rPr lang="en-US" sz="2400" dirty="0">
                <a:ea typeface="Calibri"/>
                <a:cs typeface="Calibri"/>
              </a:rPr>
              <a:t>perceive any communication difficulties as being </a:t>
            </a:r>
            <a:r>
              <a:rPr lang="en-US" sz="2400" dirty="0" smtClean="0">
                <a:ea typeface="Calibri"/>
                <a:cs typeface="Calibri"/>
              </a:rPr>
              <a:t>the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  <a:r>
              <a:rPr lang="en-US" sz="2400" dirty="0" smtClean="0">
                <a:ea typeface="Calibri"/>
                <a:cs typeface="Calibri"/>
              </a:rPr>
              <a:t>speaker’s </a:t>
            </a:r>
            <a:r>
              <a:rPr lang="en-US" sz="2400" dirty="0">
                <a:ea typeface="Calibri"/>
                <a:cs typeface="Calibri"/>
              </a:rPr>
              <a:t>fault. A person with an aggressive communication style may ignore a speaker in order to </a:t>
            </a:r>
            <a:r>
              <a:rPr lang="en-US" sz="2400" dirty="0" smtClean="0">
                <a:ea typeface="Calibri"/>
                <a:cs typeface="Calibri"/>
              </a:rPr>
              <a:t>force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  <a:r>
              <a:rPr lang="en-US" sz="2400" dirty="0" smtClean="0">
                <a:ea typeface="Calibri"/>
                <a:cs typeface="Calibri"/>
              </a:rPr>
              <a:t>him/her </a:t>
            </a:r>
            <a:r>
              <a:rPr lang="en-US" sz="2400" dirty="0">
                <a:ea typeface="Calibri"/>
                <a:cs typeface="Calibri"/>
              </a:rPr>
              <a:t>to repeat. </a:t>
            </a:r>
            <a:endParaRPr lang="en-US" sz="2400" dirty="0" smtClean="0">
              <a:ea typeface="Calibri"/>
              <a:cs typeface="Calibri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ea typeface="Calibri"/>
                <a:cs typeface="Calibri"/>
              </a:rPr>
              <a:t>Because </a:t>
            </a:r>
            <a:r>
              <a:rPr lang="en-US" sz="2400" dirty="0">
                <a:ea typeface="Calibri"/>
                <a:cs typeface="Calibri"/>
              </a:rPr>
              <a:t>they trample on the needs of </a:t>
            </a:r>
            <a:endParaRPr lang="en-US" sz="2400" dirty="0" smtClean="0">
              <a:ea typeface="Calibri"/>
              <a:cs typeface="Calibri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ea typeface="Calibri"/>
                <a:cs typeface="Calibri"/>
              </a:rPr>
              <a:t>others</a:t>
            </a:r>
            <a:r>
              <a:rPr lang="en-US" sz="2400" dirty="0">
                <a:ea typeface="Calibri"/>
                <a:cs typeface="Calibri"/>
              </a:rPr>
              <a:t>, </a:t>
            </a:r>
            <a:r>
              <a:rPr lang="en-US" sz="2400" dirty="0" smtClean="0">
                <a:ea typeface="Calibri"/>
                <a:cs typeface="Calibri"/>
              </a:rPr>
              <a:t>aggressive </a:t>
            </a:r>
            <a:r>
              <a:rPr lang="en-US" sz="2400" dirty="0">
                <a:ea typeface="Calibri"/>
                <a:cs typeface="Calibri"/>
              </a:rPr>
              <a:t>communicators are </a:t>
            </a:r>
            <a:r>
              <a:rPr lang="en-US" sz="2400" dirty="0" smtClean="0">
                <a:ea typeface="Calibri"/>
                <a:cs typeface="Calibri"/>
              </a:rPr>
              <a:t>often</a:t>
            </a:r>
            <a:r>
              <a:rPr lang="en-US" sz="2400" dirty="0" smtClean="0"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400" dirty="0" smtClean="0">
                <a:ea typeface="Calibri"/>
                <a:cs typeface="Calibri"/>
              </a:rPr>
              <a:t>perceived </a:t>
            </a:r>
            <a:r>
              <a:rPr lang="en-US" sz="2400" dirty="0">
                <a:ea typeface="Calibri"/>
                <a:cs typeface="Calibri"/>
              </a:rPr>
              <a:t>as hostile or overbearing</a:t>
            </a:r>
            <a:r>
              <a:rPr lang="en-US" sz="2400" dirty="0" smtClean="0">
                <a:ea typeface="Calibri"/>
                <a:cs typeface="Calibri"/>
              </a:rPr>
              <a:t>.</a:t>
            </a:r>
            <a:endParaRPr lang="en-US" sz="2400" dirty="0">
              <a:ea typeface="Calibri"/>
              <a:cs typeface="Times New Roman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313222"/>
            <a:ext cx="2713453" cy="237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934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ea typeface="Calibri"/>
                <a:cs typeface="Calibri"/>
              </a:rPr>
              <a:t>Assertive </a:t>
            </a:r>
            <a:r>
              <a:rPr lang="en-US" sz="2800" dirty="0">
                <a:ea typeface="Calibri"/>
                <a:cs typeface="Calibri"/>
              </a:rPr>
              <a:t>– Assertive Communicators are not afraid to disclose their hearing loss or to be open </a:t>
            </a:r>
            <a:r>
              <a:rPr lang="en-US" sz="2800" dirty="0" smtClean="0">
                <a:ea typeface="Calibri"/>
                <a:cs typeface="Calibri"/>
              </a:rPr>
              <a:t>and</a:t>
            </a:r>
            <a:r>
              <a:rPr lang="en-US" sz="2800" dirty="0" smtClean="0">
                <a:ea typeface="Calibri"/>
                <a:cs typeface="Times New Roman"/>
              </a:rPr>
              <a:t> </a:t>
            </a:r>
            <a:r>
              <a:rPr lang="en-US" sz="2800" dirty="0" smtClean="0">
                <a:ea typeface="Calibri"/>
                <a:cs typeface="Calibri"/>
              </a:rPr>
              <a:t>honest </a:t>
            </a:r>
            <a:r>
              <a:rPr lang="en-US" sz="2800" dirty="0">
                <a:ea typeface="Calibri"/>
                <a:cs typeface="Calibri"/>
              </a:rPr>
              <a:t>about their communication needs when necessary. </a:t>
            </a:r>
            <a:endParaRPr lang="en-US" sz="2800" dirty="0" smtClean="0">
              <a:ea typeface="Calibri"/>
              <a:cs typeface="Calibri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2800" dirty="0" smtClean="0">
                <a:ea typeface="Calibri"/>
                <a:cs typeface="Calibri"/>
              </a:rPr>
              <a:t>They </a:t>
            </a:r>
            <a:r>
              <a:rPr lang="en-US" sz="2800" dirty="0">
                <a:ea typeface="Calibri"/>
                <a:cs typeface="Calibri"/>
              </a:rPr>
              <a:t>are not afraid to use </a:t>
            </a:r>
            <a:r>
              <a:rPr lang="en-US" sz="2800" dirty="0" smtClean="0">
                <a:ea typeface="Calibri"/>
                <a:cs typeface="Calibri"/>
              </a:rPr>
              <a:t>communication</a:t>
            </a:r>
            <a:r>
              <a:rPr lang="en-US" sz="2800" dirty="0" smtClean="0">
                <a:ea typeface="Calibri"/>
                <a:cs typeface="Times New Roman"/>
              </a:rPr>
              <a:t> </a:t>
            </a:r>
            <a:r>
              <a:rPr lang="en-US" sz="2800" dirty="0" smtClean="0">
                <a:ea typeface="Calibri"/>
                <a:cs typeface="Calibri"/>
              </a:rPr>
              <a:t>strategies </a:t>
            </a:r>
            <a:r>
              <a:rPr lang="en-US" sz="2800" dirty="0">
                <a:ea typeface="Calibri"/>
                <a:cs typeface="Calibri"/>
              </a:rPr>
              <a:t>or to advocate for themselves. </a:t>
            </a:r>
            <a:endParaRPr lang="en-US" sz="2800" dirty="0" smtClean="0">
              <a:ea typeface="Calibri"/>
              <a:cs typeface="Calibri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ea typeface="Calibri"/>
                <a:cs typeface="Calibri"/>
              </a:rPr>
              <a:t>Assertive </a:t>
            </a:r>
            <a:r>
              <a:rPr lang="en-US" sz="2800" dirty="0">
                <a:ea typeface="Calibri"/>
                <a:cs typeface="Calibri"/>
              </a:rPr>
              <a:t>communicators get their needs met.</a:t>
            </a:r>
            <a:endParaRPr lang="en-US" sz="2800" dirty="0">
              <a:ea typeface="Calibri"/>
              <a:cs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495800"/>
            <a:ext cx="32670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362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Do not speak to unless you are in the same room </a:t>
            </a:r>
            <a:r>
              <a:rPr lang="en-US" dirty="0" smtClean="0"/>
              <a:t>as the hearing </a:t>
            </a:r>
            <a:r>
              <a:rPr lang="en-US" dirty="0"/>
              <a:t>impaired individual</a:t>
            </a:r>
          </a:p>
          <a:p>
            <a:pPr lvl="0"/>
            <a:r>
              <a:rPr lang="en-US" dirty="0"/>
              <a:t>Do not speak to hearing impaired individual until you have their attention</a:t>
            </a:r>
          </a:p>
          <a:p>
            <a:pPr lvl="0"/>
            <a:r>
              <a:rPr lang="en-US" dirty="0"/>
              <a:t>Face the hearing impaired individual so that they can see your face</a:t>
            </a:r>
          </a:p>
          <a:p>
            <a:pPr lvl="0"/>
            <a:r>
              <a:rPr lang="en-US" dirty="0"/>
              <a:t>Ensure that the room has adequate lighting and that you are close enough for the hearing impaired individual to see your face</a:t>
            </a:r>
          </a:p>
          <a:p>
            <a:pPr lvl="0"/>
            <a:r>
              <a:rPr lang="en-US" dirty="0"/>
              <a:t>Ensure that there is no excessive background noise when trying to communicate with the hearing impaired individual</a:t>
            </a:r>
          </a:p>
          <a:p>
            <a:pPr lvl="1"/>
            <a:r>
              <a:rPr lang="en-US" dirty="0"/>
              <a:t>Try to turn off the TV or radio when communicating</a:t>
            </a:r>
            <a:endParaRPr lang="en-US" sz="5400" dirty="0"/>
          </a:p>
          <a:p>
            <a:pPr lvl="1"/>
            <a:r>
              <a:rPr lang="en-US" dirty="0"/>
              <a:t>Try to shut the door or window to eliminate noise from outside</a:t>
            </a:r>
            <a:endParaRPr lang="en-US" sz="5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04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Use clear speech</a:t>
            </a:r>
          </a:p>
          <a:p>
            <a:pPr lvl="1"/>
            <a:r>
              <a:rPr lang="en-US" dirty="0" smtClean="0"/>
              <a:t>Speak </a:t>
            </a:r>
            <a:r>
              <a:rPr lang="en-US" dirty="0"/>
              <a:t>at a normal </a:t>
            </a:r>
            <a:r>
              <a:rPr lang="en-US" dirty="0" smtClean="0"/>
              <a:t>rate, do </a:t>
            </a:r>
            <a:r>
              <a:rPr lang="en-US" dirty="0"/>
              <a:t>not speak too fast or too </a:t>
            </a:r>
            <a:r>
              <a:rPr lang="en-US" dirty="0" smtClean="0"/>
              <a:t>slow</a:t>
            </a:r>
          </a:p>
          <a:p>
            <a:pPr lvl="1"/>
            <a:r>
              <a:rPr lang="en-US" dirty="0" smtClean="0"/>
              <a:t>Speak clearly, do </a:t>
            </a:r>
            <a:r>
              <a:rPr lang="en-US" dirty="0"/>
              <a:t>not exaggerate movements of your face because this will distort </a:t>
            </a:r>
            <a:r>
              <a:rPr lang="en-US" dirty="0" smtClean="0"/>
              <a:t>speech</a:t>
            </a:r>
          </a:p>
          <a:p>
            <a:pPr lvl="1"/>
            <a:r>
              <a:rPr lang="en-US" dirty="0" smtClean="0"/>
              <a:t>This will help the most with difficult accents</a:t>
            </a:r>
            <a:endParaRPr lang="en-US" dirty="0"/>
          </a:p>
          <a:p>
            <a:pPr lvl="0"/>
            <a:r>
              <a:rPr lang="en-US" dirty="0"/>
              <a:t>Do not speak directly into the patient’s ear </a:t>
            </a:r>
          </a:p>
          <a:p>
            <a:pPr lvl="0"/>
            <a:r>
              <a:rPr lang="en-US" dirty="0"/>
              <a:t>Be patient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60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Loss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Hearing </a:t>
            </a:r>
            <a:r>
              <a:rPr lang="en-US" dirty="0"/>
              <a:t>loss is a major public health issue that is the third most common physical condition after arthritis and heart disease.</a:t>
            </a:r>
          </a:p>
          <a:p>
            <a:r>
              <a:rPr lang="en-US" dirty="0" smtClean="0"/>
              <a:t>Gradual </a:t>
            </a:r>
            <a:r>
              <a:rPr lang="en-US" dirty="0"/>
              <a:t>hearing loss can affect people of all ages -- varying from mild to profound. Hearing loss is a sudden or gradual decrease in how well you can hear. Depending on the cause, it can be mild or severe, temporary or permanent.</a:t>
            </a:r>
          </a:p>
          <a:p>
            <a:r>
              <a:rPr lang="en-US" dirty="0" smtClean="0"/>
              <a:t>Degrees </a:t>
            </a:r>
            <a:r>
              <a:rPr lang="en-US" dirty="0"/>
              <a:t>of hearing loss: mild, moderate, severe, profound.</a:t>
            </a:r>
          </a:p>
          <a:p>
            <a:r>
              <a:rPr lang="en-US" dirty="0" smtClean="0"/>
              <a:t>Hearing </a:t>
            </a:r>
            <a:r>
              <a:rPr lang="en-US" dirty="0"/>
              <a:t>loss is an invisible condition; we cannot see hearing loss, only its effects. Because the presence of a hearing loss is not visible, these effects may be attributed to aloofness, confusion, or personality changes.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8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Loss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</a:t>
            </a:r>
            <a:r>
              <a:rPr lang="en-US" dirty="0"/>
              <a:t>adults, the most common causes of hearing loss are noise and aging. There is a strong relationship between age and reported hearing loss.</a:t>
            </a:r>
          </a:p>
          <a:p>
            <a:r>
              <a:rPr lang="en-US" dirty="0" smtClean="0"/>
              <a:t>In </a:t>
            </a:r>
            <a:r>
              <a:rPr lang="en-US" dirty="0"/>
              <a:t>age-related hearing loss, known as </a:t>
            </a:r>
            <a:r>
              <a:rPr lang="en-US" dirty="0" err="1"/>
              <a:t>presbycusis</a:t>
            </a:r>
            <a:r>
              <a:rPr lang="en-US" dirty="0"/>
              <a:t>, changes in the inner ear that happen as you get older cause a slow but steady hearing loss. The loss may be mild or severe, and it is always permanent.</a:t>
            </a:r>
          </a:p>
          <a:p>
            <a:r>
              <a:rPr lang="en-US" dirty="0" smtClean="0"/>
              <a:t>In </a:t>
            </a:r>
            <a:r>
              <a:rPr lang="en-US" dirty="0"/>
              <a:t>older people, a hearing loss is </a:t>
            </a:r>
            <a:r>
              <a:rPr lang="en-US" dirty="0" smtClean="0"/>
              <a:t>linked to such </a:t>
            </a:r>
            <a:r>
              <a:rPr lang="en-US" dirty="0"/>
              <a:t>conditions as dementia</a:t>
            </a:r>
            <a:r>
              <a:rPr lang="en-US" dirty="0" smtClean="0"/>
              <a:t>.  Research has shown that older people with hearing loss might be at a greater risk for developing dementia compared to their peers without hearing loss.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80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Loss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>
            <a:noAutofit/>
          </a:bodyPr>
          <a:lstStyle/>
          <a:p>
            <a:r>
              <a:rPr lang="en-US" sz="2300" dirty="0"/>
              <a:t>Noise-induced hearing loss may happen slowly over time or suddenly. Being exposed to everyday noises, such as listening to very loud music, being in a noisy work environment, or using a lawn mower, </a:t>
            </a:r>
            <a:r>
              <a:rPr lang="en-US" sz="2300" dirty="0" smtClean="0"/>
              <a:t>for example, can </a:t>
            </a:r>
            <a:r>
              <a:rPr lang="en-US" sz="2300" dirty="0"/>
              <a:t>lead to hearing loss over many years.</a:t>
            </a:r>
          </a:p>
          <a:p>
            <a:r>
              <a:rPr lang="en-US" sz="2300" dirty="0" smtClean="0"/>
              <a:t>Sudden</a:t>
            </a:r>
            <a:r>
              <a:rPr lang="en-US" sz="2300" dirty="0"/>
              <a:t>, noise-induced hearing loss from gunfire and explosions is the number one disability caused by combat in current wars.</a:t>
            </a:r>
          </a:p>
          <a:p>
            <a:r>
              <a:rPr lang="en-US" sz="2300" dirty="0" smtClean="0"/>
              <a:t>More </a:t>
            </a:r>
            <a:r>
              <a:rPr lang="en-US" sz="2300" dirty="0"/>
              <a:t>often than not severe tinnitus </a:t>
            </a:r>
            <a:r>
              <a:rPr lang="en-US" sz="2300" dirty="0" smtClean="0"/>
              <a:t>(ringing or buzzing </a:t>
            </a:r>
            <a:r>
              <a:rPr lang="en-US" sz="2300" dirty="0"/>
              <a:t>in the ears) will accompany the hearing loss and may be just as debilitating as the hearing loss itself.</a:t>
            </a:r>
          </a:p>
          <a:p>
            <a:r>
              <a:rPr lang="en-US" sz="2300" dirty="0" smtClean="0"/>
              <a:t>Other </a:t>
            </a:r>
            <a:r>
              <a:rPr lang="en-US" sz="2300" dirty="0"/>
              <a:t>causes of hearing loss include earwax buildup, an object in the ear, injury to the ear or head, ear infection, a ruptured eardrum, and other conditions that affect the middle or inner ear</a:t>
            </a:r>
            <a:r>
              <a:rPr lang="en-US" sz="2300" dirty="0" smtClean="0"/>
              <a:t>.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187559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Loss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Typically, hearing loss that occurs due to aging tends to effect high-pitched or “treble” sounds first.  High-pitched sounds are typically female voices and children's voices.</a:t>
            </a:r>
          </a:p>
          <a:p>
            <a:r>
              <a:rPr lang="en-US" dirty="0" smtClean="0"/>
              <a:t>Consonant sounds are also typically produced in the high-pitched range such as “s” “f” and “</a:t>
            </a:r>
            <a:r>
              <a:rPr lang="en-US" dirty="0" err="1" smtClean="0"/>
              <a:t>th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Environmental sounds such as birds chirping or leaves rustling tend to be higher-pitched sounds </a:t>
            </a:r>
          </a:p>
          <a:p>
            <a:r>
              <a:rPr lang="en-US" dirty="0" smtClean="0"/>
              <a:t>Therefore, if a patient has trouble hearing these high pitches, they will have trouble hearing females and children, hearing consonant sounds (typically the endings of words) and some environmental sounds.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294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of Hearing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3400" i="1" dirty="0" smtClean="0"/>
              <a:t>A patient with hearing loss might say:</a:t>
            </a:r>
          </a:p>
          <a:p>
            <a:pPr marL="0" indent="0" algn="ctr">
              <a:buNone/>
            </a:pPr>
            <a:endParaRPr lang="en-US" sz="3400" dirty="0" smtClean="0"/>
          </a:p>
          <a:p>
            <a:r>
              <a:rPr lang="en-US" dirty="0" smtClean="0"/>
              <a:t>“I can hear you, but I can’t understand what you said.”</a:t>
            </a:r>
          </a:p>
          <a:p>
            <a:r>
              <a:rPr lang="en-US" dirty="0" smtClean="0"/>
              <a:t>“Everyone else mumbles.”</a:t>
            </a:r>
          </a:p>
          <a:p>
            <a:r>
              <a:rPr lang="en-US" dirty="0" smtClean="0"/>
              <a:t>“People speak too quickly, that’s why I can’t understand them.”</a:t>
            </a:r>
          </a:p>
          <a:p>
            <a:r>
              <a:rPr lang="en-US" dirty="0" smtClean="0"/>
              <a:t>“I can’t hear what is being said at the dinner table when multiple people are talking.”</a:t>
            </a:r>
          </a:p>
          <a:p>
            <a:r>
              <a:rPr lang="en-US" dirty="0" smtClean="0"/>
              <a:t>“I have trouble hearing my family members, especially my wife and grandchildren.”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94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of Hearing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i="1" dirty="0" smtClean="0"/>
              <a:t>A patient with hearing loss might: </a:t>
            </a:r>
          </a:p>
          <a:p>
            <a:pPr marL="0" indent="0" algn="ctr">
              <a:buNone/>
            </a:pPr>
            <a:endParaRPr lang="en-US" i="1" dirty="0" smtClean="0"/>
          </a:p>
          <a:p>
            <a:r>
              <a:rPr lang="en-US" dirty="0" smtClean="0"/>
              <a:t>Have the television on a very high volume setting</a:t>
            </a:r>
          </a:p>
          <a:p>
            <a:r>
              <a:rPr lang="en-US" dirty="0" smtClean="0"/>
              <a:t>Constantly ask for repetition</a:t>
            </a:r>
          </a:p>
          <a:p>
            <a:r>
              <a:rPr lang="en-US" dirty="0" smtClean="0"/>
              <a:t>Be startled when you enter the room</a:t>
            </a:r>
          </a:p>
          <a:p>
            <a:r>
              <a:rPr lang="en-US" dirty="0" smtClean="0"/>
              <a:t>Have difficulty knowing where sounds are coming from</a:t>
            </a:r>
          </a:p>
          <a:p>
            <a:r>
              <a:rPr lang="en-US" dirty="0" smtClean="0"/>
              <a:t>Complain of hearing a “ringing” or “buzzing” in their ears</a:t>
            </a:r>
          </a:p>
          <a:p>
            <a:r>
              <a:rPr lang="en-US" dirty="0" smtClean="0"/>
              <a:t>Respond inappropriately to conversations</a:t>
            </a:r>
          </a:p>
          <a:p>
            <a:r>
              <a:rPr lang="en-US" dirty="0" smtClean="0"/>
              <a:t>Have trouble hearing on the phone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540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Loss &amp; Quality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Untreated hearing loss can directly affect a patient’s quality of life</a:t>
            </a:r>
          </a:p>
          <a:p>
            <a:r>
              <a:rPr lang="en-US" dirty="0" smtClean="0"/>
              <a:t>Patients may become more withdrawn from social activities and as a result they might be left feeling isolated and depressed</a:t>
            </a:r>
          </a:p>
          <a:p>
            <a:r>
              <a:rPr lang="en-US" dirty="0" smtClean="0"/>
              <a:t>Patients might feel annoyed or anxious because they can’t follow conversations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409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1412</Words>
  <Application>Microsoft Office PowerPoint</Application>
  <PresentationFormat>On-screen Show (4:3)</PresentationFormat>
  <Paragraphs>149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Understanding Hearing Loss in the Geriatric Population </vt:lpstr>
      <vt:lpstr>Overview</vt:lpstr>
      <vt:lpstr>Hearing Loss Facts</vt:lpstr>
      <vt:lpstr>Hearing Loss Facts</vt:lpstr>
      <vt:lpstr>Hearing Loss Facts</vt:lpstr>
      <vt:lpstr>Hearing Loss Facts</vt:lpstr>
      <vt:lpstr>Signs of Hearing Loss</vt:lpstr>
      <vt:lpstr>Signs of Hearing Loss</vt:lpstr>
      <vt:lpstr>Hearing Loss &amp; Quality of Life</vt:lpstr>
      <vt:lpstr>Hearing Aids</vt:lpstr>
      <vt:lpstr>Hearing Aid Styles </vt:lpstr>
      <vt:lpstr>Hearing Aid Styles </vt:lpstr>
      <vt:lpstr>Hearing Aid Styles </vt:lpstr>
      <vt:lpstr>Hearing aid care</vt:lpstr>
      <vt:lpstr>Hearing aid batteries</vt:lpstr>
      <vt:lpstr>Hearing aid batteries</vt:lpstr>
      <vt:lpstr>Hearing aid troubleshooting</vt:lpstr>
      <vt:lpstr>Hearing aid troubleshooting</vt:lpstr>
      <vt:lpstr>Communication styles</vt:lpstr>
      <vt:lpstr>Communication styles</vt:lpstr>
      <vt:lpstr>Communication styles</vt:lpstr>
      <vt:lpstr>Communication Strategies</vt:lpstr>
      <vt:lpstr>Communication Strategies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Hearing Loss in the Geriatric Population</dc:title>
  <dc:creator>Audiology Server</dc:creator>
  <cp:lastModifiedBy>Audiology Server</cp:lastModifiedBy>
  <cp:revision>26</cp:revision>
  <dcterms:created xsi:type="dcterms:W3CDTF">2015-09-01T14:21:40Z</dcterms:created>
  <dcterms:modified xsi:type="dcterms:W3CDTF">2015-09-08T19:35:30Z</dcterms:modified>
</cp:coreProperties>
</file>