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61" r:id="rId5"/>
    <p:sldId id="258" r:id="rId6"/>
    <p:sldId id="271" r:id="rId7"/>
    <p:sldId id="259" r:id="rId8"/>
    <p:sldId id="260" r:id="rId9"/>
    <p:sldId id="272" r:id="rId10"/>
    <p:sldId id="269" r:id="rId11"/>
    <p:sldId id="263" r:id="rId12"/>
    <p:sldId id="270" r:id="rId13"/>
    <p:sldId id="262" r:id="rId14"/>
    <p:sldId id="264" r:id="rId15"/>
    <p:sldId id="265" r:id="rId16"/>
    <p:sldId id="266" r:id="rId17"/>
    <p:sldId id="26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05"/>
  </p:normalViewPr>
  <p:slideViewPr>
    <p:cSldViewPr snapToGrid="0" snapToObjects="1">
      <p:cViewPr varScale="1">
        <p:scale>
          <a:sx n="115" d="100"/>
          <a:sy n="115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25D6F6-1904-4F3E-9ADD-2D13AE5A14C6}" type="doc">
      <dgm:prSet loTypeId="urn:microsoft.com/office/officeart/2005/8/layout/hierarchy2" loCatId="hierarchy" qsTypeId="urn:microsoft.com/office/officeart/2005/8/quickstyle/3d2#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8BA144D-6AC6-473A-8C95-55A73CCCF70B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3/1000 children born w/ HL</a:t>
          </a:r>
        </a:p>
      </dgm:t>
    </dgm:pt>
    <dgm:pt modelId="{447FDFF4-AA8D-4ECB-8C98-B08A7A86C03B}" type="parTrans" cxnId="{981AA32B-C536-4638-B395-7B6230B1F147}">
      <dgm:prSet/>
      <dgm:spPr/>
      <dgm:t>
        <a:bodyPr/>
        <a:lstStyle/>
        <a:p>
          <a:endParaRPr lang="en-US"/>
        </a:p>
      </dgm:t>
    </dgm:pt>
    <dgm:pt modelId="{B810D7EF-338B-4635-9F2B-887C00FE431F}" type="sibTrans" cxnId="{981AA32B-C536-4638-B395-7B6230B1F147}">
      <dgm:prSet/>
      <dgm:spPr/>
      <dgm:t>
        <a:bodyPr/>
        <a:lstStyle/>
        <a:p>
          <a:endParaRPr lang="en-US"/>
        </a:p>
      </dgm:t>
    </dgm:pt>
    <dgm:pt modelId="{567E2F99-9733-4EF1-83F2-C305C6AD94F7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50% Genetic</a:t>
          </a:r>
        </a:p>
      </dgm:t>
    </dgm:pt>
    <dgm:pt modelId="{9D2D8FA4-E492-49BD-9589-6D981E04FA04}" type="parTrans" cxnId="{A6274F2D-24D7-4B89-93E8-7E64DF355DFF}">
      <dgm:prSet/>
      <dgm:spPr/>
      <dgm:t>
        <a:bodyPr/>
        <a:lstStyle/>
        <a:p>
          <a:endParaRPr lang="en-US"/>
        </a:p>
      </dgm:t>
    </dgm:pt>
    <dgm:pt modelId="{028F9F0E-FF85-45E8-8F37-6EE93C024D1B}" type="sibTrans" cxnId="{A6274F2D-24D7-4B89-93E8-7E64DF355DFF}">
      <dgm:prSet/>
      <dgm:spPr/>
      <dgm:t>
        <a:bodyPr/>
        <a:lstStyle/>
        <a:p>
          <a:endParaRPr lang="en-US"/>
        </a:p>
      </dgm:t>
    </dgm:pt>
    <dgm:pt modelId="{8D767396-3DE0-4915-BB9A-E150F1BFE31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30% </a:t>
          </a:r>
          <a:r>
            <a:rPr lang="en-US" dirty="0" err="1">
              <a:solidFill>
                <a:schemeClr val="tx1"/>
              </a:solidFill>
            </a:rPr>
            <a:t>Syndromic</a:t>
          </a:r>
          <a:endParaRPr lang="en-US" dirty="0">
            <a:solidFill>
              <a:schemeClr val="tx1"/>
            </a:solidFill>
          </a:endParaRPr>
        </a:p>
      </dgm:t>
    </dgm:pt>
    <dgm:pt modelId="{DE321FA8-A369-4E3A-BD6C-DCAE192245FF}" type="parTrans" cxnId="{D88A6790-E333-4083-8A7A-544C6588A58F}">
      <dgm:prSet/>
      <dgm:spPr/>
      <dgm:t>
        <a:bodyPr/>
        <a:lstStyle/>
        <a:p>
          <a:endParaRPr lang="en-US"/>
        </a:p>
      </dgm:t>
    </dgm:pt>
    <dgm:pt modelId="{1932652B-6B3D-4383-9DB6-2B35444A3463}" type="sibTrans" cxnId="{D88A6790-E333-4083-8A7A-544C6588A58F}">
      <dgm:prSet/>
      <dgm:spPr/>
      <dgm:t>
        <a:bodyPr/>
        <a:lstStyle/>
        <a:p>
          <a:endParaRPr lang="en-US"/>
        </a:p>
      </dgm:t>
    </dgm:pt>
    <dgm:pt modelId="{12668A8D-CFAA-4898-AA38-886F7B1E40D7}">
      <dgm:prSet phldrT="[Text]"/>
      <dgm:spPr/>
      <dgm:t>
        <a:bodyPr/>
        <a:lstStyle/>
        <a:p>
          <a:r>
            <a:rPr lang="en-US" dirty="0">
              <a:solidFill>
                <a:srgbClr val="000000"/>
              </a:solidFill>
            </a:rPr>
            <a:t>70% Non-syndromic</a:t>
          </a:r>
        </a:p>
      </dgm:t>
    </dgm:pt>
    <dgm:pt modelId="{CEF4FB11-EEBD-4323-8E54-363D694E37B9}" type="parTrans" cxnId="{2FD8CD06-3A2B-4D18-B133-BBACA037BDE5}">
      <dgm:prSet/>
      <dgm:spPr/>
      <dgm:t>
        <a:bodyPr/>
        <a:lstStyle/>
        <a:p>
          <a:endParaRPr lang="en-US"/>
        </a:p>
      </dgm:t>
    </dgm:pt>
    <dgm:pt modelId="{FB17BCCB-BFCD-4C1E-B275-1982D383A830}" type="sibTrans" cxnId="{2FD8CD06-3A2B-4D18-B133-BBACA037BDE5}">
      <dgm:prSet/>
      <dgm:spPr/>
      <dgm:t>
        <a:bodyPr/>
        <a:lstStyle/>
        <a:p>
          <a:endParaRPr lang="en-US"/>
        </a:p>
      </dgm:t>
    </dgm:pt>
    <dgm:pt modelId="{D3BDD744-9483-49A4-8552-47053BD07B5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25% Idiopathic</a:t>
          </a:r>
        </a:p>
      </dgm:t>
    </dgm:pt>
    <dgm:pt modelId="{A51089FC-6416-41D2-ADD3-EF2E8C560198}" type="parTrans" cxnId="{06650F0D-837D-422A-AFB8-F5A4C8B7B5DE}">
      <dgm:prSet/>
      <dgm:spPr/>
      <dgm:t>
        <a:bodyPr/>
        <a:lstStyle/>
        <a:p>
          <a:endParaRPr lang="en-US"/>
        </a:p>
      </dgm:t>
    </dgm:pt>
    <dgm:pt modelId="{940D7569-13A3-4FA2-9219-6C2822226C14}" type="sibTrans" cxnId="{06650F0D-837D-422A-AFB8-F5A4C8B7B5DE}">
      <dgm:prSet/>
      <dgm:spPr/>
      <dgm:t>
        <a:bodyPr/>
        <a:lstStyle/>
        <a:p>
          <a:endParaRPr lang="en-US"/>
        </a:p>
      </dgm:t>
    </dgm:pt>
    <dgm:pt modelId="{4DE7191F-B06D-4407-B368-032BEE83041D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25% Non-genetic</a:t>
          </a:r>
        </a:p>
      </dgm:t>
    </dgm:pt>
    <dgm:pt modelId="{83744C21-CF86-49B9-A8E9-4FC700903616}" type="parTrans" cxnId="{037B94FD-CFDC-445E-9460-F2DBA7B6DB43}">
      <dgm:prSet/>
      <dgm:spPr/>
      <dgm:t>
        <a:bodyPr/>
        <a:lstStyle/>
        <a:p>
          <a:endParaRPr lang="en-US"/>
        </a:p>
      </dgm:t>
    </dgm:pt>
    <dgm:pt modelId="{D1DB74AE-B2B1-4C16-8314-67440CE5B779}" type="sibTrans" cxnId="{037B94FD-CFDC-445E-9460-F2DBA7B6DB43}">
      <dgm:prSet/>
      <dgm:spPr/>
      <dgm:t>
        <a:bodyPr/>
        <a:lstStyle/>
        <a:p>
          <a:endParaRPr lang="en-US"/>
        </a:p>
      </dgm:t>
    </dgm:pt>
    <dgm:pt modelId="{883740DC-2490-4D22-AB32-F1094CB9AC2A}" type="pres">
      <dgm:prSet presAssocID="{FB25D6F6-1904-4F3E-9ADD-2D13AE5A14C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106F5D0-4AFD-4EF3-91F6-67082CF29ED6}" type="pres">
      <dgm:prSet presAssocID="{F8BA144D-6AC6-473A-8C95-55A73CCCF70B}" presName="root1" presStyleCnt="0"/>
      <dgm:spPr/>
    </dgm:pt>
    <dgm:pt modelId="{362B91CA-2B9D-452A-A26E-6B58A6AA4E69}" type="pres">
      <dgm:prSet presAssocID="{F8BA144D-6AC6-473A-8C95-55A73CCCF70B}" presName="LevelOneTextNode" presStyleLbl="node0" presStyleIdx="0" presStyleCnt="1">
        <dgm:presLayoutVars>
          <dgm:chPref val="3"/>
        </dgm:presLayoutVars>
      </dgm:prSet>
      <dgm:spPr/>
    </dgm:pt>
    <dgm:pt modelId="{3EB84216-0C04-4D32-A6FC-032364266AE9}" type="pres">
      <dgm:prSet presAssocID="{F8BA144D-6AC6-473A-8C95-55A73CCCF70B}" presName="level2hierChild" presStyleCnt="0"/>
      <dgm:spPr/>
    </dgm:pt>
    <dgm:pt modelId="{7D8DBDFD-7B77-4BD8-ABB2-1CAE8FB0B3D6}" type="pres">
      <dgm:prSet presAssocID="{9D2D8FA4-E492-49BD-9589-6D981E04FA04}" presName="conn2-1" presStyleLbl="parChTrans1D2" presStyleIdx="0" presStyleCnt="3"/>
      <dgm:spPr/>
    </dgm:pt>
    <dgm:pt modelId="{69584743-7B9B-48AB-9ED3-E55CC6DB68DF}" type="pres">
      <dgm:prSet presAssocID="{9D2D8FA4-E492-49BD-9589-6D981E04FA04}" presName="connTx" presStyleLbl="parChTrans1D2" presStyleIdx="0" presStyleCnt="3"/>
      <dgm:spPr/>
    </dgm:pt>
    <dgm:pt modelId="{DE5C0C3D-807F-413B-9B88-239C32107FED}" type="pres">
      <dgm:prSet presAssocID="{567E2F99-9733-4EF1-83F2-C305C6AD94F7}" presName="root2" presStyleCnt="0"/>
      <dgm:spPr/>
    </dgm:pt>
    <dgm:pt modelId="{B741939B-2AC4-4604-A05D-98E9DC46577A}" type="pres">
      <dgm:prSet presAssocID="{567E2F99-9733-4EF1-83F2-C305C6AD94F7}" presName="LevelTwoTextNode" presStyleLbl="node2" presStyleIdx="0" presStyleCnt="3">
        <dgm:presLayoutVars>
          <dgm:chPref val="3"/>
        </dgm:presLayoutVars>
      </dgm:prSet>
      <dgm:spPr/>
    </dgm:pt>
    <dgm:pt modelId="{49E9C450-7A0E-4B68-9001-82A104457A6D}" type="pres">
      <dgm:prSet presAssocID="{567E2F99-9733-4EF1-83F2-C305C6AD94F7}" presName="level3hierChild" presStyleCnt="0"/>
      <dgm:spPr/>
    </dgm:pt>
    <dgm:pt modelId="{6611CC4A-B8D6-4A4D-A56E-1AFEF72CC9AD}" type="pres">
      <dgm:prSet presAssocID="{DE321FA8-A369-4E3A-BD6C-DCAE192245FF}" presName="conn2-1" presStyleLbl="parChTrans1D3" presStyleIdx="0" presStyleCnt="2"/>
      <dgm:spPr/>
    </dgm:pt>
    <dgm:pt modelId="{AFBF0851-9C9F-4709-A5CC-A318A8897327}" type="pres">
      <dgm:prSet presAssocID="{DE321FA8-A369-4E3A-BD6C-DCAE192245FF}" presName="connTx" presStyleLbl="parChTrans1D3" presStyleIdx="0" presStyleCnt="2"/>
      <dgm:spPr/>
    </dgm:pt>
    <dgm:pt modelId="{C257D13F-3ABC-413A-BB1C-2D9D7775B7AF}" type="pres">
      <dgm:prSet presAssocID="{8D767396-3DE0-4915-BB9A-E150F1BFE314}" presName="root2" presStyleCnt="0"/>
      <dgm:spPr/>
    </dgm:pt>
    <dgm:pt modelId="{065AED75-0079-479B-9B6A-777777ED670B}" type="pres">
      <dgm:prSet presAssocID="{8D767396-3DE0-4915-BB9A-E150F1BFE314}" presName="LevelTwoTextNode" presStyleLbl="node3" presStyleIdx="0" presStyleCnt="2">
        <dgm:presLayoutVars>
          <dgm:chPref val="3"/>
        </dgm:presLayoutVars>
      </dgm:prSet>
      <dgm:spPr/>
    </dgm:pt>
    <dgm:pt modelId="{9DC553F7-C240-4BA0-B1B8-D901AD7ECF8F}" type="pres">
      <dgm:prSet presAssocID="{8D767396-3DE0-4915-BB9A-E150F1BFE314}" presName="level3hierChild" presStyleCnt="0"/>
      <dgm:spPr/>
    </dgm:pt>
    <dgm:pt modelId="{94712ADA-8CE8-4852-8DE7-C286736FC432}" type="pres">
      <dgm:prSet presAssocID="{CEF4FB11-EEBD-4323-8E54-363D694E37B9}" presName="conn2-1" presStyleLbl="parChTrans1D3" presStyleIdx="1" presStyleCnt="2"/>
      <dgm:spPr/>
    </dgm:pt>
    <dgm:pt modelId="{38232368-49E9-4573-934B-515D8AC7CC56}" type="pres">
      <dgm:prSet presAssocID="{CEF4FB11-EEBD-4323-8E54-363D694E37B9}" presName="connTx" presStyleLbl="parChTrans1D3" presStyleIdx="1" presStyleCnt="2"/>
      <dgm:spPr/>
    </dgm:pt>
    <dgm:pt modelId="{DE042E6A-AE1C-44CC-A241-0614AFAADFEC}" type="pres">
      <dgm:prSet presAssocID="{12668A8D-CFAA-4898-AA38-886F7B1E40D7}" presName="root2" presStyleCnt="0"/>
      <dgm:spPr/>
    </dgm:pt>
    <dgm:pt modelId="{EC4B528B-1483-450A-9E81-0BA1B6C856CC}" type="pres">
      <dgm:prSet presAssocID="{12668A8D-CFAA-4898-AA38-886F7B1E40D7}" presName="LevelTwoTextNode" presStyleLbl="node3" presStyleIdx="1" presStyleCnt="2">
        <dgm:presLayoutVars>
          <dgm:chPref val="3"/>
        </dgm:presLayoutVars>
      </dgm:prSet>
      <dgm:spPr/>
    </dgm:pt>
    <dgm:pt modelId="{D581E9B4-0874-48F7-B29E-875E38F75C64}" type="pres">
      <dgm:prSet presAssocID="{12668A8D-CFAA-4898-AA38-886F7B1E40D7}" presName="level3hierChild" presStyleCnt="0"/>
      <dgm:spPr/>
    </dgm:pt>
    <dgm:pt modelId="{F26DD99D-5086-4358-9866-E30765F931CC}" type="pres">
      <dgm:prSet presAssocID="{83744C21-CF86-49B9-A8E9-4FC700903616}" presName="conn2-1" presStyleLbl="parChTrans1D2" presStyleIdx="1" presStyleCnt="3"/>
      <dgm:spPr/>
    </dgm:pt>
    <dgm:pt modelId="{C761CB19-2785-43AF-9F01-B1F9D915CF1B}" type="pres">
      <dgm:prSet presAssocID="{83744C21-CF86-49B9-A8E9-4FC700903616}" presName="connTx" presStyleLbl="parChTrans1D2" presStyleIdx="1" presStyleCnt="3"/>
      <dgm:spPr/>
    </dgm:pt>
    <dgm:pt modelId="{CEF8856E-C0CE-42FE-A6C5-7A1688443FFA}" type="pres">
      <dgm:prSet presAssocID="{4DE7191F-B06D-4407-B368-032BEE83041D}" presName="root2" presStyleCnt="0"/>
      <dgm:spPr/>
    </dgm:pt>
    <dgm:pt modelId="{DC3FF00C-1531-43CC-8BEF-A54776DCE93A}" type="pres">
      <dgm:prSet presAssocID="{4DE7191F-B06D-4407-B368-032BEE83041D}" presName="LevelTwoTextNode" presStyleLbl="node2" presStyleIdx="1" presStyleCnt="3">
        <dgm:presLayoutVars>
          <dgm:chPref val="3"/>
        </dgm:presLayoutVars>
      </dgm:prSet>
      <dgm:spPr/>
    </dgm:pt>
    <dgm:pt modelId="{A85BF08A-FE70-4A70-AB6E-35FED86F3C0C}" type="pres">
      <dgm:prSet presAssocID="{4DE7191F-B06D-4407-B368-032BEE83041D}" presName="level3hierChild" presStyleCnt="0"/>
      <dgm:spPr/>
    </dgm:pt>
    <dgm:pt modelId="{FB5EEB1B-D9F5-4EC5-A404-6FF25A697596}" type="pres">
      <dgm:prSet presAssocID="{A51089FC-6416-41D2-ADD3-EF2E8C560198}" presName="conn2-1" presStyleLbl="parChTrans1D2" presStyleIdx="2" presStyleCnt="3"/>
      <dgm:spPr/>
    </dgm:pt>
    <dgm:pt modelId="{936CBC93-0632-4574-80E9-44DFE674AB38}" type="pres">
      <dgm:prSet presAssocID="{A51089FC-6416-41D2-ADD3-EF2E8C560198}" presName="connTx" presStyleLbl="parChTrans1D2" presStyleIdx="2" presStyleCnt="3"/>
      <dgm:spPr/>
    </dgm:pt>
    <dgm:pt modelId="{C5DBDAA3-85DF-46B3-A908-F25E8D8A00B1}" type="pres">
      <dgm:prSet presAssocID="{D3BDD744-9483-49A4-8552-47053BD07B54}" presName="root2" presStyleCnt="0"/>
      <dgm:spPr/>
    </dgm:pt>
    <dgm:pt modelId="{7B906F73-3B1F-459B-BAB6-509B75FEA5E6}" type="pres">
      <dgm:prSet presAssocID="{D3BDD744-9483-49A4-8552-47053BD07B54}" presName="LevelTwoTextNode" presStyleLbl="node2" presStyleIdx="2" presStyleCnt="3">
        <dgm:presLayoutVars>
          <dgm:chPref val="3"/>
        </dgm:presLayoutVars>
      </dgm:prSet>
      <dgm:spPr/>
    </dgm:pt>
    <dgm:pt modelId="{73C9A8D8-638A-49B7-B845-C11F9C6435FC}" type="pres">
      <dgm:prSet presAssocID="{D3BDD744-9483-49A4-8552-47053BD07B54}" presName="level3hierChild" presStyleCnt="0"/>
      <dgm:spPr/>
    </dgm:pt>
  </dgm:ptLst>
  <dgm:cxnLst>
    <dgm:cxn modelId="{2FD8CD06-3A2B-4D18-B133-BBACA037BDE5}" srcId="{567E2F99-9733-4EF1-83F2-C305C6AD94F7}" destId="{12668A8D-CFAA-4898-AA38-886F7B1E40D7}" srcOrd="1" destOrd="0" parTransId="{CEF4FB11-EEBD-4323-8E54-363D694E37B9}" sibTransId="{FB17BCCB-BFCD-4C1E-B275-1982D383A830}"/>
    <dgm:cxn modelId="{06650F0D-837D-422A-AFB8-F5A4C8B7B5DE}" srcId="{F8BA144D-6AC6-473A-8C95-55A73CCCF70B}" destId="{D3BDD744-9483-49A4-8552-47053BD07B54}" srcOrd="2" destOrd="0" parTransId="{A51089FC-6416-41D2-ADD3-EF2E8C560198}" sibTransId="{940D7569-13A3-4FA2-9219-6C2822226C14}"/>
    <dgm:cxn modelId="{3C4F2313-2F51-6E4C-A0FD-307A268CF8F2}" type="presOf" srcId="{A51089FC-6416-41D2-ADD3-EF2E8C560198}" destId="{FB5EEB1B-D9F5-4EC5-A404-6FF25A697596}" srcOrd="0" destOrd="0" presId="urn:microsoft.com/office/officeart/2005/8/layout/hierarchy2"/>
    <dgm:cxn modelId="{981AA32B-C536-4638-B395-7B6230B1F147}" srcId="{FB25D6F6-1904-4F3E-9ADD-2D13AE5A14C6}" destId="{F8BA144D-6AC6-473A-8C95-55A73CCCF70B}" srcOrd="0" destOrd="0" parTransId="{447FDFF4-AA8D-4ECB-8C98-B08A7A86C03B}" sibTransId="{B810D7EF-338B-4635-9F2B-887C00FE431F}"/>
    <dgm:cxn modelId="{A6274F2D-24D7-4B89-93E8-7E64DF355DFF}" srcId="{F8BA144D-6AC6-473A-8C95-55A73CCCF70B}" destId="{567E2F99-9733-4EF1-83F2-C305C6AD94F7}" srcOrd="0" destOrd="0" parTransId="{9D2D8FA4-E492-49BD-9589-6D981E04FA04}" sibTransId="{028F9F0E-FF85-45E8-8F37-6EE93C024D1B}"/>
    <dgm:cxn modelId="{2067B730-CE66-CB49-B4D9-AF8F465C6922}" type="presOf" srcId="{FB25D6F6-1904-4F3E-9ADD-2D13AE5A14C6}" destId="{883740DC-2490-4D22-AB32-F1094CB9AC2A}" srcOrd="0" destOrd="0" presId="urn:microsoft.com/office/officeart/2005/8/layout/hierarchy2"/>
    <dgm:cxn modelId="{7C643E40-4E9A-7946-8B7F-FB55D6525758}" type="presOf" srcId="{4DE7191F-B06D-4407-B368-032BEE83041D}" destId="{DC3FF00C-1531-43CC-8BEF-A54776DCE93A}" srcOrd="0" destOrd="0" presId="urn:microsoft.com/office/officeart/2005/8/layout/hierarchy2"/>
    <dgm:cxn modelId="{F56ED056-8605-4E45-863C-2E439FD77D77}" type="presOf" srcId="{9D2D8FA4-E492-49BD-9589-6D981E04FA04}" destId="{69584743-7B9B-48AB-9ED3-E55CC6DB68DF}" srcOrd="1" destOrd="0" presId="urn:microsoft.com/office/officeart/2005/8/layout/hierarchy2"/>
    <dgm:cxn modelId="{44F93C5A-3CB9-5C46-A0B3-0647287CDB48}" type="presOf" srcId="{DE321FA8-A369-4E3A-BD6C-DCAE192245FF}" destId="{6611CC4A-B8D6-4A4D-A56E-1AFEF72CC9AD}" srcOrd="0" destOrd="0" presId="urn:microsoft.com/office/officeart/2005/8/layout/hierarchy2"/>
    <dgm:cxn modelId="{1F46996D-83F0-2D47-9D97-0C062AE6FF84}" type="presOf" srcId="{DE321FA8-A369-4E3A-BD6C-DCAE192245FF}" destId="{AFBF0851-9C9F-4709-A5CC-A318A8897327}" srcOrd="1" destOrd="0" presId="urn:microsoft.com/office/officeart/2005/8/layout/hierarchy2"/>
    <dgm:cxn modelId="{6C136C6E-462D-6147-9F22-9EE0DD48B57C}" type="presOf" srcId="{D3BDD744-9483-49A4-8552-47053BD07B54}" destId="{7B906F73-3B1F-459B-BAB6-509B75FEA5E6}" srcOrd="0" destOrd="0" presId="urn:microsoft.com/office/officeart/2005/8/layout/hierarchy2"/>
    <dgm:cxn modelId="{7816B17C-6D9B-CE4D-8845-C7FAE2FCF083}" type="presOf" srcId="{CEF4FB11-EEBD-4323-8E54-363D694E37B9}" destId="{94712ADA-8CE8-4852-8DE7-C286736FC432}" srcOrd="0" destOrd="0" presId="urn:microsoft.com/office/officeart/2005/8/layout/hierarchy2"/>
    <dgm:cxn modelId="{D88A6790-E333-4083-8A7A-544C6588A58F}" srcId="{567E2F99-9733-4EF1-83F2-C305C6AD94F7}" destId="{8D767396-3DE0-4915-BB9A-E150F1BFE314}" srcOrd="0" destOrd="0" parTransId="{DE321FA8-A369-4E3A-BD6C-DCAE192245FF}" sibTransId="{1932652B-6B3D-4383-9DB6-2B35444A3463}"/>
    <dgm:cxn modelId="{CC47619A-3837-2142-B626-CB17AA61040D}" type="presOf" srcId="{83744C21-CF86-49B9-A8E9-4FC700903616}" destId="{C761CB19-2785-43AF-9F01-B1F9D915CF1B}" srcOrd="1" destOrd="0" presId="urn:microsoft.com/office/officeart/2005/8/layout/hierarchy2"/>
    <dgm:cxn modelId="{35B7C59F-269E-C446-A8A7-9274169BB526}" type="presOf" srcId="{CEF4FB11-EEBD-4323-8E54-363D694E37B9}" destId="{38232368-49E9-4573-934B-515D8AC7CC56}" srcOrd="1" destOrd="0" presId="urn:microsoft.com/office/officeart/2005/8/layout/hierarchy2"/>
    <dgm:cxn modelId="{AF3195B9-3682-6542-99D9-BB124BCA81EF}" type="presOf" srcId="{9D2D8FA4-E492-49BD-9589-6D981E04FA04}" destId="{7D8DBDFD-7B77-4BD8-ABB2-1CAE8FB0B3D6}" srcOrd="0" destOrd="0" presId="urn:microsoft.com/office/officeart/2005/8/layout/hierarchy2"/>
    <dgm:cxn modelId="{538295BD-116E-E548-9987-93E33179158E}" type="presOf" srcId="{12668A8D-CFAA-4898-AA38-886F7B1E40D7}" destId="{EC4B528B-1483-450A-9E81-0BA1B6C856CC}" srcOrd="0" destOrd="0" presId="urn:microsoft.com/office/officeart/2005/8/layout/hierarchy2"/>
    <dgm:cxn modelId="{7200B7CB-DFDB-0243-9920-A8BB37F5D6BC}" type="presOf" srcId="{A51089FC-6416-41D2-ADD3-EF2E8C560198}" destId="{936CBC93-0632-4574-80E9-44DFE674AB38}" srcOrd="1" destOrd="0" presId="urn:microsoft.com/office/officeart/2005/8/layout/hierarchy2"/>
    <dgm:cxn modelId="{E5C2CDD5-3822-6C47-A72E-BDAEAC548637}" type="presOf" srcId="{F8BA144D-6AC6-473A-8C95-55A73CCCF70B}" destId="{362B91CA-2B9D-452A-A26E-6B58A6AA4E69}" srcOrd="0" destOrd="0" presId="urn:microsoft.com/office/officeart/2005/8/layout/hierarchy2"/>
    <dgm:cxn modelId="{DEA61DDD-31A0-004E-9665-AAEE8E354690}" type="presOf" srcId="{8D767396-3DE0-4915-BB9A-E150F1BFE314}" destId="{065AED75-0079-479B-9B6A-777777ED670B}" srcOrd="0" destOrd="0" presId="urn:microsoft.com/office/officeart/2005/8/layout/hierarchy2"/>
    <dgm:cxn modelId="{E28592EB-331A-A343-91DC-6FA60BF60365}" type="presOf" srcId="{567E2F99-9733-4EF1-83F2-C305C6AD94F7}" destId="{B741939B-2AC4-4604-A05D-98E9DC46577A}" srcOrd="0" destOrd="0" presId="urn:microsoft.com/office/officeart/2005/8/layout/hierarchy2"/>
    <dgm:cxn modelId="{208C22F5-5AD9-BA4A-97EC-ABCA51ED351F}" type="presOf" srcId="{83744C21-CF86-49B9-A8E9-4FC700903616}" destId="{F26DD99D-5086-4358-9866-E30765F931CC}" srcOrd="0" destOrd="0" presId="urn:microsoft.com/office/officeart/2005/8/layout/hierarchy2"/>
    <dgm:cxn modelId="{037B94FD-CFDC-445E-9460-F2DBA7B6DB43}" srcId="{F8BA144D-6AC6-473A-8C95-55A73CCCF70B}" destId="{4DE7191F-B06D-4407-B368-032BEE83041D}" srcOrd="1" destOrd="0" parTransId="{83744C21-CF86-49B9-A8E9-4FC700903616}" sibTransId="{D1DB74AE-B2B1-4C16-8314-67440CE5B779}"/>
    <dgm:cxn modelId="{A725756B-D26D-FA43-ADB9-FB91A72A67F0}" type="presParOf" srcId="{883740DC-2490-4D22-AB32-F1094CB9AC2A}" destId="{4106F5D0-4AFD-4EF3-91F6-67082CF29ED6}" srcOrd="0" destOrd="0" presId="urn:microsoft.com/office/officeart/2005/8/layout/hierarchy2"/>
    <dgm:cxn modelId="{8878714B-A952-D14E-A254-EEB780D48E29}" type="presParOf" srcId="{4106F5D0-4AFD-4EF3-91F6-67082CF29ED6}" destId="{362B91CA-2B9D-452A-A26E-6B58A6AA4E69}" srcOrd="0" destOrd="0" presId="urn:microsoft.com/office/officeart/2005/8/layout/hierarchy2"/>
    <dgm:cxn modelId="{A1496521-AB48-3B4C-85FD-FB2EB8B249F9}" type="presParOf" srcId="{4106F5D0-4AFD-4EF3-91F6-67082CF29ED6}" destId="{3EB84216-0C04-4D32-A6FC-032364266AE9}" srcOrd="1" destOrd="0" presId="urn:microsoft.com/office/officeart/2005/8/layout/hierarchy2"/>
    <dgm:cxn modelId="{B6104793-18CC-FA4F-9720-ACAD81841D32}" type="presParOf" srcId="{3EB84216-0C04-4D32-A6FC-032364266AE9}" destId="{7D8DBDFD-7B77-4BD8-ABB2-1CAE8FB0B3D6}" srcOrd="0" destOrd="0" presId="urn:microsoft.com/office/officeart/2005/8/layout/hierarchy2"/>
    <dgm:cxn modelId="{D9E20580-3627-6045-A435-79E7AA7D9F97}" type="presParOf" srcId="{7D8DBDFD-7B77-4BD8-ABB2-1CAE8FB0B3D6}" destId="{69584743-7B9B-48AB-9ED3-E55CC6DB68DF}" srcOrd="0" destOrd="0" presId="urn:microsoft.com/office/officeart/2005/8/layout/hierarchy2"/>
    <dgm:cxn modelId="{43EF9941-FF26-E748-AE9A-45153AE44657}" type="presParOf" srcId="{3EB84216-0C04-4D32-A6FC-032364266AE9}" destId="{DE5C0C3D-807F-413B-9B88-239C32107FED}" srcOrd="1" destOrd="0" presId="urn:microsoft.com/office/officeart/2005/8/layout/hierarchy2"/>
    <dgm:cxn modelId="{87DCD597-0004-BE49-8F9B-6E99D7794F70}" type="presParOf" srcId="{DE5C0C3D-807F-413B-9B88-239C32107FED}" destId="{B741939B-2AC4-4604-A05D-98E9DC46577A}" srcOrd="0" destOrd="0" presId="urn:microsoft.com/office/officeart/2005/8/layout/hierarchy2"/>
    <dgm:cxn modelId="{D0A7E941-3CD6-F642-B3EC-AE982479A2CD}" type="presParOf" srcId="{DE5C0C3D-807F-413B-9B88-239C32107FED}" destId="{49E9C450-7A0E-4B68-9001-82A104457A6D}" srcOrd="1" destOrd="0" presId="urn:microsoft.com/office/officeart/2005/8/layout/hierarchy2"/>
    <dgm:cxn modelId="{734CC1D1-2E8A-844B-8C24-F57660FF2FCF}" type="presParOf" srcId="{49E9C450-7A0E-4B68-9001-82A104457A6D}" destId="{6611CC4A-B8D6-4A4D-A56E-1AFEF72CC9AD}" srcOrd="0" destOrd="0" presId="urn:microsoft.com/office/officeart/2005/8/layout/hierarchy2"/>
    <dgm:cxn modelId="{0EB8F18C-44A9-B549-BA5F-1C2C9D4B1A7B}" type="presParOf" srcId="{6611CC4A-B8D6-4A4D-A56E-1AFEF72CC9AD}" destId="{AFBF0851-9C9F-4709-A5CC-A318A8897327}" srcOrd="0" destOrd="0" presId="urn:microsoft.com/office/officeart/2005/8/layout/hierarchy2"/>
    <dgm:cxn modelId="{5B4AC812-D4ED-0B4A-98BB-018F77E372A6}" type="presParOf" srcId="{49E9C450-7A0E-4B68-9001-82A104457A6D}" destId="{C257D13F-3ABC-413A-BB1C-2D9D7775B7AF}" srcOrd="1" destOrd="0" presId="urn:microsoft.com/office/officeart/2005/8/layout/hierarchy2"/>
    <dgm:cxn modelId="{8827189B-A047-6B42-9197-CA8D5CD4CA89}" type="presParOf" srcId="{C257D13F-3ABC-413A-BB1C-2D9D7775B7AF}" destId="{065AED75-0079-479B-9B6A-777777ED670B}" srcOrd="0" destOrd="0" presId="urn:microsoft.com/office/officeart/2005/8/layout/hierarchy2"/>
    <dgm:cxn modelId="{11A839E7-01C8-0544-AB49-9D119D8CECCB}" type="presParOf" srcId="{C257D13F-3ABC-413A-BB1C-2D9D7775B7AF}" destId="{9DC553F7-C240-4BA0-B1B8-D901AD7ECF8F}" srcOrd="1" destOrd="0" presId="urn:microsoft.com/office/officeart/2005/8/layout/hierarchy2"/>
    <dgm:cxn modelId="{3F117DF4-FBDE-F54E-99BE-0E59D454462A}" type="presParOf" srcId="{49E9C450-7A0E-4B68-9001-82A104457A6D}" destId="{94712ADA-8CE8-4852-8DE7-C286736FC432}" srcOrd="2" destOrd="0" presId="urn:microsoft.com/office/officeart/2005/8/layout/hierarchy2"/>
    <dgm:cxn modelId="{F9A58181-F1C7-0544-8AF9-AEBD8D3DA893}" type="presParOf" srcId="{94712ADA-8CE8-4852-8DE7-C286736FC432}" destId="{38232368-49E9-4573-934B-515D8AC7CC56}" srcOrd="0" destOrd="0" presId="urn:microsoft.com/office/officeart/2005/8/layout/hierarchy2"/>
    <dgm:cxn modelId="{701638A9-8425-4343-80EA-DC7D765A2D1B}" type="presParOf" srcId="{49E9C450-7A0E-4B68-9001-82A104457A6D}" destId="{DE042E6A-AE1C-44CC-A241-0614AFAADFEC}" srcOrd="3" destOrd="0" presId="urn:microsoft.com/office/officeart/2005/8/layout/hierarchy2"/>
    <dgm:cxn modelId="{1E448096-3620-D04E-9400-F4C1A44D3381}" type="presParOf" srcId="{DE042E6A-AE1C-44CC-A241-0614AFAADFEC}" destId="{EC4B528B-1483-450A-9E81-0BA1B6C856CC}" srcOrd="0" destOrd="0" presId="urn:microsoft.com/office/officeart/2005/8/layout/hierarchy2"/>
    <dgm:cxn modelId="{859045BD-4DB5-504C-BA7E-279176FC9CB0}" type="presParOf" srcId="{DE042E6A-AE1C-44CC-A241-0614AFAADFEC}" destId="{D581E9B4-0874-48F7-B29E-875E38F75C64}" srcOrd="1" destOrd="0" presId="urn:microsoft.com/office/officeart/2005/8/layout/hierarchy2"/>
    <dgm:cxn modelId="{49A4702F-F3C4-5F45-8DB4-4B15659715DA}" type="presParOf" srcId="{3EB84216-0C04-4D32-A6FC-032364266AE9}" destId="{F26DD99D-5086-4358-9866-E30765F931CC}" srcOrd="2" destOrd="0" presId="urn:microsoft.com/office/officeart/2005/8/layout/hierarchy2"/>
    <dgm:cxn modelId="{1EA29118-08A7-B54F-A04F-0A4996E16E60}" type="presParOf" srcId="{F26DD99D-5086-4358-9866-E30765F931CC}" destId="{C761CB19-2785-43AF-9F01-B1F9D915CF1B}" srcOrd="0" destOrd="0" presId="urn:microsoft.com/office/officeart/2005/8/layout/hierarchy2"/>
    <dgm:cxn modelId="{49943A85-32D8-504A-A705-1737A450DF41}" type="presParOf" srcId="{3EB84216-0C04-4D32-A6FC-032364266AE9}" destId="{CEF8856E-C0CE-42FE-A6C5-7A1688443FFA}" srcOrd="3" destOrd="0" presId="urn:microsoft.com/office/officeart/2005/8/layout/hierarchy2"/>
    <dgm:cxn modelId="{1B6E4B4E-37A8-8241-8F02-86A454AFF55D}" type="presParOf" srcId="{CEF8856E-C0CE-42FE-A6C5-7A1688443FFA}" destId="{DC3FF00C-1531-43CC-8BEF-A54776DCE93A}" srcOrd="0" destOrd="0" presId="urn:microsoft.com/office/officeart/2005/8/layout/hierarchy2"/>
    <dgm:cxn modelId="{10AE7F86-ACD0-D94A-B5E3-EC690B41B137}" type="presParOf" srcId="{CEF8856E-C0CE-42FE-A6C5-7A1688443FFA}" destId="{A85BF08A-FE70-4A70-AB6E-35FED86F3C0C}" srcOrd="1" destOrd="0" presId="urn:microsoft.com/office/officeart/2005/8/layout/hierarchy2"/>
    <dgm:cxn modelId="{93C6E2D1-26D7-9C47-8F2E-9E7108CEA3B8}" type="presParOf" srcId="{3EB84216-0C04-4D32-A6FC-032364266AE9}" destId="{FB5EEB1B-D9F5-4EC5-A404-6FF25A697596}" srcOrd="4" destOrd="0" presId="urn:microsoft.com/office/officeart/2005/8/layout/hierarchy2"/>
    <dgm:cxn modelId="{5AAF6663-FC3D-0C41-B98A-74B987EF3D25}" type="presParOf" srcId="{FB5EEB1B-D9F5-4EC5-A404-6FF25A697596}" destId="{936CBC93-0632-4574-80E9-44DFE674AB38}" srcOrd="0" destOrd="0" presId="urn:microsoft.com/office/officeart/2005/8/layout/hierarchy2"/>
    <dgm:cxn modelId="{EDAA9B8A-0E95-AD45-8579-236B64FBE206}" type="presParOf" srcId="{3EB84216-0C04-4D32-A6FC-032364266AE9}" destId="{C5DBDAA3-85DF-46B3-A908-F25E8D8A00B1}" srcOrd="5" destOrd="0" presId="urn:microsoft.com/office/officeart/2005/8/layout/hierarchy2"/>
    <dgm:cxn modelId="{BB65AA1B-7806-8C40-981B-4B6799E4BB5A}" type="presParOf" srcId="{C5DBDAA3-85DF-46B3-A908-F25E8D8A00B1}" destId="{7B906F73-3B1F-459B-BAB6-509B75FEA5E6}" srcOrd="0" destOrd="0" presId="urn:microsoft.com/office/officeart/2005/8/layout/hierarchy2"/>
    <dgm:cxn modelId="{B447C169-1B9B-A94D-953F-6E570E899907}" type="presParOf" srcId="{C5DBDAA3-85DF-46B3-A908-F25E8D8A00B1}" destId="{73C9A8D8-638A-49B7-B845-C11F9C6435F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B91CA-2B9D-452A-A26E-6B58A6AA4E69}">
      <dsp:nvSpPr>
        <dsp:cNvPr id="0" name=""/>
        <dsp:cNvSpPr/>
      </dsp:nvSpPr>
      <dsp:spPr>
        <a:xfrm>
          <a:off x="1165" y="236677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3/1000 children born w/ HL</a:t>
          </a:r>
        </a:p>
      </dsp:txBody>
      <dsp:txXfrm>
        <a:off x="24835" y="2390440"/>
        <a:ext cx="1568972" cy="760816"/>
      </dsp:txXfrm>
    </dsp:sp>
    <dsp:sp modelId="{7D8DBDFD-7B77-4BD8-ABB2-1CAE8FB0B3D6}">
      <dsp:nvSpPr>
        <dsp:cNvPr id="0" name=""/>
        <dsp:cNvSpPr/>
      </dsp:nvSpPr>
      <dsp:spPr>
        <a:xfrm rot="18289469">
          <a:off x="1374670" y="2291832"/>
          <a:ext cx="1132140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1132140" y="1432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12437" y="2277855"/>
        <a:ext cx="56607" cy="56607"/>
      </dsp:txXfrm>
    </dsp:sp>
    <dsp:sp modelId="{B741939B-2AC4-4604-A05D-98E9DC46577A}">
      <dsp:nvSpPr>
        <dsp:cNvPr id="0" name=""/>
        <dsp:cNvSpPr/>
      </dsp:nvSpPr>
      <dsp:spPr>
        <a:xfrm>
          <a:off x="2264003" y="143739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50% Genetic</a:t>
          </a:r>
        </a:p>
      </dsp:txBody>
      <dsp:txXfrm>
        <a:off x="2287673" y="1461060"/>
        <a:ext cx="1568972" cy="760816"/>
      </dsp:txXfrm>
    </dsp:sp>
    <dsp:sp modelId="{6611CC4A-B8D6-4A4D-A56E-1AFEF72CC9AD}">
      <dsp:nvSpPr>
        <dsp:cNvPr id="0" name=""/>
        <dsp:cNvSpPr/>
      </dsp:nvSpPr>
      <dsp:spPr>
        <a:xfrm rot="19457599">
          <a:off x="3805479" y="1594797"/>
          <a:ext cx="796198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796198" y="1432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83673" y="1589218"/>
        <a:ext cx="39809" cy="39809"/>
      </dsp:txXfrm>
    </dsp:sp>
    <dsp:sp modelId="{065AED75-0079-479B-9B6A-777777ED670B}">
      <dsp:nvSpPr>
        <dsp:cNvPr id="0" name=""/>
        <dsp:cNvSpPr/>
      </dsp:nvSpPr>
      <dsp:spPr>
        <a:xfrm>
          <a:off x="4526841" y="97270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30% </a:t>
          </a:r>
          <a:r>
            <a:rPr lang="en-US" sz="1700" kern="1200" dirty="0" err="1">
              <a:solidFill>
                <a:schemeClr val="tx1"/>
              </a:solidFill>
            </a:rPr>
            <a:t>Syndromic</a:t>
          </a:r>
          <a:endParaRPr lang="en-US" sz="1700" kern="1200" dirty="0">
            <a:solidFill>
              <a:schemeClr val="tx1"/>
            </a:solidFill>
          </a:endParaRPr>
        </a:p>
      </dsp:txBody>
      <dsp:txXfrm>
        <a:off x="4550511" y="996370"/>
        <a:ext cx="1568972" cy="760816"/>
      </dsp:txXfrm>
    </dsp:sp>
    <dsp:sp modelId="{94712ADA-8CE8-4852-8DE7-C286736FC432}">
      <dsp:nvSpPr>
        <dsp:cNvPr id="0" name=""/>
        <dsp:cNvSpPr/>
      </dsp:nvSpPr>
      <dsp:spPr>
        <a:xfrm rot="2142401">
          <a:off x="3805479" y="2059487"/>
          <a:ext cx="796198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796198" y="1432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183673" y="2053908"/>
        <a:ext cx="39809" cy="39809"/>
      </dsp:txXfrm>
    </dsp:sp>
    <dsp:sp modelId="{EC4B528B-1483-450A-9E81-0BA1B6C856CC}">
      <dsp:nvSpPr>
        <dsp:cNvPr id="0" name=""/>
        <dsp:cNvSpPr/>
      </dsp:nvSpPr>
      <dsp:spPr>
        <a:xfrm>
          <a:off x="4526841" y="190208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rgbClr val="000000"/>
              </a:solidFill>
            </a:rPr>
            <a:t>70% Non-syndromic</a:t>
          </a:r>
        </a:p>
      </dsp:txBody>
      <dsp:txXfrm>
        <a:off x="4550511" y="1925750"/>
        <a:ext cx="1568972" cy="760816"/>
      </dsp:txXfrm>
    </dsp:sp>
    <dsp:sp modelId="{F26DD99D-5086-4358-9866-E30765F931CC}">
      <dsp:nvSpPr>
        <dsp:cNvPr id="0" name=""/>
        <dsp:cNvSpPr/>
      </dsp:nvSpPr>
      <dsp:spPr>
        <a:xfrm>
          <a:off x="1617478" y="2756522"/>
          <a:ext cx="64652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46525" y="1432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24577" y="2754685"/>
        <a:ext cx="32326" cy="32326"/>
      </dsp:txXfrm>
    </dsp:sp>
    <dsp:sp modelId="{DC3FF00C-1531-43CC-8BEF-A54776DCE93A}">
      <dsp:nvSpPr>
        <dsp:cNvPr id="0" name=""/>
        <dsp:cNvSpPr/>
      </dsp:nvSpPr>
      <dsp:spPr>
        <a:xfrm>
          <a:off x="2264003" y="236677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25% Non-genetic</a:t>
          </a:r>
        </a:p>
      </dsp:txBody>
      <dsp:txXfrm>
        <a:off x="2287673" y="2390440"/>
        <a:ext cx="1568972" cy="760816"/>
      </dsp:txXfrm>
    </dsp:sp>
    <dsp:sp modelId="{FB5EEB1B-D9F5-4EC5-A404-6FF25A697596}">
      <dsp:nvSpPr>
        <dsp:cNvPr id="0" name=""/>
        <dsp:cNvSpPr/>
      </dsp:nvSpPr>
      <dsp:spPr>
        <a:xfrm rot="3310531">
          <a:off x="1374670" y="3221212"/>
          <a:ext cx="1132140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1132140" y="1432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912437" y="3207234"/>
        <a:ext cx="56607" cy="56607"/>
      </dsp:txXfrm>
    </dsp:sp>
    <dsp:sp modelId="{7B906F73-3B1F-459B-BAB6-509B75FEA5E6}">
      <dsp:nvSpPr>
        <dsp:cNvPr id="0" name=""/>
        <dsp:cNvSpPr/>
      </dsp:nvSpPr>
      <dsp:spPr>
        <a:xfrm>
          <a:off x="2264003" y="3296150"/>
          <a:ext cx="1616312" cy="80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/>
              </a:solidFill>
            </a:rPr>
            <a:t>25% Idiopathic</a:t>
          </a:r>
        </a:p>
      </dsp:txBody>
      <dsp:txXfrm>
        <a:off x="2287673" y="3319820"/>
        <a:ext cx="1568972" cy="760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8/13/18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chlear.com/us" TargetMode="External"/><Relationship Id="rId3" Type="http://schemas.openxmlformats.org/officeDocument/2006/relationships/hyperlink" Target="https://www.audiology.org/" TargetMode="External"/><Relationship Id="rId7" Type="http://schemas.openxmlformats.org/officeDocument/2006/relationships/hyperlink" Target="https://advancedbionics.com/" TargetMode="External"/><Relationship Id="rId2" Type="http://schemas.openxmlformats.org/officeDocument/2006/relationships/hyperlink" Target="https://www.ash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ticon.com/" TargetMode="External"/><Relationship Id="rId5" Type="http://schemas.openxmlformats.org/officeDocument/2006/relationships/hyperlink" Target="http://www.phonak.com/" TargetMode="External"/><Relationship Id="rId4" Type="http://schemas.openxmlformats.org/officeDocument/2006/relationships/hyperlink" Target="https://successforkidswithhearingloss.com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hyperlink" Target="mailto:audiology@sacredheart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ln8NHzVfJkQ&amp;t=36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4BE81-D812-6A41-A7E5-DE63935602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EDUCATIONAL CONSIDERATIONS FOR CHILDREN WITH HEARING LOSS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B69E5A-9DF4-0F43-B83A-AB2C3E3042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400396"/>
          </a:xfrm>
        </p:spPr>
        <p:txBody>
          <a:bodyPr>
            <a:normAutofit/>
          </a:bodyPr>
          <a:lstStyle/>
          <a:p>
            <a:r>
              <a:rPr lang="en-US" dirty="0"/>
              <a:t>PRESENTED BY:</a:t>
            </a:r>
          </a:p>
          <a:p>
            <a:r>
              <a:rPr lang="en-US" dirty="0"/>
              <a:t>JAMIE MAROTTO, AU.D., CCC-A</a:t>
            </a:r>
          </a:p>
          <a:p>
            <a:r>
              <a:rPr lang="en-US" dirty="0"/>
              <a:t>CLINICAL ASSISTANT PROFESSOR</a:t>
            </a:r>
          </a:p>
        </p:txBody>
      </p:sp>
    </p:spTree>
    <p:extLst>
      <p:ext uri="{BB962C8B-B14F-4D97-AF65-F5344CB8AC3E}">
        <p14:creationId xmlns:p14="http://schemas.microsoft.com/office/powerpoint/2010/main" val="2497969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B826D-F1F5-8F44-BFF6-7D95B1C45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CHILDREN WITH HEARING LOSS IN THE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AFF19-C78F-6A47-9592-EDE5D769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Children with hearing loss may present similarly as children with learning disabilities</a:t>
            </a:r>
          </a:p>
          <a:p>
            <a:r>
              <a:rPr lang="en-US" dirty="0"/>
              <a:t>Signs of hearing loss may include:</a:t>
            </a:r>
          </a:p>
          <a:p>
            <a:pPr lvl="1"/>
            <a:r>
              <a:rPr lang="en-US" dirty="0"/>
              <a:t>Inappropriate responses to questions</a:t>
            </a:r>
          </a:p>
          <a:p>
            <a:pPr lvl="1"/>
            <a:r>
              <a:rPr lang="en-US" dirty="0"/>
              <a:t>Watching classmates to copy their behaviors </a:t>
            </a:r>
          </a:p>
          <a:p>
            <a:pPr lvl="1"/>
            <a:r>
              <a:rPr lang="en-US" dirty="0"/>
              <a:t>Speech/Language difficulties </a:t>
            </a:r>
          </a:p>
          <a:p>
            <a:pPr lvl="1"/>
            <a:r>
              <a:rPr lang="en-US" dirty="0"/>
              <a:t>Frustration</a:t>
            </a:r>
          </a:p>
          <a:p>
            <a:pPr lvl="1"/>
            <a:r>
              <a:rPr lang="en-US" dirty="0"/>
              <a:t>Fatigue (especially at the end of the day)</a:t>
            </a:r>
          </a:p>
          <a:p>
            <a:pPr lvl="1"/>
            <a:r>
              <a:rPr lang="en-US" dirty="0"/>
              <a:t>Academic failure</a:t>
            </a:r>
          </a:p>
          <a:p>
            <a:pPr lvl="1"/>
            <a:r>
              <a:rPr lang="en-US" dirty="0"/>
              <a:t>Day-dreaming/Inattentiveness</a:t>
            </a:r>
          </a:p>
          <a:p>
            <a:pPr lvl="1"/>
            <a:r>
              <a:rPr lang="en-US" dirty="0"/>
              <a:t>Poor sense of self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205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7DC73-DEFA-E549-9CAC-9F1A2B254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PSYCHOSOCIAL EFFECTS OF HEARING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F13FF-F971-B149-A9DB-6AAAF6BF4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Students with hearing loss and/or hearing devices may perceive themselves as different</a:t>
            </a:r>
          </a:p>
          <a:p>
            <a:r>
              <a:rPr lang="en-US" dirty="0"/>
              <a:t>They may be unaware of subtle conversational cues that could cause their behaviors to be viewed as inappropriate or awkward</a:t>
            </a:r>
          </a:p>
          <a:p>
            <a:r>
              <a:rPr lang="en-US" dirty="0"/>
              <a:t>They will likely have an impaired ability for selective hearing and experience difficulty suppressing background noise, which can make the learning environment stressful</a:t>
            </a:r>
          </a:p>
          <a:p>
            <a:r>
              <a:rPr lang="en-US" dirty="0"/>
              <a:t>They may experience self-esteem issues/cultural identity </a:t>
            </a:r>
          </a:p>
        </p:txBody>
      </p:sp>
    </p:spTree>
    <p:extLst>
      <p:ext uri="{BB962C8B-B14F-4D97-AF65-F5344CB8AC3E}">
        <p14:creationId xmlns:p14="http://schemas.microsoft.com/office/powerpoint/2010/main" val="160376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36493-25B0-7146-B2BB-AF34FD8A8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HEARING LOSS AND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D05CE-A02D-3D4F-A009-2C56903B9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Hearing loss impacts the development of receptive and expressive communication skills that can lead to reduced background knowledge and incidental learning</a:t>
            </a:r>
          </a:p>
          <a:p>
            <a:r>
              <a:rPr lang="en-US" dirty="0"/>
              <a:t>Pragmatic language use (interjections, apologies, ability to compare/contrast, problem solving, repairing conversation breakdown) is slower to develop in children with hearing loss</a:t>
            </a:r>
          </a:p>
          <a:p>
            <a:r>
              <a:rPr lang="en-US" dirty="0"/>
              <a:t>Reading and writing problems may result from a restricted language system</a:t>
            </a:r>
          </a:p>
          <a:p>
            <a:pPr lvl="1"/>
            <a:r>
              <a:rPr lang="en-US" dirty="0"/>
              <a:t>Deficits in vocabulary, unfamiliarity with groups of related words, and unfamiliarity of syntactic structures interfere with children’s ability to understand printed text, to write sentences and paragraphs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60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32BE-F544-204F-91A4-E9C3671E8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CLASSROOM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AB5EB-D8E7-B94F-BDA4-B1C29D27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What are some </a:t>
            </a:r>
            <a:r>
              <a:rPr lang="en-US" b="1" dirty="0"/>
              <a:t>practical</a:t>
            </a:r>
            <a:r>
              <a:rPr lang="en-US" dirty="0"/>
              <a:t> modifications that a teacher can make in the classroom?</a:t>
            </a:r>
          </a:p>
          <a:p>
            <a:endParaRPr lang="en-US" dirty="0"/>
          </a:p>
          <a:p>
            <a:r>
              <a:rPr lang="en-US" dirty="0"/>
              <a:t>Installing carpeting or cork on the floor</a:t>
            </a:r>
          </a:p>
          <a:p>
            <a:r>
              <a:rPr lang="en-US" dirty="0"/>
              <a:t>Applying rubber tips (tennis balls) on chair and desk legs</a:t>
            </a:r>
          </a:p>
          <a:p>
            <a:r>
              <a:rPr lang="en-US" dirty="0"/>
              <a:t>Hanging acoustical panels, cork, felt, or flannel bulletin boards on walls</a:t>
            </a:r>
          </a:p>
          <a:p>
            <a:r>
              <a:rPr lang="en-US" dirty="0"/>
              <a:t>Placing bookshelves or wall dividers to create quiet areas within the classroom</a:t>
            </a:r>
          </a:p>
          <a:p>
            <a:r>
              <a:rPr lang="en-US" dirty="0"/>
              <a:t>Using cushions in place of chairs</a:t>
            </a:r>
          </a:p>
          <a:p>
            <a:r>
              <a:rPr lang="en-US" dirty="0"/>
              <a:t>Arranging desks and table in a staggered formation so sound will not travel directly to reflective surfaces</a:t>
            </a:r>
          </a:p>
          <a:p>
            <a:r>
              <a:rPr lang="en-US" dirty="0"/>
              <a:t>Arranging the classroom so instruction occurs away from the sound sources, such as an air vent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353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61A0D-2E10-8642-8797-5C976A278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92418-E21A-0741-AEE6-A5A078194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Using visual aids for instruction</a:t>
            </a:r>
          </a:p>
          <a:p>
            <a:r>
              <a:rPr lang="en-US" dirty="0"/>
              <a:t>Gaining students’ attention before speaking to optimize their chances for successful speechreading</a:t>
            </a:r>
          </a:p>
          <a:p>
            <a:r>
              <a:rPr lang="en-US" dirty="0"/>
              <a:t>Encouraging all students to help minimize the noise level in the classroom</a:t>
            </a:r>
          </a:p>
          <a:p>
            <a:r>
              <a:rPr lang="en-US" dirty="0"/>
              <a:t>Address the student by name and identify the topic being presented </a:t>
            </a:r>
          </a:p>
          <a:p>
            <a:r>
              <a:rPr lang="en-US" dirty="0"/>
              <a:t>Facing the students when teaching and encouraging other students to participate in the lesson</a:t>
            </a:r>
          </a:p>
          <a:p>
            <a:r>
              <a:rPr lang="en-US" dirty="0"/>
              <a:t>Ensuring that the child with hearing loss has favorable seating, typically in front of the classroom, where the teacher’s face is most visible</a:t>
            </a:r>
          </a:p>
          <a:p>
            <a:r>
              <a:rPr lang="en-US" dirty="0"/>
              <a:t>Use clear speech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6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CF390-A6F5-594A-88BA-51C9BDEE7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IN-SCHOOL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62D18-1ED7-6047-A1F4-ECF1991AB8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Educational Audiologist (contracted by the School District – not always present in the building)</a:t>
            </a:r>
          </a:p>
          <a:p>
            <a:r>
              <a:rPr lang="en-US" dirty="0"/>
              <a:t>Speech-Language Pathologist (most accessible!)</a:t>
            </a:r>
          </a:p>
          <a:p>
            <a:r>
              <a:rPr lang="en-US" dirty="0"/>
              <a:t>Itinerant Teacher (Teacher for the Hearing Impaired/Deaf)</a:t>
            </a:r>
          </a:p>
          <a:p>
            <a:r>
              <a:rPr lang="en-US" dirty="0"/>
              <a:t>School Social Worker/Psychologist</a:t>
            </a:r>
          </a:p>
          <a:p>
            <a:endParaRPr lang="en-US" dirty="0"/>
          </a:p>
          <a:p>
            <a:r>
              <a:rPr lang="en-US" dirty="0"/>
              <a:t>Talk to colleagues who know the student</a:t>
            </a:r>
          </a:p>
          <a:p>
            <a:r>
              <a:rPr lang="en-US" dirty="0"/>
              <a:t>Talk to the student! (if possible, when appropriate)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08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B7A70-51A7-CA48-AC5A-F56DD3BF9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OUTSIDE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4F5E25-1F36-904B-A667-3DDDCE1CF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Student’s family members (in consultation with colleagues)</a:t>
            </a:r>
          </a:p>
          <a:p>
            <a:r>
              <a:rPr lang="en-US" dirty="0"/>
              <a:t>Private Audiologist (private practice, ENT practice, hospital or university setting)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Web Resources:</a:t>
            </a:r>
          </a:p>
          <a:p>
            <a:r>
              <a:rPr lang="en-US" dirty="0"/>
              <a:t>American Speech-Language-Hearing Association (ASHA) </a:t>
            </a:r>
            <a:r>
              <a:rPr lang="en-US" dirty="0">
                <a:hlinkClick r:id="rId2"/>
              </a:rPr>
              <a:t>https://www.asha.org</a:t>
            </a:r>
            <a:r>
              <a:rPr lang="en-US" dirty="0"/>
              <a:t> </a:t>
            </a:r>
          </a:p>
          <a:p>
            <a:r>
              <a:rPr lang="en-US" dirty="0"/>
              <a:t>American Academy of Audiology </a:t>
            </a:r>
            <a:r>
              <a:rPr lang="en-US" dirty="0">
                <a:hlinkClick r:id="rId3"/>
              </a:rPr>
              <a:t>https://www.audiology.org</a:t>
            </a:r>
            <a:endParaRPr lang="en-US" dirty="0"/>
          </a:p>
          <a:p>
            <a:r>
              <a:rPr lang="en-US" dirty="0"/>
              <a:t>Success for Kids with Hearing Loss </a:t>
            </a:r>
            <a:r>
              <a:rPr lang="en-US" dirty="0">
                <a:hlinkClick r:id="rId4"/>
              </a:rPr>
              <a:t>https://successforkidswithhearingloss.com</a:t>
            </a:r>
            <a:endParaRPr lang="en-US" dirty="0"/>
          </a:p>
          <a:p>
            <a:r>
              <a:rPr lang="en-US" dirty="0"/>
              <a:t>Hearing Aid Manufacturers:  Phonak (</a:t>
            </a:r>
            <a:r>
              <a:rPr lang="en-US" dirty="0">
                <a:hlinkClick r:id="rId5"/>
              </a:rPr>
              <a:t>www.phonak.com</a:t>
            </a:r>
            <a:r>
              <a:rPr lang="en-US" dirty="0"/>
              <a:t>) Oticon (</a:t>
            </a:r>
            <a:r>
              <a:rPr lang="en-US" dirty="0">
                <a:hlinkClick r:id="rId6"/>
              </a:rPr>
              <a:t>www.Oticon.com</a:t>
            </a:r>
            <a:r>
              <a:rPr lang="en-US" dirty="0"/>
              <a:t>) </a:t>
            </a:r>
          </a:p>
          <a:p>
            <a:r>
              <a:rPr lang="en-US" dirty="0"/>
              <a:t>Cochlear Implant Manufacturers:  Advanced Bionics (</a:t>
            </a:r>
            <a:r>
              <a:rPr lang="en-US" dirty="0">
                <a:hlinkClick r:id="rId7"/>
              </a:rPr>
              <a:t>https://advancedbionics.com</a:t>
            </a:r>
            <a:r>
              <a:rPr lang="en-US" dirty="0"/>
              <a:t>) and Cochlear (</a:t>
            </a:r>
            <a:r>
              <a:rPr lang="en-US" dirty="0">
                <a:hlinkClick r:id="rId8"/>
              </a:rPr>
              <a:t>www.cochlear.com/us</a:t>
            </a:r>
            <a:r>
              <a:rPr lang="en-US" dirty="0"/>
              <a:t>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62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FDAE0-31D2-E04D-8BC1-AFB67EF1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AUDIOLOGY AT SACRED HEART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FF335-57BC-BE47-AAC4-E36B4A010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Location:  Center for Healthcare Education, Suite N-134</a:t>
            </a:r>
          </a:p>
          <a:p>
            <a:r>
              <a:rPr lang="en-US" dirty="0"/>
              <a:t>Email:  </a:t>
            </a:r>
            <a:r>
              <a:rPr lang="en-US" dirty="0">
                <a:hlinkClick r:id="rId2"/>
              </a:rPr>
              <a:t>audiology@sacredheart.edu</a:t>
            </a:r>
            <a:endParaRPr lang="en-US" dirty="0"/>
          </a:p>
          <a:p>
            <a:r>
              <a:rPr lang="en-US" dirty="0"/>
              <a:t>Phone: 203-396-6895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7F68C-82BE-E146-8835-935F6256E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6330" y="3947531"/>
            <a:ext cx="3682905" cy="190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62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1F5B1-2904-614A-9D55-BE9508A77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AFA1D-C6B2-984A-92D1-80A5D81F3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To have a basic understanding of the peripheral hearing mechanism </a:t>
            </a:r>
          </a:p>
          <a:p>
            <a:r>
              <a:rPr lang="en-US" dirty="0"/>
              <a:t>To have a basic understanding of how hearing loss is measured and described</a:t>
            </a:r>
          </a:p>
          <a:p>
            <a:r>
              <a:rPr lang="en-US" dirty="0"/>
              <a:t>To have a basic understanding of the etiologies of hearing loss in children</a:t>
            </a:r>
          </a:p>
          <a:p>
            <a:r>
              <a:rPr lang="en-US" dirty="0"/>
              <a:t>To differentiate between the treatment options for hearing loss in children</a:t>
            </a:r>
          </a:p>
          <a:p>
            <a:r>
              <a:rPr lang="en-US" dirty="0"/>
              <a:t>To understand the significance of FM technology in the classroom</a:t>
            </a:r>
          </a:p>
          <a:p>
            <a:r>
              <a:rPr lang="en-US" dirty="0"/>
              <a:t>To understand the typical presentation of a student with hearing loss, its potential effects on learning, and its associated psychosocial ramifications </a:t>
            </a:r>
          </a:p>
          <a:p>
            <a:r>
              <a:rPr lang="en-US" dirty="0"/>
              <a:t>To implement teaching and classroom modifications for students with hearing loss</a:t>
            </a:r>
          </a:p>
          <a:p>
            <a:r>
              <a:rPr lang="en-US" dirty="0"/>
              <a:t>To have a working knowledge of both internal and external resources to support students with hearing loss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90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F0C52-EFDB-DF49-A01E-8CA89BBFF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HEARING SYSTEM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49DE30-D32D-DD42-A222-E9812DA0AC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0522" y="2398028"/>
            <a:ext cx="6047698" cy="4319784"/>
          </a:xfrm>
        </p:spPr>
      </p:pic>
    </p:spTree>
    <p:extLst>
      <p:ext uri="{BB962C8B-B14F-4D97-AF65-F5344CB8AC3E}">
        <p14:creationId xmlns:p14="http://schemas.microsoft.com/office/powerpoint/2010/main" val="177226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D498-7D49-2E4C-9585-482D63ACB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HEARING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D8ACF-58E4-ED49-B1BB-83C51E746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Degree</a:t>
            </a:r>
          </a:p>
          <a:p>
            <a:pPr lvl="1"/>
            <a:r>
              <a:rPr lang="en-US" dirty="0"/>
              <a:t>Mild, Moderate, Moderately-Severe, Severe, Profound</a:t>
            </a:r>
          </a:p>
          <a:p>
            <a:pPr lvl="1"/>
            <a:endParaRPr lang="en-US" dirty="0"/>
          </a:p>
          <a:p>
            <a:r>
              <a:rPr lang="en-US" dirty="0"/>
              <a:t>Type</a:t>
            </a:r>
          </a:p>
          <a:p>
            <a:pPr lvl="1"/>
            <a:r>
              <a:rPr lang="en-US" dirty="0"/>
              <a:t>Conductive, Sensorineural, Mixed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497434-C3E1-9144-90CC-FAB9E2F10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3993" y="2305100"/>
            <a:ext cx="4273240" cy="42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14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CD325-A56E-0F40-B173-BB405009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HEARING LOSS IN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CC2D5-E64A-1E4E-BC03-F3D629FA2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than 1.4 million children in America have a significant hearing loss, making hearing loss the most common birth defect</a:t>
            </a:r>
          </a:p>
          <a:p>
            <a:r>
              <a:rPr lang="en-US" dirty="0"/>
              <a:t>Approximately three children per 1,000 are born with a hearing loss</a:t>
            </a:r>
          </a:p>
          <a:p>
            <a:pPr lvl="1"/>
            <a:r>
              <a:rPr lang="en-US" b="1" dirty="0"/>
              <a:t>ALL</a:t>
            </a:r>
            <a:r>
              <a:rPr lang="en-US" dirty="0"/>
              <a:t> states mandate Universal Newborn Hearing Screenings </a:t>
            </a:r>
          </a:p>
          <a:p>
            <a:r>
              <a:rPr lang="en-US" dirty="0"/>
              <a:t>Approximately every six children per 1,000 acquire hearing loss by school-age</a:t>
            </a:r>
          </a:p>
          <a:p>
            <a:pPr lvl="1"/>
            <a:r>
              <a:rPr lang="en-US" dirty="0"/>
              <a:t>The State of Connecticut mandates hearing screenings provided by the school for grades K, 1, 3, 4, 5, and 8.</a:t>
            </a:r>
          </a:p>
        </p:txBody>
      </p:sp>
    </p:spTree>
    <p:extLst>
      <p:ext uri="{BB962C8B-B14F-4D97-AF65-F5344CB8AC3E}">
        <p14:creationId xmlns:p14="http://schemas.microsoft.com/office/powerpoint/2010/main" val="3808010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73491-BD7C-F549-891C-6C426138B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HEARING LOSS IN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B7BE4-61FE-A94A-A870-F885645FC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Approximately 15% of children in the U.S. have a low-frequency or high-frequency hearing loss in at least one ear</a:t>
            </a:r>
          </a:p>
          <a:p>
            <a:pPr lvl="1"/>
            <a:r>
              <a:rPr lang="en-US" dirty="0"/>
              <a:t>Ear infections</a:t>
            </a:r>
          </a:p>
          <a:p>
            <a:pPr lvl="1"/>
            <a:r>
              <a:rPr lang="en-US" dirty="0"/>
              <a:t>Noise exposure</a:t>
            </a:r>
          </a:p>
          <a:p>
            <a:r>
              <a:rPr lang="en-US" dirty="0"/>
              <a:t>Children with unilateral hearing loss will likely have difficulty in noisy environments and classroom settings.</a:t>
            </a:r>
          </a:p>
          <a:p>
            <a:r>
              <a:rPr lang="en-US" dirty="0"/>
              <a:t>Children with mild hearing loss are often diagnosed later in childhood, perhaps during a school screening</a:t>
            </a:r>
          </a:p>
          <a:p>
            <a:pPr lvl="1"/>
            <a:r>
              <a:rPr lang="en-US" dirty="0"/>
              <a:t>Most likely, these children have fewer listening difficulties than children with more significant hearing loss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513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CDDB-D934-7041-8D2F-697336588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51366"/>
            <a:ext cx="8761413" cy="706964"/>
          </a:xfrm>
        </p:spPr>
        <p:txBody>
          <a:bodyPr/>
          <a:lstStyle/>
          <a:p>
            <a:r>
              <a:rPr lang="en-US" dirty="0"/>
              <a:t>ETIOLOGY OF HEARING LOSS IN CHILDREN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73009-7835-954E-AE94-2B76076B2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Pre-lingual vs Post-Lingual</a:t>
            </a:r>
          </a:p>
          <a:p>
            <a:endParaRPr lang="en-US" dirty="0"/>
          </a:p>
          <a:p>
            <a:r>
              <a:rPr lang="en-US" dirty="0"/>
              <a:t>Genetic</a:t>
            </a:r>
          </a:p>
          <a:p>
            <a:r>
              <a:rPr lang="en-US" dirty="0"/>
              <a:t>Non-genetic</a:t>
            </a:r>
          </a:p>
          <a:p>
            <a:r>
              <a:rPr lang="en-US" dirty="0"/>
              <a:t>Idiopathic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FDC63376-40AE-2E4F-89BF-3B5601D802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054869"/>
              </p:ext>
            </p:extLst>
          </p:nvPr>
        </p:nvGraphicFramePr>
        <p:xfrm>
          <a:off x="5129562" y="1680632"/>
          <a:ext cx="6144320" cy="507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3354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0BBE1-D4A5-FC4F-8CED-E48DE41C6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TREATING HEARING LOSS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47C8B6-69C3-7D4F-AEEB-C45F61299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91" y="2332929"/>
            <a:ext cx="3993954" cy="2718574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6E76223-E64E-F542-ACDA-3E107769BE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71803" y="3884531"/>
            <a:ext cx="3507767" cy="2333944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B149EA-85AE-D143-AC92-78B491B22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2568" y="2525244"/>
            <a:ext cx="2560754" cy="233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266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7040D-1585-B644-B1DD-9D7C2C8E5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CHILDREN WITH HEARING LOSS IN THE CLASSROOM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00DB5-4384-074A-B110-1E0D68054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The Importance of Utilizing an FM system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814492-4D35-544D-AE8A-28B7E28DF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636" y="2347011"/>
            <a:ext cx="4200038" cy="420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94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8153</TotalTime>
  <Words>965</Words>
  <Application>Microsoft Macintosh PowerPoint</Application>
  <PresentationFormat>Widescreen</PresentationFormat>
  <Paragraphs>110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 Boardroom</vt:lpstr>
      <vt:lpstr>EDUCATIONAL CONSIDERATIONS FOR CHILDREN WITH HEARING LOSS </vt:lpstr>
      <vt:lpstr>LEARNING OBJECTIVES</vt:lpstr>
      <vt:lpstr>OUR HEARING SYSTEM</vt:lpstr>
      <vt:lpstr>DEFINING HEARING LOSS</vt:lpstr>
      <vt:lpstr>HEARING LOSS IN CHILDREN</vt:lpstr>
      <vt:lpstr>HEARING LOSS IN CHILDREN</vt:lpstr>
      <vt:lpstr>ETIOLOGY OF HEARING LOSS IN CHILDREN</vt:lpstr>
      <vt:lpstr>TREATING HEARING LOSS</vt:lpstr>
      <vt:lpstr>CHILDREN WITH HEARING LOSS IN THE CLASSROOM</vt:lpstr>
      <vt:lpstr>CHILDREN WITH HEARING LOSS IN THE CLASSROOM</vt:lpstr>
      <vt:lpstr>PSYCHOSOCIAL EFFECTS OF HEARING LOSS</vt:lpstr>
      <vt:lpstr>HEARING LOSS AND LEARNING</vt:lpstr>
      <vt:lpstr>CLASSROOM MODIFICATIONS</vt:lpstr>
      <vt:lpstr>TEACHING MODIFICATIONS</vt:lpstr>
      <vt:lpstr>IN-SCHOOL RESOURCES</vt:lpstr>
      <vt:lpstr>OUTSIDE RESOURCES</vt:lpstr>
      <vt:lpstr>AUDIOLOGY AT SACRED HEART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EDUCATIONAL CONSIDERATIONS FOR CHILDREN WITH HEARING LOSS </dc:title>
  <dc:creator>Marotto, Prof. Jamie F.</dc:creator>
  <cp:lastModifiedBy>Marotto, Prof. Jamie F.</cp:lastModifiedBy>
  <cp:revision>45</cp:revision>
  <dcterms:created xsi:type="dcterms:W3CDTF">2018-08-07T23:10:04Z</dcterms:created>
  <dcterms:modified xsi:type="dcterms:W3CDTF">2018-08-14T00:49:39Z</dcterms:modified>
</cp:coreProperties>
</file>