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1"/>
  </p:notesMasterIdLst>
  <p:sldIdLst>
    <p:sldId id="256" r:id="rId2"/>
    <p:sldId id="307" r:id="rId3"/>
    <p:sldId id="274" r:id="rId4"/>
    <p:sldId id="275" r:id="rId5"/>
    <p:sldId id="276" r:id="rId6"/>
    <p:sldId id="259" r:id="rId7"/>
    <p:sldId id="260" r:id="rId8"/>
    <p:sldId id="304" r:id="rId9"/>
    <p:sldId id="262" r:id="rId10"/>
    <p:sldId id="261" r:id="rId11"/>
    <p:sldId id="296" r:id="rId12"/>
    <p:sldId id="301" r:id="rId13"/>
    <p:sldId id="297" r:id="rId14"/>
    <p:sldId id="284" r:id="rId15"/>
    <p:sldId id="285" r:id="rId16"/>
    <p:sldId id="264" r:id="rId17"/>
    <p:sldId id="263" r:id="rId18"/>
    <p:sldId id="299" r:id="rId19"/>
    <p:sldId id="265" r:id="rId20"/>
    <p:sldId id="295" r:id="rId21"/>
    <p:sldId id="314" r:id="rId22"/>
    <p:sldId id="315" r:id="rId23"/>
    <p:sldId id="266" r:id="rId24"/>
    <p:sldId id="298" r:id="rId25"/>
    <p:sldId id="267" r:id="rId26"/>
    <p:sldId id="300" r:id="rId27"/>
    <p:sldId id="268" r:id="rId28"/>
    <p:sldId id="317" r:id="rId29"/>
    <p:sldId id="286" r:id="rId30"/>
    <p:sldId id="287" r:id="rId31"/>
    <p:sldId id="270" r:id="rId32"/>
    <p:sldId id="308" r:id="rId33"/>
    <p:sldId id="309" r:id="rId34"/>
    <p:sldId id="310" r:id="rId35"/>
    <p:sldId id="311" r:id="rId36"/>
    <p:sldId id="312" r:id="rId37"/>
    <p:sldId id="313" r:id="rId38"/>
    <p:sldId id="283" r:id="rId39"/>
    <p:sldId id="302" r:id="rId40"/>
    <p:sldId id="303" r:id="rId41"/>
    <p:sldId id="318" r:id="rId42"/>
    <p:sldId id="294" r:id="rId43"/>
    <p:sldId id="293" r:id="rId44"/>
    <p:sldId id="279" r:id="rId45"/>
    <p:sldId id="291" r:id="rId46"/>
    <p:sldId id="290" r:id="rId47"/>
    <p:sldId id="292" r:id="rId48"/>
    <p:sldId id="288" r:id="rId49"/>
    <p:sldId id="289"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88"/>
    <p:restoredTop sz="83987"/>
  </p:normalViewPr>
  <p:slideViewPr>
    <p:cSldViewPr snapToGrid="0" snapToObjects="1">
      <p:cViewPr>
        <p:scale>
          <a:sx n="79" d="100"/>
          <a:sy n="79" d="100"/>
        </p:scale>
        <p:origin x="1408" y="4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notesMaster" Target="notesMasters/notesMaster1.xml"/><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3D0D32-DC46-0646-96F2-84A49455FCA4}" type="datetimeFigureOut">
              <a:rPr lang="en-US" smtClean="0"/>
              <a:t>3/10/17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B9D1A9-5254-5642-8C68-71585B1201CA}" type="slidenum">
              <a:rPr lang="en-US" smtClean="0"/>
              <a:t>‹#›</a:t>
            </a:fld>
            <a:endParaRPr lang="en-US"/>
          </a:p>
        </p:txBody>
      </p:sp>
    </p:spTree>
    <p:extLst>
      <p:ext uri="{BB962C8B-B14F-4D97-AF65-F5344CB8AC3E}">
        <p14:creationId xmlns:p14="http://schemas.microsoft.com/office/powerpoint/2010/main" val="944859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1</a:t>
            </a:fld>
            <a:endParaRPr lang="en-US"/>
          </a:p>
        </p:txBody>
      </p:sp>
    </p:spTree>
    <p:extLst>
      <p:ext uri="{BB962C8B-B14F-4D97-AF65-F5344CB8AC3E}">
        <p14:creationId xmlns:p14="http://schemas.microsoft.com/office/powerpoint/2010/main" val="19601164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The tendon attaches to the posterior portion of the neck of the stapes </a:t>
            </a:r>
          </a:p>
          <a:p>
            <a:pPr lvl="1"/>
            <a:r>
              <a:rPr lang="en-US" dirty="0" smtClean="0"/>
              <a:t>When the muscle is contracted, the stapes moves to the side and tenses the membrane in the oval window, reducing the amplitude of vibration</a:t>
            </a:r>
          </a:p>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25</a:t>
            </a:fld>
            <a:endParaRPr lang="en-US"/>
          </a:p>
        </p:txBody>
      </p:sp>
    </p:spTree>
    <p:extLst>
      <p:ext uri="{BB962C8B-B14F-4D97-AF65-F5344CB8AC3E}">
        <p14:creationId xmlns:p14="http://schemas.microsoft.com/office/powerpoint/2010/main" val="767933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a:t>
            </a:r>
            <a:r>
              <a:rPr lang="en-US" baseline="0" dirty="0" smtClean="0"/>
              <a:t> more than a mild HL</a:t>
            </a:r>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27</a:t>
            </a:fld>
            <a:endParaRPr lang="en-US"/>
          </a:p>
        </p:txBody>
      </p:sp>
    </p:spTree>
    <p:extLst>
      <p:ext uri="{BB962C8B-B14F-4D97-AF65-F5344CB8AC3E}">
        <p14:creationId xmlns:p14="http://schemas.microsoft.com/office/powerpoint/2010/main" val="20725435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28</a:t>
            </a:fld>
            <a:endParaRPr lang="en-US"/>
          </a:p>
        </p:txBody>
      </p:sp>
    </p:spTree>
    <p:extLst>
      <p:ext uri="{BB962C8B-B14F-4D97-AF65-F5344CB8AC3E}">
        <p14:creationId xmlns:p14="http://schemas.microsoft.com/office/powerpoint/2010/main" val="6191532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Aminoglycoside antibiotics </a:t>
            </a:r>
          </a:p>
          <a:p>
            <a:pPr lvl="1"/>
            <a:r>
              <a:rPr lang="en-US" dirty="0" smtClean="0"/>
              <a:t>Amikacin (very ototoxic)</a:t>
            </a:r>
          </a:p>
          <a:p>
            <a:pPr lvl="1"/>
            <a:r>
              <a:rPr lang="en-US" dirty="0" smtClean="0"/>
              <a:t>Dihydrostreptomycin</a:t>
            </a:r>
          </a:p>
          <a:p>
            <a:pPr lvl="1"/>
            <a:r>
              <a:rPr lang="en-US" dirty="0" err="1" smtClean="0"/>
              <a:t>Garamycin</a:t>
            </a:r>
            <a:endParaRPr lang="en-US" dirty="0" smtClean="0"/>
          </a:p>
          <a:p>
            <a:pPr lvl="1"/>
            <a:r>
              <a:rPr lang="en-US" dirty="0" smtClean="0"/>
              <a:t>Gentamicin (more </a:t>
            </a:r>
            <a:r>
              <a:rPr lang="en-US" dirty="0" err="1" smtClean="0"/>
              <a:t>vestibulotoxic</a:t>
            </a:r>
            <a:r>
              <a:rPr lang="en-US" dirty="0" smtClean="0"/>
              <a:t>)</a:t>
            </a:r>
          </a:p>
          <a:p>
            <a:pPr lvl="1"/>
            <a:r>
              <a:rPr lang="en-US" dirty="0" smtClean="0"/>
              <a:t>Kanamycin</a:t>
            </a:r>
          </a:p>
          <a:p>
            <a:pPr lvl="1"/>
            <a:r>
              <a:rPr lang="en-US" dirty="0" smtClean="0"/>
              <a:t>Neomycin (very ototoxic)</a:t>
            </a:r>
          </a:p>
          <a:p>
            <a:pPr lvl="1"/>
            <a:r>
              <a:rPr lang="en-US" dirty="0" err="1" smtClean="0"/>
              <a:t>Netilmicin</a:t>
            </a:r>
            <a:endParaRPr lang="en-US" dirty="0" smtClean="0"/>
          </a:p>
          <a:p>
            <a:pPr lvl="1"/>
            <a:r>
              <a:rPr lang="en-US" dirty="0" smtClean="0"/>
              <a:t>Streptomycin (more </a:t>
            </a:r>
            <a:r>
              <a:rPr lang="en-US" dirty="0" err="1" smtClean="0"/>
              <a:t>vestibulotoxic</a:t>
            </a:r>
            <a:r>
              <a:rPr lang="en-US" dirty="0" smtClean="0"/>
              <a:t>)</a:t>
            </a:r>
          </a:p>
          <a:p>
            <a:pPr lvl="1"/>
            <a:r>
              <a:rPr lang="en-US" dirty="0" smtClean="0"/>
              <a:t>Tobramycin</a:t>
            </a:r>
          </a:p>
          <a:p>
            <a:pPr lvl="1"/>
            <a:r>
              <a:rPr lang="en-US" dirty="0" err="1" smtClean="0"/>
              <a:t>Viomycin</a:t>
            </a:r>
            <a:endParaRPr lang="en-US" dirty="0" smtClean="0"/>
          </a:p>
          <a:p>
            <a:r>
              <a:rPr lang="en-US" dirty="0" err="1" smtClean="0"/>
              <a:t>Asprin</a:t>
            </a:r>
            <a:endParaRPr lang="en-US" dirty="0" smtClean="0"/>
          </a:p>
          <a:p>
            <a:r>
              <a:rPr lang="en-US" dirty="0" smtClean="0"/>
              <a:t>Loop Diuretics</a:t>
            </a:r>
            <a:r>
              <a:rPr lang="en-US" baseline="0" dirty="0" smtClean="0"/>
              <a:t> </a:t>
            </a:r>
          </a:p>
          <a:p>
            <a:r>
              <a:rPr lang="en-US" dirty="0" smtClean="0"/>
              <a:t>Chemotherapy Agents</a:t>
            </a:r>
          </a:p>
          <a:p>
            <a:pPr lvl="1"/>
            <a:r>
              <a:rPr lang="en-US" dirty="0" smtClean="0"/>
              <a:t>Cisplatin</a:t>
            </a:r>
          </a:p>
          <a:p>
            <a:pPr lvl="1"/>
            <a:r>
              <a:rPr lang="en-US" dirty="0" smtClean="0"/>
              <a:t>Carboplatin</a:t>
            </a:r>
          </a:p>
          <a:p>
            <a:pPr lvl="1"/>
            <a:r>
              <a:rPr lang="en-US" dirty="0" smtClean="0"/>
              <a:t>Nitrogen Mustard</a:t>
            </a:r>
          </a:p>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37</a:t>
            </a:fld>
            <a:endParaRPr lang="en-US"/>
          </a:p>
        </p:txBody>
      </p:sp>
    </p:spTree>
    <p:extLst>
      <p:ext uri="{BB962C8B-B14F-4D97-AF65-F5344CB8AC3E}">
        <p14:creationId xmlns:p14="http://schemas.microsoft.com/office/powerpoint/2010/main" val="226973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6</a:t>
            </a:fld>
            <a:endParaRPr lang="en-US"/>
          </a:p>
        </p:txBody>
      </p:sp>
    </p:spTree>
    <p:extLst>
      <p:ext uri="{BB962C8B-B14F-4D97-AF65-F5344CB8AC3E}">
        <p14:creationId xmlns:p14="http://schemas.microsoft.com/office/powerpoint/2010/main" val="1767766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9</a:t>
            </a:fld>
            <a:endParaRPr lang="en-US"/>
          </a:p>
        </p:txBody>
      </p:sp>
    </p:spTree>
    <p:extLst>
      <p:ext uri="{BB962C8B-B14F-4D97-AF65-F5344CB8AC3E}">
        <p14:creationId xmlns:p14="http://schemas.microsoft.com/office/powerpoint/2010/main" val="1091350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10</a:t>
            </a:fld>
            <a:endParaRPr lang="en-US"/>
          </a:p>
        </p:txBody>
      </p:sp>
    </p:spTree>
    <p:extLst>
      <p:ext uri="{BB962C8B-B14F-4D97-AF65-F5344CB8AC3E}">
        <p14:creationId xmlns:p14="http://schemas.microsoft.com/office/powerpoint/2010/main" val="684957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13</a:t>
            </a:fld>
            <a:endParaRPr lang="en-US"/>
          </a:p>
        </p:txBody>
      </p:sp>
    </p:spTree>
    <p:extLst>
      <p:ext uri="{BB962C8B-B14F-4D97-AF65-F5344CB8AC3E}">
        <p14:creationId xmlns:p14="http://schemas.microsoft.com/office/powerpoint/2010/main" val="703584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15</a:t>
            </a:fld>
            <a:endParaRPr lang="en-US"/>
          </a:p>
        </p:txBody>
      </p:sp>
    </p:spTree>
    <p:extLst>
      <p:ext uri="{BB962C8B-B14F-4D97-AF65-F5344CB8AC3E}">
        <p14:creationId xmlns:p14="http://schemas.microsoft.com/office/powerpoint/2010/main" val="184094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17</a:t>
            </a:fld>
            <a:endParaRPr lang="en-US"/>
          </a:p>
        </p:txBody>
      </p:sp>
    </p:spTree>
    <p:extLst>
      <p:ext uri="{BB962C8B-B14F-4D97-AF65-F5344CB8AC3E}">
        <p14:creationId xmlns:p14="http://schemas.microsoft.com/office/powerpoint/2010/main" val="1573870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19</a:t>
            </a:fld>
            <a:endParaRPr lang="en-US"/>
          </a:p>
        </p:txBody>
      </p:sp>
    </p:spTree>
    <p:extLst>
      <p:ext uri="{BB962C8B-B14F-4D97-AF65-F5344CB8AC3E}">
        <p14:creationId xmlns:p14="http://schemas.microsoft.com/office/powerpoint/2010/main" val="1191176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Excellent:  (100%-92%)</a:t>
            </a:r>
          </a:p>
          <a:p>
            <a:r>
              <a:rPr lang="en-US" dirty="0" smtClean="0"/>
              <a:t>Good:  (88%-80%)</a:t>
            </a:r>
          </a:p>
          <a:p>
            <a:r>
              <a:rPr lang="en-US" dirty="0" smtClean="0"/>
              <a:t>Fair:  (76%-60%)</a:t>
            </a:r>
          </a:p>
          <a:p>
            <a:r>
              <a:rPr lang="en-US" dirty="0" smtClean="0"/>
              <a:t>Poor  (56%-40%)</a:t>
            </a:r>
          </a:p>
          <a:p>
            <a:r>
              <a:rPr lang="en-US" dirty="0" smtClean="0"/>
              <a:t>Very Poor (36%-0%)</a:t>
            </a:r>
          </a:p>
          <a:p>
            <a:endParaRPr lang="en-US" dirty="0"/>
          </a:p>
        </p:txBody>
      </p:sp>
      <p:sp>
        <p:nvSpPr>
          <p:cNvPr id="4" name="Slide Number Placeholder 3"/>
          <p:cNvSpPr>
            <a:spLocks noGrp="1"/>
          </p:cNvSpPr>
          <p:nvPr>
            <p:ph type="sldNum" sz="quarter" idx="10"/>
          </p:nvPr>
        </p:nvSpPr>
        <p:spPr/>
        <p:txBody>
          <a:bodyPr/>
          <a:lstStyle/>
          <a:p>
            <a:fld id="{B4B9D1A9-5254-5642-8C68-71585B1201CA}" type="slidenum">
              <a:rPr lang="en-US" smtClean="0"/>
              <a:t>20</a:t>
            </a:fld>
            <a:endParaRPr lang="en-US"/>
          </a:p>
        </p:txBody>
      </p:sp>
    </p:spTree>
    <p:extLst>
      <p:ext uri="{BB962C8B-B14F-4D97-AF65-F5344CB8AC3E}">
        <p14:creationId xmlns:p14="http://schemas.microsoft.com/office/powerpoint/2010/main" val="1355864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8A5B55-E06B-1248-94E8-93F0B36E31F9}" type="datetimeFigureOut">
              <a:rPr lang="en-US" smtClean="0"/>
              <a:t>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8C2CBC-DE73-9745-A045-51F4C400022C}" type="slidenum">
              <a:rPr lang="en-US" smtClean="0"/>
              <a:t>‹#›</a:t>
            </a:fld>
            <a:endParaRPr lang="en-US"/>
          </a:p>
        </p:txBody>
      </p:sp>
    </p:spTree>
    <p:extLst>
      <p:ext uri="{BB962C8B-B14F-4D97-AF65-F5344CB8AC3E}">
        <p14:creationId xmlns:p14="http://schemas.microsoft.com/office/powerpoint/2010/main" val="139310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8A5B55-E06B-1248-94E8-93F0B36E31F9}" type="datetimeFigureOut">
              <a:rPr lang="en-US" smtClean="0"/>
              <a:t>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8C2CBC-DE73-9745-A045-51F4C400022C}" type="slidenum">
              <a:rPr lang="en-US" smtClean="0"/>
              <a:t>‹#›</a:t>
            </a:fld>
            <a:endParaRPr lang="en-US"/>
          </a:p>
        </p:txBody>
      </p:sp>
    </p:spTree>
    <p:extLst>
      <p:ext uri="{BB962C8B-B14F-4D97-AF65-F5344CB8AC3E}">
        <p14:creationId xmlns:p14="http://schemas.microsoft.com/office/powerpoint/2010/main" val="1838076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8A5B55-E06B-1248-94E8-93F0B36E31F9}" type="datetimeFigureOut">
              <a:rPr lang="en-US" smtClean="0"/>
              <a:t>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8C2CBC-DE73-9745-A045-51F4C400022C}" type="slidenum">
              <a:rPr lang="en-US" smtClean="0"/>
              <a:t>‹#›</a:t>
            </a:fld>
            <a:endParaRPr lang="en-US"/>
          </a:p>
        </p:txBody>
      </p:sp>
    </p:spTree>
    <p:extLst>
      <p:ext uri="{BB962C8B-B14F-4D97-AF65-F5344CB8AC3E}">
        <p14:creationId xmlns:p14="http://schemas.microsoft.com/office/powerpoint/2010/main" val="998464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8A5B55-E06B-1248-94E8-93F0B36E31F9}" type="datetimeFigureOut">
              <a:rPr lang="en-US" smtClean="0"/>
              <a:t>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8C2CBC-DE73-9745-A045-51F4C400022C}" type="slidenum">
              <a:rPr lang="en-US" smtClean="0"/>
              <a:t>‹#›</a:t>
            </a:fld>
            <a:endParaRPr lang="en-US"/>
          </a:p>
        </p:txBody>
      </p:sp>
    </p:spTree>
    <p:extLst>
      <p:ext uri="{BB962C8B-B14F-4D97-AF65-F5344CB8AC3E}">
        <p14:creationId xmlns:p14="http://schemas.microsoft.com/office/powerpoint/2010/main" val="72858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8A5B55-E06B-1248-94E8-93F0B36E31F9}" type="datetimeFigureOut">
              <a:rPr lang="en-US" smtClean="0"/>
              <a:t>3/10/17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8C2CBC-DE73-9745-A045-51F4C400022C}" type="slidenum">
              <a:rPr lang="en-US" smtClean="0"/>
              <a:t>‹#›</a:t>
            </a:fld>
            <a:endParaRPr lang="en-US"/>
          </a:p>
        </p:txBody>
      </p:sp>
    </p:spTree>
    <p:extLst>
      <p:ext uri="{BB962C8B-B14F-4D97-AF65-F5344CB8AC3E}">
        <p14:creationId xmlns:p14="http://schemas.microsoft.com/office/powerpoint/2010/main" val="1280224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8A5B55-E06B-1248-94E8-93F0B36E31F9}" type="datetimeFigureOut">
              <a:rPr lang="en-US" smtClean="0"/>
              <a:t>3/10/17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8C2CBC-DE73-9745-A045-51F4C400022C}" type="slidenum">
              <a:rPr lang="en-US" smtClean="0"/>
              <a:t>‹#›</a:t>
            </a:fld>
            <a:endParaRPr lang="en-US"/>
          </a:p>
        </p:txBody>
      </p:sp>
    </p:spTree>
    <p:extLst>
      <p:ext uri="{BB962C8B-B14F-4D97-AF65-F5344CB8AC3E}">
        <p14:creationId xmlns:p14="http://schemas.microsoft.com/office/powerpoint/2010/main" val="1098293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8A5B55-E06B-1248-94E8-93F0B36E31F9}" type="datetimeFigureOut">
              <a:rPr lang="en-US" smtClean="0"/>
              <a:t>3/10/17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8C2CBC-DE73-9745-A045-51F4C400022C}" type="slidenum">
              <a:rPr lang="en-US" smtClean="0"/>
              <a:t>‹#›</a:t>
            </a:fld>
            <a:endParaRPr lang="en-US"/>
          </a:p>
        </p:txBody>
      </p:sp>
    </p:spTree>
    <p:extLst>
      <p:ext uri="{BB962C8B-B14F-4D97-AF65-F5344CB8AC3E}">
        <p14:creationId xmlns:p14="http://schemas.microsoft.com/office/powerpoint/2010/main" val="1401648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8A5B55-E06B-1248-94E8-93F0B36E31F9}" type="datetimeFigureOut">
              <a:rPr lang="en-US" smtClean="0"/>
              <a:t>3/10/17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8C2CBC-DE73-9745-A045-51F4C400022C}" type="slidenum">
              <a:rPr lang="en-US" smtClean="0"/>
              <a:t>‹#›</a:t>
            </a:fld>
            <a:endParaRPr lang="en-US"/>
          </a:p>
        </p:txBody>
      </p:sp>
    </p:spTree>
    <p:extLst>
      <p:ext uri="{BB962C8B-B14F-4D97-AF65-F5344CB8AC3E}">
        <p14:creationId xmlns:p14="http://schemas.microsoft.com/office/powerpoint/2010/main" val="1751644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A5B55-E06B-1248-94E8-93F0B36E31F9}" type="datetimeFigureOut">
              <a:rPr lang="en-US" smtClean="0"/>
              <a:t>3/10/17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8C2CBC-DE73-9745-A045-51F4C400022C}" type="slidenum">
              <a:rPr lang="en-US" smtClean="0"/>
              <a:t>‹#›</a:t>
            </a:fld>
            <a:endParaRPr lang="en-US"/>
          </a:p>
        </p:txBody>
      </p:sp>
    </p:spTree>
    <p:extLst>
      <p:ext uri="{BB962C8B-B14F-4D97-AF65-F5344CB8AC3E}">
        <p14:creationId xmlns:p14="http://schemas.microsoft.com/office/powerpoint/2010/main" val="27727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8A5B55-E06B-1248-94E8-93F0B36E31F9}" type="datetimeFigureOut">
              <a:rPr lang="en-US" smtClean="0"/>
              <a:t>3/10/17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8C2CBC-DE73-9745-A045-51F4C400022C}" type="slidenum">
              <a:rPr lang="en-US" smtClean="0"/>
              <a:t>‹#›</a:t>
            </a:fld>
            <a:endParaRPr lang="en-US"/>
          </a:p>
        </p:txBody>
      </p:sp>
    </p:spTree>
    <p:extLst>
      <p:ext uri="{BB962C8B-B14F-4D97-AF65-F5344CB8AC3E}">
        <p14:creationId xmlns:p14="http://schemas.microsoft.com/office/powerpoint/2010/main" val="10746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8A5B55-E06B-1248-94E8-93F0B36E31F9}" type="datetimeFigureOut">
              <a:rPr lang="en-US" smtClean="0"/>
              <a:t>3/10/17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8C2CBC-DE73-9745-A045-51F4C400022C}" type="slidenum">
              <a:rPr lang="en-US" smtClean="0"/>
              <a:t>‹#›</a:t>
            </a:fld>
            <a:endParaRPr lang="en-US"/>
          </a:p>
        </p:txBody>
      </p:sp>
    </p:spTree>
    <p:extLst>
      <p:ext uri="{BB962C8B-B14F-4D97-AF65-F5344CB8AC3E}">
        <p14:creationId xmlns:p14="http://schemas.microsoft.com/office/powerpoint/2010/main" val="2214124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A5B55-E06B-1248-94E8-93F0B36E31F9}" type="datetimeFigureOut">
              <a:rPr lang="en-US" smtClean="0"/>
              <a:t>3/10/17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8C2CBC-DE73-9745-A045-51F4C400022C}" type="slidenum">
              <a:rPr lang="en-US" smtClean="0"/>
              <a:t>‹#›</a:t>
            </a:fld>
            <a:endParaRPr lang="en-US"/>
          </a:p>
        </p:txBody>
      </p:sp>
    </p:spTree>
    <p:extLst>
      <p:ext uri="{BB962C8B-B14F-4D97-AF65-F5344CB8AC3E}">
        <p14:creationId xmlns:p14="http://schemas.microsoft.com/office/powerpoint/2010/main" val="1037526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gi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g"/><Relationship Id="rId5" Type="http://schemas.openxmlformats.org/officeDocument/2006/relationships/image" Target="../media/image22.jpg"/><Relationship Id="rId6" Type="http://schemas.openxmlformats.org/officeDocument/2006/relationships/image" Target="../media/image23.jpg"/><Relationship Id="rId7" Type="http://schemas.openxmlformats.org/officeDocument/2006/relationships/image" Target="../media/image24.jpg"/><Relationship Id="rId8" Type="http://schemas.openxmlformats.org/officeDocument/2006/relationships/image" Target="../media/image25.jpg"/><Relationship Id="rId1" Type="http://schemas.openxmlformats.org/officeDocument/2006/relationships/slideLayout" Target="../slideLayouts/slideLayout2.xml"/><Relationship Id="rId2" Type="http://schemas.openxmlformats.org/officeDocument/2006/relationships/image" Target="../media/image19.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youtu.be/Bcz7AeBMLSc" TargetMode="External"/><Relationship Id="rId3" Type="http://schemas.openxmlformats.org/officeDocument/2006/relationships/hyperlink" Target="https://youtu.be/ar1Dq-M2ok4"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marottoj3@sacredheart.edu" TargetMode="External"/><Relationship Id="rId3" Type="http://schemas.openxmlformats.org/officeDocument/2006/relationships/image" Target="../media/image3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33876" y="697816"/>
            <a:ext cx="8516611" cy="2763841"/>
          </a:xfrm>
        </p:spPr>
        <p:txBody>
          <a:bodyPr>
            <a:normAutofit fontScale="90000"/>
          </a:bodyPr>
          <a:lstStyle/>
          <a:p>
            <a:r>
              <a:rPr lang="en-US" b="1" dirty="0"/>
              <a:t>An Introduction to </a:t>
            </a:r>
            <a:r>
              <a:rPr lang="en-US" b="1" dirty="0" smtClean="0"/>
              <a:t/>
            </a:r>
            <a:br>
              <a:rPr lang="en-US" b="1" dirty="0" smtClean="0"/>
            </a:br>
            <a:r>
              <a:rPr lang="en-US" b="1" dirty="0" smtClean="0"/>
              <a:t>Hearing </a:t>
            </a:r>
            <a:r>
              <a:rPr lang="en-US" b="1" dirty="0"/>
              <a:t>Loss: </a:t>
            </a:r>
            <a:r>
              <a:rPr lang="en-US" b="1" dirty="0" smtClean="0"/>
              <a:t/>
            </a:r>
            <a:br>
              <a:rPr lang="en-US" b="1" dirty="0" smtClean="0"/>
            </a:br>
            <a:r>
              <a:rPr lang="en-US" b="1" dirty="0" smtClean="0"/>
              <a:t>Examining </a:t>
            </a:r>
            <a:r>
              <a:rPr lang="en-US" b="1" dirty="0"/>
              <a:t>Conductive &amp; Sensorineural Loss</a:t>
            </a:r>
            <a:endParaRPr lang="en-US" b="1" dirty="0"/>
          </a:p>
        </p:txBody>
      </p:sp>
      <p:sp>
        <p:nvSpPr>
          <p:cNvPr id="3" name="Subtitle 2"/>
          <p:cNvSpPr>
            <a:spLocks noGrp="1"/>
          </p:cNvSpPr>
          <p:nvPr>
            <p:ph type="subTitle" idx="1"/>
          </p:nvPr>
        </p:nvSpPr>
        <p:spPr>
          <a:xfrm>
            <a:off x="3419576" y="3749448"/>
            <a:ext cx="8614580" cy="2469244"/>
          </a:xfrm>
        </p:spPr>
        <p:txBody>
          <a:bodyPr>
            <a:normAutofit/>
          </a:bodyPr>
          <a:lstStyle/>
          <a:p>
            <a:r>
              <a:rPr lang="en-US" sz="2000" dirty="0" smtClean="0"/>
              <a:t>Presented </a:t>
            </a:r>
            <a:r>
              <a:rPr lang="en-US" sz="2000" dirty="0" smtClean="0"/>
              <a:t>by:</a:t>
            </a:r>
          </a:p>
          <a:p>
            <a:r>
              <a:rPr lang="en-US" sz="2000" dirty="0" smtClean="0"/>
              <a:t>Jamie F. </a:t>
            </a:r>
            <a:r>
              <a:rPr lang="en-US" sz="2000" dirty="0" err="1" smtClean="0"/>
              <a:t>Marotto</a:t>
            </a:r>
            <a:r>
              <a:rPr lang="en-US" sz="2000" dirty="0" smtClean="0"/>
              <a:t>, </a:t>
            </a:r>
            <a:r>
              <a:rPr lang="en-US" sz="2000" dirty="0" err="1" smtClean="0"/>
              <a:t>Au.D</a:t>
            </a:r>
            <a:r>
              <a:rPr lang="en-US" sz="2000" dirty="0" smtClean="0"/>
              <a:t>., CCC-A</a:t>
            </a:r>
          </a:p>
          <a:p>
            <a:r>
              <a:rPr lang="en-US" sz="2000" dirty="0" smtClean="0"/>
              <a:t>Clinical Assistant Professor</a:t>
            </a:r>
          </a:p>
          <a:p>
            <a:r>
              <a:rPr lang="en-US" sz="2000" dirty="0" smtClean="0"/>
              <a:t>Department of Speech-Language Pathology</a:t>
            </a:r>
          </a:p>
          <a:p>
            <a:r>
              <a:rPr lang="en-US" sz="2000" dirty="0" smtClean="0"/>
              <a:t>Sacred Heart University </a:t>
            </a:r>
            <a:endParaRPr lang="en-US"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773" y="746803"/>
            <a:ext cx="2913390" cy="5014686"/>
          </a:xfrm>
          <a:prstGeom prst="rect">
            <a:avLst/>
          </a:prstGeom>
        </p:spPr>
      </p:pic>
    </p:spTree>
    <p:extLst>
      <p:ext uri="{BB962C8B-B14F-4D97-AF65-F5344CB8AC3E}">
        <p14:creationId xmlns:p14="http://schemas.microsoft.com/office/powerpoint/2010/main" val="6342806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Audiologists use a battery of tests (</a:t>
            </a:r>
            <a:r>
              <a:rPr lang="en-US" dirty="0" smtClean="0"/>
              <a:t>subjective/behavioral </a:t>
            </a:r>
            <a:r>
              <a:rPr lang="en-US" dirty="0" smtClean="0"/>
              <a:t>and objective) to determine the degree and type of hearing loss that is present.</a:t>
            </a:r>
          </a:p>
          <a:p>
            <a:r>
              <a:rPr lang="en-US" dirty="0" smtClean="0"/>
              <a:t>Begin with a thorough case history and include questions such as:</a:t>
            </a:r>
          </a:p>
          <a:p>
            <a:pPr marL="914400" lvl="1" indent="-457200">
              <a:buFont typeface="+mj-lt"/>
              <a:buAutoNum type="arabicPeriod"/>
            </a:pPr>
            <a:r>
              <a:rPr lang="en-US" dirty="0" smtClean="0"/>
              <a:t>When did you start noticing trouble hearing?</a:t>
            </a:r>
          </a:p>
          <a:p>
            <a:pPr marL="914400" lvl="1" indent="-457200">
              <a:buFont typeface="+mj-lt"/>
              <a:buAutoNum type="arabicPeriod"/>
            </a:pPr>
            <a:r>
              <a:rPr lang="en-US" dirty="0" smtClean="0"/>
              <a:t>What type of situations do you notice the most difficulty?</a:t>
            </a:r>
          </a:p>
          <a:p>
            <a:pPr marL="914400" lvl="1" indent="-457200">
              <a:buFont typeface="+mj-lt"/>
              <a:buAutoNum type="arabicPeriod"/>
            </a:pPr>
            <a:r>
              <a:rPr lang="en-US" dirty="0" smtClean="0"/>
              <a:t>Are there situations where it is particularly difficult for you to follow a conversation, such as a noisy restaurant, the theater, in a car, or in large groups?</a:t>
            </a:r>
          </a:p>
          <a:p>
            <a:pPr marL="914400" lvl="1" indent="-457200">
              <a:buFont typeface="+mj-lt"/>
              <a:buAutoNum type="arabicPeriod"/>
            </a:pPr>
            <a:r>
              <a:rPr lang="en-US" dirty="0" smtClean="0"/>
              <a:t>Do you hear better in one ear than the other?</a:t>
            </a:r>
          </a:p>
          <a:p>
            <a:pPr marL="914400" lvl="1" indent="-457200">
              <a:buFont typeface="+mj-lt"/>
              <a:buAutoNum type="arabicPeriod"/>
            </a:pPr>
            <a:r>
              <a:rPr lang="en-US" dirty="0" smtClean="0"/>
              <a:t>Do you have ringing in the ears (one, both, can’t tell?)</a:t>
            </a:r>
          </a:p>
          <a:p>
            <a:pPr marL="914400" lvl="1" indent="-457200">
              <a:buFont typeface="+mj-lt"/>
              <a:buAutoNum type="arabicPeriod"/>
            </a:pPr>
            <a:r>
              <a:rPr lang="en-US" dirty="0" smtClean="0"/>
              <a:t>Any dizziness or imbalance?</a:t>
            </a:r>
          </a:p>
          <a:p>
            <a:pPr marL="914400" lvl="1" indent="-457200">
              <a:buFont typeface="+mj-lt"/>
              <a:buAutoNum type="arabicPeriod"/>
            </a:pPr>
            <a:r>
              <a:rPr lang="en-US" dirty="0" smtClean="0"/>
              <a:t>Family </a:t>
            </a:r>
            <a:r>
              <a:rPr lang="en-US" dirty="0" smtClean="0"/>
              <a:t>history </a:t>
            </a:r>
            <a:r>
              <a:rPr lang="en-US" dirty="0" smtClean="0"/>
              <a:t>of hearing loss?</a:t>
            </a:r>
          </a:p>
          <a:p>
            <a:pPr marL="914400" lvl="1" indent="-457200">
              <a:buFont typeface="+mj-lt"/>
              <a:buAutoNum type="arabicPeriod"/>
            </a:pPr>
            <a:r>
              <a:rPr lang="en-US" dirty="0" smtClean="0"/>
              <a:t>History </a:t>
            </a:r>
            <a:r>
              <a:rPr lang="en-US" dirty="0" smtClean="0"/>
              <a:t>of noise exposure? Recreational? Occupational? Military?</a:t>
            </a:r>
          </a:p>
          <a:p>
            <a:pPr marL="914400" lvl="1" indent="-457200">
              <a:buFont typeface="+mj-lt"/>
              <a:buAutoNum type="arabicPeriod"/>
            </a:pPr>
            <a:endParaRPr lang="en-US" dirty="0" smtClean="0"/>
          </a:p>
          <a:p>
            <a:pPr marL="914400" lvl="1" indent="-457200">
              <a:buFont typeface="+mj-lt"/>
              <a:buAutoNum type="arabicPeriod"/>
            </a:pPr>
            <a:endParaRPr lang="en-US" dirty="0" smtClean="0"/>
          </a:p>
          <a:p>
            <a:pPr marL="914400" lvl="1" indent="-457200">
              <a:buFont typeface="+mj-lt"/>
              <a:buAutoNum type="arabicPeriod"/>
            </a:pPr>
            <a:endParaRPr lang="en-US" dirty="0" smtClean="0"/>
          </a:p>
          <a:p>
            <a:pPr lvl="1"/>
            <a:endParaRPr lang="en-US" dirty="0"/>
          </a:p>
        </p:txBody>
      </p:sp>
    </p:spTree>
    <p:extLst>
      <p:ext uri="{BB962C8B-B14F-4D97-AF65-F5344CB8AC3E}">
        <p14:creationId xmlns:p14="http://schemas.microsoft.com/office/powerpoint/2010/main" val="4407919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29230" y="1825625"/>
            <a:ext cx="6533540" cy="4351338"/>
          </a:xfrm>
        </p:spPr>
      </p:pic>
    </p:spTree>
    <p:extLst>
      <p:ext uri="{BB962C8B-B14F-4D97-AF65-F5344CB8AC3E}">
        <p14:creationId xmlns:p14="http://schemas.microsoft.com/office/powerpoint/2010/main" val="5432530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58193" y="1690688"/>
            <a:ext cx="6275614" cy="4482581"/>
          </a:xfrm>
        </p:spPr>
      </p:pic>
    </p:spTree>
    <p:extLst>
      <p:ext uri="{BB962C8B-B14F-4D97-AF65-F5344CB8AC3E}">
        <p14:creationId xmlns:p14="http://schemas.microsoft.com/office/powerpoint/2010/main" val="192382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9444" y="2338838"/>
            <a:ext cx="3692702" cy="252707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9853" y="2338838"/>
            <a:ext cx="3723667" cy="2699657"/>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94881" y="1794553"/>
            <a:ext cx="3202237" cy="3788229"/>
          </a:xfrm>
          <a:prstGeom prst="rect">
            <a:avLst/>
          </a:prstGeom>
        </p:spPr>
      </p:pic>
    </p:spTree>
    <p:extLst>
      <p:ext uri="{BB962C8B-B14F-4D97-AF65-F5344CB8AC3E}">
        <p14:creationId xmlns:p14="http://schemas.microsoft.com/office/powerpoint/2010/main" val="16227063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Audiogram</a:t>
            </a:r>
            <a:r>
              <a:rPr lang="en-US" dirty="0"/>
              <a:t> </a:t>
            </a:r>
            <a:r>
              <a:rPr lang="en-US" dirty="0" smtClean="0"/>
              <a:t>Terminology</a:t>
            </a:r>
            <a:endParaRPr lang="en-US" dirty="0"/>
          </a:p>
        </p:txBody>
      </p:sp>
      <p:sp>
        <p:nvSpPr>
          <p:cNvPr id="3" name="Content Placeholder 2"/>
          <p:cNvSpPr>
            <a:spLocks noGrp="1"/>
          </p:cNvSpPr>
          <p:nvPr>
            <p:ph idx="1"/>
          </p:nvPr>
        </p:nvSpPr>
        <p:spPr>
          <a:xfrm>
            <a:off x="838200" y="1825625"/>
            <a:ext cx="10515600" cy="4732830"/>
          </a:xfrm>
        </p:spPr>
        <p:txBody>
          <a:bodyPr>
            <a:normAutofit fontScale="77500" lnSpcReduction="20000"/>
          </a:bodyPr>
          <a:lstStyle/>
          <a:p>
            <a:r>
              <a:rPr lang="en-US" b="1" dirty="0" smtClean="0"/>
              <a:t>Audiograms will almost always have a legend </a:t>
            </a:r>
          </a:p>
          <a:p>
            <a:r>
              <a:rPr lang="en-US" dirty="0" smtClean="0"/>
              <a:t>Pure tone = a single frequency</a:t>
            </a:r>
          </a:p>
          <a:p>
            <a:r>
              <a:rPr lang="en-US" dirty="0" smtClean="0"/>
              <a:t>Pure tone average (PTA) = average of thresholds at 500Hz, 1000Hz and 2000Hz</a:t>
            </a:r>
          </a:p>
          <a:p>
            <a:r>
              <a:rPr lang="en-US" dirty="0" smtClean="0"/>
              <a:t>Air conduction: when sound travels through the air into the ear canal and stimulation progresses through the middle ear, inner ear and to the brain </a:t>
            </a:r>
          </a:p>
          <a:p>
            <a:r>
              <a:rPr lang="en-US" dirty="0" smtClean="0">
                <a:solidFill>
                  <a:srgbClr val="FF0000"/>
                </a:solidFill>
              </a:rPr>
              <a:t>Right ear= “0” or “∆” (unmasked/masked)</a:t>
            </a:r>
          </a:p>
          <a:p>
            <a:r>
              <a:rPr lang="en-US" dirty="0" smtClean="0">
                <a:solidFill>
                  <a:srgbClr val="0070C0"/>
                </a:solidFill>
              </a:rPr>
              <a:t>Left ear= “X” or “     ” </a:t>
            </a:r>
            <a:r>
              <a:rPr lang="en-US" dirty="0">
                <a:solidFill>
                  <a:srgbClr val="0070C0"/>
                </a:solidFill>
              </a:rPr>
              <a:t>(unmasked/masked</a:t>
            </a:r>
            <a:r>
              <a:rPr lang="en-US" dirty="0" smtClean="0">
                <a:solidFill>
                  <a:srgbClr val="0070C0"/>
                </a:solidFill>
              </a:rPr>
              <a:t>)</a:t>
            </a:r>
          </a:p>
          <a:p>
            <a:r>
              <a:rPr lang="en-US" dirty="0" smtClean="0"/>
              <a:t>Bone conduction:  transmission of sound through the bones in the body, particularly the skull</a:t>
            </a:r>
          </a:p>
          <a:p>
            <a:r>
              <a:rPr lang="en-US" dirty="0">
                <a:solidFill>
                  <a:srgbClr val="FF0000"/>
                </a:solidFill>
              </a:rPr>
              <a:t>Right ear= </a:t>
            </a:r>
            <a:r>
              <a:rPr lang="en-US" dirty="0" smtClean="0">
                <a:solidFill>
                  <a:srgbClr val="FF0000"/>
                </a:solidFill>
              </a:rPr>
              <a:t>“&lt;” </a:t>
            </a:r>
            <a:r>
              <a:rPr lang="en-US" dirty="0">
                <a:solidFill>
                  <a:srgbClr val="FF0000"/>
                </a:solidFill>
              </a:rPr>
              <a:t>or </a:t>
            </a:r>
            <a:r>
              <a:rPr lang="en-US" dirty="0" smtClean="0">
                <a:solidFill>
                  <a:srgbClr val="FF0000"/>
                </a:solidFill>
              </a:rPr>
              <a:t>“[” </a:t>
            </a:r>
            <a:r>
              <a:rPr lang="en-US" dirty="0">
                <a:solidFill>
                  <a:srgbClr val="FF0000"/>
                </a:solidFill>
              </a:rPr>
              <a:t>(unmasked/masked)</a:t>
            </a:r>
          </a:p>
          <a:p>
            <a:r>
              <a:rPr lang="en-US" dirty="0">
                <a:solidFill>
                  <a:srgbClr val="0070C0"/>
                </a:solidFill>
              </a:rPr>
              <a:t>Left ear= </a:t>
            </a:r>
            <a:r>
              <a:rPr lang="en-US" dirty="0" smtClean="0">
                <a:solidFill>
                  <a:srgbClr val="0070C0"/>
                </a:solidFill>
              </a:rPr>
              <a:t>“&gt;” </a:t>
            </a:r>
            <a:r>
              <a:rPr lang="en-US" dirty="0">
                <a:solidFill>
                  <a:srgbClr val="0070C0"/>
                </a:solidFill>
              </a:rPr>
              <a:t>or “ ]</a:t>
            </a:r>
            <a:r>
              <a:rPr lang="en-US" dirty="0" smtClean="0">
                <a:solidFill>
                  <a:srgbClr val="0070C0"/>
                </a:solidFill>
              </a:rPr>
              <a:t> </a:t>
            </a:r>
            <a:r>
              <a:rPr lang="en-US" dirty="0">
                <a:solidFill>
                  <a:srgbClr val="0070C0"/>
                </a:solidFill>
              </a:rPr>
              <a:t>” (unmasked/masked</a:t>
            </a:r>
            <a:r>
              <a:rPr lang="en-US" dirty="0" smtClean="0">
                <a:solidFill>
                  <a:srgbClr val="0070C0"/>
                </a:solidFill>
              </a:rPr>
              <a:t>)</a:t>
            </a:r>
            <a:endParaRPr lang="en-US" dirty="0" smtClean="0"/>
          </a:p>
          <a:p>
            <a:r>
              <a:rPr lang="en-US" dirty="0" smtClean="0"/>
              <a:t>Air bone gap:  The difference between air and bone conduction thresholds </a:t>
            </a:r>
          </a:p>
          <a:p>
            <a:r>
              <a:rPr lang="en-US" dirty="0" smtClean="0"/>
              <a:t>Masking:  distracting the “non-test ear” in order to verify the true response of the “test ear”</a:t>
            </a:r>
            <a:endParaRPr lang="en-US" dirty="0"/>
          </a:p>
        </p:txBody>
      </p:sp>
      <p:sp>
        <p:nvSpPr>
          <p:cNvPr id="5" name="Rectangle 4"/>
          <p:cNvSpPr/>
          <p:nvPr/>
        </p:nvSpPr>
        <p:spPr>
          <a:xfrm>
            <a:off x="3137820" y="3889981"/>
            <a:ext cx="207819" cy="221672"/>
          </a:xfrm>
          <a:prstGeom prst="rect">
            <a:avLst/>
          </a:prstGeom>
          <a:solidFill>
            <a:schemeClr val="bg1"/>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6796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Audiogram Legend</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40818" y="1690688"/>
            <a:ext cx="6110364" cy="4199749"/>
          </a:xfrm>
        </p:spPr>
      </p:pic>
    </p:spTree>
    <p:extLst>
      <p:ext uri="{BB962C8B-B14F-4D97-AF65-F5344CB8AC3E}">
        <p14:creationId xmlns:p14="http://schemas.microsoft.com/office/powerpoint/2010/main" val="13852345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Pure-Tone </a:t>
            </a:r>
            <a:r>
              <a:rPr lang="en-US" dirty="0" smtClean="0"/>
              <a:t>Thresholds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56182" y="1467377"/>
            <a:ext cx="5279636" cy="5174044"/>
          </a:xfrm>
        </p:spPr>
      </p:pic>
    </p:spTree>
    <p:extLst>
      <p:ext uri="{BB962C8B-B14F-4D97-AF65-F5344CB8AC3E}">
        <p14:creationId xmlns:p14="http://schemas.microsoft.com/office/powerpoint/2010/main" val="11179501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Pure-Tone </a:t>
            </a:r>
            <a:r>
              <a:rPr lang="en-US" dirty="0" smtClean="0"/>
              <a:t>Thresholds</a:t>
            </a:r>
            <a:endParaRPr lang="en-US" dirty="0"/>
          </a:p>
        </p:txBody>
      </p:sp>
      <p:sp>
        <p:nvSpPr>
          <p:cNvPr id="3" name="Content Placeholder 2"/>
          <p:cNvSpPr>
            <a:spLocks noGrp="1"/>
          </p:cNvSpPr>
          <p:nvPr>
            <p:ph idx="1"/>
          </p:nvPr>
        </p:nvSpPr>
        <p:spPr/>
        <p:txBody>
          <a:bodyPr>
            <a:normAutofit fontScale="92500"/>
          </a:bodyPr>
          <a:lstStyle/>
          <a:p>
            <a:r>
              <a:rPr lang="en-US" dirty="0" smtClean="0"/>
              <a:t>Finding a patient’s threshold:  plotting the softest sound a patient can hear 50% of the time</a:t>
            </a:r>
          </a:p>
          <a:p>
            <a:r>
              <a:rPr lang="en-US" dirty="0" smtClean="0"/>
              <a:t>Test frequencies from 250Hz to 8000Hz</a:t>
            </a:r>
          </a:p>
          <a:p>
            <a:r>
              <a:rPr lang="en-US" dirty="0" smtClean="0"/>
              <a:t>“Raise your hand when you hear the beep”</a:t>
            </a:r>
          </a:p>
          <a:p>
            <a:r>
              <a:rPr lang="en-US" dirty="0" smtClean="0"/>
              <a:t>Standard audiometry can be performed for patients school-age and up</a:t>
            </a:r>
          </a:p>
          <a:p>
            <a:r>
              <a:rPr lang="en-US" dirty="0" smtClean="0"/>
              <a:t>Different methods to obtain behavioral information for young children, can test as young as 9 months old</a:t>
            </a:r>
          </a:p>
          <a:p>
            <a:pPr lvl="1"/>
            <a:r>
              <a:rPr lang="en-US" dirty="0" smtClean="0"/>
              <a:t>CPA= Conditioned Play Audiometry</a:t>
            </a:r>
          </a:p>
          <a:p>
            <a:pPr lvl="1"/>
            <a:r>
              <a:rPr lang="en-US" dirty="0" smtClean="0"/>
              <a:t>VRA= Visual Reinforcement Audiometry</a:t>
            </a:r>
          </a:p>
          <a:p>
            <a:pPr lvl="1"/>
            <a:r>
              <a:rPr lang="en-US" dirty="0" smtClean="0"/>
              <a:t>BOA= Behavioral Observation Audiometry</a:t>
            </a:r>
          </a:p>
        </p:txBody>
      </p:sp>
    </p:spTree>
    <p:extLst>
      <p:ext uri="{BB962C8B-B14F-4D97-AF65-F5344CB8AC3E}">
        <p14:creationId xmlns:p14="http://schemas.microsoft.com/office/powerpoint/2010/main" val="9228794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Speech Reception </a:t>
            </a:r>
            <a:r>
              <a:rPr lang="en-US" dirty="0" smtClean="0"/>
              <a:t>Threshold</a:t>
            </a:r>
            <a:endParaRPr lang="en-US" dirty="0"/>
          </a:p>
        </p:txBody>
      </p:sp>
      <p:sp>
        <p:nvSpPr>
          <p:cNvPr id="3" name="Content Placeholder 2"/>
          <p:cNvSpPr>
            <a:spLocks noGrp="1"/>
          </p:cNvSpPr>
          <p:nvPr>
            <p:ph idx="1"/>
          </p:nvPr>
        </p:nvSpPr>
        <p:spPr/>
        <p:txBody>
          <a:bodyPr/>
          <a:lstStyle/>
          <a:p>
            <a:r>
              <a:rPr lang="en-US" dirty="0" smtClean="0"/>
              <a:t>Finding the softest bi-syllable word a patient can repeat back at least 50% of the time</a:t>
            </a:r>
          </a:p>
          <a:p>
            <a:r>
              <a:rPr lang="en-US" dirty="0" smtClean="0"/>
              <a:t>Performed with “live voice” or recorded speech </a:t>
            </a:r>
            <a:r>
              <a:rPr lang="en-US" dirty="0" smtClean="0"/>
              <a:t>materials</a:t>
            </a:r>
          </a:p>
          <a:p>
            <a:r>
              <a:rPr lang="en-US" dirty="0" smtClean="0"/>
              <a:t>Example words: </a:t>
            </a:r>
          </a:p>
          <a:p>
            <a:pPr lvl="1"/>
            <a:r>
              <a:rPr lang="en-US" dirty="0" smtClean="0"/>
              <a:t>Hot dog</a:t>
            </a:r>
          </a:p>
          <a:p>
            <a:pPr lvl="1"/>
            <a:r>
              <a:rPr lang="en-US" dirty="0" smtClean="0"/>
              <a:t>Baseball</a:t>
            </a:r>
          </a:p>
          <a:p>
            <a:pPr lvl="1"/>
            <a:r>
              <a:rPr lang="en-US" dirty="0" smtClean="0"/>
              <a:t>Airplane</a:t>
            </a:r>
          </a:p>
          <a:p>
            <a:pPr lvl="1"/>
            <a:r>
              <a:rPr lang="en-US" dirty="0" smtClean="0"/>
              <a:t>Ice cream</a:t>
            </a:r>
            <a:endParaRPr lang="en-US" dirty="0"/>
          </a:p>
        </p:txBody>
      </p:sp>
    </p:spTree>
    <p:extLst>
      <p:ext uri="{BB962C8B-B14F-4D97-AF65-F5344CB8AC3E}">
        <p14:creationId xmlns:p14="http://schemas.microsoft.com/office/powerpoint/2010/main" val="20595821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Speech </a:t>
            </a:r>
            <a:r>
              <a:rPr lang="en-US" dirty="0" smtClean="0"/>
              <a:t>Discrimination/Word Recognition</a:t>
            </a:r>
            <a:endParaRPr lang="en-US" dirty="0"/>
          </a:p>
        </p:txBody>
      </p:sp>
      <p:sp>
        <p:nvSpPr>
          <p:cNvPr id="3" name="Content Placeholder 2"/>
          <p:cNvSpPr>
            <a:spLocks noGrp="1"/>
          </p:cNvSpPr>
          <p:nvPr>
            <p:ph idx="1"/>
          </p:nvPr>
        </p:nvSpPr>
        <p:spPr>
          <a:xfrm>
            <a:off x="506186" y="1825625"/>
            <a:ext cx="10847614" cy="4346575"/>
          </a:xfrm>
        </p:spPr>
        <p:txBody>
          <a:bodyPr>
            <a:normAutofit lnSpcReduction="10000"/>
          </a:bodyPr>
          <a:lstStyle/>
          <a:p>
            <a:pPr lvl="1"/>
            <a:r>
              <a:rPr lang="en-US" dirty="0" smtClean="0"/>
              <a:t>Used with </a:t>
            </a:r>
            <a:r>
              <a:rPr lang="en-US" b="1" dirty="0" smtClean="0"/>
              <a:t>standardized</a:t>
            </a:r>
            <a:r>
              <a:rPr lang="en-US" dirty="0" smtClean="0"/>
              <a:t> monosyllable word lists; performed with “live voice” or recorded materials</a:t>
            </a:r>
          </a:p>
          <a:p>
            <a:pPr lvl="1"/>
            <a:r>
              <a:rPr lang="en-US" dirty="0" smtClean="0"/>
              <a:t>Estimating how well a patient can understand speech when the words are “loud enough” </a:t>
            </a:r>
          </a:p>
          <a:p>
            <a:pPr lvl="1"/>
            <a:r>
              <a:rPr lang="en-US" dirty="0" smtClean="0"/>
              <a:t>Typically performed in quiet (no background noise)</a:t>
            </a:r>
          </a:p>
          <a:p>
            <a:pPr lvl="1"/>
            <a:r>
              <a:rPr lang="en-US" dirty="0" smtClean="0"/>
              <a:t>Start 40dB above patient’s </a:t>
            </a:r>
            <a:r>
              <a:rPr lang="en-US" dirty="0" smtClean="0"/>
              <a:t>speech reception threshold</a:t>
            </a:r>
            <a:endParaRPr lang="en-US" dirty="0" smtClean="0"/>
          </a:p>
          <a:p>
            <a:pPr lvl="1"/>
            <a:r>
              <a:rPr lang="en-US" dirty="0" smtClean="0"/>
              <a:t>The word repeated back must be </a:t>
            </a:r>
            <a:r>
              <a:rPr lang="en-US" b="1" dirty="0" smtClean="0"/>
              <a:t>exactly</a:t>
            </a:r>
            <a:r>
              <a:rPr lang="en-US" dirty="0" smtClean="0"/>
              <a:t> correct, no exceptions (useful to write down the error made to see whether the patient falls into a pattern</a:t>
            </a:r>
            <a:r>
              <a:rPr lang="en-US" dirty="0" smtClean="0"/>
              <a:t>)</a:t>
            </a:r>
          </a:p>
          <a:p>
            <a:pPr lvl="1"/>
            <a:r>
              <a:rPr lang="en-US" dirty="0" smtClean="0"/>
              <a:t>Example words:</a:t>
            </a:r>
          </a:p>
          <a:p>
            <a:pPr lvl="2"/>
            <a:r>
              <a:rPr lang="en-US" dirty="0" smtClean="0"/>
              <a:t>Pick</a:t>
            </a:r>
          </a:p>
          <a:p>
            <a:pPr lvl="2"/>
            <a:r>
              <a:rPr lang="en-US" dirty="0" smtClean="0"/>
              <a:t>Room</a:t>
            </a:r>
          </a:p>
          <a:p>
            <a:pPr lvl="2"/>
            <a:r>
              <a:rPr lang="en-US" dirty="0" smtClean="0"/>
              <a:t>Nice</a:t>
            </a:r>
          </a:p>
          <a:p>
            <a:pPr lvl="2"/>
            <a:r>
              <a:rPr lang="en-US" dirty="0" smtClean="0"/>
              <a:t>Said</a:t>
            </a:r>
            <a:endParaRPr lang="en-US" dirty="0" smtClean="0"/>
          </a:p>
          <a:p>
            <a:endParaRPr lang="en-US" dirty="0"/>
          </a:p>
        </p:txBody>
      </p:sp>
    </p:spTree>
    <p:extLst>
      <p:ext uri="{BB962C8B-B14F-4D97-AF65-F5344CB8AC3E}">
        <p14:creationId xmlns:p14="http://schemas.microsoft.com/office/powerpoint/2010/main" val="10438834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To understand the profession of Audiology: what we can diagnose and treat</a:t>
            </a:r>
          </a:p>
          <a:p>
            <a:r>
              <a:rPr lang="en-US" dirty="0" smtClean="0"/>
              <a:t>To learn how to ask hearing-related case history questions</a:t>
            </a:r>
          </a:p>
          <a:p>
            <a:r>
              <a:rPr lang="en-US" dirty="0" smtClean="0"/>
              <a:t>To learn how to read all parts of an audiogram and to understand the associated terminology</a:t>
            </a:r>
          </a:p>
          <a:p>
            <a:r>
              <a:rPr lang="en-US" dirty="0" smtClean="0"/>
              <a:t>To understand the difference between subjective and objective hearing-related assessments</a:t>
            </a:r>
          </a:p>
          <a:p>
            <a:r>
              <a:rPr lang="en-US" dirty="0" smtClean="0"/>
              <a:t>To understand the difference between the various types and degrees of hearing loss and the associated terminology </a:t>
            </a:r>
          </a:p>
          <a:p>
            <a:r>
              <a:rPr lang="en-US" dirty="0" smtClean="0"/>
              <a:t>To have a basic understanding of how specific etiologies might present on the audiogram </a:t>
            </a:r>
          </a:p>
          <a:p>
            <a:endParaRPr lang="en-US" dirty="0"/>
          </a:p>
        </p:txBody>
      </p:sp>
    </p:spTree>
    <p:extLst>
      <p:ext uri="{BB962C8B-B14F-4D97-AF65-F5344CB8AC3E}">
        <p14:creationId xmlns:p14="http://schemas.microsoft.com/office/powerpoint/2010/main" val="6215240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Speech </a:t>
            </a:r>
            <a:r>
              <a:rPr lang="en-US" dirty="0" smtClean="0"/>
              <a:t>Discrimination/Word Recognition</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48712" y="1580697"/>
            <a:ext cx="5894576" cy="4999718"/>
          </a:xfrm>
        </p:spPr>
      </p:pic>
    </p:spTree>
    <p:extLst>
      <p:ext uri="{BB962C8B-B14F-4D97-AF65-F5344CB8AC3E}">
        <p14:creationId xmlns:p14="http://schemas.microsoft.com/office/powerpoint/2010/main" val="1154400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r>
              <a:rPr lang="en-US" dirty="0" smtClean="0"/>
              <a:t>So Far</a:t>
            </a:r>
            <a:r>
              <a:rPr lang="is-IS" dirty="0" smtClean="0"/>
              <a:t>…</a:t>
            </a:r>
            <a:endParaRPr lang="en-US" dirty="0"/>
          </a:p>
        </p:txBody>
      </p:sp>
      <p:sp>
        <p:nvSpPr>
          <p:cNvPr id="3" name="Content Placeholder 2"/>
          <p:cNvSpPr>
            <a:spLocks noGrp="1"/>
          </p:cNvSpPr>
          <p:nvPr>
            <p:ph idx="1"/>
          </p:nvPr>
        </p:nvSpPr>
        <p:spPr/>
        <p:txBody>
          <a:bodyPr/>
          <a:lstStyle/>
          <a:p>
            <a:r>
              <a:rPr lang="en-US" dirty="0" smtClean="0"/>
              <a:t>Basic </a:t>
            </a:r>
            <a:r>
              <a:rPr lang="en-US" dirty="0" smtClean="0"/>
              <a:t>Subjective/Behavioral </a:t>
            </a:r>
            <a:r>
              <a:rPr lang="en-US" dirty="0" smtClean="0"/>
              <a:t>Battery:</a:t>
            </a:r>
          </a:p>
          <a:p>
            <a:pPr lvl="1"/>
            <a:r>
              <a:rPr lang="en-US" dirty="0" smtClean="0"/>
              <a:t>Pure </a:t>
            </a:r>
            <a:r>
              <a:rPr lang="en-US" dirty="0" smtClean="0"/>
              <a:t>Tone </a:t>
            </a:r>
            <a:r>
              <a:rPr lang="en-US" dirty="0"/>
              <a:t>T</a:t>
            </a:r>
            <a:r>
              <a:rPr lang="en-US" dirty="0" smtClean="0"/>
              <a:t>hresholds</a:t>
            </a:r>
            <a:endParaRPr lang="en-US" dirty="0" smtClean="0"/>
          </a:p>
          <a:p>
            <a:pPr lvl="1"/>
            <a:r>
              <a:rPr lang="en-US" dirty="0" smtClean="0"/>
              <a:t>Speech </a:t>
            </a:r>
            <a:r>
              <a:rPr lang="en-US" dirty="0" smtClean="0"/>
              <a:t>Reception </a:t>
            </a:r>
            <a:r>
              <a:rPr lang="en-US" dirty="0" smtClean="0"/>
              <a:t>T</a:t>
            </a:r>
            <a:r>
              <a:rPr lang="en-US" dirty="0" smtClean="0"/>
              <a:t>hreshold</a:t>
            </a:r>
            <a:endParaRPr lang="en-US" dirty="0" smtClean="0"/>
          </a:p>
          <a:p>
            <a:pPr lvl="1"/>
            <a:r>
              <a:rPr lang="en-US" dirty="0" smtClean="0"/>
              <a:t>Speech </a:t>
            </a:r>
            <a:r>
              <a:rPr lang="en-US" dirty="0"/>
              <a:t>D</a:t>
            </a:r>
            <a:r>
              <a:rPr lang="en-US" dirty="0" smtClean="0"/>
              <a:t>iscrimination/Word Recognition</a:t>
            </a:r>
            <a:endParaRPr lang="en-US" dirty="0" smtClean="0"/>
          </a:p>
          <a:p>
            <a:pPr lvl="1"/>
            <a:endParaRPr lang="en-US" dirty="0"/>
          </a:p>
        </p:txBody>
      </p:sp>
    </p:spTree>
    <p:extLst>
      <p:ext uri="{BB962C8B-B14F-4D97-AF65-F5344CB8AC3E}">
        <p14:creationId xmlns:p14="http://schemas.microsoft.com/office/powerpoint/2010/main" val="10515483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a:t>
            </a:r>
            <a:r>
              <a:rPr lang="en-US" dirty="0" smtClean="0"/>
              <a:t>Up</a:t>
            </a:r>
            <a:r>
              <a:rPr lang="is-IS" dirty="0" smtClean="0"/>
              <a:t>…</a:t>
            </a:r>
            <a:endParaRPr lang="en-US" dirty="0"/>
          </a:p>
        </p:txBody>
      </p:sp>
      <p:sp>
        <p:nvSpPr>
          <p:cNvPr id="3" name="Content Placeholder 2"/>
          <p:cNvSpPr>
            <a:spLocks noGrp="1"/>
          </p:cNvSpPr>
          <p:nvPr>
            <p:ph idx="1"/>
          </p:nvPr>
        </p:nvSpPr>
        <p:spPr/>
        <p:txBody>
          <a:bodyPr/>
          <a:lstStyle/>
          <a:p>
            <a:r>
              <a:rPr lang="en-US" dirty="0" smtClean="0"/>
              <a:t>Basic Objective </a:t>
            </a:r>
            <a:r>
              <a:rPr lang="en-US" dirty="0"/>
              <a:t>Battery:</a:t>
            </a:r>
          </a:p>
          <a:p>
            <a:pPr lvl="1"/>
            <a:r>
              <a:rPr lang="en-US" dirty="0"/>
              <a:t>Tympanometry</a:t>
            </a:r>
          </a:p>
          <a:p>
            <a:pPr lvl="1"/>
            <a:r>
              <a:rPr lang="en-US" dirty="0"/>
              <a:t>Acoustic Reflex Thresholds</a:t>
            </a:r>
          </a:p>
          <a:p>
            <a:pPr lvl="1"/>
            <a:r>
              <a:rPr lang="en-US" dirty="0" err="1"/>
              <a:t>Otoacoustic</a:t>
            </a:r>
            <a:r>
              <a:rPr lang="en-US" dirty="0"/>
              <a:t> Emissions </a:t>
            </a:r>
          </a:p>
          <a:p>
            <a:endParaRPr lang="en-US" dirty="0"/>
          </a:p>
        </p:txBody>
      </p:sp>
    </p:spTree>
    <p:extLst>
      <p:ext uri="{BB962C8B-B14F-4D97-AF65-F5344CB8AC3E}">
        <p14:creationId xmlns:p14="http://schemas.microsoft.com/office/powerpoint/2010/main" val="13349116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Tympanometry</a:t>
            </a:r>
            <a:endParaRPr lang="en-US" dirty="0"/>
          </a:p>
        </p:txBody>
      </p:sp>
      <p:sp>
        <p:nvSpPr>
          <p:cNvPr id="3" name="Content Placeholder 2"/>
          <p:cNvSpPr>
            <a:spLocks noGrp="1"/>
          </p:cNvSpPr>
          <p:nvPr>
            <p:ph idx="1"/>
          </p:nvPr>
        </p:nvSpPr>
        <p:spPr/>
        <p:txBody>
          <a:bodyPr/>
          <a:lstStyle/>
          <a:p>
            <a:r>
              <a:rPr lang="en-US" dirty="0" smtClean="0"/>
              <a:t>A measure of middle ear function</a:t>
            </a:r>
          </a:p>
          <a:p>
            <a:r>
              <a:rPr lang="en-US" dirty="0" smtClean="0"/>
              <a:t>How well is the eardrum moving?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5472" y="2962148"/>
            <a:ext cx="5401056" cy="3349752"/>
          </a:xfrm>
          <a:prstGeom prst="rect">
            <a:avLst/>
          </a:prstGeom>
        </p:spPr>
      </p:pic>
    </p:spTree>
    <p:extLst>
      <p:ext uri="{BB962C8B-B14F-4D97-AF65-F5344CB8AC3E}">
        <p14:creationId xmlns:p14="http://schemas.microsoft.com/office/powerpoint/2010/main" val="537692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Tympanometry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67844" y="1825625"/>
            <a:ext cx="5856312" cy="4351338"/>
          </a:xfrm>
        </p:spPr>
      </p:pic>
    </p:spTree>
    <p:extLst>
      <p:ext uri="{BB962C8B-B14F-4D97-AF65-F5344CB8AC3E}">
        <p14:creationId xmlns:p14="http://schemas.microsoft.com/office/powerpoint/2010/main" val="11644393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Acoustic Reflex Threshold </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49024" y="2020093"/>
            <a:ext cx="10093952" cy="3792879"/>
          </a:xfrm>
        </p:spPr>
      </p:pic>
    </p:spTree>
    <p:extLst>
      <p:ext uri="{BB962C8B-B14F-4D97-AF65-F5344CB8AC3E}">
        <p14:creationId xmlns:p14="http://schemas.microsoft.com/office/powerpoint/2010/main" val="11233979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Acoustic Reflex Threshold</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69281" y="2229643"/>
            <a:ext cx="7853438" cy="3681299"/>
          </a:xfrm>
        </p:spPr>
      </p:pic>
    </p:spTree>
    <p:extLst>
      <p:ext uri="{BB962C8B-B14F-4D97-AF65-F5344CB8AC3E}">
        <p14:creationId xmlns:p14="http://schemas.microsoft.com/office/powerpoint/2010/main" val="765628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Otoacoustic</a:t>
            </a:r>
            <a:r>
              <a:rPr lang="en-US" dirty="0" smtClean="0"/>
              <a:t> Emissions </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40736" y="2196872"/>
            <a:ext cx="8759378" cy="3354841"/>
          </a:xfrm>
        </p:spPr>
      </p:pic>
    </p:spTree>
    <p:extLst>
      <p:ext uri="{BB962C8B-B14F-4D97-AF65-F5344CB8AC3E}">
        <p14:creationId xmlns:p14="http://schemas.microsoft.com/office/powerpoint/2010/main" val="13931351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a:t>
            </a:r>
            <a:r>
              <a:rPr lang="en-US" dirty="0" smtClean="0"/>
              <a:t>that we </a:t>
            </a:r>
            <a:r>
              <a:rPr lang="en-US" dirty="0" smtClean="0"/>
              <a:t>have </a:t>
            </a:r>
            <a:r>
              <a:rPr lang="en-US" smtClean="0"/>
              <a:t>detected </a:t>
            </a:r>
            <a:r>
              <a:rPr lang="en-US" smtClean="0"/>
              <a:t>hearing loss</a:t>
            </a:r>
            <a:r>
              <a:rPr lang="en-US" smtClean="0"/>
              <a:t>, </a:t>
            </a:r>
            <a:r>
              <a:rPr lang="en-US" smtClean="0"/>
              <a:t>how </a:t>
            </a:r>
            <a:r>
              <a:rPr lang="en-US" dirty="0" smtClean="0"/>
              <a:t>do we quantify it?</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233135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Degree of Hearing </a:t>
            </a:r>
            <a:r>
              <a:rPr lang="en-US" dirty="0"/>
              <a:t>L</a:t>
            </a:r>
            <a:r>
              <a:rPr lang="en-US" dirty="0" smtClean="0"/>
              <a:t>oss</a:t>
            </a:r>
            <a:endParaRPr lang="en-US" dirty="0"/>
          </a:p>
        </p:txBody>
      </p:sp>
      <p:pic>
        <p:nvPicPr>
          <p:cNvPr id="4" name="Picture 3"/>
          <p:cNvPicPr>
            <a:picLocks noChangeAspect="1"/>
          </p:cNvPicPr>
          <p:nvPr/>
        </p:nvPicPr>
        <p:blipFill>
          <a:blip r:embed="rId2"/>
          <a:stretch>
            <a:fillRect/>
          </a:stretch>
        </p:blipFill>
        <p:spPr>
          <a:xfrm>
            <a:off x="3304227" y="1502353"/>
            <a:ext cx="5583546" cy="5355647"/>
          </a:xfrm>
          <a:prstGeom prst="rect">
            <a:avLst/>
          </a:prstGeom>
        </p:spPr>
      </p:pic>
    </p:spTree>
    <p:extLst>
      <p:ext uri="{BB962C8B-B14F-4D97-AF65-F5344CB8AC3E}">
        <p14:creationId xmlns:p14="http://schemas.microsoft.com/office/powerpoint/2010/main" val="1760630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Profession of Audiology</a:t>
            </a:r>
            <a:endParaRPr lang="en-US" dirty="0"/>
          </a:p>
        </p:txBody>
      </p:sp>
      <p:sp>
        <p:nvSpPr>
          <p:cNvPr id="3" name="Content Placeholder 2"/>
          <p:cNvSpPr>
            <a:spLocks noGrp="1"/>
          </p:cNvSpPr>
          <p:nvPr>
            <p:ph idx="1"/>
          </p:nvPr>
        </p:nvSpPr>
        <p:spPr/>
        <p:txBody>
          <a:bodyPr>
            <a:normAutofit/>
          </a:bodyPr>
          <a:lstStyle/>
          <a:p>
            <a:r>
              <a:rPr lang="en-US" dirty="0" smtClean="0"/>
              <a:t>The inception of Audiology as a profession took place after World War II when several military personnel required services for the hearing problems they incurred during the war. </a:t>
            </a:r>
          </a:p>
          <a:p>
            <a:r>
              <a:rPr lang="en-US" dirty="0" smtClean="0"/>
              <a:t>In the U.S., the Department of Veteran’s Affairs (VA) provided comprehensive services such as:  hearing aid fitting, personal adjustment and orientation to hearing aids, auditory and speech reading training programs, training in the use of communication strategies, speech correction therapy, psychological counseling, and educational and vocational training.</a:t>
            </a:r>
          </a:p>
        </p:txBody>
      </p:sp>
    </p:spTree>
    <p:extLst>
      <p:ext uri="{BB962C8B-B14F-4D97-AF65-F5344CB8AC3E}">
        <p14:creationId xmlns:p14="http://schemas.microsoft.com/office/powerpoint/2010/main" val="8556191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Degree of Hearing Loss</a:t>
            </a:r>
            <a:endParaRPr lang="en-US" dirty="0"/>
          </a:p>
        </p:txBody>
      </p:sp>
      <p:graphicFrame>
        <p:nvGraphicFramePr>
          <p:cNvPr id="4" name="Content Placeholder 3"/>
          <p:cNvGraphicFramePr>
            <a:graphicFrameLocks noGrp="1"/>
          </p:cNvGraphicFramePr>
          <p:nvPr>
            <p:ph idx="1"/>
            <p:extLst/>
          </p:nvPr>
        </p:nvGraphicFramePr>
        <p:xfrm>
          <a:off x="471054" y="1399308"/>
          <a:ext cx="11457710" cy="5269688"/>
        </p:xfrm>
        <a:graphic>
          <a:graphicData uri="http://schemas.openxmlformats.org/drawingml/2006/table">
            <a:tbl>
              <a:tblPr firstRow="1" bandRow="1">
                <a:tableStyleId>{5C22544A-7EE6-4342-B048-85BDC9FD1C3A}</a:tableStyleId>
              </a:tblPr>
              <a:tblGrid>
                <a:gridCol w="5728855"/>
                <a:gridCol w="5728855"/>
              </a:tblGrid>
              <a:tr h="416441">
                <a:tc>
                  <a:txBody>
                    <a:bodyPr/>
                    <a:lstStyle/>
                    <a:p>
                      <a:r>
                        <a:rPr lang="en-US" sz="1500" dirty="0" smtClean="0"/>
                        <a:t>Hearing</a:t>
                      </a:r>
                      <a:r>
                        <a:rPr lang="en-US" sz="1500" baseline="0" dirty="0" smtClean="0"/>
                        <a:t> Loss</a:t>
                      </a:r>
                      <a:endParaRPr lang="en-US" sz="1500" dirty="0" smtClean="0"/>
                    </a:p>
                  </a:txBody>
                  <a:tcPr/>
                </a:tc>
                <a:tc>
                  <a:txBody>
                    <a:bodyPr/>
                    <a:lstStyle/>
                    <a:p>
                      <a:r>
                        <a:rPr lang="en-US" sz="1500" dirty="0" smtClean="0"/>
                        <a:t>Effect on Word Recognition</a:t>
                      </a:r>
                      <a:endParaRPr lang="en-US" sz="1500" dirty="0"/>
                    </a:p>
                  </a:txBody>
                  <a:tcPr/>
                </a:tc>
              </a:tr>
              <a:tr h="996724">
                <a:tc>
                  <a:txBody>
                    <a:bodyPr/>
                    <a:lstStyle/>
                    <a:p>
                      <a:r>
                        <a:rPr lang="en-US" sz="1500" dirty="0" smtClean="0"/>
                        <a:t>Mild (PTA= 26-40dB HL)</a:t>
                      </a:r>
                      <a:endParaRPr lang="en-US" sz="1500" dirty="0"/>
                    </a:p>
                  </a:txBody>
                  <a:tcPr/>
                </a:tc>
                <a:tc>
                  <a:txBody>
                    <a:bodyPr/>
                    <a:lstStyle/>
                    <a:p>
                      <a:r>
                        <a:rPr lang="en-US" sz="1500" dirty="0" smtClean="0"/>
                        <a:t>In quiet situations, speech recognition will be fairly unaffected.  In the presence of noise, speech recognition may decrease to 50% words correct if the PTA is 40dB HL.</a:t>
                      </a:r>
                      <a:r>
                        <a:rPr lang="en-US" sz="1500" baseline="0" dirty="0" smtClean="0"/>
                        <a:t>  Consonants are most likely going to be missed, especially if the hearing loss involves high frequencies.</a:t>
                      </a:r>
                      <a:endParaRPr lang="en-US" sz="1500" dirty="0"/>
                    </a:p>
                  </a:txBody>
                  <a:tcPr/>
                </a:tc>
              </a:tr>
              <a:tr h="1267822">
                <a:tc>
                  <a:txBody>
                    <a:bodyPr/>
                    <a:lstStyle/>
                    <a:p>
                      <a:r>
                        <a:rPr lang="en-US" sz="1500" dirty="0" smtClean="0"/>
                        <a:t>Moderate</a:t>
                      </a:r>
                      <a:r>
                        <a:rPr lang="en-US" sz="1500" baseline="0" dirty="0" smtClean="0"/>
                        <a:t> (PTA= 41-55dB HL)</a:t>
                      </a:r>
                      <a:endParaRPr lang="en-US" sz="1500" dirty="0"/>
                    </a:p>
                  </a:txBody>
                  <a:tcPr/>
                </a:tc>
                <a:tc>
                  <a:txBody>
                    <a:bodyPr/>
                    <a:lstStyle/>
                    <a:p>
                      <a:r>
                        <a:rPr lang="en-US" sz="1500" dirty="0" smtClean="0"/>
                        <a:t>The patient will understand much of the speech signal if it is presented in a quiet</a:t>
                      </a:r>
                      <a:r>
                        <a:rPr lang="en-US" sz="1500" baseline="0" dirty="0" smtClean="0"/>
                        <a:t> environment face-to-face, and if the topic of conversation is known and the vocabulary is constrained.  If a hearing aid is not used, the individual may miss up to 50-75% of a spoken message if the PTA is 40dB HL and 80-100% if the PTA is 50dB HL.</a:t>
                      </a:r>
                      <a:endParaRPr lang="en-US" sz="1500" dirty="0"/>
                    </a:p>
                  </a:txBody>
                  <a:tcPr/>
                </a:tc>
              </a:tr>
              <a:tr h="796505">
                <a:tc>
                  <a:txBody>
                    <a:bodyPr/>
                    <a:lstStyle/>
                    <a:p>
                      <a:r>
                        <a:rPr lang="en-US" sz="1500" dirty="0" smtClean="0"/>
                        <a:t>Moderately-severe</a:t>
                      </a:r>
                      <a:r>
                        <a:rPr lang="en-US" sz="1500" baseline="0" dirty="0" smtClean="0"/>
                        <a:t> (PTA=56-70dB HL)</a:t>
                      </a:r>
                      <a:endParaRPr lang="en-US" sz="1500" dirty="0"/>
                    </a:p>
                  </a:txBody>
                  <a:tcPr/>
                </a:tc>
                <a:tc>
                  <a:txBody>
                    <a:bodyPr/>
                    <a:lstStyle/>
                    <a:p>
                      <a:r>
                        <a:rPr lang="en-US" sz="1500" dirty="0" smtClean="0"/>
                        <a:t>If the patient does not use a hearing aid, he or she may</a:t>
                      </a:r>
                      <a:r>
                        <a:rPr lang="en-US" sz="1500" baseline="0" dirty="0" smtClean="0"/>
                        <a:t> miss most or all of the message, even if talking face-to-face.  He or she will have great difficultly conversing in group situations.</a:t>
                      </a:r>
                      <a:endParaRPr lang="en-US" sz="1500" dirty="0"/>
                    </a:p>
                  </a:txBody>
                  <a:tcPr/>
                </a:tc>
              </a:tr>
              <a:tr h="389849">
                <a:tc>
                  <a:txBody>
                    <a:bodyPr/>
                    <a:lstStyle/>
                    <a:p>
                      <a:r>
                        <a:rPr lang="en-US" sz="1500" dirty="0" smtClean="0"/>
                        <a:t>Severe (PTA=71-90dB HL)</a:t>
                      </a:r>
                    </a:p>
                  </a:txBody>
                  <a:tcPr/>
                </a:tc>
                <a:tc>
                  <a:txBody>
                    <a:bodyPr/>
                    <a:lstStyle/>
                    <a:p>
                      <a:r>
                        <a:rPr lang="en-US" sz="1500" dirty="0" smtClean="0"/>
                        <a:t>The patient may not even hear voices, unless speech is loud.</a:t>
                      </a:r>
                      <a:r>
                        <a:rPr lang="en-US" sz="1500" baseline="0" dirty="0" smtClean="0"/>
                        <a:t>  With amplification, the individual probably will not recognize some speech and detect environmental sounds.</a:t>
                      </a:r>
                      <a:endParaRPr lang="en-US" sz="1500" dirty="0"/>
                    </a:p>
                  </a:txBody>
                  <a:tcPr/>
                </a:tc>
              </a:tr>
              <a:tr h="389849">
                <a:tc>
                  <a:txBody>
                    <a:bodyPr/>
                    <a:lstStyle/>
                    <a:p>
                      <a:r>
                        <a:rPr lang="en-US" sz="1500" dirty="0" smtClean="0"/>
                        <a:t>Profound (PTA- 90dB HL or greater)</a:t>
                      </a:r>
                      <a:endParaRPr lang="en-US" sz="1500" dirty="0"/>
                    </a:p>
                  </a:txBody>
                  <a:tcPr/>
                </a:tc>
                <a:tc>
                  <a:txBody>
                    <a:bodyPr/>
                    <a:lstStyle/>
                    <a:p>
                      <a:r>
                        <a:rPr lang="en-US" sz="1500" dirty="0" smtClean="0"/>
                        <a:t>The patient may perceive</a:t>
                      </a:r>
                      <a:r>
                        <a:rPr lang="en-US" sz="1500" baseline="0" dirty="0" smtClean="0"/>
                        <a:t> sound as vibrations.  An individual will rely on vison as the primary sense for speech recognition.  He or she may not be able to detect the presence of even loud sound without amplification.  </a:t>
                      </a:r>
                      <a:endParaRPr lang="en-US" sz="1500" dirty="0"/>
                    </a:p>
                  </a:txBody>
                  <a:tcPr/>
                </a:tc>
              </a:tr>
            </a:tbl>
          </a:graphicData>
        </a:graphic>
      </p:graphicFrame>
    </p:spTree>
    <p:extLst>
      <p:ext uri="{BB962C8B-B14F-4D97-AF65-F5344CB8AC3E}">
        <p14:creationId xmlns:p14="http://schemas.microsoft.com/office/powerpoint/2010/main" val="20596262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Hearing Loss</a:t>
            </a:r>
            <a:endParaRPr lang="en-US" dirty="0"/>
          </a:p>
        </p:txBody>
      </p:sp>
      <p:sp>
        <p:nvSpPr>
          <p:cNvPr id="3" name="Content Placeholder 2"/>
          <p:cNvSpPr>
            <a:spLocks noGrp="1"/>
          </p:cNvSpPr>
          <p:nvPr>
            <p:ph idx="1"/>
          </p:nvPr>
        </p:nvSpPr>
        <p:spPr/>
        <p:txBody>
          <a:bodyPr/>
          <a:lstStyle/>
          <a:p>
            <a:r>
              <a:rPr lang="en-US" dirty="0" smtClean="0"/>
              <a:t>Sensorineural:  Damage to the inner ear or auditory nerve (most always is permanent)</a:t>
            </a:r>
          </a:p>
          <a:p>
            <a:r>
              <a:rPr lang="en-US" dirty="0" smtClean="0"/>
              <a:t>Conductive:  Damage to the outer or middle ear, problem with transmitting sound to the inner ear (can be temporary or permanent)</a:t>
            </a:r>
          </a:p>
          <a:p>
            <a:r>
              <a:rPr lang="en-US" dirty="0" smtClean="0"/>
              <a:t>Mixed:  A problem transmitting sound to a damaged inner ear (can be temporary or permanent)</a:t>
            </a:r>
          </a:p>
          <a:p>
            <a:endParaRPr lang="en-US" dirty="0"/>
          </a:p>
        </p:txBody>
      </p:sp>
    </p:spTree>
    <p:extLst>
      <p:ext uri="{BB962C8B-B14F-4D97-AF65-F5344CB8AC3E}">
        <p14:creationId xmlns:p14="http://schemas.microsoft.com/office/powerpoint/2010/main" val="13069555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Sensorineural Hearing Loss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62359" y="1437178"/>
            <a:ext cx="4179552" cy="5341991"/>
          </a:xfrm>
        </p:spPr>
      </p:pic>
    </p:spTree>
    <p:extLst>
      <p:ext uri="{BB962C8B-B14F-4D97-AF65-F5344CB8AC3E}">
        <p14:creationId xmlns:p14="http://schemas.microsoft.com/office/powerpoint/2010/main" val="9606067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Conductive Hearing Loss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04662" y="1433186"/>
            <a:ext cx="4182676" cy="5345984"/>
          </a:xfrm>
        </p:spPr>
      </p:pic>
    </p:spTree>
    <p:extLst>
      <p:ext uri="{BB962C8B-B14F-4D97-AF65-F5344CB8AC3E}">
        <p14:creationId xmlns:p14="http://schemas.microsoft.com/office/powerpoint/2010/main" val="1361605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Mixed Hearing Loss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2295" y="1511689"/>
            <a:ext cx="8227410" cy="5063021"/>
          </a:xfrm>
        </p:spPr>
      </p:pic>
    </p:spTree>
    <p:extLst>
      <p:ext uri="{BB962C8B-B14F-4D97-AF65-F5344CB8AC3E}">
        <p14:creationId xmlns:p14="http://schemas.microsoft.com/office/powerpoint/2010/main" val="13801453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Causes of Conductive Hearing Loss</a:t>
            </a:r>
            <a:endParaRPr lang="en-US" dirty="0"/>
          </a:p>
        </p:txBody>
      </p:sp>
      <p:sp>
        <p:nvSpPr>
          <p:cNvPr id="3" name="Content Placeholder 2"/>
          <p:cNvSpPr>
            <a:spLocks noGrp="1"/>
          </p:cNvSpPr>
          <p:nvPr>
            <p:ph idx="1"/>
          </p:nvPr>
        </p:nvSpPr>
        <p:spPr/>
        <p:txBody>
          <a:bodyPr>
            <a:normAutofit/>
          </a:bodyPr>
          <a:lstStyle/>
          <a:p>
            <a:r>
              <a:rPr lang="en-US" dirty="0" smtClean="0"/>
              <a:t>Problems in the outer ear</a:t>
            </a:r>
          </a:p>
          <a:p>
            <a:pPr lvl="1"/>
            <a:r>
              <a:rPr lang="en-US" dirty="0" smtClean="0"/>
              <a:t>Impacted ear wax</a:t>
            </a:r>
          </a:p>
          <a:p>
            <a:pPr lvl="1"/>
            <a:r>
              <a:rPr lang="en-US" dirty="0" smtClean="0"/>
              <a:t>Foreign bodies in the ear canal</a:t>
            </a:r>
          </a:p>
          <a:p>
            <a:pPr lvl="1"/>
            <a:r>
              <a:rPr lang="en-US" dirty="0" smtClean="0"/>
              <a:t>Otitis </a:t>
            </a:r>
            <a:r>
              <a:rPr lang="en-US" dirty="0"/>
              <a:t>externa – Swimmer’s </a:t>
            </a:r>
            <a:r>
              <a:rPr lang="en-US" dirty="0" smtClean="0"/>
              <a:t>ear</a:t>
            </a:r>
          </a:p>
          <a:p>
            <a:pPr lvl="1"/>
            <a:r>
              <a:rPr lang="en-US" dirty="0"/>
              <a:t>Exostoses – Tumors </a:t>
            </a:r>
            <a:r>
              <a:rPr lang="en-US" dirty="0" smtClean="0"/>
              <a:t>or growths in the ear canal</a:t>
            </a:r>
          </a:p>
          <a:p>
            <a:pPr lvl="1"/>
            <a:r>
              <a:rPr lang="en-US" dirty="0" err="1" smtClean="0"/>
              <a:t>Microtia</a:t>
            </a:r>
            <a:r>
              <a:rPr lang="en-US" dirty="0" smtClean="0"/>
              <a:t> – deformity of pinna (several grades)</a:t>
            </a:r>
          </a:p>
          <a:p>
            <a:pPr lvl="1"/>
            <a:r>
              <a:rPr lang="en-US" dirty="0" err="1" smtClean="0"/>
              <a:t>Anotia</a:t>
            </a:r>
            <a:r>
              <a:rPr lang="en-US" dirty="0" smtClean="0"/>
              <a:t> – absence of pinna</a:t>
            </a:r>
          </a:p>
          <a:p>
            <a:pPr lvl="1"/>
            <a:r>
              <a:rPr lang="en-US" dirty="0" smtClean="0"/>
              <a:t>Aural atresia – lack of ear canal</a:t>
            </a:r>
          </a:p>
          <a:p>
            <a:endParaRPr lang="en-US" dirty="0"/>
          </a:p>
        </p:txBody>
      </p:sp>
    </p:spTree>
    <p:extLst>
      <p:ext uri="{BB962C8B-B14F-4D97-AF65-F5344CB8AC3E}">
        <p14:creationId xmlns:p14="http://schemas.microsoft.com/office/powerpoint/2010/main" val="15986863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Causes of Conductive Hearing Loss</a:t>
            </a:r>
            <a:endParaRPr lang="en-US" dirty="0"/>
          </a:p>
        </p:txBody>
      </p:sp>
      <p:sp>
        <p:nvSpPr>
          <p:cNvPr id="3" name="Content Placeholder 2"/>
          <p:cNvSpPr>
            <a:spLocks noGrp="1"/>
          </p:cNvSpPr>
          <p:nvPr>
            <p:ph idx="1"/>
          </p:nvPr>
        </p:nvSpPr>
        <p:spPr/>
        <p:txBody>
          <a:bodyPr>
            <a:normAutofit/>
          </a:bodyPr>
          <a:lstStyle/>
          <a:p>
            <a:r>
              <a:rPr lang="en-US" dirty="0" smtClean="0"/>
              <a:t>Problems in the middle ear</a:t>
            </a:r>
          </a:p>
          <a:p>
            <a:pPr lvl="1"/>
            <a:r>
              <a:rPr lang="en-US" dirty="0" smtClean="0"/>
              <a:t>Ear infection or fluid behind the ear drum</a:t>
            </a:r>
          </a:p>
          <a:p>
            <a:pPr lvl="1"/>
            <a:r>
              <a:rPr lang="en-US" dirty="0" smtClean="0"/>
              <a:t>Perforation of the ear drum</a:t>
            </a:r>
          </a:p>
          <a:p>
            <a:pPr lvl="1"/>
            <a:r>
              <a:rPr lang="en-US" dirty="0" err="1" smtClean="0"/>
              <a:t>Otosclerosis</a:t>
            </a:r>
            <a:endParaRPr lang="en-US" dirty="0" smtClean="0"/>
          </a:p>
          <a:p>
            <a:pPr lvl="1"/>
            <a:r>
              <a:rPr lang="en-US" dirty="0" smtClean="0"/>
              <a:t>Cholesteatoma </a:t>
            </a:r>
          </a:p>
        </p:txBody>
      </p:sp>
    </p:spTree>
    <p:extLst>
      <p:ext uri="{BB962C8B-B14F-4D97-AF65-F5344CB8AC3E}">
        <p14:creationId xmlns:p14="http://schemas.microsoft.com/office/powerpoint/2010/main" val="19539465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Causes of Sensorineural Hearing Loss</a:t>
            </a:r>
            <a:endParaRPr lang="en-US" dirty="0"/>
          </a:p>
        </p:txBody>
      </p:sp>
      <p:sp>
        <p:nvSpPr>
          <p:cNvPr id="3" name="Content Placeholder 2"/>
          <p:cNvSpPr>
            <a:spLocks noGrp="1"/>
          </p:cNvSpPr>
          <p:nvPr>
            <p:ph idx="1"/>
          </p:nvPr>
        </p:nvSpPr>
        <p:spPr/>
        <p:txBody>
          <a:bodyPr>
            <a:normAutofit/>
          </a:bodyPr>
          <a:lstStyle/>
          <a:p>
            <a:r>
              <a:rPr lang="en-US" dirty="0" smtClean="0"/>
              <a:t>Problems in the inner ear </a:t>
            </a:r>
          </a:p>
          <a:p>
            <a:pPr lvl="1"/>
            <a:r>
              <a:rPr lang="en-US" dirty="0" smtClean="0"/>
              <a:t>Damaged outer hair cells</a:t>
            </a:r>
          </a:p>
          <a:p>
            <a:pPr lvl="2"/>
            <a:r>
              <a:rPr lang="en-US" dirty="0" smtClean="0"/>
              <a:t>Aging</a:t>
            </a:r>
          </a:p>
          <a:p>
            <a:pPr lvl="2"/>
            <a:r>
              <a:rPr lang="en-US" dirty="0" smtClean="0"/>
              <a:t>Excessive noise exposure</a:t>
            </a:r>
          </a:p>
          <a:p>
            <a:pPr lvl="2"/>
            <a:r>
              <a:rPr lang="en-US" dirty="0" smtClean="0"/>
              <a:t>Ototoxic medications</a:t>
            </a:r>
          </a:p>
          <a:p>
            <a:pPr lvl="2"/>
            <a:r>
              <a:rPr lang="en-US" dirty="0" smtClean="0"/>
              <a:t>Genetics</a:t>
            </a:r>
          </a:p>
          <a:p>
            <a:pPr lvl="1"/>
            <a:r>
              <a:rPr lang="en-US" dirty="0" smtClean="0"/>
              <a:t>Viral and bacterial diseases (Meningitis)</a:t>
            </a:r>
          </a:p>
          <a:p>
            <a:pPr lvl="1"/>
            <a:r>
              <a:rPr lang="en-US" dirty="0" smtClean="0"/>
              <a:t>Malformed cochlea (</a:t>
            </a:r>
            <a:r>
              <a:rPr lang="en-US" dirty="0" err="1" smtClean="0"/>
              <a:t>Mondini’s</a:t>
            </a:r>
            <a:r>
              <a:rPr lang="en-US" dirty="0" smtClean="0"/>
              <a:t> malformation)</a:t>
            </a:r>
          </a:p>
          <a:p>
            <a:endParaRPr lang="en-US" dirty="0"/>
          </a:p>
        </p:txBody>
      </p:sp>
    </p:spTree>
    <p:extLst>
      <p:ext uri="{BB962C8B-B14F-4D97-AF65-F5344CB8AC3E}">
        <p14:creationId xmlns:p14="http://schemas.microsoft.com/office/powerpoint/2010/main" val="6603577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Onset of Hearing Loss</a:t>
            </a:r>
            <a:endParaRPr lang="en-US" dirty="0"/>
          </a:p>
        </p:txBody>
      </p:sp>
      <p:sp>
        <p:nvSpPr>
          <p:cNvPr id="3" name="Content Placeholder 2"/>
          <p:cNvSpPr>
            <a:spLocks noGrp="1"/>
          </p:cNvSpPr>
          <p:nvPr>
            <p:ph idx="1"/>
          </p:nvPr>
        </p:nvSpPr>
        <p:spPr/>
        <p:txBody>
          <a:bodyPr/>
          <a:lstStyle/>
          <a:p>
            <a:r>
              <a:rPr lang="en-US" dirty="0" smtClean="0"/>
              <a:t>Progressive: hearing loss that occurs over the course of several months, increases in severity over time</a:t>
            </a:r>
          </a:p>
          <a:p>
            <a:r>
              <a:rPr lang="en-US" dirty="0" smtClean="0"/>
              <a:t>Sudden:  hearing loss that has an acute and rapid onset; </a:t>
            </a:r>
            <a:r>
              <a:rPr lang="en-US" dirty="0" smtClean="0"/>
              <a:t>examples, </a:t>
            </a:r>
            <a:r>
              <a:rPr lang="en-US" dirty="0" smtClean="0"/>
              <a:t>a virus that attacks the inner ear or hearing loss as a result of head trauma</a:t>
            </a:r>
          </a:p>
          <a:p>
            <a:r>
              <a:rPr lang="en-US" dirty="0" smtClean="0"/>
              <a:t>Congenital:  hearing loss present at birth </a:t>
            </a:r>
          </a:p>
        </p:txBody>
      </p:sp>
    </p:spTree>
    <p:extLst>
      <p:ext uri="{BB962C8B-B14F-4D97-AF65-F5344CB8AC3E}">
        <p14:creationId xmlns:p14="http://schemas.microsoft.com/office/powerpoint/2010/main" val="3828956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smtClean="0"/>
              <a:t>Hearing </a:t>
            </a:r>
            <a:r>
              <a:rPr lang="en-US" dirty="0"/>
              <a:t>L</a:t>
            </a:r>
            <a:r>
              <a:rPr lang="en-US" dirty="0" smtClean="0"/>
              <a:t>oss </a:t>
            </a:r>
            <a:r>
              <a:rPr lang="en-US" dirty="0"/>
              <a:t>D</a:t>
            </a:r>
            <a:r>
              <a:rPr lang="en-US" dirty="0" smtClean="0"/>
              <a:t>escriptors </a:t>
            </a:r>
            <a:endParaRPr lang="en-US" dirty="0"/>
          </a:p>
        </p:txBody>
      </p:sp>
      <p:sp>
        <p:nvSpPr>
          <p:cNvPr id="3" name="Content Placeholder 2"/>
          <p:cNvSpPr>
            <a:spLocks noGrp="1"/>
          </p:cNvSpPr>
          <p:nvPr>
            <p:ph idx="1"/>
          </p:nvPr>
        </p:nvSpPr>
        <p:spPr/>
        <p:txBody>
          <a:bodyPr/>
          <a:lstStyle/>
          <a:p>
            <a:r>
              <a:rPr lang="en-US" dirty="0" smtClean="0"/>
              <a:t>Flat</a:t>
            </a:r>
          </a:p>
          <a:p>
            <a:r>
              <a:rPr lang="en-US" dirty="0" smtClean="0"/>
              <a:t>Sloping</a:t>
            </a:r>
          </a:p>
          <a:p>
            <a:r>
              <a:rPr lang="en-US" dirty="0" smtClean="0"/>
              <a:t>Rising</a:t>
            </a:r>
          </a:p>
          <a:p>
            <a:r>
              <a:rPr lang="en-US" dirty="0" smtClean="0"/>
              <a:t>Peaked</a:t>
            </a:r>
          </a:p>
          <a:p>
            <a:r>
              <a:rPr lang="en-US" dirty="0" smtClean="0"/>
              <a:t>Trough or “Cookie-Bite”</a:t>
            </a:r>
          </a:p>
          <a:p>
            <a:r>
              <a:rPr lang="en-US" dirty="0" smtClean="0"/>
              <a:t>Asymmetric</a:t>
            </a:r>
          </a:p>
          <a:p>
            <a:r>
              <a:rPr lang="en-US" dirty="0" smtClean="0"/>
              <a:t>Corner</a:t>
            </a:r>
            <a:endParaRPr lang="en-US" dirty="0"/>
          </a:p>
        </p:txBody>
      </p:sp>
    </p:spTree>
    <p:extLst>
      <p:ext uri="{BB962C8B-B14F-4D97-AF65-F5344CB8AC3E}">
        <p14:creationId xmlns:p14="http://schemas.microsoft.com/office/powerpoint/2010/main" val="14122413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Profession of Audiology</a:t>
            </a:r>
            <a:endParaRPr lang="en-US" dirty="0"/>
          </a:p>
        </p:txBody>
      </p:sp>
      <p:sp>
        <p:nvSpPr>
          <p:cNvPr id="3" name="Content Placeholder 2"/>
          <p:cNvSpPr>
            <a:spLocks noGrp="1"/>
          </p:cNvSpPr>
          <p:nvPr>
            <p:ph idx="1"/>
          </p:nvPr>
        </p:nvSpPr>
        <p:spPr/>
        <p:txBody>
          <a:bodyPr/>
          <a:lstStyle/>
          <a:p>
            <a:r>
              <a:rPr lang="en-US" dirty="0" smtClean="0"/>
              <a:t>Audiologist is defined today as an individual who “by virtue of academic degree, clinical training, and license to practice and/or professional credential, is uniquely qualified to provide a comprehensive array of professional services related to the </a:t>
            </a:r>
            <a:r>
              <a:rPr lang="en-US" dirty="0" err="1" smtClean="0"/>
              <a:t>audiologic</a:t>
            </a:r>
            <a:r>
              <a:rPr lang="en-US" dirty="0" smtClean="0"/>
              <a:t> identification, assessment, diagnosis, and treatment of persons with impairment of auditory and vestibular function, and to the prevention of impairments associated with them” </a:t>
            </a:r>
            <a:r>
              <a:rPr lang="en-US" i="1" dirty="0" smtClean="0"/>
              <a:t>American Academy of Audiology</a:t>
            </a:r>
            <a:r>
              <a:rPr lang="en-US" dirty="0" smtClean="0"/>
              <a:t>, 2004.</a:t>
            </a:r>
          </a:p>
        </p:txBody>
      </p:sp>
    </p:spTree>
    <p:extLst>
      <p:ext uri="{BB962C8B-B14F-4D97-AF65-F5344CB8AC3E}">
        <p14:creationId xmlns:p14="http://schemas.microsoft.com/office/powerpoint/2010/main" val="12941331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9838" y="650175"/>
            <a:ext cx="2579621" cy="199490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247" y="608899"/>
            <a:ext cx="2099395" cy="204579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5942" y="687727"/>
            <a:ext cx="2188596" cy="1966966"/>
          </a:xfrm>
          <a:prstGeom prst="rect">
            <a:avLst/>
          </a:prstGeom>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t="21190" b="14513"/>
          <a:stretch/>
        </p:blipFill>
        <p:spPr>
          <a:xfrm>
            <a:off x="9295838" y="687727"/>
            <a:ext cx="2377577" cy="204046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4137" y="3426046"/>
            <a:ext cx="3084280" cy="2091884"/>
          </a:xfrm>
          <a:prstGeom prst="rect">
            <a:avLst/>
          </a:prstGeom>
        </p:spPr>
      </p:pic>
      <p:pic>
        <p:nvPicPr>
          <p:cNvPr id="9" name="Picture 8"/>
          <p:cNvPicPr>
            <a:picLocks noChangeAspect="1"/>
          </p:cNvPicPr>
          <p:nvPr/>
        </p:nvPicPr>
        <p:blipFill rotWithShape="1">
          <a:blip r:embed="rId7">
            <a:extLst>
              <a:ext uri="{28A0092B-C50C-407E-A947-70E740481C1C}">
                <a14:useLocalDpi xmlns:a14="http://schemas.microsoft.com/office/drawing/2010/main" val="0"/>
              </a:ext>
            </a:extLst>
          </a:blip>
          <a:srcRect l="3548" t="21085" r="6641" b="20311"/>
          <a:stretch/>
        </p:blipFill>
        <p:spPr>
          <a:xfrm>
            <a:off x="8614538" y="3520906"/>
            <a:ext cx="2292881" cy="1997024"/>
          </a:xfrm>
          <a:prstGeom prst="rect">
            <a:avLst/>
          </a:prstGeom>
        </p:spPr>
      </p:pic>
      <p:pic>
        <p:nvPicPr>
          <p:cNvPr id="10" name="Picture 9"/>
          <p:cNvPicPr>
            <a:picLocks noChangeAspect="1"/>
          </p:cNvPicPr>
          <p:nvPr/>
        </p:nvPicPr>
        <p:blipFill rotWithShape="1">
          <a:blip r:embed="rId8">
            <a:extLst>
              <a:ext uri="{28A0092B-C50C-407E-A947-70E740481C1C}">
                <a14:useLocalDpi xmlns:a14="http://schemas.microsoft.com/office/drawing/2010/main" val="0"/>
              </a:ext>
            </a:extLst>
          </a:blip>
          <a:srcRect r="48924" b="41458"/>
          <a:stretch/>
        </p:blipFill>
        <p:spPr>
          <a:xfrm>
            <a:off x="5087490" y="3426046"/>
            <a:ext cx="2257974" cy="2258867"/>
          </a:xfrm>
          <a:prstGeom prst="rect">
            <a:avLst/>
          </a:prstGeom>
        </p:spPr>
      </p:pic>
    </p:spTree>
    <p:extLst>
      <p:ext uri="{BB962C8B-B14F-4D97-AF65-F5344CB8AC3E}">
        <p14:creationId xmlns:p14="http://schemas.microsoft.com/office/powerpoint/2010/main" val="15514389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a few etiologies of hearing loss and how they might present on the audiogram</a:t>
            </a:r>
            <a:r>
              <a:rPr lang="is-IS" dirty="0" smtClean="0"/>
              <a:t>…</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11804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Presbycusis</a:t>
            </a:r>
            <a:r>
              <a:rPr lang="en-US" dirty="0" smtClean="0"/>
              <a:t>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4829" y="1288082"/>
            <a:ext cx="5447753" cy="5308661"/>
          </a:xfrm>
          <a:prstGeom prst="rect">
            <a:avLst/>
          </a:prstGeom>
        </p:spPr>
      </p:pic>
    </p:spTree>
    <p:extLst>
      <p:ext uri="{BB962C8B-B14F-4D97-AF65-F5344CB8AC3E}">
        <p14:creationId xmlns:p14="http://schemas.microsoft.com/office/powerpoint/2010/main" val="1047076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Noise-Induced Hearing Loss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7692" y="1418846"/>
            <a:ext cx="5896616" cy="5132240"/>
          </a:xfrm>
          <a:prstGeom prst="rect">
            <a:avLst/>
          </a:prstGeom>
        </p:spPr>
      </p:pic>
    </p:spTree>
    <p:extLst>
      <p:ext uri="{BB962C8B-B14F-4D97-AF65-F5344CB8AC3E}">
        <p14:creationId xmlns:p14="http://schemas.microsoft.com/office/powerpoint/2010/main" val="20892196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Ototoxicity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46693" y="600983"/>
            <a:ext cx="4498614" cy="6003758"/>
          </a:xfrm>
        </p:spPr>
      </p:pic>
    </p:spTree>
    <p:extLst>
      <p:ext uri="{BB962C8B-B14F-4D97-AF65-F5344CB8AC3E}">
        <p14:creationId xmlns:p14="http://schemas.microsoft.com/office/powerpoint/2010/main" val="20948674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Otosclerosis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94725" y="1494745"/>
            <a:ext cx="9639976" cy="4885418"/>
          </a:xfrm>
        </p:spPr>
      </p:pic>
    </p:spTree>
    <p:extLst>
      <p:ext uri="{BB962C8B-B14F-4D97-AF65-F5344CB8AC3E}">
        <p14:creationId xmlns:p14="http://schemas.microsoft.com/office/powerpoint/2010/main" val="209065638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Asymmetric Hearing Loss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76890" y="1690688"/>
            <a:ext cx="5638219" cy="4925559"/>
          </a:xfrm>
        </p:spPr>
      </p:pic>
    </p:spTree>
    <p:extLst>
      <p:ext uri="{BB962C8B-B14F-4D97-AF65-F5344CB8AC3E}">
        <p14:creationId xmlns:p14="http://schemas.microsoft.com/office/powerpoint/2010/main" val="18960935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Sudden Sensorineural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71831" y="1548038"/>
            <a:ext cx="5848338" cy="4947645"/>
          </a:xfrm>
        </p:spPr>
      </p:pic>
    </p:spTree>
    <p:extLst>
      <p:ext uri="{BB962C8B-B14F-4D97-AF65-F5344CB8AC3E}">
        <p14:creationId xmlns:p14="http://schemas.microsoft.com/office/powerpoint/2010/main" val="11502813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it sound like to have a hearing loss?</a:t>
            </a:r>
            <a:endParaRPr lang="en-US" dirty="0"/>
          </a:p>
        </p:txBody>
      </p:sp>
      <p:sp>
        <p:nvSpPr>
          <p:cNvPr id="3" name="Content Placeholder 2"/>
          <p:cNvSpPr>
            <a:spLocks noGrp="1"/>
          </p:cNvSpPr>
          <p:nvPr>
            <p:ph idx="1"/>
          </p:nvPr>
        </p:nvSpPr>
        <p:spPr/>
        <p:txBody>
          <a:bodyPr/>
          <a:lstStyle/>
          <a:p>
            <a:r>
              <a:rPr lang="en-US" dirty="0">
                <a:hlinkClick r:id="rId2"/>
              </a:rPr>
              <a:t>https://</a:t>
            </a:r>
            <a:r>
              <a:rPr lang="en-US" dirty="0" smtClean="0">
                <a:hlinkClick r:id="rId2"/>
              </a:rPr>
              <a:t>youtu.be/Bcz7AeBMLSc</a:t>
            </a:r>
            <a:endParaRPr lang="en-US" dirty="0" smtClean="0"/>
          </a:p>
          <a:p>
            <a:r>
              <a:rPr lang="en-US" dirty="0">
                <a:hlinkClick r:id="rId3"/>
              </a:rPr>
              <a:t>https://</a:t>
            </a:r>
            <a:r>
              <a:rPr lang="en-US" dirty="0" smtClean="0">
                <a:hlinkClick r:id="rId3"/>
              </a:rPr>
              <a:t>youtu.be/ar1Dq-M2ok4</a:t>
            </a:r>
            <a:endParaRPr lang="en-US" dirty="0" smtClean="0"/>
          </a:p>
          <a:p>
            <a:endParaRPr lang="en-US" dirty="0"/>
          </a:p>
        </p:txBody>
      </p:sp>
    </p:spTree>
    <p:extLst>
      <p:ext uri="{BB962C8B-B14F-4D97-AF65-F5344CB8AC3E}">
        <p14:creationId xmlns:p14="http://schemas.microsoft.com/office/powerpoint/2010/main" val="1892175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endParaRPr lang="en-US" dirty="0"/>
          </a:p>
          <a:p>
            <a:endParaRPr lang="en-US" dirty="0" smtClean="0"/>
          </a:p>
          <a:p>
            <a:endParaRPr lang="en-US" dirty="0" smtClean="0"/>
          </a:p>
          <a:p>
            <a:endParaRPr lang="en-US" dirty="0" smtClean="0"/>
          </a:p>
          <a:p>
            <a:r>
              <a:rPr lang="en-US" dirty="0" smtClean="0"/>
              <a:t>Email </a:t>
            </a:r>
            <a:r>
              <a:rPr lang="en-US" dirty="0" smtClean="0"/>
              <a:t>address:  </a:t>
            </a:r>
            <a:r>
              <a:rPr lang="en-US" dirty="0" smtClean="0">
                <a:hlinkClick r:id="rId2"/>
              </a:rPr>
              <a:t>marottoj3@sacredheart.edu</a:t>
            </a:r>
            <a:endParaRPr lang="en-US" dirty="0" smtClean="0"/>
          </a:p>
          <a:p>
            <a:r>
              <a:rPr lang="en-US" dirty="0"/>
              <a:t>Phone: 203-396-6894</a:t>
            </a:r>
          </a:p>
          <a:p>
            <a:r>
              <a:rPr lang="en-US" dirty="0" smtClean="0"/>
              <a:t>Office</a:t>
            </a:r>
            <a:r>
              <a:rPr lang="en-US" dirty="0" smtClean="0"/>
              <a:t>: </a:t>
            </a:r>
            <a:r>
              <a:rPr lang="en-US" dirty="0" smtClean="0"/>
              <a:t>Sacred Heart University, Cambridge </a:t>
            </a:r>
            <a:r>
              <a:rPr lang="en-US" dirty="0" smtClean="0"/>
              <a:t>Campus #2-E-13 </a:t>
            </a:r>
            <a:r>
              <a:rPr lang="en-US" dirty="0" smtClean="0"/>
              <a:t>(we will me moving soon to 4000 Park Avenue in Bridgeport!)</a:t>
            </a:r>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7443" y="397783"/>
            <a:ext cx="3292929" cy="3292929"/>
          </a:xfrm>
          <a:prstGeom prst="rect">
            <a:avLst/>
          </a:prstGeom>
        </p:spPr>
      </p:pic>
    </p:spTree>
    <p:extLst>
      <p:ext uri="{BB962C8B-B14F-4D97-AF65-F5344CB8AC3E}">
        <p14:creationId xmlns:p14="http://schemas.microsoft.com/office/powerpoint/2010/main" val="17665048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Profession of Audiology</a:t>
            </a:r>
            <a:endParaRPr lang="en-US" dirty="0"/>
          </a:p>
        </p:txBody>
      </p:sp>
      <p:sp>
        <p:nvSpPr>
          <p:cNvPr id="3" name="Content Placeholder 2"/>
          <p:cNvSpPr>
            <a:spLocks noGrp="1"/>
          </p:cNvSpPr>
          <p:nvPr>
            <p:ph idx="1"/>
          </p:nvPr>
        </p:nvSpPr>
        <p:spPr/>
        <p:txBody>
          <a:bodyPr/>
          <a:lstStyle/>
          <a:p>
            <a:r>
              <a:rPr lang="en-US" dirty="0" smtClean="0"/>
              <a:t>“The </a:t>
            </a:r>
            <a:r>
              <a:rPr lang="en-US" dirty="0"/>
              <a:t>central focus of the profession of audiology is concerned with all auditory impairments and their relationship to disorders of communication. Audiologists identify, assess, diagnose, and treat individuals with impairment of either peripheral or central auditory and/or vestibular function, and strive to prevent such impairments</a:t>
            </a:r>
            <a:r>
              <a:rPr lang="en-US" dirty="0" smtClean="0"/>
              <a:t>.” </a:t>
            </a:r>
            <a:r>
              <a:rPr lang="en-US" i="1" dirty="0" smtClean="0"/>
              <a:t>Academy of Doctors of Audiology, 2016.</a:t>
            </a:r>
            <a:endParaRPr lang="en-US" dirty="0"/>
          </a:p>
        </p:txBody>
      </p:sp>
    </p:spTree>
    <p:extLst>
      <p:ext uri="{BB962C8B-B14F-4D97-AF65-F5344CB8AC3E}">
        <p14:creationId xmlns:p14="http://schemas.microsoft.com/office/powerpoint/2010/main" val="6694166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Prevalence of Hearing Loss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According to the Hearing Loss Association of America (HLAA) 2016: </a:t>
            </a:r>
          </a:p>
          <a:p>
            <a:pPr lvl="1"/>
            <a:r>
              <a:rPr lang="en-US" dirty="0"/>
              <a:t>About 20 percent of Americans, 48 million, report some degree of hearing loss.</a:t>
            </a:r>
          </a:p>
          <a:p>
            <a:pPr lvl="1"/>
            <a:r>
              <a:rPr lang="en-US" dirty="0"/>
              <a:t>At age 65, one out of three people has a hearing loss.</a:t>
            </a:r>
          </a:p>
          <a:p>
            <a:pPr lvl="1"/>
            <a:r>
              <a:rPr lang="en-US" dirty="0"/>
              <a:t>60 percent of the people with hearing loss are either in the work force or in educational settings.</a:t>
            </a:r>
          </a:p>
          <a:p>
            <a:pPr lvl="1"/>
            <a:r>
              <a:rPr lang="en-US" dirty="0"/>
              <a:t>While people in the workplace with the mildest hearing losses show little or no drop in income compared </a:t>
            </a:r>
            <a:r>
              <a:rPr lang="en-US" dirty="0" smtClean="0"/>
              <a:t>with </a:t>
            </a:r>
            <a:r>
              <a:rPr lang="en-US" dirty="0"/>
              <a:t>their normal hearing peers, as the hearing loss increases, so does the reduction in compensation.</a:t>
            </a:r>
          </a:p>
          <a:p>
            <a:pPr lvl="1"/>
            <a:r>
              <a:rPr lang="en-US" dirty="0"/>
              <a:t>About </a:t>
            </a:r>
            <a:r>
              <a:rPr lang="en-US" dirty="0" smtClean="0"/>
              <a:t>3 </a:t>
            </a:r>
            <a:r>
              <a:rPr lang="en-US" dirty="0"/>
              <a:t>of every 1,000 children in the United States are born with a detectable hearing loss in one or both ears.</a:t>
            </a:r>
          </a:p>
          <a:p>
            <a:pPr lvl="1"/>
            <a:r>
              <a:rPr lang="en-US" dirty="0"/>
              <a:t>Almost 15% of school-age children (ages 6-19) have some degree of hearing loss</a:t>
            </a:r>
            <a:r>
              <a:rPr lang="en-US" dirty="0" smtClean="0"/>
              <a:t>.</a:t>
            </a:r>
          </a:p>
          <a:p>
            <a:pPr lvl="1"/>
            <a:r>
              <a:rPr lang="en-US" b="1" dirty="0" smtClean="0"/>
              <a:t>Among adults aged 70 and older with hearing loss who could benefit from hearing aids, fewer than one in three (30 percent) has ever used them. Even fewer adults aged 20 to 69 (approximately 16 percent) who could benefit from wearing hearing aids have ever used them.</a:t>
            </a:r>
            <a:endParaRPr lang="en-US" dirty="0"/>
          </a:p>
          <a:p>
            <a:endParaRPr lang="en-US" dirty="0"/>
          </a:p>
        </p:txBody>
      </p:sp>
    </p:spTree>
    <p:extLst>
      <p:ext uri="{BB962C8B-B14F-4D97-AF65-F5344CB8AC3E}">
        <p14:creationId xmlns:p14="http://schemas.microsoft.com/office/powerpoint/2010/main" val="138057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Scope </a:t>
            </a:r>
            <a:r>
              <a:rPr lang="en-US" dirty="0" smtClean="0"/>
              <a:t>of Practice</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Identification of Hearing and Balance Disorders</a:t>
            </a:r>
          </a:p>
          <a:p>
            <a:pPr marL="514350" indent="-514350">
              <a:buFont typeface="+mj-lt"/>
              <a:buAutoNum type="arabicPeriod"/>
            </a:pPr>
            <a:r>
              <a:rPr lang="en-US" dirty="0" smtClean="0"/>
              <a:t>Assessment and Diagnosis of Hearing and Balance Disorders</a:t>
            </a:r>
          </a:p>
          <a:p>
            <a:pPr marL="514350" indent="-514350">
              <a:buFont typeface="+mj-lt"/>
              <a:buAutoNum type="arabicPeriod"/>
            </a:pPr>
            <a:r>
              <a:rPr lang="en-US" dirty="0" smtClean="0"/>
              <a:t>Treatment of Hearing and Balance Disorders</a:t>
            </a:r>
          </a:p>
          <a:p>
            <a:pPr marL="514350" indent="-514350">
              <a:buFont typeface="+mj-lt"/>
              <a:buAutoNum type="arabicPeriod"/>
            </a:pPr>
            <a:r>
              <a:rPr lang="en-US" dirty="0" smtClean="0"/>
              <a:t>Hearing Conservation</a:t>
            </a:r>
          </a:p>
          <a:p>
            <a:pPr marL="514350" indent="-514350">
              <a:buFont typeface="+mj-lt"/>
              <a:buAutoNum type="arabicPeriod"/>
            </a:pPr>
            <a:r>
              <a:rPr lang="en-US" dirty="0"/>
              <a:t>Intraoperative Neurophysiologic </a:t>
            </a:r>
            <a:r>
              <a:rPr lang="en-US" dirty="0" smtClean="0"/>
              <a:t>Monitoring</a:t>
            </a:r>
          </a:p>
          <a:p>
            <a:pPr marL="514350" indent="-514350">
              <a:buFont typeface="+mj-lt"/>
              <a:buAutoNum type="arabicPeriod"/>
            </a:pPr>
            <a:r>
              <a:rPr lang="en-US" dirty="0" smtClean="0"/>
              <a:t>Research</a:t>
            </a:r>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7707618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Settings</a:t>
            </a:r>
            <a:endParaRPr lang="en-US" dirty="0"/>
          </a:p>
        </p:txBody>
      </p:sp>
      <p:sp>
        <p:nvSpPr>
          <p:cNvPr id="3" name="Content Placeholder 2"/>
          <p:cNvSpPr>
            <a:spLocks noGrp="1"/>
          </p:cNvSpPr>
          <p:nvPr>
            <p:ph idx="1"/>
          </p:nvPr>
        </p:nvSpPr>
        <p:spPr/>
        <p:txBody>
          <a:bodyPr/>
          <a:lstStyle/>
          <a:p>
            <a:pPr marL="228600" lvl="1">
              <a:spcBef>
                <a:spcPts val="1000"/>
              </a:spcBef>
            </a:pPr>
            <a:r>
              <a:rPr lang="en-US" sz="2800" dirty="0"/>
              <a:t>Audiologists work in settings such as:</a:t>
            </a:r>
          </a:p>
          <a:p>
            <a:pPr marL="685800" lvl="2">
              <a:spcBef>
                <a:spcPts val="1000"/>
              </a:spcBef>
            </a:pPr>
            <a:r>
              <a:rPr lang="en-US" sz="2400" dirty="0"/>
              <a:t>Clinical settings (hospitals, private </a:t>
            </a:r>
            <a:r>
              <a:rPr lang="en-US" sz="2400" dirty="0" smtClean="0"/>
              <a:t>practice, </a:t>
            </a:r>
            <a:r>
              <a:rPr lang="en-US" sz="2400" dirty="0"/>
              <a:t>or other medical facility)</a:t>
            </a:r>
          </a:p>
          <a:p>
            <a:pPr marL="685800" lvl="2">
              <a:spcBef>
                <a:spcPts val="1000"/>
              </a:spcBef>
            </a:pPr>
            <a:r>
              <a:rPr lang="en-US" sz="2400" dirty="0"/>
              <a:t>Professors at universities and colleges</a:t>
            </a:r>
          </a:p>
          <a:p>
            <a:pPr marL="685800" lvl="2">
              <a:spcBef>
                <a:spcPts val="1000"/>
              </a:spcBef>
            </a:pPr>
            <a:r>
              <a:rPr lang="en-US" sz="2400" dirty="0"/>
              <a:t>Research</a:t>
            </a:r>
          </a:p>
          <a:p>
            <a:pPr marL="685800" lvl="2">
              <a:spcBef>
                <a:spcPts val="1000"/>
              </a:spcBef>
            </a:pPr>
            <a:r>
              <a:rPr lang="en-US" sz="2400" dirty="0"/>
              <a:t>Hearing aid manufacturing companies</a:t>
            </a:r>
          </a:p>
          <a:p>
            <a:pPr marL="685800" lvl="2">
              <a:spcBef>
                <a:spcPts val="1000"/>
              </a:spcBef>
            </a:pPr>
            <a:r>
              <a:rPr lang="en-US" sz="2400" dirty="0"/>
              <a:t>Industrial/hearing conservation</a:t>
            </a:r>
          </a:p>
          <a:p>
            <a:endParaRPr lang="en-US" dirty="0"/>
          </a:p>
        </p:txBody>
      </p:sp>
    </p:spTree>
    <p:extLst>
      <p:ext uri="{BB962C8B-B14F-4D97-AF65-F5344CB8AC3E}">
        <p14:creationId xmlns:p14="http://schemas.microsoft.com/office/powerpoint/2010/main" val="6501059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Psychoacoustic Principles  </a:t>
            </a:r>
            <a:endParaRPr lang="en-US" dirty="0"/>
          </a:p>
        </p:txBody>
      </p:sp>
      <p:sp>
        <p:nvSpPr>
          <p:cNvPr id="3" name="Content Placeholder 2"/>
          <p:cNvSpPr>
            <a:spLocks noGrp="1"/>
          </p:cNvSpPr>
          <p:nvPr>
            <p:ph idx="1"/>
          </p:nvPr>
        </p:nvSpPr>
        <p:spPr/>
        <p:txBody>
          <a:bodyPr/>
          <a:lstStyle/>
          <a:p>
            <a:r>
              <a:rPr lang="en-US" dirty="0" smtClean="0"/>
              <a:t>Frequency = Pitch</a:t>
            </a:r>
          </a:p>
          <a:p>
            <a:r>
              <a:rPr lang="en-US" dirty="0" smtClean="0"/>
              <a:t>Amplitude = Loudness</a:t>
            </a:r>
          </a:p>
          <a:p>
            <a:r>
              <a:rPr lang="en-US" dirty="0" smtClean="0"/>
              <a:t>Time = Duration </a:t>
            </a:r>
            <a:endParaRPr lang="en-US" dirty="0"/>
          </a:p>
        </p:txBody>
      </p:sp>
    </p:spTree>
    <p:extLst>
      <p:ext uri="{BB962C8B-B14F-4D97-AF65-F5344CB8AC3E}">
        <p14:creationId xmlns:p14="http://schemas.microsoft.com/office/powerpoint/2010/main" val="4774595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9856</TotalTime>
  <Words>1929</Words>
  <Application>Microsoft Macintosh PowerPoint</Application>
  <PresentationFormat>Widescreen</PresentationFormat>
  <Paragraphs>238</Paragraphs>
  <Slides>49</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49</vt:i4>
      </vt:variant>
    </vt:vector>
  </HeadingPairs>
  <TitlesOfParts>
    <vt:vector size="53" baseType="lpstr">
      <vt:lpstr>Calibri</vt:lpstr>
      <vt:lpstr>Calibri Light</vt:lpstr>
      <vt:lpstr>Arial</vt:lpstr>
      <vt:lpstr>Office Theme</vt:lpstr>
      <vt:lpstr>An Introduction to  Hearing Loss:  Examining Conductive &amp; Sensorineural Loss</vt:lpstr>
      <vt:lpstr>Learning Objectives</vt:lpstr>
      <vt:lpstr>The Profession of Audiology</vt:lpstr>
      <vt:lpstr>The Profession of Audiology</vt:lpstr>
      <vt:lpstr>The Profession of Audiology</vt:lpstr>
      <vt:lpstr>The Prevalence of Hearing Loss</vt:lpstr>
      <vt:lpstr>Our Scope of Practice</vt:lpstr>
      <vt:lpstr>Work Settings</vt:lpstr>
      <vt:lpstr>Basic Psychoacoustic Principles  </vt:lpstr>
      <vt:lpstr>Assessment</vt:lpstr>
      <vt:lpstr>Assessment</vt:lpstr>
      <vt:lpstr>Assessment </vt:lpstr>
      <vt:lpstr>Assessment </vt:lpstr>
      <vt:lpstr>Audiogram Terminology</vt:lpstr>
      <vt:lpstr>The Audiogram Legend</vt:lpstr>
      <vt:lpstr>Pure-Tone Thresholds</vt:lpstr>
      <vt:lpstr>Pure-Tone Thresholds</vt:lpstr>
      <vt:lpstr>Speech Reception Threshold</vt:lpstr>
      <vt:lpstr>Speech Discrimination/Word Recognition</vt:lpstr>
      <vt:lpstr>Speech Discrimination/Word Recognition</vt:lpstr>
      <vt:lpstr>Summary So Far…</vt:lpstr>
      <vt:lpstr>Next Up…</vt:lpstr>
      <vt:lpstr>Tympanometry</vt:lpstr>
      <vt:lpstr>Tympanometry</vt:lpstr>
      <vt:lpstr>Acoustic Reflex Threshold </vt:lpstr>
      <vt:lpstr>Acoustic Reflex Threshold</vt:lpstr>
      <vt:lpstr>Otoacoustic Emissions </vt:lpstr>
      <vt:lpstr>Now that we have detected hearing loss, how do we quantify it?</vt:lpstr>
      <vt:lpstr>Degree of Hearing Loss</vt:lpstr>
      <vt:lpstr>Degree of Hearing Loss</vt:lpstr>
      <vt:lpstr>Types of Hearing Loss</vt:lpstr>
      <vt:lpstr>Sensorineural Hearing Loss</vt:lpstr>
      <vt:lpstr>Conductive Hearing Loss</vt:lpstr>
      <vt:lpstr>Mixed Hearing Loss</vt:lpstr>
      <vt:lpstr>Some Causes of Conductive Hearing Loss</vt:lpstr>
      <vt:lpstr>Some Causes of Conductive Hearing Loss</vt:lpstr>
      <vt:lpstr>Some Causes of Sensorineural Hearing Loss</vt:lpstr>
      <vt:lpstr>Onset of Hearing Loss</vt:lpstr>
      <vt:lpstr>Other Hearing Loss Descriptors </vt:lpstr>
      <vt:lpstr>PowerPoint Presentation</vt:lpstr>
      <vt:lpstr>Let’s look at a few etiologies of hearing loss and how they might present on the audiogram…</vt:lpstr>
      <vt:lpstr>Presbycusis </vt:lpstr>
      <vt:lpstr>Noise-Induced Hearing Loss</vt:lpstr>
      <vt:lpstr>Ototoxicity </vt:lpstr>
      <vt:lpstr>Otosclerosis</vt:lpstr>
      <vt:lpstr>Asymmetric Hearing Loss</vt:lpstr>
      <vt:lpstr>Sudden Sensorineural </vt:lpstr>
      <vt:lpstr>What does it sound like to have a hearing loss?</vt:lpstr>
      <vt:lpstr>Questions?</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the Profession of Audiology</dc:title>
  <dc:creator>Microsoft Office User</dc:creator>
  <cp:lastModifiedBy>Microsoft Office User</cp:lastModifiedBy>
  <cp:revision>46</cp:revision>
  <dcterms:created xsi:type="dcterms:W3CDTF">2016-09-19T23:52:23Z</dcterms:created>
  <dcterms:modified xsi:type="dcterms:W3CDTF">2017-03-14T19:25:23Z</dcterms:modified>
</cp:coreProperties>
</file>