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61" r:id="rId4"/>
    <p:sldId id="258" r:id="rId5"/>
    <p:sldId id="259" r:id="rId6"/>
    <p:sldId id="262" r:id="rId7"/>
    <p:sldId id="264" r:id="rId8"/>
    <p:sldId id="263" r:id="rId9"/>
    <p:sldId id="265" r:id="rId10"/>
    <p:sldId id="267" r:id="rId11"/>
    <p:sldId id="268" r:id="rId12"/>
    <p:sldId id="269" r:id="rId13"/>
    <p:sldId id="266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60" r:id="rId25"/>
  </p:sldIdLst>
  <p:sldSz cx="9144000" cy="5143500" type="screen16x9"/>
  <p:notesSz cx="6858000" cy="9144000"/>
  <p:embeddedFontLst>
    <p:embeddedFont>
      <p:font typeface="Lato" panose="020B0604020202020204" charset="0"/>
      <p:regular r:id="rId27"/>
      <p:bold r:id="rId28"/>
      <p:italic r:id="rId29"/>
      <p:boldItalic r:id="rId30"/>
    </p:embeddedFont>
    <p:embeddedFont>
      <p:font typeface="Montserrat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329" autoAdjust="0"/>
  </p:normalViewPr>
  <p:slideViewPr>
    <p:cSldViewPr snapToGrid="0">
      <p:cViewPr varScale="1">
        <p:scale>
          <a:sx n="88" d="100"/>
          <a:sy n="88" d="100"/>
        </p:scale>
        <p:origin x="84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Preprints – scholarly articles pre-peer review</a:t>
            </a:r>
          </a:p>
          <a:p>
            <a:pPr lvl="0"/>
            <a:r>
              <a:rPr lang="en-US" dirty="0"/>
              <a:t>Most are eventually published, but some important results in mathematics preprint only</a:t>
            </a:r>
          </a:p>
          <a:p>
            <a:pPr lvl="0"/>
            <a:r>
              <a:rPr lang="en-US" dirty="0"/>
              <a:t>bioarXiv and </a:t>
            </a:r>
            <a:r>
              <a:rPr lang="en-US" dirty="0" err="1"/>
              <a:t>medarXiv</a:t>
            </a:r>
            <a:r>
              <a:rPr lang="en-US" dirty="0"/>
              <a:t> – offshoots of </a:t>
            </a:r>
            <a:r>
              <a:rPr lang="en-US" dirty="0" err="1"/>
              <a:t>arXiv</a:t>
            </a:r>
            <a:r>
              <a:rPr lang="en-US" dirty="0"/>
              <a:t>, a multisubject preprint repository around since 1991</a:t>
            </a:r>
          </a:p>
          <a:p>
            <a:pPr lvl="1"/>
            <a:r>
              <a:rPr lang="en-US" dirty="0"/>
              <a:t>medrXiv v. new</a:t>
            </a:r>
          </a:p>
          <a:p>
            <a:pPr lvl="0"/>
            <a:r>
              <a:rPr lang="en-US" dirty="0"/>
              <a:t>Be very careful with these – not peer-reviewed!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25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Data – check articles of interest to see if data is published – more funders starting to require link from article itself</a:t>
            </a:r>
          </a:p>
          <a:p>
            <a:pPr lvl="0"/>
            <a:r>
              <a:rPr lang="en-US" dirty="0"/>
              <a:t>Re3data – registry of research-data repositories</a:t>
            </a:r>
          </a:p>
        </p:txBody>
      </p:sp>
    </p:spTree>
    <p:extLst>
      <p:ext uri="{BB962C8B-B14F-4D97-AF65-F5344CB8AC3E}">
        <p14:creationId xmlns:p14="http://schemas.microsoft.com/office/powerpoint/2010/main" val="1542943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Data – check articles of interest to see if data is published – more funders starting to require link from article itself</a:t>
            </a:r>
          </a:p>
          <a:p>
            <a:pPr lvl="0"/>
            <a:r>
              <a:rPr lang="en-US" dirty="0"/>
              <a:t>Re3data – registry of research-data repositories</a:t>
            </a:r>
          </a:p>
          <a:p>
            <a:pPr lvl="0"/>
            <a:r>
              <a:rPr lang="en-US" dirty="0"/>
              <a:t>CDC, WHO, government websites for health data</a:t>
            </a:r>
          </a:p>
        </p:txBody>
      </p:sp>
    </p:spTree>
    <p:extLst>
      <p:ext uri="{BB962C8B-B14F-4D97-AF65-F5344CB8AC3E}">
        <p14:creationId xmlns:p14="http://schemas.microsoft.com/office/powerpoint/2010/main" val="2224910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Searches many of our databases – good place to start for trade publications &amp; news</a:t>
            </a:r>
          </a:p>
        </p:txBody>
      </p:sp>
    </p:spTree>
    <p:extLst>
      <p:ext uri="{BB962C8B-B14F-4D97-AF65-F5344CB8AC3E}">
        <p14:creationId xmlns:p14="http://schemas.microsoft.com/office/powerpoint/2010/main" val="2795175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Google advanced search – most important site, domain, file type</a:t>
            </a:r>
          </a:p>
          <a:p>
            <a:r>
              <a:rPr lang="en-US" dirty="0"/>
              <a:t>Keywords like “report,” “study,” “white paper”</a:t>
            </a:r>
          </a:p>
          <a:p>
            <a:r>
              <a:rPr lang="en-US" dirty="0"/>
              <a:t>Reports – search in .gov, .</a:t>
            </a:r>
            <a:r>
              <a:rPr lang="en-US" dirty="0" err="1"/>
              <a:t>edu</a:t>
            </a:r>
            <a:r>
              <a:rPr lang="en-US" dirty="0"/>
              <a:t>, or specific organization, pdfs or Microsoft word files</a:t>
            </a:r>
          </a:p>
          <a:p>
            <a:r>
              <a:rPr lang="en-US" dirty="0"/>
              <a:t>Search engines for many of these things, many specific to medicine</a:t>
            </a:r>
          </a:p>
          <a:p>
            <a:r>
              <a:rPr lang="en-US" dirty="0"/>
              <a:t>ex. Clinicaltrials.gov, uspto.gov (patent search)</a:t>
            </a:r>
          </a:p>
        </p:txBody>
      </p:sp>
    </p:spTree>
    <p:extLst>
      <p:ext uri="{BB962C8B-B14F-4D97-AF65-F5344CB8AC3E}">
        <p14:creationId xmlns:p14="http://schemas.microsoft.com/office/powerpoint/2010/main" val="394487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53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a337e76f8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ca337e76f8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Fourth international conference on grey literature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a337e76f8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ca337e76f8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Black literature – peer-reviewed publications in commercial databases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4781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Required by </a:t>
            </a:r>
            <a:r>
              <a:rPr lang="en-US" dirty="0" err="1"/>
              <a:t>cochrane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437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69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Institutional repositories – like PCOM </a:t>
            </a:r>
            <a:r>
              <a:rPr lang="en-US" dirty="0" err="1"/>
              <a:t>DigitalCommons</a:t>
            </a:r>
            <a:r>
              <a:rPr lang="en-US" dirty="0"/>
              <a:t>, repositories of work done at that institution</a:t>
            </a:r>
          </a:p>
          <a:p>
            <a:pPr lvl="1"/>
            <a:r>
              <a:rPr lang="en-US" dirty="0" err="1"/>
              <a:t>DigitalCommons</a:t>
            </a:r>
            <a:r>
              <a:rPr lang="en-US" dirty="0"/>
              <a:t> searches across all repositories on that platform</a:t>
            </a:r>
          </a:p>
          <a:p>
            <a:pPr lvl="1"/>
            <a:r>
              <a:rPr lang="en-US" dirty="0"/>
              <a:t>Great place to start for theses and dissertations</a:t>
            </a:r>
          </a:p>
          <a:p>
            <a:pPr lvl="1"/>
            <a:r>
              <a:rPr lang="en-US" dirty="0"/>
              <a:t>Some course materials, presentations, other unpublished work, but usually depends on individuals to put up</a:t>
            </a:r>
          </a:p>
          <a:p>
            <a:pPr marL="914400" marR="0" lvl="1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tabLst/>
              <a:defRPr/>
            </a:pPr>
            <a:r>
              <a:rPr lang="en-US" dirty="0"/>
              <a:t>Interested in a specific place, just find their library webpage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45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search across all repositories on </a:t>
            </a:r>
            <a:r>
              <a:rPr lang="en-US" dirty="0" err="1"/>
              <a:t>bepress</a:t>
            </a:r>
            <a:endParaRPr lang="en-US" dirty="0"/>
          </a:p>
          <a:p>
            <a:r>
              <a:rPr lang="en-US" dirty="0"/>
              <a:t>Different </a:t>
            </a:r>
          </a:p>
        </p:txBody>
      </p:sp>
    </p:spTree>
    <p:extLst>
      <p:ext uri="{BB962C8B-B14F-4D97-AF65-F5344CB8AC3E}">
        <p14:creationId xmlns:p14="http://schemas.microsoft.com/office/powerpoint/2010/main" val="456393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Find [subject] Commons on DC </a:t>
            </a:r>
            <a:r>
              <a:rPr lang="en-US" dirty="0" err="1"/>
              <a:t>publictions</a:t>
            </a:r>
            <a:r>
              <a:rPr lang="en-US" dirty="0"/>
              <a:t> – included in physical therapy commons</a:t>
            </a:r>
          </a:p>
          <a:p>
            <a:pPr marL="158750" indent="0">
              <a:buNone/>
            </a:pPr>
            <a:r>
              <a:rPr lang="en-US" dirty="0"/>
              <a:t>Digital Commons Network – network.bepress.com</a:t>
            </a:r>
          </a:p>
        </p:txBody>
      </p:sp>
    </p:spTree>
    <p:extLst>
      <p:ext uri="{BB962C8B-B14F-4D97-AF65-F5344CB8AC3E}">
        <p14:creationId xmlns:p14="http://schemas.microsoft.com/office/powerpoint/2010/main" val="269142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Find [subject] Commons on DC publications – included in physical therapy commons</a:t>
            </a:r>
          </a:p>
          <a:p>
            <a:pPr marL="158750" indent="0">
              <a:buNone/>
            </a:pPr>
            <a:r>
              <a:rPr lang="en-US" dirty="0"/>
              <a:t>Digital Commons Network – network.bepress.com</a:t>
            </a:r>
          </a:p>
          <a:p>
            <a:pPr marL="158750" indent="0">
              <a:buNone/>
            </a:pPr>
            <a:r>
              <a:rPr lang="en-US" dirty="0"/>
              <a:t>“search this commons” includes same filters as in previous search</a:t>
            </a:r>
          </a:p>
        </p:txBody>
      </p:sp>
    </p:spTree>
    <p:extLst>
      <p:ext uri="{BB962C8B-B14F-4D97-AF65-F5344CB8AC3E}">
        <p14:creationId xmlns:p14="http://schemas.microsoft.com/office/powerpoint/2010/main" val="3277130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ature.com/sdata/policies/repositories" TargetMode="External"/><Relationship Id="rId3" Type="http://schemas.openxmlformats.org/officeDocument/2006/relationships/hyperlink" Target="https://canberra.libguides.com/greyliterature" TargetMode="External"/><Relationship Id="rId7" Type="http://schemas.openxmlformats.org/officeDocument/2006/relationships/hyperlink" Target="https://www.re3data.org/" TargetMode="External"/><Relationship Id="rId12" Type="http://schemas.openxmlformats.org/officeDocument/2006/relationships/hyperlink" Target="https://patents.google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medrxiv.org/" TargetMode="External"/><Relationship Id="rId11" Type="http://schemas.openxmlformats.org/officeDocument/2006/relationships/hyperlink" Target="https://www.clinicaltrials.gov/" TargetMode="External"/><Relationship Id="rId5" Type="http://schemas.openxmlformats.org/officeDocument/2006/relationships/hyperlink" Target="https://www.biorxiv.org/" TargetMode="External"/><Relationship Id="rId10" Type="http://schemas.openxmlformats.org/officeDocument/2006/relationships/hyperlink" Target="https://www.mededportal.org/" TargetMode="External"/><Relationship Id="rId4" Type="http://schemas.openxmlformats.org/officeDocument/2006/relationships/hyperlink" Target="http://network.bepress.com/" TargetMode="External"/><Relationship Id="rId9" Type="http://schemas.openxmlformats.org/officeDocument/2006/relationships/hyperlink" Target="https://www.healthdata.gov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261700" cy="17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dirty="0"/>
              <a:t>Library Research Series:</a:t>
            </a:r>
            <a:endParaRPr sz="2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88" b="1" dirty="0"/>
              <a:t>Grey Literature</a:t>
            </a:r>
            <a:endParaRPr sz="4388" b="1" dirty="0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4823900" y="3924925"/>
            <a:ext cx="3975000" cy="102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/>
              <a:t>Jackie Werner</a:t>
            </a:r>
            <a:endParaRPr sz="25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Scholarly Communications and Research Librarian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jaclynwe@pcom.edu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E17D1E7-8FA7-4FD9-9B1E-49CD0CDD0A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05025" y="393700"/>
            <a:ext cx="7038975" cy="914400"/>
          </a:xfrm>
        </p:spPr>
        <p:txBody>
          <a:bodyPr/>
          <a:lstStyle/>
          <a:p>
            <a:r>
              <a:rPr lang="en-US" dirty="0"/>
              <a:t>Institutional Repositories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2CB66D-1782-4FE6-961C-43440BB2C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114" y="-716"/>
            <a:ext cx="6877671" cy="51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412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E17D1E7-8FA7-4FD9-9B1E-49CD0CDD0A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05025" y="393700"/>
            <a:ext cx="7038975" cy="914400"/>
          </a:xfrm>
        </p:spPr>
        <p:txBody>
          <a:bodyPr/>
          <a:lstStyle/>
          <a:p>
            <a:r>
              <a:rPr lang="en-US" dirty="0"/>
              <a:t>Institutional Repositories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62FA7C-5DCA-46F6-B932-92EB0599D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500" y="0"/>
            <a:ext cx="72093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757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B6853-13D2-4071-90B0-2893D74F2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Repositories</a:t>
            </a:r>
            <a:br>
              <a:rPr lang="en-US" dirty="0"/>
            </a:br>
            <a:r>
              <a:rPr lang="en-US" dirty="0"/>
              <a:t>(Preprints &amp; Data)</a:t>
            </a:r>
          </a:p>
        </p:txBody>
      </p:sp>
    </p:spTree>
    <p:extLst>
      <p:ext uri="{BB962C8B-B14F-4D97-AF65-F5344CB8AC3E}">
        <p14:creationId xmlns:p14="http://schemas.microsoft.com/office/powerpoint/2010/main" val="2295209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3A6DE4-2923-41BA-82F2-38E14DDEB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305" y="0"/>
            <a:ext cx="506641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3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211A46-1699-459B-BAD5-701DE80F1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971" y="0"/>
            <a:ext cx="769428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242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8A302E-BC12-470A-B2D7-B5E2A82BC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008" y="0"/>
            <a:ext cx="716884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37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73331-EA7B-4CCD-A641-FA56707C8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Databases</a:t>
            </a:r>
          </a:p>
        </p:txBody>
      </p:sp>
    </p:spTree>
    <p:extLst>
      <p:ext uri="{BB962C8B-B14F-4D97-AF65-F5344CB8AC3E}">
        <p14:creationId xmlns:p14="http://schemas.microsoft.com/office/powerpoint/2010/main" val="3845060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99CA7-253E-459F-9C65-2CB1BFF5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7CFB-4BF9-467A-BB2A-0098A2A09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500" y="1567550"/>
            <a:ext cx="3274500" cy="2911200"/>
          </a:xfrm>
        </p:spPr>
        <p:txBody>
          <a:bodyPr>
            <a:normAutofit/>
          </a:bodyPr>
          <a:lstStyle/>
          <a:p>
            <a:r>
              <a:rPr lang="en-US" sz="1600" dirty="0"/>
              <a:t>Conference papers</a:t>
            </a:r>
          </a:p>
          <a:p>
            <a:r>
              <a:rPr lang="en-US" sz="1600" dirty="0"/>
              <a:t>Book chapters</a:t>
            </a:r>
          </a:p>
          <a:p>
            <a:r>
              <a:rPr lang="en-US" sz="1600" dirty="0"/>
              <a:t>Data papers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6044D-DD52-414F-AD45-16886B38B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391" y="0"/>
            <a:ext cx="66865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02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99CA7-253E-459F-9C65-2CB1BFF5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7CFB-4BF9-467A-BB2A-0098A2A09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500" y="1567550"/>
            <a:ext cx="3274500" cy="2911200"/>
          </a:xfrm>
        </p:spPr>
        <p:txBody>
          <a:bodyPr>
            <a:normAutofit/>
          </a:bodyPr>
          <a:lstStyle/>
          <a:p>
            <a:r>
              <a:rPr lang="en-US" sz="1600" dirty="0"/>
              <a:t>Conference abstracts</a:t>
            </a:r>
          </a:p>
          <a:p>
            <a:r>
              <a:rPr lang="en-US" sz="1600" dirty="0"/>
              <a:t>Conference papers</a:t>
            </a:r>
          </a:p>
          <a:p>
            <a:r>
              <a:rPr lang="en-US" sz="1600" dirty="0"/>
              <a:t>Book chapters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2173D9-7971-4D04-A9B2-A68D65ABB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66865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08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99CA7-253E-459F-9C65-2CB1BFF5B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7500" y="393749"/>
            <a:ext cx="7038900" cy="999621"/>
          </a:xfrm>
        </p:spPr>
        <p:txBody>
          <a:bodyPr>
            <a:normAutofit/>
          </a:bodyPr>
          <a:lstStyle/>
          <a:p>
            <a:r>
              <a:rPr lang="en-US" dirty="0"/>
              <a:t>Dissertations &amp;</a:t>
            </a:r>
            <a:br>
              <a:rPr lang="en-US" dirty="0"/>
            </a:br>
            <a:r>
              <a:rPr lang="en-US" dirty="0"/>
              <a:t>Theses (ProQuest)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7CFB-4BF9-467A-BB2A-0098A2A09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500" y="1567550"/>
            <a:ext cx="3274500" cy="2911200"/>
          </a:xfrm>
        </p:spPr>
        <p:txBody>
          <a:bodyPr>
            <a:normAutofit/>
          </a:bodyPr>
          <a:lstStyle/>
          <a:p>
            <a:r>
              <a:rPr lang="en-US" sz="1600" dirty="0"/>
              <a:t>Dissertations</a:t>
            </a:r>
          </a:p>
          <a:p>
            <a:r>
              <a:rPr lang="en-US" sz="1600" dirty="0"/>
              <a:t>Theses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06643-1117-4C01-A431-A86BAF505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789432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8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/>
              <a:t>What is Grey Literature?</a:t>
            </a:r>
            <a:endParaRPr sz="3500" dirty="0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15457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/>
              <a:t>“That which is produced on all levels of government, academics, business and industry in print and electronic formats, but which is not controlled by commercial publishers.”</a:t>
            </a:r>
            <a:endParaRPr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99CA7-253E-459F-9C65-2CB1BFF5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MedEdPORTAL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7CFB-4BF9-467A-BB2A-0098A2A09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500" y="1567550"/>
            <a:ext cx="3274500" cy="2911200"/>
          </a:xfrm>
        </p:spPr>
        <p:txBody>
          <a:bodyPr>
            <a:normAutofit/>
          </a:bodyPr>
          <a:lstStyle/>
          <a:p>
            <a:r>
              <a:rPr lang="en-US" sz="1600" dirty="0"/>
              <a:t>Teaching resources</a:t>
            </a:r>
          </a:p>
          <a:p>
            <a:r>
              <a:rPr lang="en-US" sz="1600" dirty="0"/>
              <a:t>Course materials</a:t>
            </a:r>
          </a:p>
          <a:p>
            <a:r>
              <a:rPr lang="en-US" sz="1600" dirty="0"/>
              <a:t>Peer-reviewed articles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59ADAF-4250-4A60-BEE3-0788E3FC5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748" y="0"/>
            <a:ext cx="439125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88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99CA7-253E-459F-9C65-2CB1BFF5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OneSearch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7CFB-4BF9-467A-BB2A-0098A2A09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500" y="1567550"/>
            <a:ext cx="3274500" cy="2911200"/>
          </a:xfrm>
        </p:spPr>
        <p:txBody>
          <a:bodyPr>
            <a:normAutofit/>
          </a:bodyPr>
          <a:lstStyle/>
          <a:p>
            <a:r>
              <a:rPr lang="en-US" sz="1600" dirty="0"/>
              <a:t>Trade Publications</a:t>
            </a:r>
          </a:p>
          <a:p>
            <a:r>
              <a:rPr lang="en-US" sz="1600" dirty="0"/>
              <a:t>News</a:t>
            </a:r>
          </a:p>
          <a:p>
            <a:r>
              <a:rPr lang="en-US" sz="1600" dirty="0"/>
              <a:t>Reports</a:t>
            </a:r>
          </a:p>
          <a:p>
            <a:r>
              <a:rPr lang="en-US" sz="1600" dirty="0"/>
              <a:t>Videos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051786-8BD3-4648-9013-9794EFE5C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852" y="0"/>
            <a:ext cx="85386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23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EB99A-D094-4B61-862C-C5F96C0F3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</a:t>
            </a:r>
            <a:br>
              <a:rPr lang="en-US" dirty="0"/>
            </a:br>
            <a:r>
              <a:rPr lang="en-US" dirty="0"/>
              <a:t>(yes, really)</a:t>
            </a:r>
          </a:p>
        </p:txBody>
      </p:sp>
    </p:spTree>
    <p:extLst>
      <p:ext uri="{BB962C8B-B14F-4D97-AF65-F5344CB8AC3E}">
        <p14:creationId xmlns:p14="http://schemas.microsoft.com/office/powerpoint/2010/main" val="3445898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6AB66C-00A1-40E1-A3BB-4A2ABD5E4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018" y="356878"/>
            <a:ext cx="6839905" cy="442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79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A3F37-DA7C-4C55-A3AF-6254BC64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90A2E-4F67-43A8-85FD-5B876373AF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hlinkClick r:id="rId3"/>
              </a:rPr>
              <a:t>Grey Literature in Health </a:t>
            </a:r>
            <a:r>
              <a:rPr lang="en-US" sz="1400" dirty="0" err="1">
                <a:hlinkClick r:id="rId3"/>
              </a:rPr>
              <a:t>LibGuide</a:t>
            </a:r>
            <a:endParaRPr lang="en-US" sz="1400" dirty="0"/>
          </a:p>
          <a:p>
            <a:r>
              <a:rPr lang="en-US" sz="1400" dirty="0">
                <a:hlinkClick r:id="rId4"/>
              </a:rPr>
              <a:t>Digital Commons Network</a:t>
            </a:r>
            <a:r>
              <a:rPr lang="en-US" sz="1400" dirty="0"/>
              <a:t> </a:t>
            </a:r>
          </a:p>
          <a:p>
            <a:r>
              <a:rPr lang="en-US" sz="1400" dirty="0">
                <a:hlinkClick r:id="rId5"/>
              </a:rPr>
              <a:t>bioarXiv</a:t>
            </a:r>
            <a:r>
              <a:rPr lang="en-US" sz="1400" dirty="0"/>
              <a:t> (preprints)</a:t>
            </a:r>
          </a:p>
          <a:p>
            <a:r>
              <a:rPr lang="en-US" sz="1400" dirty="0">
                <a:hlinkClick r:id="rId6"/>
              </a:rPr>
              <a:t>medrXiv</a:t>
            </a:r>
            <a:r>
              <a:rPr lang="en-US" sz="1400" dirty="0"/>
              <a:t> (preprints)</a:t>
            </a:r>
          </a:p>
          <a:p>
            <a:r>
              <a:rPr lang="en-US" sz="1400" dirty="0">
                <a:hlinkClick r:id="rId7"/>
              </a:rPr>
              <a:t>Registry of Research Data Repositories </a:t>
            </a:r>
            <a:endParaRPr lang="en-US" sz="1400" dirty="0"/>
          </a:p>
          <a:p>
            <a:r>
              <a:rPr lang="en-US" sz="1400" dirty="0">
                <a:hlinkClick r:id="rId8"/>
              </a:rPr>
              <a:t>Recommended Data Repositories </a:t>
            </a:r>
            <a:r>
              <a:rPr lang="en-US" sz="1400" dirty="0"/>
              <a:t>(Nature)</a:t>
            </a:r>
          </a:p>
          <a:p>
            <a:r>
              <a:rPr lang="en-US" sz="1400" dirty="0">
                <a:hlinkClick r:id="rId9"/>
              </a:rPr>
              <a:t>HealthData.gov </a:t>
            </a:r>
            <a:r>
              <a:rPr lang="en-US" sz="1400" dirty="0"/>
              <a:t>(US government)</a:t>
            </a:r>
          </a:p>
          <a:p>
            <a:r>
              <a:rPr lang="en-US" sz="1400" dirty="0">
                <a:hlinkClick r:id="rId10"/>
              </a:rPr>
              <a:t>MedEdPORTAL</a:t>
            </a:r>
            <a:r>
              <a:rPr lang="en-US" sz="1400" dirty="0"/>
              <a:t> (course materials)</a:t>
            </a:r>
          </a:p>
          <a:p>
            <a:r>
              <a:rPr lang="en-US" sz="1400" dirty="0">
                <a:hlinkClick r:id="rId11"/>
              </a:rPr>
              <a:t>ClinicalTrials.gov</a:t>
            </a:r>
            <a:endParaRPr lang="en-US" sz="1400" dirty="0"/>
          </a:p>
          <a:p>
            <a:r>
              <a:rPr lang="en-US" sz="1400" dirty="0">
                <a:hlinkClick r:id="rId12"/>
              </a:rPr>
              <a:t>Google Patents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737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/>
              <a:t>What is Grey Literature?</a:t>
            </a:r>
            <a:endParaRPr sz="3500" dirty="0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6640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Font typeface="Lato"/>
              <a:buNone/>
            </a:pPr>
            <a:r>
              <a:rPr lang="en-US" sz="2000" dirty="0"/>
              <a:t>Information that is unpublished or not published commercially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CF805-2E67-4F6F-AFF5-54954A2D55E0}"/>
              </a:ext>
            </a:extLst>
          </p:cNvPr>
          <p:cNvSpPr txBox="1"/>
          <p:nvPr/>
        </p:nvSpPr>
        <p:spPr>
          <a:xfrm>
            <a:off x="1175679" y="2408671"/>
            <a:ext cx="24275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Annual reports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Blogs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Book chapters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Bulletins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Conference papers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Course materials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Dissertations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Emails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Fact sheets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63E2A9-625D-4DB3-987C-ABC110A05623}"/>
              </a:ext>
            </a:extLst>
          </p:cNvPr>
          <p:cNvSpPr txBox="1"/>
          <p:nvPr/>
        </p:nvSpPr>
        <p:spPr>
          <a:xfrm>
            <a:off x="3603193" y="2408670"/>
            <a:ext cx="24275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Government documents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Interviews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Lectures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Legislation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Newsletters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Newspaper clippings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Pamphlets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Patents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90DE96-7C88-4125-BF8F-3DDEBB0040AA}"/>
              </a:ext>
            </a:extLst>
          </p:cNvPr>
          <p:cNvSpPr txBox="1"/>
          <p:nvPr/>
        </p:nvSpPr>
        <p:spPr>
          <a:xfrm>
            <a:off x="6125305" y="2404645"/>
            <a:ext cx="24275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Personal communication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Photographs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Policy statements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Posters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Press releases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Speeches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Lato" panose="020B0604020202020204" charset="0"/>
              </a:rPr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4206687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770BB3-1EFF-49F2-A2CF-C2B108997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I Care?</a:t>
            </a:r>
          </a:p>
        </p:txBody>
      </p:sp>
    </p:spTree>
    <p:extLst>
      <p:ext uri="{BB962C8B-B14F-4D97-AF65-F5344CB8AC3E}">
        <p14:creationId xmlns:p14="http://schemas.microsoft.com/office/powerpoint/2010/main" val="89955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69528-1EC8-43C0-BCC8-D49445613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Grey literature…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444B3-23AC-407F-8355-C59857EA98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Contains key information</a:t>
            </a:r>
          </a:p>
          <a:p>
            <a:r>
              <a:rPr lang="en-US" sz="1800" dirty="0"/>
              <a:t>Significantly affects outcomes of systematic reviews</a:t>
            </a:r>
          </a:p>
          <a:p>
            <a:r>
              <a:rPr lang="en-US" sz="1800" dirty="0"/>
              <a:t>Is more likely to report negative or inconclusive data</a:t>
            </a:r>
          </a:p>
          <a:p>
            <a:r>
              <a:rPr lang="en-US" sz="1800" dirty="0"/>
              <a:t>Helps avoid repeating research or reinventing the wheel</a:t>
            </a:r>
          </a:p>
          <a:p>
            <a:r>
              <a:rPr lang="en-US" sz="1800" dirty="0"/>
              <a:t>Is hard to find</a:t>
            </a:r>
          </a:p>
        </p:txBody>
      </p:sp>
    </p:spTree>
    <p:extLst>
      <p:ext uri="{BB962C8B-B14F-4D97-AF65-F5344CB8AC3E}">
        <p14:creationId xmlns:p14="http://schemas.microsoft.com/office/powerpoint/2010/main" val="53868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7B7E9-EB92-4A89-AD49-68F3633C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Find It?</a:t>
            </a:r>
          </a:p>
        </p:txBody>
      </p:sp>
    </p:spTree>
    <p:extLst>
      <p:ext uri="{BB962C8B-B14F-4D97-AF65-F5344CB8AC3E}">
        <p14:creationId xmlns:p14="http://schemas.microsoft.com/office/powerpoint/2010/main" val="4031731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0C4A5-AF4D-49DD-AE62-4D65483C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49" y="2053000"/>
            <a:ext cx="4869379" cy="1148700"/>
          </a:xfrm>
        </p:spPr>
        <p:txBody>
          <a:bodyPr/>
          <a:lstStyle/>
          <a:p>
            <a:r>
              <a:rPr lang="en-US" dirty="0"/>
              <a:t>Institutional Repositories</a:t>
            </a:r>
          </a:p>
        </p:txBody>
      </p:sp>
    </p:spTree>
    <p:extLst>
      <p:ext uri="{BB962C8B-B14F-4D97-AF65-F5344CB8AC3E}">
        <p14:creationId xmlns:p14="http://schemas.microsoft.com/office/powerpoint/2010/main" val="3504815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8ADAE0-13EA-4A47-A6BF-F6FB85469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015" y="0"/>
            <a:ext cx="69546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744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AF6C77-0394-4970-A285-F7E78918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756" y="8967"/>
            <a:ext cx="6846044" cy="51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33250"/>
      </p:ext>
    </p:extLst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587</Words>
  <Application>Microsoft Office PowerPoint</Application>
  <PresentationFormat>On-screen Show (16:9)</PresentationFormat>
  <Paragraphs>110</Paragraphs>
  <Slides>24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Montserrat</vt:lpstr>
      <vt:lpstr>Lato</vt:lpstr>
      <vt:lpstr>Arial</vt:lpstr>
      <vt:lpstr>Focus</vt:lpstr>
      <vt:lpstr>Library Research Series: Grey Literature</vt:lpstr>
      <vt:lpstr>What is Grey Literature?</vt:lpstr>
      <vt:lpstr>What is Grey Literature?</vt:lpstr>
      <vt:lpstr>Why Should I Care?</vt:lpstr>
      <vt:lpstr>Grey literature…</vt:lpstr>
      <vt:lpstr>How Do I Find It?</vt:lpstr>
      <vt:lpstr>Institutional Repositories</vt:lpstr>
      <vt:lpstr>PowerPoint Presentation</vt:lpstr>
      <vt:lpstr>PowerPoint Presentation</vt:lpstr>
      <vt:lpstr>Institutional Repositories</vt:lpstr>
      <vt:lpstr>Institutional Repositories</vt:lpstr>
      <vt:lpstr>Subject Repositories (Preprints &amp; Data)</vt:lpstr>
      <vt:lpstr>PowerPoint Presentation</vt:lpstr>
      <vt:lpstr>PowerPoint Presentation</vt:lpstr>
      <vt:lpstr>PowerPoint Presentation</vt:lpstr>
      <vt:lpstr>Library Databases</vt:lpstr>
      <vt:lpstr>Scopus</vt:lpstr>
      <vt:lpstr>Embase</vt:lpstr>
      <vt:lpstr>Dissertations &amp; Theses (ProQuest)</vt:lpstr>
      <vt:lpstr>MedEdPORTAL</vt:lpstr>
      <vt:lpstr>OneSearch</vt:lpstr>
      <vt:lpstr>Google (yes, really)</vt:lpstr>
      <vt:lpstr>PowerPoint Presentation</vt:lpstr>
      <vt:lpstr>Further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Research Series: Research Impact</dc:title>
  <cp:lastModifiedBy>Ozpin</cp:lastModifiedBy>
  <cp:revision>22</cp:revision>
  <dcterms:modified xsi:type="dcterms:W3CDTF">2021-04-08T15:46:39Z</dcterms:modified>
</cp:coreProperties>
</file>