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3"/>
  </p:notesMasterIdLst>
  <p:sldIdLst>
    <p:sldId id="256" r:id="rId2"/>
    <p:sldId id="257" r:id="rId3"/>
    <p:sldId id="263" r:id="rId4"/>
    <p:sldId id="272" r:id="rId5"/>
    <p:sldId id="273" r:id="rId6"/>
    <p:sldId id="258" r:id="rId7"/>
    <p:sldId id="264" r:id="rId8"/>
    <p:sldId id="274" r:id="rId9"/>
    <p:sldId id="275" r:id="rId10"/>
    <p:sldId id="276" r:id="rId11"/>
    <p:sldId id="259" r:id="rId12"/>
    <p:sldId id="265" r:id="rId13"/>
    <p:sldId id="267" r:id="rId14"/>
    <p:sldId id="260" r:id="rId15"/>
    <p:sldId id="261" r:id="rId16"/>
    <p:sldId id="268" r:id="rId17"/>
    <p:sldId id="270" r:id="rId18"/>
    <p:sldId id="271" r:id="rId19"/>
    <p:sldId id="262" r:id="rId20"/>
    <p:sldId id="269" r:id="rId21"/>
    <p:sldId id="277" r:id="rId2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339" autoAdjust="0"/>
  </p:normalViewPr>
  <p:slideViewPr>
    <p:cSldViewPr snapToGrid="0">
      <p:cViewPr varScale="1">
        <p:scale>
          <a:sx n="86" d="100"/>
          <a:sy n="86" d="100"/>
        </p:scale>
        <p:origin x="942" y="84"/>
      </p:cViewPr>
      <p:guideLst/>
    </p:cSldViewPr>
  </p:slideViewPr>
  <p:outlineViewPr>
    <p:cViewPr>
      <p:scale>
        <a:sx n="33" d="100"/>
        <a:sy n="33" d="100"/>
      </p:scale>
      <p:origin x="0" y="-16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1788" y="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97C1D9C-9301-4169-BF61-9BC850EED68E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5D966E-B08A-4E7D-8D65-274EC4E94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7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16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09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53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58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</a:t>
            </a:r>
            <a:r>
              <a:rPr lang="en-US" dirty="0" smtClean="0"/>
              <a:t>. Applied cancer research, </a:t>
            </a:r>
            <a:r>
              <a:rPr lang="en-US" dirty="0" err="1" smtClean="0"/>
              <a:t>bmc</a:t>
            </a:r>
            <a:r>
              <a:rPr lang="en-US" dirty="0" smtClean="0"/>
              <a:t> - $1000, </a:t>
            </a:r>
            <a:r>
              <a:rPr lang="en-US" dirty="0" err="1" smtClean="0"/>
              <a:t>bmc</a:t>
            </a:r>
            <a:r>
              <a:rPr lang="en-US" dirty="0" smtClean="0"/>
              <a:t> biochemistry - $2145, </a:t>
            </a:r>
            <a:r>
              <a:rPr lang="en-US" dirty="0" err="1" smtClean="0"/>
              <a:t>plosone</a:t>
            </a:r>
            <a:r>
              <a:rPr lang="en-US" dirty="0" smtClean="0"/>
              <a:t> - $</a:t>
            </a:r>
            <a:r>
              <a:rPr lang="en-US" dirty="0" smtClean="0"/>
              <a:t>1595 author fees for publication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92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56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21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PCOM EMAIL!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80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/>
            <a:r>
              <a:rPr lang="en-US" baseline="0" dirty="0" smtClean="0"/>
              <a:t>BMC Medicine: 7.25 impact factor</a:t>
            </a:r>
          </a:p>
          <a:p>
            <a:pPr defTabSz="931774"/>
            <a:r>
              <a:rPr lang="en-US" baseline="0" dirty="0" smtClean="0"/>
              <a:t>63 journals (biomed &amp; medicine main, also pharmacy, psychology, etc.), broad interest &amp; specialist</a:t>
            </a:r>
          </a:p>
          <a:p>
            <a:pPr defTabSz="931774"/>
            <a:r>
              <a:rPr lang="en-US" baseline="0" dirty="0" smtClean="0"/>
              <a:t>Pays for all article processing fees</a:t>
            </a:r>
          </a:p>
          <a:p>
            <a:pPr defTabSz="931774"/>
            <a:r>
              <a:rPr lang="en-US" baseline="0" dirty="0" smtClean="0"/>
              <a:t>Open peer review – peer review posted online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28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PLoS</a:t>
            </a:r>
            <a:r>
              <a:rPr lang="en-US" baseline="0" dirty="0" smtClean="0"/>
              <a:t> ONE: public library of science, impact 2.766</a:t>
            </a:r>
          </a:p>
          <a:p>
            <a:r>
              <a:rPr lang="en-US" baseline="0" dirty="0" smtClean="0"/>
              <a:t>multidisciplinary, </a:t>
            </a:r>
            <a:r>
              <a:rPr lang="en-US" dirty="0"/>
              <a:t>accepts scientifically rigorous research, regardless of novelty</a:t>
            </a:r>
            <a:endParaRPr lang="en-US" baseline="0" dirty="0" smtClean="0"/>
          </a:p>
          <a:p>
            <a:r>
              <a:rPr lang="en-US" baseline="0" dirty="0" smtClean="0"/>
              <a:t>partnership w/department of research</a:t>
            </a:r>
          </a:p>
          <a:p>
            <a:r>
              <a:rPr lang="en-US" baseline="0" dirty="0" smtClean="0"/>
              <a:t>Up to 2 submissions in 12-mo period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803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25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88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Library</a:t>
            </a:r>
            <a:r>
              <a:rPr lang="en-US" baseline="0" dirty="0" smtClean="0"/>
              <a:t> automatically adds faculty/staff publications each month (get alerts from PubMed, Scopus, </a:t>
            </a:r>
            <a:r>
              <a:rPr lang="en-US" baseline="0" dirty="0" err="1" smtClean="0"/>
              <a:t>Embase</a:t>
            </a:r>
            <a:r>
              <a:rPr lang="en-US" baseline="0" dirty="0" smtClean="0"/>
              <a:t> w/PCOM affiliations and emails)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82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3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 https://scholastical.wordpress.com/paywalls/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26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</a:t>
            </a:r>
            <a:r>
              <a:rPr lang="en-US" baseline="0" dirty="0" smtClean="0"/>
              <a:t> include attribution, others include non-commercial, no remixes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14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83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48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 Digital Commons – map of where</a:t>
            </a:r>
            <a:r>
              <a:rPr lang="en-US" baseline="0" dirty="0" smtClean="0"/>
              <a:t> readers have accessed publications</a:t>
            </a:r>
            <a:endParaRPr lang="en-US" dirty="0" smtClean="0"/>
          </a:p>
          <a:p>
            <a:r>
              <a:rPr lang="en-US" dirty="0" smtClean="0"/>
              <a:t>Publically-funded </a:t>
            </a:r>
            <a:r>
              <a:rPr lang="en-US" dirty="0" smtClean="0"/>
              <a:t>research available to the </a:t>
            </a:r>
            <a:r>
              <a:rPr lang="en-US" dirty="0" smtClean="0"/>
              <a:t>public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70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 of research on open access citation </a:t>
            </a:r>
            <a:r>
              <a:rPr lang="en-US" dirty="0" smtClean="0"/>
              <a:t>advantage, most found advantage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Chart </a:t>
            </a:r>
            <a:r>
              <a:rPr lang="en-US" dirty="0" smtClean="0"/>
              <a:t>from </a:t>
            </a:r>
            <a:r>
              <a:rPr lang="en-US" dirty="0" err="1" smtClean="0"/>
              <a:t>Eysenbach</a:t>
            </a:r>
            <a:r>
              <a:rPr lang="en-US" dirty="0" smtClean="0"/>
              <a:t>, 2006, </a:t>
            </a:r>
            <a:r>
              <a:rPr lang="en-US" dirty="0" smtClean="0"/>
              <a:t>Journal</a:t>
            </a:r>
            <a:r>
              <a:rPr lang="en-US" baseline="0" dirty="0" smtClean="0"/>
              <a:t> of Medical Internet </a:t>
            </a:r>
            <a:r>
              <a:rPr lang="en-US" baseline="0" dirty="0" smtClean="0"/>
              <a:t>Research (</a:t>
            </a:r>
            <a:r>
              <a:rPr lang="en-US" baseline="0" dirty="0" err="1" smtClean="0"/>
              <a:t>doi</a:t>
            </a:r>
            <a:r>
              <a:rPr lang="en-US" baseline="0" dirty="0" smtClean="0"/>
              <a:t> </a:t>
            </a:r>
            <a:r>
              <a:rPr lang="en-US" dirty="0" smtClean="0"/>
              <a:t>10.2196/jmir.8.2.e8)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dirty="0"/>
              <a:t>Scholarly Publishing and Academic Resources Coalition of Europe: 70 studies on citation advantage until 2015, 46 found advantage vs. 17 </a:t>
            </a:r>
            <a:r>
              <a:rPr lang="en-US" dirty="0" smtClean="0"/>
              <a:t>none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D966E-B08A-4E7D-8D65-274EC4E94C0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4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148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96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00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8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32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77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6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379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34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15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15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64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1B047B9-D792-41A4-B1A6-03AF664E5FEF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BE0B92F-EFA4-4244-8074-CADB1B965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81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1C7D8-A09D-4C63-A50A-A1EA2B6B72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 Access and PCOM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F184E-D58B-481A-876F-EA018901AB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907918"/>
          </a:xfrm>
        </p:spPr>
        <p:txBody>
          <a:bodyPr/>
          <a:lstStyle/>
          <a:p>
            <a:r>
              <a:rPr lang="en-US" dirty="0"/>
              <a:t>Jackie Werner, Scholarly Communications and Research Librarian</a:t>
            </a:r>
          </a:p>
          <a:p>
            <a:r>
              <a:rPr lang="en-US" dirty="0"/>
              <a:t>jaclynwe@pcom.edu</a:t>
            </a:r>
          </a:p>
        </p:txBody>
      </p:sp>
    </p:spTree>
    <p:extLst>
      <p:ext uri="{BB962C8B-B14F-4D97-AF65-F5344CB8AC3E}">
        <p14:creationId xmlns:p14="http://schemas.microsoft.com/office/powerpoint/2010/main" val="16652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Rights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" t="20483" r="-106" b="26205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60855-6A20-4DE2-8E0E-DB24E982B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publish Open Access?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A22ED-0CE4-48C0-BF5C-35DB3F3537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7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E9D0-1FC8-4C2E-89E3-181AC6BE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Green Open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D1721-C65B-47C3-B089-9ED600107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Making work published in any journal available Open Access</a:t>
            </a:r>
          </a:p>
          <a:p>
            <a:r>
              <a:rPr lang="en-US" sz="2400" dirty="0"/>
              <a:t>Subject to publisher policies &amp; embargos</a:t>
            </a:r>
          </a:p>
          <a:p>
            <a:r>
              <a:rPr lang="en-US" sz="2400" dirty="0"/>
              <a:t>Accepted manuscript, not formatted </a:t>
            </a:r>
            <a:r>
              <a:rPr lang="en-US" sz="2400" dirty="0" smtClean="0"/>
              <a:t>version</a:t>
            </a:r>
          </a:p>
        </p:txBody>
      </p:sp>
    </p:spTree>
    <p:extLst>
      <p:ext uri="{BB962C8B-B14F-4D97-AF65-F5344CB8AC3E}">
        <p14:creationId xmlns:p14="http://schemas.microsoft.com/office/powerpoint/2010/main" val="397803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E9D0-1FC8-4C2E-89E3-181AC6BE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 Open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D1721-C65B-47C3-B089-9ED600107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Work published in Open Access journals (pure or hybrid)</a:t>
            </a:r>
          </a:p>
          <a:p>
            <a:r>
              <a:rPr lang="en-US" sz="2400" dirty="0"/>
              <a:t>Freely available from publication</a:t>
            </a:r>
          </a:p>
          <a:p>
            <a:r>
              <a:rPr lang="en-US" sz="2400" dirty="0"/>
              <a:t>Author fees</a:t>
            </a:r>
          </a:p>
        </p:txBody>
      </p:sp>
    </p:spTree>
    <p:extLst>
      <p:ext uri="{BB962C8B-B14F-4D97-AF65-F5344CB8AC3E}">
        <p14:creationId xmlns:p14="http://schemas.microsoft.com/office/powerpoint/2010/main" val="6570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9EDC8-E3CD-4517-B5B9-36215F39C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I have to pay?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B60E6-6B40-44CB-86FE-70C7923880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0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CE02B-F595-475F-B3FC-BBFE6A75DC62}"/>
              </a:ext>
            </a:extLst>
          </p:cNvPr>
          <p:cNvSpPr txBox="1">
            <a:spLocks/>
          </p:cNvSpPr>
          <p:nvPr/>
        </p:nvSpPr>
        <p:spPr>
          <a:xfrm>
            <a:off x="4071698" y="1960200"/>
            <a:ext cx="4684707" cy="1468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0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43489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28BC7-F086-4C57-B775-72F1F3244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PCOM Library Pays Author Fees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C2BB9A8-35E3-402B-AE3A-2BB1FB54EC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58" y="2512300"/>
            <a:ext cx="5184775" cy="3456516"/>
          </a:xfrm>
          <a:ln w="76200">
            <a:solidFill>
              <a:schemeClr val="tx1"/>
            </a:solidFill>
          </a:ln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109BE93-B148-4673-B20E-DCBE6A8EEA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869" y="2512300"/>
            <a:ext cx="5143500" cy="3429000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090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BioMed</a:t>
            </a:r>
            <a:r>
              <a:rPr lang="en-US" dirty="0" smtClean="0"/>
              <a:t> Central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63 journals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Library pays for all processing fees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Open peer review</a:t>
            </a:r>
            <a:endParaRPr lang="en-US" sz="1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7" r="94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PLoS</a:t>
            </a:r>
            <a:r>
              <a:rPr lang="en-US" dirty="0" smtClean="0"/>
              <a:t> ONE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/>
              <a:t>Multidisciplinary, novelty not a </a:t>
            </a:r>
            <a:r>
              <a:rPr lang="en-US" sz="1800" dirty="0" smtClean="0"/>
              <a:t>factor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Library and Department of Research pays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Up to 2 submissions in 12-month period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2" t="180" r="29114" b="-180"/>
          <a:stretch/>
        </p:blipFill>
        <p:spPr/>
      </p:pic>
    </p:spTree>
    <p:extLst>
      <p:ext uri="{BB962C8B-B14F-4D97-AF65-F5344CB8AC3E}">
        <p14:creationId xmlns:p14="http://schemas.microsoft.com/office/powerpoint/2010/main" val="194047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CAC7A-5559-4C4C-8B01-0480D87C7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after I publish?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273AC-7854-43C8-BDEC-818F17704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7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536F4-E216-4EC1-92A9-1A827F651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Open Access?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17AD6-7CAF-4D33-8DA7-DD1E8DD37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59F9B8-BA2D-4718-89D5-C98F0E703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DigitalCommons@PCOM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9" t="184" r="17467" b="745"/>
          <a:stretch/>
        </p:blipFill>
        <p:spPr>
          <a:xfrm>
            <a:off x="6098117" y="0"/>
            <a:ext cx="6093883" cy="6895070"/>
          </a:xfrm>
        </p:spPr>
      </p:pic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Almost all journals allow pre- or post-print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Library adds faculty publications, soon resident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Permanent link &amp; link to original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8017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51B1E7C-40E8-4EE2-B5FB-8AF84A8F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Open Access?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D9B644-4181-49CF-8397-10F50A784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Scholarly research that is </a:t>
            </a:r>
            <a:r>
              <a:rPr lang="en-US" sz="2400" b="1" dirty="0"/>
              <a:t>DIGITAL</a:t>
            </a:r>
            <a:endParaRPr lang="en-US" sz="2400" dirty="0"/>
          </a:p>
          <a:p>
            <a:r>
              <a:rPr lang="en-US" sz="2400" dirty="0"/>
              <a:t>Free to </a:t>
            </a:r>
            <a:r>
              <a:rPr lang="en-US" sz="2400" b="1" dirty="0"/>
              <a:t>ACCESS</a:t>
            </a:r>
            <a:endParaRPr lang="en-US" sz="2400" dirty="0"/>
          </a:p>
          <a:p>
            <a:r>
              <a:rPr lang="en-US" sz="2400" dirty="0"/>
              <a:t>Free to </a:t>
            </a:r>
            <a:r>
              <a:rPr lang="en-US" sz="2400" b="1" dirty="0"/>
              <a:t>USE</a:t>
            </a:r>
            <a:r>
              <a:rPr lang="en-US" sz="2400" dirty="0"/>
              <a:t> with minimal restrictions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D23A75-699F-4A58-8E23-A2EA252B2A5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223" y="2222286"/>
            <a:ext cx="2327367" cy="363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01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Paywall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" t="34" r="36822" b="-34"/>
          <a:stretch/>
        </p:blipFill>
        <p:spPr>
          <a:xfrm>
            <a:off x="6098117" y="0"/>
            <a:ext cx="6093883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8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7" t="-10" r="28103" b="10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(Usually)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231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57028-5B0E-4801-9893-5B92230BD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CB628-245A-4DF8-BA24-BF3BAE731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8EE72-D778-4000-999E-3976ADFF2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44B4D-4CF3-43A7-930D-E70EEF6E3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Increased </a:t>
            </a:r>
            <a:r>
              <a:rPr lang="en-US" sz="2400" b="1" dirty="0"/>
              <a:t>Access</a:t>
            </a:r>
            <a:r>
              <a:rPr lang="en-US" sz="2400" dirty="0"/>
              <a:t> </a:t>
            </a:r>
          </a:p>
          <a:p>
            <a:r>
              <a:rPr lang="en-US" sz="2400" dirty="0"/>
              <a:t>Increased </a:t>
            </a:r>
            <a:r>
              <a:rPr lang="en-US" sz="2400" b="1" dirty="0"/>
              <a:t>Exposure</a:t>
            </a:r>
          </a:p>
          <a:p>
            <a:r>
              <a:rPr lang="en-US" sz="2400" dirty="0"/>
              <a:t>Increased </a:t>
            </a:r>
            <a:r>
              <a:rPr lang="en-US" sz="2400" b="1" dirty="0"/>
              <a:t>Rights</a:t>
            </a:r>
          </a:p>
        </p:txBody>
      </p:sp>
    </p:spTree>
    <p:extLst>
      <p:ext uri="{BB962C8B-B14F-4D97-AF65-F5344CB8AC3E}">
        <p14:creationId xmlns:p14="http://schemas.microsoft.com/office/powerpoint/2010/main" val="349630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" b="23581"/>
          <a:stretch/>
        </p:blipFill>
        <p:spPr>
          <a:xfrm>
            <a:off x="0" y="0"/>
            <a:ext cx="12192000" cy="7302500"/>
          </a:xfr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2244B4D-4CF3-43A7-930D-E70EEF6E3219}"/>
              </a:ext>
            </a:extLst>
          </p:cNvPr>
          <p:cNvSpPr txBox="1">
            <a:spLocks/>
          </p:cNvSpPr>
          <p:nvPr/>
        </p:nvSpPr>
        <p:spPr>
          <a:xfrm>
            <a:off x="361513" y="5805519"/>
            <a:ext cx="10554574" cy="363651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Increased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Access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41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Exposure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10" t="-141" r="-30437" b="-5390"/>
          <a:stretch/>
        </p:blipFill>
        <p:spPr>
          <a:solidFill>
            <a:schemeClr val="tx1"/>
          </a:solidFill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1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179</TotalTime>
  <Words>416</Words>
  <Application>Microsoft Office PowerPoint</Application>
  <PresentationFormat>Widescreen</PresentationFormat>
  <Paragraphs>84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Century Gothic</vt:lpstr>
      <vt:lpstr>Wingdings 2</vt:lpstr>
      <vt:lpstr>Quotable</vt:lpstr>
      <vt:lpstr>Open Access and PCOM</vt:lpstr>
      <vt:lpstr>What is Open Access?</vt:lpstr>
      <vt:lpstr>What is Open Access?</vt:lpstr>
      <vt:lpstr>No Paywall</vt:lpstr>
      <vt:lpstr>Creative Commons</vt:lpstr>
      <vt:lpstr>Why Open Access?</vt:lpstr>
      <vt:lpstr>Why Open Access?</vt:lpstr>
      <vt:lpstr>PowerPoint Presentation</vt:lpstr>
      <vt:lpstr>Increased Exposure</vt:lpstr>
      <vt:lpstr>Increased Rights</vt:lpstr>
      <vt:lpstr>How do I publish Open Access?</vt:lpstr>
      <vt:lpstr>Green Open Access</vt:lpstr>
      <vt:lpstr>Gold Open Access</vt:lpstr>
      <vt:lpstr>Do I have to pay?</vt:lpstr>
      <vt:lpstr>PowerPoint Presentation</vt:lpstr>
      <vt:lpstr>PCOM Library Pays Author Fees</vt:lpstr>
      <vt:lpstr>BioMed Central</vt:lpstr>
      <vt:lpstr>PLoS ONE</vt:lpstr>
      <vt:lpstr>What about after I publish?</vt:lpstr>
      <vt:lpstr>DigitalCommons@PCOM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and PCOM</dc:title>
  <dc:creator>Loki</dc:creator>
  <cp:lastModifiedBy>Jaclyn Werner</cp:lastModifiedBy>
  <cp:revision>30</cp:revision>
  <dcterms:created xsi:type="dcterms:W3CDTF">2018-09-17T01:08:00Z</dcterms:created>
  <dcterms:modified xsi:type="dcterms:W3CDTF">2018-09-20T15:41:05Z</dcterms:modified>
</cp:coreProperties>
</file>