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9"/>
  </p:notesMasterIdLst>
  <p:sldIdLst>
    <p:sldId id="292" r:id="rId2"/>
    <p:sldId id="278" r:id="rId3"/>
    <p:sldId id="279" r:id="rId4"/>
    <p:sldId id="280" r:id="rId5"/>
    <p:sldId id="281" r:id="rId6"/>
    <p:sldId id="282" r:id="rId7"/>
    <p:sldId id="283" r:id="rId8"/>
    <p:sldId id="284" r:id="rId9"/>
    <p:sldId id="285" r:id="rId10"/>
    <p:sldId id="293" r:id="rId11"/>
    <p:sldId id="286" r:id="rId12"/>
    <p:sldId id="287" r:id="rId13"/>
    <p:sldId id="288" r:id="rId14"/>
    <p:sldId id="289" r:id="rId15"/>
    <p:sldId id="290" r:id="rId16"/>
    <p:sldId id="291" r:id="rId17"/>
    <p:sldId id="294"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7864F22-1BA3-4393-AB81-12154E085C8B}">
  <a:tblStyle styleId="{A7864F22-1BA3-4393-AB81-12154E085C8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79D269B-73F2-42E9-A07A-352B3F422D2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snapToObjects="1">
      <p:cViewPr varScale="1">
        <p:scale>
          <a:sx n="156" d="100"/>
          <a:sy n="156" d="100"/>
        </p:scale>
        <p:origin x="36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4fee0ffb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24fee0ffb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Related to “positive psychology” -- from the human potential movement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255e8d88c9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255e8d88c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24fee0ffbe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24fee0ffbe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4fee0ffbe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24fee0ffbe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27de99f432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27de99f432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255faf8f2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255faf8f2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4fee0ffbe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4fee0ffbe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37dc0bf7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237dc0bf7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255faf8f2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255faf8f2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255faf8f2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255faf8f2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55faf8f23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255faf8f2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5822d42a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25822d42a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499f589f79735c3a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499f589f79735c3a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It’s important to deal with the macro issues and as well as the micro. I do work on the macro - affirmative action programs deal with that. One does not cancel the other.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5441b9a5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25441b9a5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nthelibrarywiththeleadpipe.org/2020/teaching-with-car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lismicroaggressions.tumblr.com/" TargetMode="External"/><Relationship Id="rId5" Type="http://schemas.openxmlformats.org/officeDocument/2006/relationships/hyperlink" Target="https://medium.com/@devincoogan/on-microaffection-c1d56fac5bcb#.r89z3hguq" TargetMode="External"/><Relationship Id="rId4" Type="http://schemas.openxmlformats.org/officeDocument/2006/relationships/hyperlink" Target="http://www.huffingtonpost.com/jim-burklo/microaffection_b_8631396.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iwer.mit.edu/2015/02/22/unconscious-bias-may-micro-affirmations-provide-one-answer/" TargetMode="External"/><Relationship Id="rId2" Type="http://schemas.openxmlformats.org/officeDocument/2006/relationships/hyperlink" Target="https://dus.psu.edu/mentor/2013/10/839/" TargetMode="External"/><Relationship Id="rId1" Type="http://schemas.openxmlformats.org/officeDocument/2006/relationships/slideLayout" Target="../slideLayouts/slideLayout2.xml"/><Relationship Id="rId5" Type="http://schemas.openxmlformats.org/officeDocument/2006/relationships/hyperlink" Target="http://blackyouthproject.com/make-sure-you-affirm-and-support-risk-takers-in-public-not-in-private-with-microappreciations/" TargetMode="External"/><Relationship Id="rId4" Type="http://schemas.openxmlformats.org/officeDocument/2006/relationships/hyperlink" Target="https://mitsloan.mit.edu/fellows/leadership-blog/transforming-workplace-culture-with-micro-affirmation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icroaggressionlibrary.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lismicroaggressions.tumblr.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creativecommons.org/publicdomain/zero/1.0/" TargetMode="External"/><Relationship Id="rId5" Type="http://schemas.openxmlformats.org/officeDocument/2006/relationships/hyperlink" Target="http://www.freestockphotos.biz/stockphoto/16494" TargetMode="External"/><Relationship Id="rId4" Type="http://schemas.openxmlformats.org/officeDocument/2006/relationships/hyperlink" Target="http://www.freestockphotos.biz/photos.php?c=all&amp;o=popular&amp;s=0&amp;lic=all&amp;a=25&amp;set=a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CEAE6-6B68-5542-B0F0-91E8EF5A4486}"/>
              </a:ext>
            </a:extLst>
          </p:cNvPr>
          <p:cNvSpPr>
            <a:spLocks noGrp="1"/>
          </p:cNvSpPr>
          <p:nvPr>
            <p:ph type="title"/>
          </p:nvPr>
        </p:nvSpPr>
        <p:spPr>
          <a:xfrm>
            <a:off x="220436" y="450149"/>
            <a:ext cx="6637614" cy="4562721"/>
          </a:xfrm>
        </p:spPr>
        <p:txBody>
          <a:bodyPr/>
          <a:lstStyle/>
          <a:p>
            <a:r>
              <a:rPr lang="en-US" sz="6000" dirty="0" err="1">
                <a:latin typeface="Baskerville" panose="02020502070401020303" pitchFamily="18" charset="0"/>
                <a:ea typeface="Baskerville" panose="02020502070401020303" pitchFamily="18" charset="0"/>
              </a:rPr>
              <a:t>Microaffections</a:t>
            </a:r>
            <a:r>
              <a:rPr lang="en-US" sz="6000" dirty="0">
                <a:latin typeface="Baskerville" panose="02020502070401020303" pitchFamily="18" charset="0"/>
                <a:ea typeface="Baskerville" panose="02020502070401020303" pitchFamily="18" charset="0"/>
              </a:rPr>
              <a:t> &amp; </a:t>
            </a:r>
            <a:r>
              <a:rPr lang="en-US" sz="6000" dirty="0" err="1">
                <a:latin typeface="Baskerville" panose="02020502070401020303" pitchFamily="18" charset="0"/>
                <a:ea typeface="Baskerville" panose="02020502070401020303" pitchFamily="18" charset="0"/>
              </a:rPr>
              <a:t>Microaffirmations</a:t>
            </a:r>
            <a:r>
              <a:rPr lang="en-US" sz="6000" dirty="0">
                <a:latin typeface="Baskerville" panose="02020502070401020303" pitchFamily="18" charset="0"/>
                <a:ea typeface="Baskerville" panose="02020502070401020303" pitchFamily="18" charset="0"/>
              </a:rPr>
              <a:t> in Library Learning</a:t>
            </a:r>
            <a:br>
              <a:rPr lang="en-US" dirty="0">
                <a:latin typeface="Baskerville" panose="02020502070401020303" pitchFamily="18" charset="0"/>
                <a:ea typeface="Baskerville" panose="02020502070401020303" pitchFamily="18" charset="0"/>
              </a:rPr>
            </a:br>
            <a:br>
              <a:rPr lang="en-US" dirty="0">
                <a:latin typeface="Baskerville" panose="02020502070401020303" pitchFamily="18" charset="0"/>
                <a:ea typeface="Baskerville" panose="02020502070401020303" pitchFamily="18" charset="0"/>
              </a:rPr>
            </a:br>
            <a:r>
              <a:rPr lang="en-US" sz="2400" dirty="0">
                <a:latin typeface="Baskerville" panose="02020502070401020303" pitchFamily="18" charset="0"/>
                <a:ea typeface="Baskerville" panose="02020502070401020303" pitchFamily="18" charset="0"/>
              </a:rPr>
              <a:t>Isabel Espinal, UMass Amherst</a:t>
            </a:r>
            <a:br>
              <a:rPr lang="en-US" sz="2400" dirty="0">
                <a:latin typeface="Baskerville" panose="02020502070401020303" pitchFamily="18" charset="0"/>
                <a:ea typeface="Baskerville" panose="02020502070401020303" pitchFamily="18" charset="0"/>
              </a:rPr>
            </a:br>
            <a:r>
              <a:rPr lang="en-US" sz="1400" dirty="0">
                <a:latin typeface="Baskerville" panose="02020502070401020303" pitchFamily="18" charset="0"/>
                <a:ea typeface="Baskerville" panose="02020502070401020303" pitchFamily="18" charset="0"/>
              </a:rPr>
              <a:t>Five Colleges Innovative Learning Symposium, January 2020*</a:t>
            </a:r>
            <a:br>
              <a:rPr lang="en-US" sz="1400" dirty="0">
                <a:latin typeface="Baskerville" panose="02020502070401020303" pitchFamily="18" charset="0"/>
                <a:ea typeface="Baskerville" panose="02020502070401020303" pitchFamily="18" charset="0"/>
              </a:rPr>
            </a:br>
            <a:br>
              <a:rPr lang="en-US" sz="1400" dirty="0">
                <a:latin typeface="Baskerville" panose="02020502070401020303" pitchFamily="18" charset="0"/>
                <a:ea typeface="Baskerville" panose="02020502070401020303" pitchFamily="18" charset="0"/>
              </a:rPr>
            </a:br>
            <a:r>
              <a:rPr lang="en-US" sz="900" dirty="0">
                <a:latin typeface="Baskerville" panose="02020502070401020303" pitchFamily="18" charset="0"/>
                <a:ea typeface="Baskerville" panose="02020502070401020303" pitchFamily="18" charset="0"/>
              </a:rPr>
              <a:t>*Additional readings added later</a:t>
            </a:r>
            <a:endParaRPr lang="en-US" sz="1400"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478770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8F57A-74AA-5C4F-B74F-AD47453672B1}"/>
              </a:ext>
            </a:extLst>
          </p:cNvPr>
          <p:cNvSpPr>
            <a:spLocks noGrp="1"/>
          </p:cNvSpPr>
          <p:nvPr>
            <p:ph type="title"/>
          </p:nvPr>
        </p:nvSpPr>
        <p:spPr>
          <a:xfrm>
            <a:off x="311700" y="122464"/>
            <a:ext cx="8520600" cy="895261"/>
          </a:xfrm>
        </p:spPr>
        <p:txBody>
          <a:bodyPr/>
          <a:lstStyle/>
          <a:p>
            <a:r>
              <a:rPr lang="en-US" dirty="0"/>
              <a:t>Mary Rowe of MIT outlined the implications of a culture rich with micro-affirmations:</a:t>
            </a:r>
            <a:br>
              <a:rPr lang="en-US" dirty="0"/>
            </a:br>
            <a:br>
              <a:rPr lang="en-US" dirty="0"/>
            </a:br>
            <a:endParaRPr lang="en-US" dirty="0"/>
          </a:p>
        </p:txBody>
      </p:sp>
      <p:sp>
        <p:nvSpPr>
          <p:cNvPr id="3" name="Text Placeholder 2">
            <a:extLst>
              <a:ext uri="{FF2B5EF4-FFF2-40B4-BE49-F238E27FC236}">
                <a16:creationId xmlns:a16="http://schemas.microsoft.com/office/drawing/2014/main" id="{223E3CD1-6657-B340-8DEB-C332B8E3AF2C}"/>
              </a:ext>
            </a:extLst>
          </p:cNvPr>
          <p:cNvSpPr>
            <a:spLocks noGrp="1"/>
          </p:cNvSpPr>
          <p:nvPr>
            <p:ph type="body" idx="1"/>
          </p:nvPr>
        </p:nvSpPr>
        <p:spPr/>
        <p:txBody>
          <a:bodyPr/>
          <a:lstStyle/>
          <a:p>
            <a:pPr fontAlgn="base"/>
            <a:r>
              <a:rPr lang="en-US" sz="1400" b="1" dirty="0"/>
              <a:t>Block unconscious bias.</a:t>
            </a:r>
            <a:r>
              <a:rPr lang="en-US" sz="1400" dirty="0"/>
              <a:t> Practice affirming the achievements of others. If you consciously and persistently look for excellence in the work of others and are universally respectful, you may be able to block your own unconscious bias from emerging.</a:t>
            </a:r>
          </a:p>
          <a:p>
            <a:pPr fontAlgn="base"/>
            <a:r>
              <a:rPr lang="en-US" sz="1400" b="1" dirty="0"/>
              <a:t>Ameliorate damage.</a:t>
            </a:r>
            <a:r>
              <a:rPr lang="en-US" sz="1400" dirty="0"/>
              <a:t> Your micro-affirmations might make up for, or balance out, some of the damage caused by micro-inequities in the workplace.</a:t>
            </a:r>
          </a:p>
          <a:p>
            <a:pPr fontAlgn="base"/>
            <a:r>
              <a:rPr lang="en-US" sz="1400" b="1" dirty="0"/>
              <a:t>Meet a core emotional concern.</a:t>
            </a:r>
            <a:r>
              <a:rPr lang="en-US" sz="1400" dirty="0"/>
              <a:t> Appreciation and affirmation are morale boosters, so micro-affirmations should lead to a more motivated and productive workplace.</a:t>
            </a:r>
          </a:p>
          <a:p>
            <a:pPr fontAlgn="base"/>
            <a:r>
              <a:rPr lang="en-US" sz="1400" b="1" dirty="0"/>
              <a:t>Evoke reciprocal affirmation.</a:t>
            </a:r>
            <a:r>
              <a:rPr lang="en-US" sz="1400" dirty="0"/>
              <a:t> Micro-affirmations can be contagious. When we compliment someone, he or she often is then inclined to compliment someone else.</a:t>
            </a:r>
          </a:p>
          <a:p>
            <a:pPr fontAlgn="base"/>
            <a:r>
              <a:rPr lang="en-US" sz="1400" b="1" dirty="0"/>
              <a:t>Create a role-modeling effect.</a:t>
            </a:r>
            <a:r>
              <a:rPr lang="en-US" sz="1400" dirty="0"/>
              <a:t> People are especially sensitive to the behavior of their immediate supervisors. When supervisors adopt the practice of micro-affirmation, they are important role models for colleagues and employees.</a:t>
            </a:r>
          </a:p>
          <a:p>
            <a:pPr fontAlgn="base"/>
            <a:r>
              <a:rPr lang="en-US" sz="1400" b="1" dirty="0"/>
              <a:t>Rectify our own unconscious bias.</a:t>
            </a:r>
            <a:r>
              <a:rPr lang="en-US" sz="1400" dirty="0"/>
              <a:t> Behavior is shaped by attitudes and vice versa. When we practice micro-affirmations, we may actually change some of our own unconscious biases.</a:t>
            </a:r>
          </a:p>
        </p:txBody>
      </p:sp>
    </p:spTree>
    <p:extLst>
      <p:ext uri="{BB962C8B-B14F-4D97-AF65-F5344CB8AC3E}">
        <p14:creationId xmlns:p14="http://schemas.microsoft.com/office/powerpoint/2010/main" val="3355892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5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Librarians of color defining microaffections</a:t>
            </a:r>
            <a:endParaRPr/>
          </a:p>
        </p:txBody>
      </p:sp>
      <p:sp>
        <p:nvSpPr>
          <p:cNvPr id="295" name="Google Shape;295;p55"/>
          <p:cNvSpPr txBox="1"/>
          <p:nvPr/>
        </p:nvSpPr>
        <p:spPr>
          <a:xfrm>
            <a:off x="6293225" y="3277725"/>
            <a:ext cx="2934900" cy="157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p55"/>
          <p:cNvSpPr txBox="1"/>
          <p:nvPr/>
        </p:nvSpPr>
        <p:spPr>
          <a:xfrm>
            <a:off x="311700" y="1200150"/>
            <a:ext cx="6495300" cy="295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“Sometimes it’s as simple as just noting the small things. Telling someone the things they do that you appreciate, their certain way of dealing with something, or even just small kindnesses like noting their unique fashion sense or new haircut. A few don't respond but most people warm up and return the favor. A consistent, reciprocal environment of kindness. I would have to add though that I feel the key to doing this, creating this culture of kindness, is to be truthful. Find something, even if it’s the tiniest little thing (maybe the only thing!), you genuinely like about them or what they do. Don't make things up, people can often pick up on insincerity which can really take things the other way. However, once that is accomplished you'd really be surprised at how well people open up and in turn contribute to that "culture of kindness."  :) I feel that gradually this can change the feeling of many departmental environments. It certainly has in ours!”</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Amanda Aguilera</a:t>
            </a:r>
            <a:endParaRPr sz="1200"/>
          </a:p>
        </p:txBody>
      </p:sp>
      <p:sp>
        <p:nvSpPr>
          <p:cNvPr id="297" name="Google Shape;297;p55"/>
          <p:cNvSpPr txBox="1"/>
          <p:nvPr/>
        </p:nvSpPr>
        <p:spPr>
          <a:xfrm>
            <a:off x="3893300" y="3359625"/>
            <a:ext cx="5161200" cy="1409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As an ally of the First Generation Low Income (FGLI) Program at my institution, I attend the events and talk to students. At these events, I introduce myself as a science librarian, as a first generation college graduate, and as the daughter of a chef and a baker. If students don't have questions about the library, that's okay, because at FGLI events, students can code-switch and talk about non-academic stuff with me.</a:t>
            </a:r>
            <a:endParaRPr sz="1200"/>
          </a:p>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r>
              <a:rPr lang="en" sz="1200">
                <a:solidFill>
                  <a:schemeClr val="dk1"/>
                </a:solidFill>
              </a:rPr>
              <a:t>Amanpreet Kaur</a:t>
            </a:r>
            <a:endParaRPr>
              <a:solidFill>
                <a:schemeClr val="dk1"/>
              </a:solidFill>
              <a:highlight>
                <a:srgbClr val="FFFF00"/>
              </a:highlight>
            </a:endParaRPr>
          </a:p>
          <a:p>
            <a:pPr marL="0" lvl="0" indent="0" algn="l" rtl="0">
              <a:spcBef>
                <a:spcPts val="0"/>
              </a:spcBef>
              <a:spcAft>
                <a:spcPts val="0"/>
              </a:spcAft>
              <a:buNone/>
            </a:pPr>
            <a:endParaRPr sz="12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6"/>
          <p:cNvSpPr txBox="1">
            <a:spLocks noGrp="1"/>
          </p:cNvSpPr>
          <p:nvPr>
            <p:ph type="body" idx="1"/>
          </p:nvPr>
        </p:nvSpPr>
        <p:spPr>
          <a:xfrm>
            <a:off x="160175" y="168325"/>
            <a:ext cx="8520600" cy="1671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a:solidFill>
                  <a:schemeClr val="dk1"/>
                </a:solidFill>
              </a:rPr>
              <a:t>“I've been working on cultivating this at my workplace. Trying to do more intentional affirmation work - especially for those who are taking risks or putting themselves out there. I think it is really important. Honestly, most often, I just tell people when I appreciate something that they say/so - in private and public arenas. In my org we also have a problem of not affirming ideas or perspectives in meetings. Someone offers a different perspective or disagrees in a meeting and no one says anything, even when they actually agree. It ends up like this abyss. So I try to offer things like "Thanks for mentioning that perspective" or "Yes - agree." The only thing is, you have to be genuine - otherwise it can seem fake or saccharine sweet - two things I never seek to be.”</a:t>
            </a:r>
            <a:endParaRPr sz="1200">
              <a:solidFill>
                <a:schemeClr val="dk1"/>
              </a:solidFill>
            </a:endParaRPr>
          </a:p>
          <a:p>
            <a:pPr marL="0" lvl="0" indent="0" algn="l" rtl="0">
              <a:spcBef>
                <a:spcPts val="0"/>
              </a:spcBef>
              <a:spcAft>
                <a:spcPts val="0"/>
              </a:spcAft>
              <a:buNone/>
            </a:pPr>
            <a:endParaRPr sz="1200">
              <a:solidFill>
                <a:srgbClr val="000000"/>
              </a:solidFill>
            </a:endParaRPr>
          </a:p>
          <a:p>
            <a:pPr marL="0" lvl="0" indent="0" algn="l" rtl="0">
              <a:spcBef>
                <a:spcPts val="1600"/>
              </a:spcBef>
              <a:spcAft>
                <a:spcPts val="1600"/>
              </a:spcAft>
              <a:buNone/>
            </a:pPr>
            <a:r>
              <a:rPr lang="en" sz="1200">
                <a:solidFill>
                  <a:srgbClr val="000000"/>
                </a:solidFill>
              </a:rPr>
              <a:t>Yasmeen Shorish</a:t>
            </a:r>
            <a:endParaRPr sz="1200">
              <a:solidFill>
                <a:srgbClr val="000000"/>
              </a:solidFill>
            </a:endParaRPr>
          </a:p>
        </p:txBody>
      </p:sp>
      <p:sp>
        <p:nvSpPr>
          <p:cNvPr id="303" name="Google Shape;303;p56"/>
          <p:cNvSpPr txBox="1"/>
          <p:nvPr/>
        </p:nvSpPr>
        <p:spPr>
          <a:xfrm>
            <a:off x="5979075" y="1420500"/>
            <a:ext cx="2803800" cy="117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“The library world needs more props in general. I love giving props to people who do great work! When I get props they motivate more almost more than anything else! #GiveProps!”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Max Macias</a:t>
            </a:r>
            <a:endParaRPr sz="1200"/>
          </a:p>
        </p:txBody>
      </p:sp>
      <p:sp>
        <p:nvSpPr>
          <p:cNvPr id="304" name="Google Shape;304;p56"/>
          <p:cNvSpPr txBox="1"/>
          <p:nvPr/>
        </p:nvSpPr>
        <p:spPr>
          <a:xfrm>
            <a:off x="1289925" y="2839075"/>
            <a:ext cx="6108900" cy="167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“OMG, this totally describes what I love doing! "“MICROAFFECTION: a subtle but endearing or comforting comment or action directed at others that is often unintentional or unconsciously affirms their worth and dignity, without any hint of condescension.” I'm very intentional with people when I say hi to them, look them in the eyes, and smile. Also I'm just a chatty Cathy and can't help but comment on what makes me happy about others. :) I truly believe positive, affirming actions from individuals can make workplace culture a better place (at least from the lower ranks; now if only those from the top-down would do the same). If my small words and actions can make someone's day better, it's worth it. It admittedly takes energy to push microaffections out, but helpful #ArchivistFairy at yo' service.”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a:t>Annie W. Tang</a:t>
            </a:r>
            <a:endParaRPr/>
          </a:p>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7"/>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Microaffections Rubric</a:t>
            </a:r>
            <a:endParaRPr/>
          </a:p>
        </p:txBody>
      </p:sp>
      <p:graphicFrame>
        <p:nvGraphicFramePr>
          <p:cNvPr id="310" name="Google Shape;310;p57"/>
          <p:cNvGraphicFramePr/>
          <p:nvPr/>
        </p:nvGraphicFramePr>
        <p:xfrm>
          <a:off x="1231975" y="572710"/>
          <a:ext cx="6334000" cy="4313145"/>
        </p:xfrm>
        <a:graphic>
          <a:graphicData uri="http://schemas.openxmlformats.org/drawingml/2006/table">
            <a:tbl>
              <a:tblPr>
                <a:noFill/>
                <a:tableStyleId>{879D269B-73F2-42E9-A07A-352B3F422D28}</a:tableStyleId>
              </a:tblPr>
              <a:tblGrid>
                <a:gridCol w="1266800">
                  <a:extLst>
                    <a:ext uri="{9D8B030D-6E8A-4147-A177-3AD203B41FA5}">
                      <a16:colId xmlns:a16="http://schemas.microsoft.com/office/drawing/2014/main" val="20000"/>
                    </a:ext>
                  </a:extLst>
                </a:gridCol>
                <a:gridCol w="1266800">
                  <a:extLst>
                    <a:ext uri="{9D8B030D-6E8A-4147-A177-3AD203B41FA5}">
                      <a16:colId xmlns:a16="http://schemas.microsoft.com/office/drawing/2014/main" val="20001"/>
                    </a:ext>
                  </a:extLst>
                </a:gridCol>
                <a:gridCol w="1266800">
                  <a:extLst>
                    <a:ext uri="{9D8B030D-6E8A-4147-A177-3AD203B41FA5}">
                      <a16:colId xmlns:a16="http://schemas.microsoft.com/office/drawing/2014/main" val="20002"/>
                    </a:ext>
                  </a:extLst>
                </a:gridCol>
                <a:gridCol w="1266800">
                  <a:extLst>
                    <a:ext uri="{9D8B030D-6E8A-4147-A177-3AD203B41FA5}">
                      <a16:colId xmlns:a16="http://schemas.microsoft.com/office/drawing/2014/main" val="20003"/>
                    </a:ext>
                  </a:extLst>
                </a:gridCol>
                <a:gridCol w="1266800">
                  <a:extLst>
                    <a:ext uri="{9D8B030D-6E8A-4147-A177-3AD203B41FA5}">
                      <a16:colId xmlns:a16="http://schemas.microsoft.com/office/drawing/2014/main" val="20004"/>
                    </a:ext>
                  </a:extLst>
                </a:gridCol>
              </a:tblGrid>
              <a:tr h="1387125">
                <a:tc>
                  <a:txBody>
                    <a:bodyPr/>
                    <a:lstStyle/>
                    <a:p>
                      <a:pPr marL="0" lvl="0" indent="0" algn="ctr" rtl="0">
                        <a:lnSpc>
                          <a:spcPct val="115000"/>
                        </a:lnSpc>
                        <a:spcBef>
                          <a:spcPts val="0"/>
                        </a:spcBef>
                        <a:spcAft>
                          <a:spcPts val="1600"/>
                        </a:spcAft>
                        <a:buClr>
                          <a:schemeClr val="dk1"/>
                        </a:buClr>
                        <a:buSzPts val="1100"/>
                        <a:buFont typeface="Arial"/>
                        <a:buNone/>
                      </a:pPr>
                      <a:r>
                        <a:rPr lang="en" sz="1800"/>
                        <a:t>“I love your topic” </a:t>
                      </a:r>
                      <a:br>
                        <a:rPr lang="en"/>
                      </a:br>
                      <a:endParaRPr/>
                    </a:p>
                  </a:txBody>
                  <a:tcPr marL="91425" marR="91425" marT="91425" marB="91425"/>
                </a:tc>
                <a:tc>
                  <a:txBody>
                    <a:bodyPr/>
                    <a:lstStyle/>
                    <a:p>
                      <a:pPr marL="0" lvl="0" indent="0" algn="ctr" rtl="0">
                        <a:spcBef>
                          <a:spcPts val="0"/>
                        </a:spcBef>
                        <a:spcAft>
                          <a:spcPts val="0"/>
                        </a:spcAft>
                        <a:buNone/>
                      </a:pPr>
                      <a:r>
                        <a:rPr lang="en"/>
                        <a:t>“Thanks for mentioning that perspective.”</a:t>
                      </a:r>
                      <a:endParaRPr/>
                    </a:p>
                  </a:txBody>
                  <a:tcPr marL="91425" marR="91425" marT="91425" marB="91425"/>
                </a:tc>
                <a:tc>
                  <a:txBody>
                    <a:bodyPr/>
                    <a:lstStyle/>
                    <a:p>
                      <a:pPr marL="0" lvl="0" indent="0" algn="ctr" rtl="0">
                        <a:spcBef>
                          <a:spcPts val="0"/>
                        </a:spcBef>
                        <a:spcAft>
                          <a:spcPts val="0"/>
                        </a:spcAft>
                        <a:buNone/>
                      </a:pPr>
                      <a:r>
                        <a:rPr lang="en" sz="1800"/>
                        <a:t>Smile </a:t>
                      </a:r>
                      <a:endParaRPr sz="1800"/>
                    </a:p>
                    <a:p>
                      <a:pPr marL="0" lvl="0" indent="0" algn="ctr" rtl="0">
                        <a:spcBef>
                          <a:spcPts val="0"/>
                        </a:spcBef>
                        <a:spcAft>
                          <a:spcPts val="0"/>
                        </a:spcAft>
                        <a:buNone/>
                      </a:pPr>
                      <a:r>
                        <a:rPr lang="en" sz="1800"/>
                        <a:t>at students</a:t>
                      </a:r>
                      <a:endParaRPr sz="1800"/>
                    </a:p>
                  </a:txBody>
                  <a:tcPr marL="91425" marR="91425" marT="91425" marB="91425"/>
                </a:tc>
                <a:tc>
                  <a:txBody>
                    <a:bodyPr/>
                    <a:lstStyle/>
                    <a:p>
                      <a:pPr marL="0" lvl="0" indent="0" algn="ctr" rtl="0">
                        <a:spcBef>
                          <a:spcPts val="0"/>
                        </a:spcBef>
                        <a:spcAft>
                          <a:spcPts val="0"/>
                        </a:spcAft>
                        <a:buNone/>
                      </a:pPr>
                      <a:r>
                        <a:rPr lang="en" sz="1800"/>
                        <a:t>“I appreciate that you…”</a:t>
                      </a:r>
                      <a:endParaRPr sz="1800"/>
                    </a:p>
                  </a:txBody>
                  <a:tcPr marL="91425" marR="91425" marT="91425" marB="91425"/>
                </a:tc>
                <a:tc>
                  <a:txBody>
                    <a:bodyPr/>
                    <a:lstStyle/>
                    <a:p>
                      <a:pPr marL="0" lvl="0" indent="0" algn="ctr" rtl="0">
                        <a:spcBef>
                          <a:spcPts val="0"/>
                        </a:spcBef>
                        <a:spcAft>
                          <a:spcPts val="0"/>
                        </a:spcAft>
                        <a:buNone/>
                      </a:pPr>
                      <a:r>
                        <a:rPr lang="en"/>
                        <a:t>Help a coworker get promoted</a:t>
                      </a:r>
                      <a:endParaRPr/>
                    </a:p>
                  </a:txBody>
                  <a:tcPr marL="91425" marR="91425" marT="91425" marB="91425"/>
                </a:tc>
                <a:extLst>
                  <a:ext uri="{0D108BD9-81ED-4DB2-BD59-A6C34878D82A}">
                    <a16:rowId xmlns:a16="http://schemas.microsoft.com/office/drawing/2014/main" val="10000"/>
                  </a:ext>
                </a:extLst>
              </a:tr>
              <a:tr h="1387125">
                <a:tc>
                  <a:txBody>
                    <a:bodyPr/>
                    <a:lstStyle/>
                    <a:p>
                      <a:pPr marL="0" lvl="0" indent="0" algn="ctr" rtl="0">
                        <a:spcBef>
                          <a:spcPts val="0"/>
                        </a:spcBef>
                        <a:spcAft>
                          <a:spcPts val="0"/>
                        </a:spcAft>
                        <a:buNone/>
                      </a:pPr>
                      <a:r>
                        <a:rPr lang="en"/>
                        <a:t>Note someone’s unique fashion sense or new haircut</a:t>
                      </a:r>
                      <a:endParaRPr/>
                    </a:p>
                  </a:txBody>
                  <a:tcPr marL="91425" marR="91425" marT="91425" marB="91425"/>
                </a:tc>
                <a:tc>
                  <a:txBody>
                    <a:bodyPr/>
                    <a:lstStyle/>
                    <a:p>
                      <a:pPr marL="0" lvl="0" indent="0" algn="ctr" rtl="0">
                        <a:lnSpc>
                          <a:spcPct val="115000"/>
                        </a:lnSpc>
                        <a:spcBef>
                          <a:spcPts val="0"/>
                        </a:spcBef>
                        <a:spcAft>
                          <a:spcPts val="1600"/>
                        </a:spcAft>
                        <a:buNone/>
                      </a:pPr>
                      <a:r>
                        <a:rPr lang="en" sz="1800">
                          <a:solidFill>
                            <a:schemeClr val="dk1"/>
                          </a:solidFill>
                        </a:rPr>
                        <a:t>“I love your idea” </a:t>
                      </a:r>
                      <a:br>
                        <a:rPr lang="en">
                          <a:solidFill>
                            <a:schemeClr val="dk1"/>
                          </a:solidFill>
                        </a:rPr>
                      </a:br>
                      <a:endParaRPr>
                        <a:solidFill>
                          <a:schemeClr val="dk1"/>
                        </a:solidFill>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r>
                        <a:rPr lang="en" sz="1800"/>
                        <a:t>Smile </a:t>
                      </a:r>
                      <a:endParaRPr sz="1800"/>
                    </a:p>
                    <a:p>
                      <a:pPr marL="0" lvl="0" indent="0" algn="ctr" rtl="0">
                        <a:spcBef>
                          <a:spcPts val="0"/>
                        </a:spcBef>
                        <a:spcAft>
                          <a:spcPts val="0"/>
                        </a:spcAft>
                        <a:buNone/>
                      </a:pPr>
                      <a:r>
                        <a:rPr lang="en" sz="1800"/>
                        <a:t>at coworkers</a:t>
                      </a:r>
                      <a:endParaRPr sz="1800"/>
                    </a:p>
                  </a:txBody>
                  <a:tcPr marL="91425" marR="91425" marT="91425" marB="91425"/>
                </a:tc>
                <a:tc>
                  <a:txBody>
                    <a:bodyPr/>
                    <a:lstStyle/>
                    <a:p>
                      <a:pPr marL="0" lvl="0" indent="0" algn="ctr" rtl="0">
                        <a:spcBef>
                          <a:spcPts val="0"/>
                        </a:spcBef>
                        <a:spcAft>
                          <a:spcPts val="0"/>
                        </a:spcAft>
                        <a:buNone/>
                      </a:pPr>
                      <a:r>
                        <a:rPr lang="en"/>
                        <a:t>Admit when you commit a micro aggression and apologize</a:t>
                      </a:r>
                      <a:endParaRPr/>
                    </a:p>
                  </a:txBody>
                  <a:tcPr marL="91425" marR="91425" marT="91425" marB="91425"/>
                </a:tc>
                <a:extLst>
                  <a:ext uri="{0D108BD9-81ED-4DB2-BD59-A6C34878D82A}">
                    <a16:rowId xmlns:a16="http://schemas.microsoft.com/office/drawing/2014/main" val="10001"/>
                  </a:ext>
                </a:extLst>
              </a:tr>
              <a:tr h="1031200">
                <a:tc>
                  <a:txBody>
                    <a:bodyPr/>
                    <a:lstStyle/>
                    <a:p>
                      <a:pPr marL="0" lvl="0" indent="0" algn="ctr" rtl="0">
                        <a:spcBef>
                          <a:spcPts val="0"/>
                        </a:spcBef>
                        <a:spcAft>
                          <a:spcPts val="0"/>
                        </a:spcAft>
                        <a:buNone/>
                      </a:pPr>
                      <a:r>
                        <a:rPr lang="en"/>
                        <a:t>Invite a colleague for coffee, lunch or drinks</a:t>
                      </a:r>
                      <a:endParaRPr/>
                    </a:p>
                  </a:txBody>
                  <a:tcPr marL="91425" marR="91425" marT="91425" marB="91425"/>
                </a:tc>
                <a:tc>
                  <a:txBody>
                    <a:bodyPr/>
                    <a:lstStyle/>
                    <a:p>
                      <a:pPr marL="0" lvl="0" indent="0" algn="ctr" rtl="0">
                        <a:spcBef>
                          <a:spcPts val="0"/>
                        </a:spcBef>
                        <a:spcAft>
                          <a:spcPts val="0"/>
                        </a:spcAft>
                        <a:buNone/>
                      </a:pPr>
                      <a:r>
                        <a:rPr lang="en"/>
                        <a:t>Publicly appreciate something a coworker or student did</a:t>
                      </a:r>
                      <a:endParaRPr/>
                    </a:p>
                  </a:txBody>
                  <a:tcPr marL="91425" marR="91425" marT="91425" marB="91425"/>
                </a:tc>
                <a:tc>
                  <a:txBody>
                    <a:bodyPr/>
                    <a:lstStyle/>
                    <a:p>
                      <a:pPr marL="0" lvl="0" indent="0" algn="ctr" rtl="0">
                        <a:spcBef>
                          <a:spcPts val="0"/>
                        </a:spcBef>
                        <a:spcAft>
                          <a:spcPts val="0"/>
                        </a:spcAft>
                        <a:buNone/>
                      </a:pPr>
                      <a:r>
                        <a:rPr lang="en"/>
                        <a:t>Give people props when they do great work. #GiveProps</a:t>
                      </a:r>
                      <a:endParaRPr/>
                    </a:p>
                  </a:txBody>
                  <a:tcPr marL="91425" marR="91425" marT="91425" marB="91425"/>
                </a:tc>
                <a:tc>
                  <a:txBody>
                    <a:bodyPr/>
                    <a:lstStyle/>
                    <a:p>
                      <a:pPr marL="0" lvl="0" indent="0" algn="ctr" rtl="0">
                        <a:spcBef>
                          <a:spcPts val="0"/>
                        </a:spcBef>
                        <a:spcAft>
                          <a:spcPts val="0"/>
                        </a:spcAft>
                        <a:buNone/>
                      </a:pPr>
                      <a:r>
                        <a:rPr lang="en"/>
                        <a:t>Send a thank you note to a coworker in genuine, specific appreciation</a:t>
                      </a:r>
                      <a:endParaRPr/>
                    </a:p>
                  </a:txBody>
                  <a:tcPr marL="91425" marR="91425" marT="91425" marB="91425"/>
                </a:tc>
                <a:tc>
                  <a:txBody>
                    <a:bodyPr/>
                    <a:lstStyle/>
                    <a:p>
                      <a:pPr marL="0" lvl="0" indent="0" algn="ctr" rtl="0">
                        <a:spcBef>
                          <a:spcPts val="0"/>
                        </a:spcBef>
                        <a:spcAft>
                          <a:spcPts val="0"/>
                        </a:spcAft>
                        <a:buNone/>
                      </a:pPr>
                      <a:endParaRPr sz="1800"/>
                    </a:p>
                    <a:p>
                      <a:pPr marL="0" lvl="0" indent="0" algn="ctr" rtl="0">
                        <a:spcBef>
                          <a:spcPts val="0"/>
                        </a:spcBef>
                        <a:spcAft>
                          <a:spcPts val="0"/>
                        </a:spcAft>
                        <a:buNone/>
                      </a:pPr>
                      <a:r>
                        <a:rPr lang="en" sz="1800"/>
                        <a:t>Hug someone</a:t>
                      </a:r>
                      <a:endParaRPr sz="1800"/>
                    </a:p>
                  </a:txBody>
                  <a:tcPr marL="91425" marR="91425" marT="91425" marB="91425"/>
                </a:tc>
                <a:extLst>
                  <a:ext uri="{0D108BD9-81ED-4DB2-BD59-A6C34878D82A}">
                    <a16:rowId xmlns:a16="http://schemas.microsoft.com/office/drawing/2014/main" val="10002"/>
                  </a:ext>
                </a:extLst>
              </a:tr>
            </a:tbl>
          </a:graphicData>
        </a:graphic>
      </p:graphicFrame>
      <p:sp>
        <p:nvSpPr>
          <p:cNvPr id="311" name="Google Shape;311;p57"/>
          <p:cNvSpPr/>
          <p:nvPr/>
        </p:nvSpPr>
        <p:spPr>
          <a:xfrm>
            <a:off x="3788025" y="1984875"/>
            <a:ext cx="1221900" cy="1329600"/>
          </a:xfrm>
          <a:prstGeom prst="heart">
            <a:avLst/>
          </a:prstGeom>
          <a:solidFill>
            <a:srgbClr val="990000"/>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Clr>
                <a:schemeClr val="dk1"/>
              </a:buClr>
              <a:buSzPts val="1100"/>
              <a:buFont typeface="Arial"/>
              <a:buNone/>
            </a:pPr>
            <a:r>
              <a:rPr lang="en">
                <a:solidFill>
                  <a:schemeClr val="lt1"/>
                </a:solidFill>
              </a:rPr>
              <a:t>BINGO! </a:t>
            </a:r>
            <a:endParaRPr>
              <a:solidFill>
                <a:schemeClr val="lt1"/>
              </a:solidFill>
            </a:endParaRPr>
          </a:p>
          <a:p>
            <a:pPr marL="0" lvl="0" indent="0" algn="ctr" rtl="0">
              <a:spcBef>
                <a:spcPts val="0"/>
              </a:spcBef>
              <a:spcAft>
                <a:spcPts val="0"/>
              </a:spcAft>
              <a:buClr>
                <a:schemeClr val="dk1"/>
              </a:buClr>
              <a:buSzPts val="1100"/>
              <a:buFont typeface="Arial"/>
              <a:buNone/>
            </a:pPr>
            <a:r>
              <a:rPr lang="en">
                <a:solidFill>
                  <a:schemeClr val="lt1"/>
                </a:solidFill>
              </a:rPr>
              <a:t>Say:</a:t>
            </a:r>
            <a:endParaRPr>
              <a:solidFill>
                <a:schemeClr val="lt1"/>
              </a:solidFill>
            </a:endParaRPr>
          </a:p>
          <a:p>
            <a:pPr marL="0" lvl="0" indent="0" algn="ctr" rtl="0">
              <a:spcBef>
                <a:spcPts val="0"/>
              </a:spcBef>
              <a:spcAft>
                <a:spcPts val="0"/>
              </a:spcAft>
              <a:buClr>
                <a:schemeClr val="dk1"/>
              </a:buClr>
              <a:buSzPts val="1100"/>
              <a:buFont typeface="Arial"/>
              <a:buNone/>
            </a:pPr>
            <a:r>
              <a:rPr lang="en">
                <a:solidFill>
                  <a:schemeClr val="lt1"/>
                </a:solidFill>
              </a:rPr>
              <a:t>I love you</a:t>
            </a:r>
            <a:endParaRPr>
              <a:solidFill>
                <a:schemeClr val="lt1"/>
              </a:solidFill>
            </a:endParaRPr>
          </a:p>
          <a:p>
            <a:pPr marL="0" lvl="0" indent="0" algn="l" rtl="0">
              <a:spcBef>
                <a:spcPts val="0"/>
              </a:spcBef>
              <a:spcAft>
                <a:spcPts val="0"/>
              </a:spcAft>
              <a:buNone/>
            </a:pPr>
            <a:endParaRPr/>
          </a:p>
        </p:txBody>
      </p:sp>
      <p:sp>
        <p:nvSpPr>
          <p:cNvPr id="312" name="Google Shape;312;p57"/>
          <p:cNvSpPr/>
          <p:nvPr/>
        </p:nvSpPr>
        <p:spPr>
          <a:xfrm>
            <a:off x="7079700" y="1206250"/>
            <a:ext cx="2056800" cy="1329600"/>
          </a:xfrm>
          <a:prstGeom prst="heart">
            <a:avLst/>
          </a:prstGeom>
          <a:solidFill>
            <a:srgbClr val="990000"/>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Clr>
                <a:schemeClr val="dk1"/>
              </a:buClr>
              <a:buSzPts val="1100"/>
              <a:buFont typeface="Arial"/>
              <a:buNone/>
            </a:pPr>
            <a:r>
              <a:rPr lang="en">
                <a:solidFill>
                  <a:schemeClr val="lt1"/>
                </a:solidFill>
              </a:rPr>
              <a:t>Say or do these things to students of color</a:t>
            </a:r>
            <a:endParaRPr>
              <a:solidFill>
                <a:schemeClr val="lt1"/>
              </a:solidFill>
            </a:endParaRPr>
          </a:p>
          <a:p>
            <a:pPr marL="0" lvl="0" indent="0" algn="l" rtl="0">
              <a:spcBef>
                <a:spcPts val="0"/>
              </a:spcBef>
              <a:spcAft>
                <a:spcPts val="0"/>
              </a:spcAft>
              <a:buNone/>
            </a:pPr>
            <a:endParaRPr/>
          </a:p>
        </p:txBody>
      </p:sp>
      <p:sp>
        <p:nvSpPr>
          <p:cNvPr id="313" name="Google Shape;313;p57"/>
          <p:cNvSpPr/>
          <p:nvPr/>
        </p:nvSpPr>
        <p:spPr>
          <a:xfrm>
            <a:off x="7079700" y="3209750"/>
            <a:ext cx="2056800" cy="1329600"/>
          </a:xfrm>
          <a:prstGeom prst="heart">
            <a:avLst/>
          </a:prstGeom>
          <a:solidFill>
            <a:srgbClr val="990000"/>
          </a:solidFill>
          <a:ln w="9525" cap="flat" cmpd="sng">
            <a:solidFill>
              <a:srgbClr val="CC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None/>
            </a:pPr>
            <a:endParaRPr>
              <a:solidFill>
                <a:schemeClr val="dk1"/>
              </a:solidFill>
            </a:endParaRPr>
          </a:p>
          <a:p>
            <a:pPr marL="0" lvl="0" indent="0" algn="ctr" rtl="0">
              <a:spcBef>
                <a:spcPts val="0"/>
              </a:spcBef>
              <a:spcAft>
                <a:spcPts val="0"/>
              </a:spcAft>
              <a:buClr>
                <a:schemeClr val="dk1"/>
              </a:buClr>
              <a:buSzPts val="1100"/>
              <a:buFont typeface="Arial"/>
              <a:buNone/>
            </a:pPr>
            <a:r>
              <a:rPr lang="en">
                <a:solidFill>
                  <a:schemeClr val="lt1"/>
                </a:solidFill>
              </a:rPr>
              <a:t>Say or do these things to colleagues of color</a:t>
            </a:r>
            <a:endParaRPr>
              <a:solidFill>
                <a:schemeClr val="lt1"/>
              </a:solidFill>
            </a:endParaRPr>
          </a:p>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1"/>
                                        </p:tgtEl>
                                        <p:attrNameLst>
                                          <p:attrName>style.visibility</p:attrName>
                                        </p:attrNameLst>
                                      </p:cBhvr>
                                      <p:to>
                                        <p:strVal val="visible"/>
                                      </p:to>
                                    </p:set>
                                    <p:animEffect transition="in" filter="fade">
                                      <p:cBhvr>
                                        <p:cTn id="7" dur="1000"/>
                                        <p:tgtEl>
                                          <p:spTgt spid="3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12"/>
                                        </p:tgtEl>
                                        <p:attrNameLst>
                                          <p:attrName>style.visibility</p:attrName>
                                        </p:attrNameLst>
                                      </p:cBhvr>
                                      <p:to>
                                        <p:strVal val="visible"/>
                                      </p:to>
                                    </p:set>
                                    <p:anim calcmode="lin" valueType="num">
                                      <p:cBhvr additive="base">
                                        <p:cTn id="12" dur="1000"/>
                                        <p:tgtEl>
                                          <p:spTgt spid="312"/>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13"/>
                                        </p:tgtEl>
                                        <p:attrNameLst>
                                          <p:attrName>style.visibility</p:attrName>
                                        </p:attrNameLst>
                                      </p:cBhvr>
                                      <p:to>
                                        <p:strVal val="visible"/>
                                      </p:to>
                                    </p:set>
                                    <p:anim calcmode="lin" valueType="num">
                                      <p:cBhvr additive="base">
                                        <p:cTn id="17" dur="1000"/>
                                        <p:tgtEl>
                                          <p:spTgt spid="313"/>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do microaffections have to do with education?</a:t>
            </a:r>
            <a:endParaRPr/>
          </a:p>
        </p:txBody>
      </p:sp>
      <p:sp>
        <p:nvSpPr>
          <p:cNvPr id="319" name="Google Shape;319;p58"/>
          <p:cNvSpPr txBox="1">
            <a:spLocks noGrp="1"/>
          </p:cNvSpPr>
          <p:nvPr>
            <p:ph type="body" idx="1"/>
          </p:nvPr>
        </p:nvSpPr>
        <p:spPr>
          <a:xfrm>
            <a:off x="1606175" y="1152475"/>
            <a:ext cx="72261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Education as a positivist experience.</a:t>
            </a:r>
            <a:endParaRPr sz="2400"/>
          </a:p>
          <a:p>
            <a:pPr marL="0" lvl="0" indent="0" algn="l" rtl="0">
              <a:spcBef>
                <a:spcPts val="1600"/>
              </a:spcBef>
              <a:spcAft>
                <a:spcPts val="0"/>
              </a:spcAft>
              <a:buNone/>
            </a:pPr>
            <a:r>
              <a:rPr lang="en" sz="2400"/>
              <a:t>Helps in retention. </a:t>
            </a:r>
            <a:endParaRPr sz="2400"/>
          </a:p>
          <a:p>
            <a:pPr marL="0" lvl="0" indent="0" algn="l" rtl="0">
              <a:spcBef>
                <a:spcPts val="1600"/>
              </a:spcBef>
              <a:spcAft>
                <a:spcPts val="0"/>
              </a:spcAft>
              <a:buClr>
                <a:schemeClr val="dk1"/>
              </a:buClr>
              <a:buSzPts val="1100"/>
              <a:buFont typeface="Arial"/>
              <a:buNone/>
            </a:pPr>
            <a:r>
              <a:rPr lang="en" sz="2400"/>
              <a:t>Education is theoretically empowering. Let’s make it so!</a:t>
            </a:r>
            <a:endParaRPr sz="2400"/>
          </a:p>
          <a:p>
            <a:pPr marL="0" lvl="0" indent="0" algn="l" rtl="0">
              <a:spcBef>
                <a:spcPts val="1600"/>
              </a:spcBef>
              <a:spcAft>
                <a:spcPts val="16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9"/>
          <p:cNvSpPr txBox="1">
            <a:spLocks noGrp="1"/>
          </p:cNvSpPr>
          <p:nvPr>
            <p:ph type="title"/>
          </p:nvPr>
        </p:nvSpPr>
        <p:spPr>
          <a:xfrm>
            <a:off x="311700" y="1931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Make it so!</a:t>
            </a:r>
            <a:endParaRPr sz="3600"/>
          </a:p>
        </p:txBody>
      </p:sp>
      <p:pic>
        <p:nvPicPr>
          <p:cNvPr id="325" name="Google Shape;325;p59"/>
          <p:cNvPicPr preferRelativeResize="0"/>
          <p:nvPr/>
        </p:nvPicPr>
        <p:blipFill>
          <a:blip r:embed="rId3">
            <a:alphaModFix/>
          </a:blip>
          <a:stretch>
            <a:fillRect/>
          </a:stretch>
        </p:blipFill>
        <p:spPr>
          <a:xfrm>
            <a:off x="1758675" y="765875"/>
            <a:ext cx="5820600" cy="43776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60"/>
          <p:cNvSpPr txBox="1">
            <a:spLocks noGrp="1"/>
          </p:cNvSpPr>
          <p:nvPr>
            <p:ph type="title"/>
          </p:nvPr>
        </p:nvSpPr>
        <p:spPr>
          <a:xfrm>
            <a:off x="311700" y="187779"/>
            <a:ext cx="8520600" cy="82994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Baskerville" panose="02020502070401020303" pitchFamily="18" charset="0"/>
                <a:ea typeface="Baskerville" panose="02020502070401020303" pitchFamily="18" charset="0"/>
              </a:rPr>
              <a:t>Readings</a:t>
            </a:r>
            <a:endParaRPr dirty="0">
              <a:latin typeface="Baskerville" panose="02020502070401020303" pitchFamily="18" charset="0"/>
              <a:ea typeface="Baskerville" panose="02020502070401020303" pitchFamily="18" charset="0"/>
            </a:endParaRPr>
          </a:p>
        </p:txBody>
      </p:sp>
      <p:sp>
        <p:nvSpPr>
          <p:cNvPr id="331" name="Google Shape;331;p60"/>
          <p:cNvSpPr txBox="1">
            <a:spLocks noGrp="1"/>
          </p:cNvSpPr>
          <p:nvPr>
            <p:ph type="body" idx="1"/>
          </p:nvPr>
        </p:nvSpPr>
        <p:spPr>
          <a:xfrm>
            <a:off x="449036" y="898072"/>
            <a:ext cx="8383264" cy="4131128"/>
          </a:xfrm>
          <a:prstGeom prst="rect">
            <a:avLst/>
          </a:prstGeom>
        </p:spPr>
        <p:txBody>
          <a:bodyPr spcFirstLastPara="1" wrap="square" lIns="91425" tIns="91425" rIns="91425" bIns="91425" anchor="t" anchorCtr="0">
            <a:noAutofit/>
          </a:bodyPr>
          <a:lstStyle/>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Bruce, Symphony. “Teaching with Care: A Relational Approach to Individual Research Consultations.” </a:t>
            </a:r>
            <a:r>
              <a:rPr lang="en-US" sz="1000" i="1" dirty="0">
                <a:solidFill>
                  <a:schemeClr val="dk1"/>
                </a:solidFill>
                <a:latin typeface="Baskerville" panose="02020502070401020303" pitchFamily="18" charset="0"/>
                <a:ea typeface="Baskerville" panose="02020502070401020303" pitchFamily="18" charset="0"/>
              </a:rPr>
              <a:t>In The Library With The Lead Pipe</a:t>
            </a:r>
            <a:r>
              <a:rPr lang="en-US" sz="1000" dirty="0">
                <a:solidFill>
                  <a:schemeClr val="dk1"/>
                </a:solidFill>
                <a:latin typeface="Baskerville" panose="02020502070401020303" pitchFamily="18" charset="0"/>
                <a:ea typeface="Baskerville" panose="02020502070401020303" pitchFamily="18" charset="0"/>
              </a:rPr>
              <a:t>, Feb. 2020, </a:t>
            </a:r>
            <a:r>
              <a:rPr lang="en-US" sz="1000" dirty="0">
                <a:solidFill>
                  <a:schemeClr val="dk1"/>
                </a:solidFill>
                <a:latin typeface="Baskerville" panose="02020502070401020303" pitchFamily="18" charset="0"/>
                <a:ea typeface="Baskerville" panose="02020502070401020303" pitchFamily="18" charset="0"/>
                <a:hlinkClick r:id="rId3"/>
              </a:rPr>
              <a:t>http://www.inthelibrarywiththeleadpipe.org/2020/teaching-with-care/</a:t>
            </a:r>
            <a:r>
              <a:rPr lang="en-US" sz="1000" dirty="0">
                <a:solidFill>
                  <a:schemeClr val="dk1"/>
                </a:solidFill>
                <a:latin typeface="Baskerville" panose="02020502070401020303" pitchFamily="18" charset="0"/>
                <a:ea typeface="Baskerville" panose="02020502070401020303" pitchFamily="18" charset="0"/>
              </a:rPr>
              <a:t> .</a:t>
            </a:r>
            <a:endParaRPr lang="en" sz="1000" dirty="0">
              <a:solidFill>
                <a:schemeClr val="dk1"/>
              </a:solidFill>
              <a:latin typeface="Baskerville" panose="02020502070401020303" pitchFamily="18" charset="0"/>
              <a:ea typeface="Baskerville" panose="02020502070401020303" pitchFamily="18" charset="0"/>
            </a:endParaRPr>
          </a:p>
          <a:p>
            <a:pPr marL="0" lvl="0" indent="0" algn="l" rtl="0">
              <a:spcBef>
                <a:spcPts val="1000"/>
              </a:spcBef>
              <a:spcAft>
                <a:spcPts val="0"/>
              </a:spcAft>
              <a:buNone/>
            </a:pPr>
            <a:r>
              <a:rPr lang="en" sz="1000" dirty="0" err="1">
                <a:solidFill>
                  <a:schemeClr val="dk1"/>
                </a:solidFill>
                <a:latin typeface="Baskerville" panose="02020502070401020303" pitchFamily="18" charset="0"/>
                <a:ea typeface="Baskerville" panose="02020502070401020303" pitchFamily="18" charset="0"/>
              </a:rPr>
              <a:t>Burklo</a:t>
            </a:r>
            <a:r>
              <a:rPr lang="en" sz="1000" dirty="0">
                <a:solidFill>
                  <a:schemeClr val="dk1"/>
                </a:solidFill>
                <a:latin typeface="Baskerville" panose="02020502070401020303" pitchFamily="18" charset="0"/>
                <a:ea typeface="Baskerville" panose="02020502070401020303" pitchFamily="18" charset="0"/>
              </a:rPr>
              <a:t>, John. </a:t>
            </a:r>
            <a:r>
              <a:rPr lang="en" sz="1000" i="1" dirty="0" err="1">
                <a:solidFill>
                  <a:schemeClr val="dk1"/>
                </a:solidFill>
                <a:latin typeface="Baskerville" panose="02020502070401020303" pitchFamily="18" charset="0"/>
                <a:ea typeface="Baskerville" panose="02020502070401020303" pitchFamily="18" charset="0"/>
              </a:rPr>
              <a:t>Microaffection</a:t>
            </a:r>
            <a:r>
              <a:rPr lang="en" sz="1000" i="1" dirty="0">
                <a:solidFill>
                  <a:schemeClr val="dk1"/>
                </a:solidFill>
                <a:latin typeface="Baskerville" panose="02020502070401020303" pitchFamily="18" charset="0"/>
                <a:ea typeface="Baskerville" panose="02020502070401020303" pitchFamily="18" charset="0"/>
              </a:rPr>
              <a:t>: The Antidote to Microaggression</a:t>
            </a:r>
            <a:r>
              <a:rPr lang="en" sz="1000" dirty="0">
                <a:solidFill>
                  <a:schemeClr val="dk1"/>
                </a:solidFill>
                <a:latin typeface="Baskerville" panose="02020502070401020303" pitchFamily="18" charset="0"/>
                <a:ea typeface="Baskerville" panose="02020502070401020303" pitchFamily="18" charset="0"/>
              </a:rPr>
              <a:t>. </a:t>
            </a:r>
            <a:r>
              <a:rPr lang="en" sz="1000" i="1" dirty="0">
                <a:solidFill>
                  <a:schemeClr val="dk1"/>
                </a:solidFill>
                <a:latin typeface="Baskerville" panose="02020502070401020303" pitchFamily="18" charset="0"/>
                <a:ea typeface="Baskerville" panose="02020502070401020303" pitchFamily="18" charset="0"/>
              </a:rPr>
              <a:t>Huffington Post</a:t>
            </a:r>
            <a:r>
              <a:rPr lang="en" sz="1000" dirty="0">
                <a:solidFill>
                  <a:schemeClr val="dk1"/>
                </a:solidFill>
                <a:latin typeface="Baskerville" panose="02020502070401020303" pitchFamily="18" charset="0"/>
                <a:ea typeface="Baskerville" panose="02020502070401020303" pitchFamily="18" charset="0"/>
              </a:rPr>
              <a:t>. November 23, 2016. </a:t>
            </a:r>
            <a:r>
              <a:rPr lang="en" sz="1000" u="sng" dirty="0">
                <a:solidFill>
                  <a:schemeClr val="hlink"/>
                </a:solidFill>
                <a:latin typeface="Baskerville" panose="02020502070401020303" pitchFamily="18" charset="0"/>
                <a:ea typeface="Baskerville" panose="02020502070401020303" pitchFamily="18" charset="0"/>
                <a:hlinkClick r:id="rId4"/>
              </a:rPr>
              <a:t>http://www.huffingtonpost.com/jim-burklo/microaffection_b_8631396.html</a:t>
            </a:r>
            <a:r>
              <a:rPr lang="en"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Cooke, Nicole A. “Leading with Love and Hospitality: Applying a Radical Pedagogy to LIS.” </a:t>
            </a:r>
            <a:r>
              <a:rPr lang="en-US" sz="1000" i="1" dirty="0">
                <a:solidFill>
                  <a:schemeClr val="dk1"/>
                </a:solidFill>
                <a:latin typeface="Baskerville" panose="02020502070401020303" pitchFamily="18" charset="0"/>
                <a:ea typeface="Baskerville" panose="02020502070401020303" pitchFamily="18" charset="0"/>
              </a:rPr>
              <a:t>Information and Learning Sciences</a:t>
            </a:r>
            <a:r>
              <a:rPr lang="en-US" sz="1000" dirty="0">
                <a:solidFill>
                  <a:schemeClr val="dk1"/>
                </a:solidFill>
                <a:latin typeface="Baskerville" panose="02020502070401020303" pitchFamily="18" charset="0"/>
                <a:ea typeface="Baskerville" panose="02020502070401020303" pitchFamily="18" charset="0"/>
              </a:rPr>
              <a:t>, vol. 120, no. 1/2, Nov. 2018, pp. 119–32. doi:10.1108/ILS-06-2018-0054.</a:t>
            </a:r>
            <a:br>
              <a:rPr lang="en" sz="1000" dirty="0">
                <a:solidFill>
                  <a:schemeClr val="dk1"/>
                </a:solidFill>
                <a:latin typeface="Baskerville" panose="02020502070401020303" pitchFamily="18" charset="0"/>
                <a:ea typeface="Baskerville" panose="02020502070401020303" pitchFamily="18" charset="0"/>
              </a:rPr>
            </a:br>
            <a:br>
              <a:rPr lang="en" sz="1000" dirty="0">
                <a:solidFill>
                  <a:schemeClr val="dk1"/>
                </a:solidFill>
                <a:latin typeface="Baskerville" panose="02020502070401020303" pitchFamily="18" charset="0"/>
                <a:ea typeface="Baskerville" panose="02020502070401020303" pitchFamily="18" charset="0"/>
              </a:rPr>
            </a:br>
            <a:r>
              <a:rPr lang="en" sz="1000" dirty="0">
                <a:solidFill>
                  <a:schemeClr val="dk1"/>
                </a:solidFill>
                <a:latin typeface="Baskerville" panose="02020502070401020303" pitchFamily="18" charset="0"/>
                <a:ea typeface="Baskerville" panose="02020502070401020303" pitchFamily="18" charset="0"/>
              </a:rPr>
              <a:t>Coogan, Devin. </a:t>
            </a:r>
            <a:r>
              <a:rPr lang="en" sz="1000" i="1" dirty="0">
                <a:solidFill>
                  <a:schemeClr val="dk1"/>
                </a:solidFill>
                <a:latin typeface="Baskerville" panose="02020502070401020303" pitchFamily="18" charset="0"/>
                <a:ea typeface="Baskerville" panose="02020502070401020303" pitchFamily="18" charset="0"/>
              </a:rPr>
              <a:t>On </a:t>
            </a:r>
            <a:r>
              <a:rPr lang="en" sz="1000" i="1" dirty="0" err="1">
                <a:solidFill>
                  <a:schemeClr val="dk1"/>
                </a:solidFill>
                <a:latin typeface="Baskerville" panose="02020502070401020303" pitchFamily="18" charset="0"/>
                <a:ea typeface="Baskerville" panose="02020502070401020303" pitchFamily="18" charset="0"/>
              </a:rPr>
              <a:t>Microaffection</a:t>
            </a:r>
            <a:r>
              <a:rPr lang="en" sz="1000" dirty="0">
                <a:solidFill>
                  <a:schemeClr val="dk1"/>
                </a:solidFill>
                <a:latin typeface="Baskerville" panose="02020502070401020303" pitchFamily="18" charset="0"/>
                <a:ea typeface="Baskerville" panose="02020502070401020303" pitchFamily="18" charset="0"/>
              </a:rPr>
              <a:t>. </a:t>
            </a:r>
            <a:r>
              <a:rPr lang="en" sz="1000" i="1" dirty="0">
                <a:solidFill>
                  <a:schemeClr val="dk1"/>
                </a:solidFill>
                <a:latin typeface="Baskerville" panose="02020502070401020303" pitchFamily="18" charset="0"/>
                <a:ea typeface="Baskerville" panose="02020502070401020303" pitchFamily="18" charset="0"/>
              </a:rPr>
              <a:t>Medium</a:t>
            </a:r>
            <a:r>
              <a:rPr lang="en" sz="1000" dirty="0">
                <a:solidFill>
                  <a:schemeClr val="dk1"/>
                </a:solidFill>
                <a:latin typeface="Baskerville" panose="02020502070401020303" pitchFamily="18" charset="0"/>
                <a:ea typeface="Baskerville" panose="02020502070401020303" pitchFamily="18" charset="0"/>
              </a:rPr>
              <a:t>. May 27, 2016. </a:t>
            </a:r>
            <a:r>
              <a:rPr lang="en" sz="1000" u="sng" dirty="0">
                <a:solidFill>
                  <a:schemeClr val="hlink"/>
                </a:solidFill>
                <a:latin typeface="Baskerville" panose="02020502070401020303" pitchFamily="18" charset="0"/>
                <a:ea typeface="Baskerville" panose="02020502070401020303" pitchFamily="18" charset="0"/>
                <a:hlinkClick r:id="rId5"/>
              </a:rPr>
              <a:t>https://medium.com/@devincoogan/on-microaffection-c1d56fac5bcb#.r89z3hguq</a:t>
            </a:r>
            <a:r>
              <a:rPr lang="en"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Ellis, James M., et al. “Examining First-Generation College Student Lived Experiences with Microaggressions and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at a Predominately White Public Research University.” </a:t>
            </a:r>
            <a:r>
              <a:rPr lang="en-US" sz="1000" i="1" dirty="0">
                <a:solidFill>
                  <a:schemeClr val="dk1"/>
                </a:solidFill>
                <a:latin typeface="Baskerville" panose="02020502070401020303" pitchFamily="18" charset="0"/>
                <a:ea typeface="Baskerville" panose="02020502070401020303" pitchFamily="18" charset="0"/>
              </a:rPr>
              <a:t>Cultural Diversity and Ethnic Minority Psychology</a:t>
            </a:r>
            <a:r>
              <a:rPr lang="en-US" sz="1000" dirty="0">
                <a:solidFill>
                  <a:schemeClr val="dk1"/>
                </a:solidFill>
                <a:latin typeface="Baskerville" panose="02020502070401020303" pitchFamily="18" charset="0"/>
                <a:ea typeface="Baskerville" panose="02020502070401020303" pitchFamily="18" charset="0"/>
              </a:rPr>
              <a:t>, June 2018. 2018-28120-001, doi:10.1037/cdp0000198.</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Flanders, Corey E., Marianne LeBreton, et al. “Bisexual Women’s Experience of Microaggressions and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A Community-Based, Mixed-Methods Scale Development Project.” </a:t>
            </a:r>
            <a:r>
              <a:rPr lang="en-US" sz="1000" i="1" dirty="0">
                <a:solidFill>
                  <a:schemeClr val="dk1"/>
                </a:solidFill>
                <a:latin typeface="Baskerville" panose="02020502070401020303" pitchFamily="18" charset="0"/>
                <a:ea typeface="Baskerville" panose="02020502070401020303" pitchFamily="18" charset="0"/>
              </a:rPr>
              <a:t>Archives of Sexual Behavior</a:t>
            </a:r>
            <a:r>
              <a:rPr lang="en-US" sz="1000" dirty="0">
                <a:solidFill>
                  <a:schemeClr val="dk1"/>
                </a:solidFill>
                <a:latin typeface="Baskerville" panose="02020502070401020303" pitchFamily="18" charset="0"/>
                <a:ea typeface="Baskerville" panose="02020502070401020303" pitchFamily="18" charset="0"/>
              </a:rPr>
              <a:t>, no. 1, 2019, p. 143.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Flanders, Corey E., Lesley A. Tarasoff, et al. “Positive Identity Experiences of Young Bisexual and Other </a:t>
            </a:r>
            <a:r>
              <a:rPr lang="en-US" sz="1000" dirty="0" err="1">
                <a:solidFill>
                  <a:schemeClr val="dk1"/>
                </a:solidFill>
                <a:latin typeface="Baskerville" panose="02020502070401020303" pitchFamily="18" charset="0"/>
                <a:ea typeface="Baskerville" panose="02020502070401020303" pitchFamily="18" charset="0"/>
              </a:rPr>
              <a:t>Nonmonosexual</a:t>
            </a:r>
            <a:r>
              <a:rPr lang="en-US" sz="1000" dirty="0">
                <a:solidFill>
                  <a:schemeClr val="dk1"/>
                </a:solidFill>
                <a:latin typeface="Baskerville" panose="02020502070401020303" pitchFamily="18" charset="0"/>
                <a:ea typeface="Baskerville" panose="02020502070401020303" pitchFamily="18" charset="0"/>
              </a:rPr>
              <a:t> People: A Qualitative Inquiry.” </a:t>
            </a:r>
            <a:r>
              <a:rPr lang="en-US" sz="1000" i="1" dirty="0">
                <a:solidFill>
                  <a:schemeClr val="dk1"/>
                </a:solidFill>
                <a:latin typeface="Baskerville" panose="02020502070401020303" pitchFamily="18" charset="0"/>
                <a:ea typeface="Baskerville" panose="02020502070401020303" pitchFamily="18" charset="0"/>
              </a:rPr>
              <a:t>Journal of Homosexuality</a:t>
            </a:r>
            <a:r>
              <a:rPr lang="en-US" sz="1000" dirty="0">
                <a:solidFill>
                  <a:schemeClr val="dk1"/>
                </a:solidFill>
                <a:latin typeface="Baskerville" panose="02020502070401020303" pitchFamily="18" charset="0"/>
                <a:ea typeface="Baskerville" panose="02020502070401020303" pitchFamily="18" charset="0"/>
              </a:rPr>
              <a:t>, vol. 64, no. 8, Aug. 2017, pp. 1014–32. doi:10.1080/00918369.2016.1236592.</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Gearity</a:t>
            </a:r>
            <a:r>
              <a:rPr lang="en-US" sz="1000" dirty="0">
                <a:solidFill>
                  <a:schemeClr val="dk1"/>
                </a:solidFill>
                <a:latin typeface="Baskerville" panose="02020502070401020303" pitchFamily="18" charset="0"/>
                <a:ea typeface="Baskerville" panose="02020502070401020303" pitchFamily="18" charset="0"/>
              </a:rPr>
              <a:t>, Brian T., and </a:t>
            </a:r>
            <a:r>
              <a:rPr lang="en-US" sz="1000" dirty="0" err="1">
                <a:solidFill>
                  <a:schemeClr val="dk1"/>
                </a:solidFill>
                <a:latin typeface="Baskerville" panose="02020502070401020303" pitchFamily="18" charset="0"/>
                <a:ea typeface="Baskerville" panose="02020502070401020303" pitchFamily="18" charset="0"/>
              </a:rPr>
              <a:t>Lynett</a:t>
            </a:r>
            <a:r>
              <a:rPr lang="en-US" sz="1000" dirty="0">
                <a:solidFill>
                  <a:schemeClr val="dk1"/>
                </a:solidFill>
                <a:latin typeface="Baskerville" panose="02020502070401020303" pitchFamily="18" charset="0"/>
                <a:ea typeface="Baskerville" panose="02020502070401020303" pitchFamily="18" charset="0"/>
              </a:rPr>
              <a:t> Henderson Metzger. “Intersectionality, Microaggressions, and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Toward a Cultural Praxis of Sport Coaching.” </a:t>
            </a:r>
            <a:r>
              <a:rPr lang="en-US" sz="1000" i="1" dirty="0">
                <a:solidFill>
                  <a:schemeClr val="dk1"/>
                </a:solidFill>
                <a:latin typeface="Baskerville" panose="02020502070401020303" pitchFamily="18" charset="0"/>
                <a:ea typeface="Baskerville" panose="02020502070401020303" pitchFamily="18" charset="0"/>
              </a:rPr>
              <a:t>Sociology of Sport Journal</a:t>
            </a:r>
            <a:r>
              <a:rPr lang="en-US" sz="1000" dirty="0">
                <a:solidFill>
                  <a:schemeClr val="dk1"/>
                </a:solidFill>
                <a:latin typeface="Baskerville" panose="02020502070401020303" pitchFamily="18" charset="0"/>
                <a:ea typeface="Baskerville" panose="02020502070401020303" pitchFamily="18" charset="0"/>
              </a:rPr>
              <a:t>, vol. 34, no. 2, June 2017, pp. 160–75.</a:t>
            </a:r>
          </a:p>
          <a:p>
            <a:pPr marL="0" lvl="0" indent="0">
              <a:spcBef>
                <a:spcPts val="1000"/>
              </a:spcBef>
              <a:buNone/>
            </a:pPr>
            <a:r>
              <a:rPr lang="en-US" sz="1000" i="1" dirty="0">
                <a:solidFill>
                  <a:schemeClr val="dk1"/>
                </a:solidFill>
                <a:latin typeface="Baskerville" panose="02020502070401020303" pitchFamily="18" charset="0"/>
                <a:ea typeface="Baskerville" panose="02020502070401020303" pitchFamily="18" charset="0"/>
              </a:rPr>
              <a:t>Microaggressions in Librarianship </a:t>
            </a:r>
            <a:r>
              <a:rPr lang="en-US" sz="1000" dirty="0">
                <a:solidFill>
                  <a:schemeClr val="dk1"/>
                </a:solidFill>
                <a:latin typeface="Baskerville" panose="02020502070401020303" pitchFamily="18" charset="0"/>
                <a:ea typeface="Baskerville" panose="02020502070401020303" pitchFamily="18" charset="0"/>
                <a:hlinkClick r:id="rId6"/>
              </a:rPr>
              <a:t>http://lismicroaggressions.tumblr.com/</a:t>
            </a:r>
            <a:r>
              <a:rPr lang="en-US"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Molina, Rose L., et al. “Creating a Culture of Micro-Affirmations to Overcome Gender-Based Micro-Inequities in Academic Medicine.” </a:t>
            </a:r>
            <a:r>
              <a:rPr lang="en-US" sz="1000" i="1" dirty="0">
                <a:solidFill>
                  <a:schemeClr val="dk1"/>
                </a:solidFill>
                <a:latin typeface="Baskerville" panose="02020502070401020303" pitchFamily="18" charset="0"/>
                <a:ea typeface="Baskerville" panose="02020502070401020303" pitchFamily="18" charset="0"/>
              </a:rPr>
              <a:t>The American Journal Of Medicine</a:t>
            </a:r>
            <a:r>
              <a:rPr lang="en-US" sz="1000" dirty="0">
                <a:solidFill>
                  <a:schemeClr val="dk1"/>
                </a:solidFill>
                <a:latin typeface="Baskerville" panose="02020502070401020303" pitchFamily="18" charset="0"/>
                <a:ea typeface="Baskerville" panose="02020502070401020303" pitchFamily="18" charset="0"/>
              </a:rPr>
              <a:t>, Feb. 2019. doi:10.1016/j.amjmed.2019.01.028.</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Pittinsky</a:t>
            </a:r>
            <a:r>
              <a:rPr lang="en-US" sz="1000" dirty="0">
                <a:solidFill>
                  <a:schemeClr val="dk1"/>
                </a:solidFill>
                <a:latin typeface="Baskerville" panose="02020502070401020303" pitchFamily="18" charset="0"/>
                <a:ea typeface="Baskerville" panose="02020502070401020303" pitchFamily="18" charset="0"/>
              </a:rPr>
              <a:t>, Todd L. “Why Overlook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Communicate to Students That They’re Welcome, Visible, and Capable of Performing Well.” </a:t>
            </a:r>
            <a:r>
              <a:rPr lang="en-US" sz="1000" i="1" dirty="0">
                <a:solidFill>
                  <a:schemeClr val="dk1"/>
                </a:solidFill>
                <a:latin typeface="Baskerville" panose="02020502070401020303" pitchFamily="18" charset="0"/>
                <a:ea typeface="Baskerville" panose="02020502070401020303" pitchFamily="18" charset="0"/>
              </a:rPr>
              <a:t>Phi Delta </a:t>
            </a:r>
            <a:r>
              <a:rPr lang="en-US" sz="1000" i="1" dirty="0" err="1">
                <a:solidFill>
                  <a:schemeClr val="dk1"/>
                </a:solidFill>
                <a:latin typeface="Baskerville" panose="02020502070401020303" pitchFamily="18" charset="0"/>
                <a:ea typeface="Baskerville" panose="02020502070401020303" pitchFamily="18" charset="0"/>
              </a:rPr>
              <a:t>Kappan</a:t>
            </a:r>
            <a:r>
              <a:rPr lang="en-US" sz="1000" dirty="0">
                <a:solidFill>
                  <a:schemeClr val="dk1"/>
                </a:solidFill>
                <a:latin typeface="Baskerville" panose="02020502070401020303" pitchFamily="18" charset="0"/>
                <a:ea typeface="Baskerville" panose="02020502070401020303" pitchFamily="18" charset="0"/>
              </a:rPr>
              <a:t>, no. 2, 2016.</a:t>
            </a:r>
          </a:p>
          <a:p>
            <a:pPr marL="0" lvl="0" indent="0" algn="l" rtl="0">
              <a:spcBef>
                <a:spcPts val="1000"/>
              </a:spcBef>
              <a:spcAft>
                <a:spcPts val="0"/>
              </a:spcAft>
              <a:buNone/>
            </a:pPr>
            <a:endParaRPr sz="1000" dirty="0">
              <a:solidFill>
                <a:schemeClr val="dk1"/>
              </a:solidFill>
              <a:latin typeface="Baskerville" panose="02020502070401020303" pitchFamily="18" charset="0"/>
              <a:ea typeface="Baskerville" panose="02020502070401020303" pitchFamily="18" charset="0"/>
            </a:endParaRPr>
          </a:p>
          <a:p>
            <a:pPr marL="0" indent="0">
              <a:buClr>
                <a:schemeClr val="dk1"/>
              </a:buClr>
              <a:buSzPts val="1100"/>
              <a:buNone/>
            </a:pPr>
            <a:endParaRPr sz="1000" dirty="0">
              <a:solidFill>
                <a:schemeClr val="dk1"/>
              </a:solidFill>
              <a:latin typeface="Baskerville" panose="02020502070401020303" pitchFamily="18" charset="0"/>
              <a:ea typeface="Baskerville" panose="02020502070401020303" pitchFamily="18" charset="0"/>
            </a:endParaRPr>
          </a:p>
          <a:p>
            <a:pPr marL="0" lvl="0" indent="0" algn="l" rtl="0">
              <a:spcBef>
                <a:spcPts val="1600"/>
              </a:spcBef>
              <a:spcAft>
                <a:spcPts val="1600"/>
              </a:spcAft>
              <a:buNone/>
            </a:pPr>
            <a:endParaRPr sz="1000" dirty="0">
              <a:latin typeface="Baskerville" panose="02020502070401020303" pitchFamily="18" charset="0"/>
              <a:ea typeface="Baskerville" panose="02020502070401020303"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3B1C91E-2FF4-8949-8279-93F39A2DC09A}"/>
              </a:ext>
            </a:extLst>
          </p:cNvPr>
          <p:cNvSpPr>
            <a:spLocks noGrp="1"/>
          </p:cNvSpPr>
          <p:nvPr>
            <p:ph type="body" idx="1"/>
          </p:nvPr>
        </p:nvSpPr>
        <p:spPr>
          <a:xfrm>
            <a:off x="311700" y="408214"/>
            <a:ext cx="8520600" cy="4160661"/>
          </a:xfrm>
        </p:spPr>
        <p:txBody>
          <a:bodyPr/>
          <a:lstStyle/>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Powell, Candice, et al. “Micro-Affirmations in Academic Advising: Small Acts, Big Impact.” </a:t>
            </a:r>
            <a:r>
              <a:rPr lang="en-US" sz="1000" i="1" dirty="0">
                <a:solidFill>
                  <a:schemeClr val="dk1"/>
                </a:solidFill>
                <a:latin typeface="Baskerville" panose="02020502070401020303" pitchFamily="18" charset="0"/>
                <a:ea typeface="Baskerville" panose="02020502070401020303" pitchFamily="18" charset="0"/>
              </a:rPr>
              <a:t>The Mentor: An Academic Advising Journal</a:t>
            </a:r>
            <a:r>
              <a:rPr lang="en-US" sz="1000" dirty="0">
                <a:solidFill>
                  <a:schemeClr val="dk1"/>
                </a:solidFill>
                <a:latin typeface="Baskerville" panose="02020502070401020303" pitchFamily="18" charset="0"/>
                <a:ea typeface="Baskerville" panose="02020502070401020303" pitchFamily="18" charset="0"/>
              </a:rPr>
              <a:t>, Oct. 2013, </a:t>
            </a:r>
            <a:r>
              <a:rPr lang="en-US" sz="1000" dirty="0">
                <a:solidFill>
                  <a:schemeClr val="dk1"/>
                </a:solidFill>
                <a:latin typeface="Baskerville" panose="02020502070401020303" pitchFamily="18" charset="0"/>
                <a:ea typeface="Baskerville" panose="02020502070401020303" pitchFamily="18" charset="0"/>
                <a:hlinkClick r:id="rId2"/>
              </a:rPr>
              <a:t>https://dus.psu.edu/mentor/2013/10/839/</a:t>
            </a:r>
            <a:r>
              <a:rPr lang="en-US"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Rowe, Mary. “Unconscious Bias: May Micro-Affirmations Provide One Answer?” IWER Institute for Work and Employment Research, 22 Feb. 2015, </a:t>
            </a:r>
            <a:r>
              <a:rPr lang="en-US" sz="1000" dirty="0">
                <a:solidFill>
                  <a:schemeClr val="dk1"/>
                </a:solidFill>
                <a:latin typeface="Baskerville" panose="02020502070401020303" pitchFamily="18" charset="0"/>
                <a:ea typeface="Baskerville" panose="02020502070401020303" pitchFamily="18" charset="0"/>
                <a:hlinkClick r:id="rId3"/>
              </a:rPr>
              <a:t>http://iwer.mit.edu/2015/02/22/unconscious-bias-may-micro-affirmations-provide-one-answer/</a:t>
            </a:r>
            <a:r>
              <a:rPr lang="en-US"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Salim, </a:t>
            </a:r>
            <a:r>
              <a:rPr lang="en-US" sz="1000" dirty="0" err="1">
                <a:solidFill>
                  <a:schemeClr val="dk1"/>
                </a:solidFill>
                <a:latin typeface="Baskerville" panose="02020502070401020303" pitchFamily="18" charset="0"/>
                <a:ea typeface="Baskerville" panose="02020502070401020303" pitchFamily="18" charset="0"/>
              </a:rPr>
              <a:t>Selime</a:t>
            </a:r>
            <a:r>
              <a:rPr lang="en-US" sz="1000" dirty="0">
                <a:solidFill>
                  <a:schemeClr val="dk1"/>
                </a:solidFill>
                <a:latin typeface="Baskerville" panose="02020502070401020303" pitchFamily="18" charset="0"/>
                <a:ea typeface="Baskerville" panose="02020502070401020303" pitchFamily="18" charset="0"/>
              </a:rPr>
              <a:t>, et al. “Bisexual Women’s Experiences of Microaggressions and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and Their Relation to Mental Health.” </a:t>
            </a:r>
            <a:r>
              <a:rPr lang="en-US" sz="1000" i="1" dirty="0">
                <a:solidFill>
                  <a:schemeClr val="dk1"/>
                </a:solidFill>
                <a:latin typeface="Baskerville" panose="02020502070401020303" pitchFamily="18" charset="0"/>
                <a:ea typeface="Baskerville" panose="02020502070401020303" pitchFamily="18" charset="0"/>
              </a:rPr>
              <a:t>Psychology of Sexual Orientation and Gender Diversity</a:t>
            </a:r>
            <a:r>
              <a:rPr lang="en-US" sz="1000" dirty="0">
                <a:solidFill>
                  <a:schemeClr val="dk1"/>
                </a:solidFill>
                <a:latin typeface="Baskerville" panose="02020502070401020303" pitchFamily="18" charset="0"/>
                <a:ea typeface="Baskerville" panose="02020502070401020303" pitchFamily="18" charset="0"/>
              </a:rPr>
              <a:t>, Feb. 2019. 2019-10844-001, doi:10.1037/sgd0000329.</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Sterzing</a:t>
            </a:r>
            <a:r>
              <a:rPr lang="en-US" sz="1000" dirty="0">
                <a:solidFill>
                  <a:schemeClr val="dk1"/>
                </a:solidFill>
                <a:latin typeface="Baskerville" panose="02020502070401020303" pitchFamily="18" charset="0"/>
                <a:ea typeface="Baskerville" panose="02020502070401020303" pitchFamily="18" charset="0"/>
              </a:rPr>
              <a:t>, Paul R., et al. “Familial Pathways to </a:t>
            </a:r>
            <a:r>
              <a:rPr lang="en-US" sz="1000" dirty="0" err="1">
                <a:solidFill>
                  <a:schemeClr val="dk1"/>
                </a:solidFill>
                <a:latin typeface="Baskerville" panose="02020502070401020303" pitchFamily="18" charset="0"/>
                <a:ea typeface="Baskerville" panose="02020502070401020303" pitchFamily="18" charset="0"/>
              </a:rPr>
              <a:t>Polyvictimization</a:t>
            </a:r>
            <a:r>
              <a:rPr lang="en-US" sz="1000" dirty="0">
                <a:solidFill>
                  <a:schemeClr val="dk1"/>
                </a:solidFill>
                <a:latin typeface="Baskerville" panose="02020502070401020303" pitchFamily="18" charset="0"/>
                <a:ea typeface="Baskerville" panose="02020502070401020303" pitchFamily="18" charset="0"/>
              </a:rPr>
              <a:t> for Sexual and Gender Minority Adolescents: </a:t>
            </a:r>
            <a:r>
              <a:rPr lang="en-US" sz="1000" dirty="0" err="1">
                <a:solidFill>
                  <a:schemeClr val="dk1"/>
                </a:solidFill>
                <a:latin typeface="Baskerville" panose="02020502070401020303" pitchFamily="18" charset="0"/>
                <a:ea typeface="Baskerville" panose="02020502070401020303" pitchFamily="18" charset="0"/>
              </a:rPr>
              <a:t>Microaffirming</a:t>
            </a:r>
            <a:r>
              <a:rPr lang="en-US" sz="1000" dirty="0">
                <a:solidFill>
                  <a:schemeClr val="dk1"/>
                </a:solidFill>
                <a:latin typeface="Baskerville" panose="02020502070401020303" pitchFamily="18" charset="0"/>
                <a:ea typeface="Baskerville" panose="02020502070401020303" pitchFamily="18" charset="0"/>
              </a:rPr>
              <a:t>, </a:t>
            </a:r>
            <a:r>
              <a:rPr lang="en-US" sz="1000" dirty="0" err="1">
                <a:solidFill>
                  <a:schemeClr val="dk1"/>
                </a:solidFill>
                <a:latin typeface="Baskerville" panose="02020502070401020303" pitchFamily="18" charset="0"/>
                <a:ea typeface="Baskerville" panose="02020502070401020303" pitchFamily="18" charset="0"/>
              </a:rPr>
              <a:t>Microaggressing</a:t>
            </a:r>
            <a:r>
              <a:rPr lang="en-US" sz="1000" dirty="0">
                <a:solidFill>
                  <a:schemeClr val="dk1"/>
                </a:solidFill>
                <a:latin typeface="Baskerville" panose="02020502070401020303" pitchFamily="18" charset="0"/>
                <a:ea typeface="Baskerville" panose="02020502070401020303" pitchFamily="18" charset="0"/>
              </a:rPr>
              <a:t>, Violent, and Adverse Families.” </a:t>
            </a:r>
            <a:r>
              <a:rPr lang="en-US" sz="1000" i="1" dirty="0">
                <a:solidFill>
                  <a:schemeClr val="dk1"/>
                </a:solidFill>
                <a:latin typeface="Baskerville" panose="02020502070401020303" pitchFamily="18" charset="0"/>
                <a:ea typeface="Baskerville" panose="02020502070401020303" pitchFamily="18" charset="0"/>
              </a:rPr>
              <a:t>Psychology of Violence</a:t>
            </a:r>
            <a:r>
              <a:rPr lang="en-US" sz="1000" dirty="0">
                <a:solidFill>
                  <a:schemeClr val="dk1"/>
                </a:solidFill>
                <a:latin typeface="Baskerville" panose="02020502070401020303" pitchFamily="18" charset="0"/>
                <a:ea typeface="Baskerville" panose="02020502070401020303" pitchFamily="18" charset="0"/>
              </a:rPr>
              <a:t>, Nov. 2018. 2018-55869-001, doi:10.1037/vio0000224.</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Sterzing</a:t>
            </a:r>
            <a:r>
              <a:rPr lang="en-US" sz="1000" dirty="0">
                <a:solidFill>
                  <a:schemeClr val="dk1"/>
                </a:solidFill>
                <a:latin typeface="Baskerville" panose="02020502070401020303" pitchFamily="18" charset="0"/>
                <a:ea typeface="Baskerville" panose="02020502070401020303" pitchFamily="18" charset="0"/>
              </a:rPr>
              <a:t>, Paul R., and Rachel E. Gartner. “</a:t>
            </a:r>
            <a:r>
              <a:rPr lang="en-US" sz="1000" dirty="0" err="1">
                <a:solidFill>
                  <a:schemeClr val="dk1"/>
                </a:solidFill>
                <a:latin typeface="Baskerville" panose="02020502070401020303" pitchFamily="18" charset="0"/>
                <a:ea typeface="Baskerville" panose="02020502070401020303" pitchFamily="18" charset="0"/>
              </a:rPr>
              <a:t>Lgbtq</a:t>
            </a:r>
            <a:r>
              <a:rPr lang="en-US" sz="1000" dirty="0">
                <a:solidFill>
                  <a:schemeClr val="dk1"/>
                </a:solidFill>
                <a:latin typeface="Baskerville" panose="02020502070401020303" pitchFamily="18" charset="0"/>
                <a:ea typeface="Baskerville" panose="02020502070401020303" pitchFamily="18" charset="0"/>
              </a:rPr>
              <a:t> Microaggressions and </a:t>
            </a:r>
            <a:r>
              <a:rPr lang="en-US" sz="1000" dirty="0" err="1">
                <a:solidFill>
                  <a:schemeClr val="dk1"/>
                </a:solidFill>
                <a:latin typeface="Baskerville" panose="02020502070401020303" pitchFamily="18" charset="0"/>
                <a:ea typeface="Baskerville" panose="02020502070401020303" pitchFamily="18" charset="0"/>
              </a:rPr>
              <a:t>Microaffirmations</a:t>
            </a:r>
            <a:r>
              <a:rPr lang="en-US" sz="1000" dirty="0">
                <a:solidFill>
                  <a:schemeClr val="dk1"/>
                </a:solidFill>
                <a:latin typeface="Baskerville" panose="02020502070401020303" pitchFamily="18" charset="0"/>
                <a:ea typeface="Baskerville" panose="02020502070401020303" pitchFamily="18" charset="0"/>
              </a:rPr>
              <a:t> in Families: Scale Development and Validation Study.” </a:t>
            </a:r>
            <a:r>
              <a:rPr lang="en-US" sz="1000" i="1" dirty="0">
                <a:solidFill>
                  <a:schemeClr val="dk1"/>
                </a:solidFill>
                <a:latin typeface="Baskerville" panose="02020502070401020303" pitchFamily="18" charset="0"/>
                <a:ea typeface="Baskerville" panose="02020502070401020303" pitchFamily="18" charset="0"/>
              </a:rPr>
              <a:t>Journal of Homosexuality</a:t>
            </a:r>
            <a:r>
              <a:rPr lang="en-US" sz="1000" dirty="0">
                <a:solidFill>
                  <a:schemeClr val="dk1"/>
                </a:solidFill>
                <a:latin typeface="Baskerville" panose="02020502070401020303" pitchFamily="18" charset="0"/>
                <a:ea typeface="Baskerville" panose="02020502070401020303" pitchFamily="18" charset="0"/>
              </a:rPr>
              <a:t>, Dec. 2018. 2018-66542-001, doi:10.1080/00918369.2018.1553350.</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Topor</a:t>
            </a:r>
            <a:r>
              <a:rPr lang="en-US" sz="1000" dirty="0">
                <a:solidFill>
                  <a:schemeClr val="dk1"/>
                </a:solidFill>
                <a:latin typeface="Baskerville" panose="02020502070401020303" pitchFamily="18" charset="0"/>
                <a:ea typeface="Baskerville" panose="02020502070401020303" pitchFamily="18" charset="0"/>
              </a:rPr>
              <a:t>, Alain, Tore Dag </a:t>
            </a:r>
            <a:r>
              <a:rPr lang="en-US" sz="1000" dirty="0" err="1">
                <a:solidFill>
                  <a:schemeClr val="dk1"/>
                </a:solidFill>
                <a:latin typeface="Baskerville" panose="02020502070401020303" pitchFamily="18" charset="0"/>
                <a:ea typeface="Baskerville" panose="02020502070401020303" pitchFamily="18" charset="0"/>
              </a:rPr>
              <a:t>Boe</a:t>
            </a:r>
            <a:r>
              <a:rPr lang="en-US" sz="1000" dirty="0">
                <a:solidFill>
                  <a:schemeClr val="dk1"/>
                </a:solidFill>
                <a:latin typeface="Baskerville" panose="02020502070401020303" pitchFamily="18" charset="0"/>
                <a:ea typeface="Baskerville" panose="02020502070401020303" pitchFamily="18" charset="0"/>
              </a:rPr>
              <a:t>, et al. “Small Things, Micro-Affirmations and Helpful Professionals Everyday Recovery-Orientated Practices According to Persons with Mental Health Problems.” </a:t>
            </a:r>
            <a:r>
              <a:rPr lang="en-US" sz="1000" i="1" dirty="0">
                <a:solidFill>
                  <a:schemeClr val="dk1"/>
                </a:solidFill>
                <a:latin typeface="Baskerville" panose="02020502070401020303" pitchFamily="18" charset="0"/>
                <a:ea typeface="Baskerville" panose="02020502070401020303" pitchFamily="18" charset="0"/>
              </a:rPr>
              <a:t>Community Mental Health Journal</a:t>
            </a:r>
            <a:r>
              <a:rPr lang="en-US" sz="1000" dirty="0">
                <a:solidFill>
                  <a:schemeClr val="dk1"/>
                </a:solidFill>
                <a:latin typeface="Baskerville" panose="02020502070401020303" pitchFamily="18" charset="0"/>
                <a:ea typeface="Baskerville" panose="02020502070401020303" pitchFamily="18" charset="0"/>
              </a:rPr>
              <a:t>, no. 8, 2018, p. 1212, doi:10.1007/s10597-018-0245-9.</a:t>
            </a:r>
          </a:p>
          <a:p>
            <a:pPr marL="0" lvl="0" indent="0">
              <a:spcBef>
                <a:spcPts val="1000"/>
              </a:spcBef>
              <a:buNone/>
            </a:pPr>
            <a:r>
              <a:rPr lang="en-US" sz="1000" dirty="0">
                <a:solidFill>
                  <a:schemeClr val="dk1"/>
                </a:solidFill>
                <a:latin typeface="Baskerville" panose="02020502070401020303" pitchFamily="18" charset="0"/>
                <a:ea typeface="Baskerville" panose="02020502070401020303" pitchFamily="18" charset="0"/>
              </a:rPr>
              <a:t>“Transforming Workplace Culture with Micro-Affirmations - Leadership Blog | MIT Sloan Fellows.” Leadership Blog, 27 July 2016, </a:t>
            </a:r>
            <a:r>
              <a:rPr lang="en-US" sz="1000" dirty="0">
                <a:solidFill>
                  <a:schemeClr val="dk1"/>
                </a:solidFill>
                <a:latin typeface="Baskerville" panose="02020502070401020303" pitchFamily="18" charset="0"/>
                <a:ea typeface="Baskerville" panose="02020502070401020303" pitchFamily="18" charset="0"/>
                <a:hlinkClick r:id="rId4"/>
              </a:rPr>
              <a:t>https://mitsloan.mit.edu/fellows/leadership-blog/transforming-workplace-culture-with-micro-affirmations/</a:t>
            </a:r>
            <a:r>
              <a:rPr lang="en-US" sz="1000" dirty="0">
                <a:solidFill>
                  <a:schemeClr val="dk1"/>
                </a:solidFill>
                <a:latin typeface="Baskerville" panose="02020502070401020303" pitchFamily="18" charset="0"/>
                <a:ea typeface="Baskerville" panose="02020502070401020303" pitchFamily="18" charset="0"/>
              </a:rPr>
              <a:t> .</a:t>
            </a:r>
          </a:p>
          <a:p>
            <a:pPr marL="0" lvl="0" indent="0">
              <a:spcBef>
                <a:spcPts val="1000"/>
              </a:spcBef>
              <a:buNone/>
            </a:pPr>
            <a:r>
              <a:rPr lang="en-US" sz="1000" dirty="0" err="1">
                <a:solidFill>
                  <a:schemeClr val="dk1"/>
                </a:solidFill>
                <a:latin typeface="Baskerville" panose="02020502070401020303" pitchFamily="18" charset="0"/>
                <a:ea typeface="Baskerville" panose="02020502070401020303" pitchFamily="18" charset="0"/>
              </a:rPr>
              <a:t>Tynesha</a:t>
            </a:r>
            <a:r>
              <a:rPr lang="en-US" sz="1000" dirty="0">
                <a:solidFill>
                  <a:schemeClr val="dk1"/>
                </a:solidFill>
                <a:latin typeface="Baskerville" panose="02020502070401020303" pitchFamily="18" charset="0"/>
                <a:ea typeface="Baskerville" panose="02020502070401020303" pitchFamily="18" charset="0"/>
              </a:rPr>
              <a:t> M. McCullers. “Make Sure You Affirm and Support Risk-Takers in Public, Not in Private with </a:t>
            </a:r>
            <a:r>
              <a:rPr lang="en-US" sz="1000" dirty="0" err="1">
                <a:solidFill>
                  <a:schemeClr val="dk1"/>
                </a:solidFill>
                <a:latin typeface="Baskerville" panose="02020502070401020303" pitchFamily="18" charset="0"/>
                <a:ea typeface="Baskerville" panose="02020502070401020303" pitchFamily="18" charset="0"/>
              </a:rPr>
              <a:t>Microappreciations</a:t>
            </a:r>
            <a:r>
              <a:rPr lang="en-US" sz="1000" dirty="0">
                <a:solidFill>
                  <a:schemeClr val="dk1"/>
                </a:solidFill>
                <a:latin typeface="Baskerville" panose="02020502070401020303" pitchFamily="18" charset="0"/>
                <a:ea typeface="Baskerville" panose="02020502070401020303" pitchFamily="18" charset="0"/>
              </a:rPr>
              <a:t>.” The Black Youth Project, 9 Sept. 2019, </a:t>
            </a:r>
            <a:r>
              <a:rPr lang="en-US" sz="1000" dirty="0">
                <a:solidFill>
                  <a:schemeClr val="dk1"/>
                </a:solidFill>
                <a:latin typeface="Baskerville" panose="02020502070401020303" pitchFamily="18" charset="0"/>
                <a:ea typeface="Baskerville" panose="02020502070401020303" pitchFamily="18" charset="0"/>
                <a:hlinkClick r:id="rId5"/>
              </a:rPr>
              <a:t>http://blackyouthproject.com/make-sure-you-affirm-and-support-risk-takers-in-public-not-in-private-with-microappreciations/</a:t>
            </a:r>
            <a:r>
              <a:rPr lang="en-US" sz="1000" dirty="0">
                <a:solidFill>
                  <a:schemeClr val="dk1"/>
                </a:solidFill>
                <a:latin typeface="Baskerville" panose="02020502070401020303" pitchFamily="18" charset="0"/>
                <a:ea typeface="Baskerville" panose="02020502070401020303" pitchFamily="18" charset="0"/>
              </a:rPr>
              <a:t> .</a:t>
            </a:r>
          </a:p>
        </p:txBody>
      </p:sp>
    </p:spTree>
    <p:extLst>
      <p:ext uri="{BB962C8B-B14F-4D97-AF65-F5344CB8AC3E}">
        <p14:creationId xmlns:p14="http://schemas.microsoft.com/office/powerpoint/2010/main" val="1479737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7"/>
          <p:cNvSpPr txBox="1">
            <a:spLocks noGrp="1"/>
          </p:cNvSpPr>
          <p:nvPr>
            <p:ph type="title"/>
          </p:nvPr>
        </p:nvSpPr>
        <p:spPr>
          <a:xfrm>
            <a:off x="244929" y="131069"/>
            <a:ext cx="8587370" cy="658056"/>
          </a:xfrm>
          <a:prstGeom prst="rect">
            <a:avLst/>
          </a:prstGeom>
        </p:spPr>
        <p:txBody>
          <a:bodyPr spcFirstLastPara="1" wrap="square" lIns="91425" tIns="91425" rIns="91425" bIns="91425" anchor="t" anchorCtr="0">
            <a:noAutofit/>
          </a:bodyPr>
          <a:lstStyle/>
          <a:p>
            <a:pPr lvl="0" algn="ctr"/>
            <a:r>
              <a:rPr lang="en" sz="4800" dirty="0">
                <a:latin typeface="Baskerville" panose="02020502070401020303" pitchFamily="18" charset="0"/>
                <a:ea typeface="Baskerville" panose="02020502070401020303" pitchFamily="18" charset="0"/>
              </a:rPr>
              <a:t>What are </a:t>
            </a:r>
            <a:r>
              <a:rPr lang="en" sz="4800" dirty="0" err="1">
                <a:latin typeface="Baskerville" panose="02020502070401020303" pitchFamily="18" charset="0"/>
                <a:ea typeface="Baskerville" panose="02020502070401020303" pitchFamily="18" charset="0"/>
              </a:rPr>
              <a:t>microaffections</a:t>
            </a:r>
            <a:r>
              <a:rPr lang="en" sz="4800" dirty="0">
                <a:latin typeface="Baskerville" panose="02020502070401020303" pitchFamily="18" charset="0"/>
                <a:ea typeface="Baskerville" panose="02020502070401020303" pitchFamily="18" charset="0"/>
              </a:rPr>
              <a:t>? </a:t>
            </a:r>
            <a:endParaRPr sz="4800" dirty="0">
              <a:latin typeface="Baskerville" panose="02020502070401020303" pitchFamily="18" charset="0"/>
              <a:ea typeface="Baskerville" panose="02020502070401020303" pitchFamily="18" charset="0"/>
            </a:endParaRPr>
          </a:p>
        </p:txBody>
      </p:sp>
      <p:pic>
        <p:nvPicPr>
          <p:cNvPr id="243" name="Google Shape;243;p47" descr="ws_lion_affection_1600x1200.jpg"/>
          <p:cNvPicPr preferRelativeResize="0"/>
          <p:nvPr/>
        </p:nvPicPr>
        <p:blipFill>
          <a:blip r:embed="rId3">
            <a:alphaModFix/>
          </a:blip>
          <a:stretch>
            <a:fillRect/>
          </a:stretch>
        </p:blipFill>
        <p:spPr>
          <a:xfrm>
            <a:off x="157939" y="936082"/>
            <a:ext cx="5435148" cy="4076349"/>
          </a:xfrm>
          <a:prstGeom prst="rect">
            <a:avLst/>
          </a:prstGeom>
          <a:noFill/>
          <a:ln>
            <a:noFill/>
          </a:ln>
        </p:spPr>
      </p:pic>
      <p:sp>
        <p:nvSpPr>
          <p:cNvPr id="2" name="TextBox 1">
            <a:extLst>
              <a:ext uri="{FF2B5EF4-FFF2-40B4-BE49-F238E27FC236}">
                <a16:creationId xmlns:a16="http://schemas.microsoft.com/office/drawing/2014/main" id="{DF1D99F0-D6DF-F744-AE08-B0FDDD4924A0}"/>
              </a:ext>
            </a:extLst>
          </p:cNvPr>
          <p:cNvSpPr txBox="1"/>
          <p:nvPr/>
        </p:nvSpPr>
        <p:spPr>
          <a:xfrm>
            <a:off x="5910943" y="1420586"/>
            <a:ext cx="2898321" cy="1938992"/>
          </a:xfrm>
          <a:prstGeom prst="rect">
            <a:avLst/>
          </a:prstGeom>
          <a:noFill/>
        </p:spPr>
        <p:txBody>
          <a:bodyPr wrap="square" rtlCol="0">
            <a:spAutoFit/>
          </a:bodyPr>
          <a:lstStyle/>
          <a:p>
            <a:r>
              <a:rPr lang="en" sz="4000" dirty="0">
                <a:latin typeface="Baskerville" panose="02020502070401020303" pitchFamily="18" charset="0"/>
                <a:ea typeface="Baskerville" panose="02020502070401020303" pitchFamily="18" charset="0"/>
              </a:rPr>
              <a:t>And why am I talking about them?</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dirty="0" err="1">
                <a:latin typeface="Baskerville" panose="02020502070401020303" pitchFamily="18" charset="0"/>
                <a:ea typeface="Baskerville" panose="02020502070401020303" pitchFamily="18" charset="0"/>
              </a:rPr>
              <a:t>Microaffections</a:t>
            </a:r>
            <a:r>
              <a:rPr lang="en" dirty="0">
                <a:latin typeface="Baskerville" panose="02020502070401020303" pitchFamily="18" charset="0"/>
                <a:ea typeface="Baskerville" panose="02020502070401020303" pitchFamily="18" charset="0"/>
              </a:rPr>
              <a:t> as counterpoint to </a:t>
            </a:r>
            <a:r>
              <a:rPr lang="en" dirty="0" err="1">
                <a:latin typeface="Baskerville" panose="02020502070401020303" pitchFamily="18" charset="0"/>
                <a:ea typeface="Baskerville" panose="02020502070401020303" pitchFamily="18" charset="0"/>
              </a:rPr>
              <a:t>microagressions</a:t>
            </a:r>
            <a:endParaRPr dirty="0">
              <a:latin typeface="Baskerville" panose="02020502070401020303" pitchFamily="18" charset="0"/>
              <a:ea typeface="Baskerville" panose="02020502070401020303" pitchFamily="18" charset="0"/>
            </a:endParaRPr>
          </a:p>
        </p:txBody>
      </p:sp>
      <p:sp>
        <p:nvSpPr>
          <p:cNvPr id="249" name="Google Shape;249;p4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So what are </a:t>
            </a:r>
            <a:r>
              <a:rPr lang="en" dirty="0" err="1"/>
              <a:t>microagressions</a:t>
            </a:r>
            <a:r>
              <a:rPr lang="en" dirty="0"/>
              <a:t>?</a:t>
            </a:r>
            <a:endParaRPr dirty="0"/>
          </a:p>
          <a:p>
            <a:pPr marL="0" lvl="0" indent="0" algn="l" rtl="0">
              <a:spcBef>
                <a:spcPts val="1600"/>
              </a:spcBef>
              <a:spcAft>
                <a:spcPts val="0"/>
              </a:spcAft>
              <a:buClr>
                <a:schemeClr val="dk1"/>
              </a:buClr>
              <a:buSzPts val="1100"/>
              <a:buFont typeface="Arial"/>
              <a:buNone/>
            </a:pPr>
            <a:r>
              <a:rPr lang="en" sz="1400" dirty="0">
                <a:solidFill>
                  <a:srgbClr val="000000"/>
                </a:solidFill>
              </a:rPr>
              <a:t>“Microaggressions are common and casual verbal, nonverbal, and environmental slights, snubs, or insults, either intentional or unintentional, that communicate hostile, derogatory, or negative messages to target persons based solely upon marginalized group membership. What differentiates microaggressions from overt and deliberate acts of discrimination, is that the people perpetrating microaggressions often intend no offense or are unaware they are causing harm.” (Wing Sue, 2010)</a:t>
            </a:r>
            <a:br>
              <a:rPr lang="en" sz="1400" dirty="0">
                <a:solidFill>
                  <a:srgbClr val="000000"/>
                </a:solidFill>
              </a:rPr>
            </a:br>
            <a:r>
              <a:rPr lang="en" sz="1400" dirty="0">
                <a:solidFill>
                  <a:srgbClr val="000000"/>
                </a:solidFill>
              </a:rPr>
              <a:t>From </a:t>
            </a:r>
            <a:r>
              <a:rPr lang="en" sz="1400" i="1" dirty="0">
                <a:solidFill>
                  <a:srgbClr val="000000"/>
                </a:solidFill>
              </a:rPr>
              <a:t>Microaggressions &amp; Academic Libraries</a:t>
            </a:r>
            <a:r>
              <a:rPr lang="en" sz="1400" dirty="0">
                <a:solidFill>
                  <a:srgbClr val="000000"/>
                </a:solidFill>
              </a:rPr>
              <a:t>, </a:t>
            </a:r>
            <a:r>
              <a:rPr lang="en" sz="1400" u="sng" dirty="0">
                <a:solidFill>
                  <a:schemeClr val="hlink"/>
                </a:solidFill>
                <a:hlinkClick r:id="rId3"/>
              </a:rPr>
              <a:t>https://microaggressionlibrary.com/</a:t>
            </a:r>
            <a:r>
              <a:rPr lang="en" sz="1400" dirty="0">
                <a:solidFill>
                  <a:srgbClr val="000000"/>
                </a:solidFill>
              </a:rPr>
              <a:t> </a:t>
            </a:r>
            <a:endParaRPr sz="1400" dirty="0">
              <a:solidFill>
                <a:srgbClr val="000000"/>
              </a:solidFill>
            </a:endParaRPr>
          </a:p>
          <a:p>
            <a:pPr marL="0" lvl="0" indent="0" algn="l" rtl="0">
              <a:spcBef>
                <a:spcPts val="1600"/>
              </a:spcBef>
              <a:spcAft>
                <a:spcPts val="0"/>
              </a:spcAft>
              <a:buClr>
                <a:schemeClr val="dk1"/>
              </a:buClr>
              <a:buSzPts val="1100"/>
              <a:buFont typeface="Arial"/>
              <a:buNone/>
            </a:pPr>
            <a:r>
              <a:rPr lang="en" dirty="0"/>
              <a:t>For many, many examples of what not to do, check out the website </a:t>
            </a:r>
            <a:r>
              <a:rPr lang="en" i="1" dirty="0"/>
              <a:t>Microaggressions in Librarianship</a:t>
            </a:r>
            <a:r>
              <a:rPr lang="en" dirty="0"/>
              <a:t> </a:t>
            </a:r>
            <a:r>
              <a:rPr lang="en" u="sng" dirty="0">
                <a:solidFill>
                  <a:schemeClr val="hlink"/>
                </a:solidFill>
                <a:hlinkClick r:id="rId4"/>
              </a:rPr>
              <a:t>lismicroaggressions.tumblr.com</a:t>
            </a:r>
            <a:r>
              <a:rPr lang="en" dirty="0"/>
              <a:t>/</a:t>
            </a:r>
            <a:endParaRPr dirty="0"/>
          </a:p>
          <a:p>
            <a:pPr marL="0" lvl="0" indent="0" algn="l" rtl="0">
              <a:spcBef>
                <a:spcPts val="1600"/>
              </a:spcBef>
              <a:spcAft>
                <a:spcPts val="0"/>
              </a:spcAft>
              <a:buClr>
                <a:schemeClr val="dk1"/>
              </a:buClr>
              <a:buSzPts val="1100"/>
              <a:buFont typeface="Arial"/>
              <a:buNone/>
            </a:pPr>
            <a:r>
              <a:rPr lang="en" sz="2800" dirty="0">
                <a:solidFill>
                  <a:srgbClr val="000000"/>
                </a:solidFill>
              </a:rPr>
              <a:t>Don’t commit </a:t>
            </a:r>
            <a:r>
              <a:rPr lang="en" sz="2800" dirty="0" err="1">
                <a:solidFill>
                  <a:srgbClr val="000000"/>
                </a:solidFill>
              </a:rPr>
              <a:t>microagressions</a:t>
            </a:r>
            <a:r>
              <a:rPr lang="en" sz="2800" dirty="0">
                <a:solidFill>
                  <a:srgbClr val="000000"/>
                </a:solidFill>
              </a:rPr>
              <a:t>!</a:t>
            </a:r>
            <a:endParaRPr sz="2800" dirty="0">
              <a:solidFill>
                <a:srgbClr val="000000"/>
              </a:solidFill>
            </a:endParaRPr>
          </a:p>
          <a:p>
            <a:pPr marL="0" lvl="0" indent="0" algn="l" rtl="0">
              <a:spcBef>
                <a:spcPts val="1600"/>
              </a:spcBef>
              <a:spcAft>
                <a:spcPts val="160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4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56" name="Google Shape;256;p49" descr="commitmicroaffections_lg.jpg"/>
          <p:cNvPicPr preferRelativeResize="0"/>
          <p:nvPr/>
        </p:nvPicPr>
        <p:blipFill>
          <a:blip r:embed="rId3">
            <a:alphaModFix/>
          </a:blip>
          <a:stretch>
            <a:fillRect/>
          </a:stretch>
        </p:blipFill>
        <p:spPr>
          <a:xfrm>
            <a:off x="0" y="134025"/>
            <a:ext cx="9144000" cy="443483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err="1">
                <a:latin typeface="Baskerville" panose="02020502070401020303" pitchFamily="18" charset="0"/>
                <a:ea typeface="Baskerville" panose="02020502070401020303" pitchFamily="18" charset="0"/>
              </a:rPr>
              <a:t>Microaffections</a:t>
            </a:r>
            <a:r>
              <a:rPr lang="en" dirty="0">
                <a:latin typeface="Baskerville" panose="02020502070401020303" pitchFamily="18" charset="0"/>
                <a:ea typeface="Baskerville" panose="02020502070401020303" pitchFamily="18" charset="0"/>
              </a:rPr>
              <a:t> are</a:t>
            </a:r>
            <a:endParaRPr dirty="0">
              <a:latin typeface="Baskerville" panose="02020502070401020303" pitchFamily="18" charset="0"/>
              <a:ea typeface="Baskerville" panose="02020502070401020303" pitchFamily="18" charset="0"/>
            </a:endParaRPr>
          </a:p>
        </p:txBody>
      </p:sp>
      <p:sp>
        <p:nvSpPr>
          <p:cNvPr id="262" name="Google Shape;262;p5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"practices aimed at nurturing social affection. A provisional sketch of microaffection could include all the ways in which people subtly and skillfully include others, make others feel genuinely cared about, see others, hear others, think about others, and engage in social affection between in-group out-group categories that brings a concrete benefit to another, such as a genuine smile, or a genuine laugh, or a feeling of warmth, love, or safety."</a:t>
            </a:r>
            <a:endParaRPr/>
          </a:p>
          <a:p>
            <a:pPr marL="0" lvl="0" indent="0" algn="l" rtl="0">
              <a:spcBef>
                <a:spcPts val="1600"/>
              </a:spcBef>
              <a:spcAft>
                <a:spcPts val="0"/>
              </a:spcAft>
              <a:buNone/>
            </a:pPr>
            <a:r>
              <a:rPr lang="en"/>
              <a:t>Devin Coogan</a:t>
            </a:r>
            <a:endParaRPr/>
          </a:p>
          <a:p>
            <a:pPr marL="0" lvl="0" indent="0" algn="l" rtl="0">
              <a:spcBef>
                <a:spcPts val="16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5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Baskerville" panose="02020502070401020303" pitchFamily="18" charset="0"/>
                <a:ea typeface="Baskerville" panose="02020502070401020303" pitchFamily="18" charset="0"/>
              </a:rPr>
              <a:t>A </a:t>
            </a:r>
            <a:r>
              <a:rPr lang="en" dirty="0" err="1">
                <a:latin typeface="Baskerville" panose="02020502070401020303" pitchFamily="18" charset="0"/>
                <a:ea typeface="Baskerville" panose="02020502070401020303" pitchFamily="18" charset="0"/>
              </a:rPr>
              <a:t>microaffection</a:t>
            </a:r>
            <a:r>
              <a:rPr lang="en" dirty="0">
                <a:latin typeface="Baskerville" panose="02020502070401020303" pitchFamily="18" charset="0"/>
                <a:ea typeface="Baskerville" panose="02020502070401020303" pitchFamily="18" charset="0"/>
              </a:rPr>
              <a:t> is</a:t>
            </a:r>
            <a:endParaRPr dirty="0">
              <a:latin typeface="Baskerville" panose="02020502070401020303" pitchFamily="18" charset="0"/>
              <a:ea typeface="Baskerville" panose="02020502070401020303" pitchFamily="18" charset="0"/>
            </a:endParaRPr>
          </a:p>
        </p:txBody>
      </p:sp>
      <p:sp>
        <p:nvSpPr>
          <p:cNvPr id="268" name="Google Shape;268;p5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a subtle but endearing or comforting comment or action directed at others that is often unintentional or unconsciously affirms their worth and dignity, without any hint of condescension.” </a:t>
            </a:r>
            <a:endParaRPr/>
          </a:p>
          <a:p>
            <a:pPr marL="0" lvl="0" indent="0" algn="l" rtl="0">
              <a:spcBef>
                <a:spcPts val="1600"/>
              </a:spcBef>
              <a:spcAft>
                <a:spcPts val="1600"/>
              </a:spcAft>
              <a:buNone/>
            </a:pPr>
            <a:r>
              <a:rPr lang="en"/>
              <a:t>Jim Burklo</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Baskerville" panose="02020502070401020303" pitchFamily="18" charset="0"/>
                <a:ea typeface="Baskerville" panose="02020502070401020303" pitchFamily="18" charset="0"/>
              </a:rPr>
              <a:t>Not so easy for everyone: </a:t>
            </a:r>
            <a:br>
              <a:rPr lang="en" dirty="0">
                <a:latin typeface="Baskerville" panose="02020502070401020303" pitchFamily="18" charset="0"/>
                <a:ea typeface="Baskerville" panose="02020502070401020303" pitchFamily="18" charset="0"/>
              </a:rPr>
            </a:br>
            <a:r>
              <a:rPr lang="en" dirty="0" err="1">
                <a:latin typeface="Baskerville" panose="02020502070401020303" pitchFamily="18" charset="0"/>
                <a:ea typeface="Baskerville" panose="02020502070401020303" pitchFamily="18" charset="0"/>
              </a:rPr>
              <a:t>Microaffections</a:t>
            </a:r>
            <a:r>
              <a:rPr lang="en" dirty="0">
                <a:latin typeface="Baskerville" panose="02020502070401020303" pitchFamily="18" charset="0"/>
                <a:ea typeface="Baskerville" panose="02020502070401020303" pitchFamily="18" charset="0"/>
              </a:rPr>
              <a:t> take practice for many people </a:t>
            </a:r>
            <a:endParaRPr dirty="0">
              <a:latin typeface="Baskerville" panose="02020502070401020303" pitchFamily="18" charset="0"/>
              <a:ea typeface="Baskerville" panose="02020502070401020303" pitchFamily="18" charset="0"/>
            </a:endParaRPr>
          </a:p>
        </p:txBody>
      </p:sp>
      <p:sp>
        <p:nvSpPr>
          <p:cNvPr id="274" name="Google Shape;274;p52"/>
          <p:cNvSpPr txBox="1">
            <a:spLocks noGrp="1"/>
          </p:cNvSpPr>
          <p:nvPr>
            <p:ph type="body" idx="1"/>
          </p:nvPr>
        </p:nvSpPr>
        <p:spPr>
          <a:xfrm>
            <a:off x="311700" y="1587625"/>
            <a:ext cx="8520600" cy="298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cultivation of microaffection: priming ourselves for moments when, spontaneously, we go out of our way to make others feel like they are dignified, respectable, truly beloved members of society. It takes forethought in order to be able to offer kindness without forethought. It takes spiritual discipline to make it automatic for us to share warmth with people just because they’re people.”</a:t>
            </a:r>
            <a:endParaRPr/>
          </a:p>
          <a:p>
            <a:pPr marL="0" lvl="0" indent="0" algn="l" rtl="0">
              <a:spcBef>
                <a:spcPts val="1600"/>
              </a:spcBef>
              <a:spcAft>
                <a:spcPts val="1600"/>
              </a:spcAft>
              <a:buNone/>
            </a:pPr>
            <a:r>
              <a:rPr lang="en"/>
              <a:t>Jim Burklo</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What Works for Me: Go to the source: Love</a:t>
            </a:r>
            <a:endParaRPr dirty="0"/>
          </a:p>
        </p:txBody>
      </p:sp>
      <p:sp>
        <p:nvSpPr>
          <p:cNvPr id="280" name="Google Shape;280;p53"/>
          <p:cNvSpPr txBox="1">
            <a:spLocks noGrp="1"/>
          </p:cNvSpPr>
          <p:nvPr>
            <p:ph type="body" idx="1"/>
          </p:nvPr>
        </p:nvSpPr>
        <p:spPr>
          <a:xfrm>
            <a:off x="311700" y="901125"/>
            <a:ext cx="8520600" cy="3667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Clr>
                <a:schemeClr val="dk1"/>
              </a:buClr>
              <a:buSzPts val="1100"/>
              <a:buFont typeface="Arial"/>
              <a:buNone/>
            </a:pPr>
            <a:endParaRPr dirty="0"/>
          </a:p>
        </p:txBody>
      </p:sp>
      <p:sp>
        <p:nvSpPr>
          <p:cNvPr id="281" name="Google Shape;281;p53"/>
          <p:cNvSpPr/>
          <p:nvPr/>
        </p:nvSpPr>
        <p:spPr>
          <a:xfrm>
            <a:off x="1749975" y="1077550"/>
            <a:ext cx="5332800" cy="3491400"/>
          </a:xfrm>
          <a:prstGeom prst="heart">
            <a:avLst/>
          </a:prstGeom>
          <a:solidFill>
            <a:srgbClr val="99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53"/>
          <p:cNvSpPr txBox="1"/>
          <p:nvPr/>
        </p:nvSpPr>
        <p:spPr>
          <a:xfrm>
            <a:off x="2583675" y="1161050"/>
            <a:ext cx="3665400" cy="3050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br>
              <a:rPr lang="en"/>
            </a:br>
            <a:r>
              <a:rPr lang="en" sz="2400" b="1">
                <a:solidFill>
                  <a:schemeClr val="lt1"/>
                </a:solidFill>
              </a:rPr>
              <a:t>Find or expand your source of love.</a:t>
            </a:r>
            <a:endParaRPr sz="2400" b="1">
              <a:solidFill>
                <a:schemeClr val="lt1"/>
              </a:solidFill>
            </a:endParaRPr>
          </a:p>
          <a:p>
            <a:pPr marL="0" lvl="0" indent="0" algn="ctr" rtl="0">
              <a:spcBef>
                <a:spcPts val="0"/>
              </a:spcBef>
              <a:spcAft>
                <a:spcPts val="0"/>
              </a:spcAft>
              <a:buNone/>
            </a:pPr>
            <a:endParaRPr>
              <a:solidFill>
                <a:schemeClr val="lt1"/>
              </a:solidFill>
            </a:endParaRPr>
          </a:p>
          <a:p>
            <a:pPr marL="0" lvl="0" indent="0" algn="ctr" rtl="0">
              <a:spcBef>
                <a:spcPts val="0"/>
              </a:spcBef>
              <a:spcAft>
                <a:spcPts val="0"/>
              </a:spcAft>
              <a:buClr>
                <a:schemeClr val="dk1"/>
              </a:buClr>
              <a:buSzPts val="1100"/>
              <a:buFont typeface="Arial"/>
              <a:buNone/>
            </a:pPr>
            <a:r>
              <a:rPr lang="en" sz="2400" b="1">
                <a:solidFill>
                  <a:schemeClr val="lt1"/>
                </a:solidFill>
              </a:rPr>
              <a:t>If you love what you do it is infectious.</a:t>
            </a:r>
            <a:endParaRPr sz="2400" b="1">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Micro affections as affirmative actions</a:t>
            </a:r>
            <a:endParaRPr/>
          </a:p>
        </p:txBody>
      </p:sp>
      <p:pic>
        <p:nvPicPr>
          <p:cNvPr id="288" name="Google Shape;288;p54" descr="affirmative actions 16494-men-and-women-at-a-town-hall-meeting-pv.jpg"/>
          <p:cNvPicPr preferRelativeResize="0"/>
          <p:nvPr/>
        </p:nvPicPr>
        <p:blipFill>
          <a:blip r:embed="rId3">
            <a:alphaModFix/>
          </a:blip>
          <a:stretch>
            <a:fillRect/>
          </a:stretch>
        </p:blipFill>
        <p:spPr>
          <a:xfrm>
            <a:off x="1707764" y="1170125"/>
            <a:ext cx="5728471" cy="3820974"/>
          </a:xfrm>
          <a:prstGeom prst="rect">
            <a:avLst/>
          </a:prstGeom>
          <a:noFill/>
          <a:ln>
            <a:noFill/>
          </a:ln>
        </p:spPr>
      </p:pic>
      <p:sp>
        <p:nvSpPr>
          <p:cNvPr id="289" name="Google Shape;289;p54"/>
          <p:cNvSpPr txBox="1"/>
          <p:nvPr/>
        </p:nvSpPr>
        <p:spPr>
          <a:xfrm>
            <a:off x="7614400" y="4480275"/>
            <a:ext cx="13917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600">
                <a:solidFill>
                  <a:srgbClr val="404040"/>
                </a:solidFill>
                <a:highlight>
                  <a:srgbClr val="F8F8F8"/>
                </a:highlight>
              </a:rPr>
              <a:t>CDC/ Dawn Arlotta acquired from </a:t>
            </a:r>
            <a:r>
              <a:rPr lang="en" sz="600">
                <a:solidFill>
                  <a:srgbClr val="940F04"/>
                </a:solidFill>
                <a:highlight>
                  <a:srgbClr val="F8F8F8"/>
                </a:highlight>
                <a:uFill>
                  <a:noFill/>
                </a:uFill>
                <a:hlinkClick r:id="rId4"/>
              </a:rPr>
              <a:t>Public Health Image Library</a:t>
            </a:r>
            <a:r>
              <a:rPr lang="en" sz="600">
                <a:solidFill>
                  <a:srgbClr val="404040"/>
                </a:solidFill>
                <a:highlight>
                  <a:srgbClr val="F8F8F8"/>
                </a:highlight>
              </a:rPr>
              <a:t>. </a:t>
            </a:r>
            <a:r>
              <a:rPr lang="en" sz="600" u="sng">
                <a:solidFill>
                  <a:schemeClr val="hlink"/>
                </a:solidFill>
                <a:highlight>
                  <a:srgbClr val="F8F8F8"/>
                </a:highlight>
                <a:hlinkClick r:id="rId5"/>
              </a:rPr>
              <a:t>http://www.freestockphotos.biz/stockphoto/16494</a:t>
            </a:r>
            <a:r>
              <a:rPr lang="en" sz="600">
                <a:solidFill>
                  <a:srgbClr val="404040"/>
                </a:solidFill>
                <a:highlight>
                  <a:srgbClr val="F8F8F8"/>
                </a:highlight>
              </a:rPr>
              <a:t> This image is licensed under </a:t>
            </a:r>
            <a:r>
              <a:rPr lang="en" sz="600">
                <a:solidFill>
                  <a:srgbClr val="940F04"/>
                </a:solidFill>
                <a:highlight>
                  <a:srgbClr val="F8F8F8"/>
                </a:highlight>
                <a:uFill>
                  <a:noFill/>
                </a:uFill>
                <a:hlinkClick r:id="rId6"/>
              </a:rPr>
              <a:t>Public Domain</a:t>
            </a:r>
            <a:r>
              <a:rPr lang="en" sz="600"/>
              <a:t>. </a:t>
            </a:r>
            <a:endParaRPr sz="6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2257</Words>
  <Application>Microsoft Macintosh PowerPoint</Application>
  <PresentationFormat>On-screen Show (16:9)</PresentationFormat>
  <Paragraphs>102</Paragraphs>
  <Slides>17</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Baskerville</vt:lpstr>
      <vt:lpstr>Arial</vt:lpstr>
      <vt:lpstr>Simple Light</vt:lpstr>
      <vt:lpstr>Microaffections &amp; Microaffirmations in Library Learning  Isabel Espinal, UMass Amherst Five Colleges Innovative Learning Symposium, January 2020*  *Additional readings added later</vt:lpstr>
      <vt:lpstr>What are microaffections? </vt:lpstr>
      <vt:lpstr>Microaffections as counterpoint to microagressions</vt:lpstr>
      <vt:lpstr>PowerPoint Presentation</vt:lpstr>
      <vt:lpstr>Microaffections are</vt:lpstr>
      <vt:lpstr>A microaffection is</vt:lpstr>
      <vt:lpstr>Not so easy for everyone:  Microaffections take practice for many people </vt:lpstr>
      <vt:lpstr>What Works for Me: Go to the source: Love</vt:lpstr>
      <vt:lpstr>Micro affections as affirmative actions</vt:lpstr>
      <vt:lpstr>Mary Rowe of MIT outlined the implications of a culture rich with micro-affirmations:  </vt:lpstr>
      <vt:lpstr>Librarians of color defining microaffections</vt:lpstr>
      <vt:lpstr>PowerPoint Presentation</vt:lpstr>
      <vt:lpstr>Microaffections Rubric</vt:lpstr>
      <vt:lpstr>What do microaffections have to do with education?</vt:lpstr>
      <vt:lpstr>Make it so!</vt:lpstr>
      <vt:lpstr>Readings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Isabel Espinal</cp:lastModifiedBy>
  <cp:revision>9</cp:revision>
  <dcterms:modified xsi:type="dcterms:W3CDTF">2020-02-09T16:06:37Z</dcterms:modified>
</cp:coreProperties>
</file>