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9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0"/>
  </p:normalViewPr>
  <p:slideViewPr>
    <p:cSldViewPr snapToGrid="0" snapToObjects="1">
      <p:cViewPr varScale="1">
        <p:scale>
          <a:sx n="92" d="100"/>
          <a:sy n="92" d="100"/>
        </p:scale>
        <p:origin x="7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8T10:17:55.5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8T10:18:06.3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4AD89-39EC-3B40-B533-5181F13813D8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223A59-2CCA-EF44-B968-BF3BD9AD4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982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223A59-2CCA-EF44-B968-BF3BD9AD44C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314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4E5A2-62EA-5840-8B6C-48DC98AAE0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2263DA-93BF-2147-A360-D74824662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E27F1-F187-A14C-AB1F-DE0DD4464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957F3-BB84-2748-8158-2C07EA41F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1EB6E-2138-2243-A358-D28BF035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496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7020D-C101-7D49-A84F-023B3C83E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4B6441-5E03-B648-90DD-C24F70DF5A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C15B2-6D8E-1243-BA04-F067FF190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2EB1D-E3B8-5D4B-BA19-D33F313E9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61CA7-31CD-5C4F-85A3-F3664BE84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51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8929C-DF6E-7A46-B657-B48B27699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277E59-6344-5548-97BE-BBE29A08DF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12420-C49F-0841-AC55-60CEE001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3998E-39CF-B14B-AC74-1AD8CC2D9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3C9F8-BC75-0543-9B66-5394269F5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589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B5D9C-F6EE-2A4C-B16E-3F428EA5D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69AB4-0100-8F4E-94C3-4F16F2A5A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C5CBC-6312-4640-A2F9-A828858DC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286AA8-EBF4-DC45-A684-270DCF9B5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D4BF9-8627-B744-992F-226DC8961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737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0AD58-CD23-C347-AEFE-3626BB2B7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7479D-D2B8-0D48-B762-38F0B1B1F9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341D5-FF63-C747-8CE3-0C15A29B5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2A32A-4E3C-414B-8BA8-12FFF9904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C89C6-69BE-3445-B51F-1B873FFCC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946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67F7C-99B9-D243-AE13-0B37BA4D3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5C182-3F6C-AA41-878E-2BF87EC281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54F883-A7EE-E241-8801-9164DBB6AB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A4F1B5-5E36-8D47-BFB3-46BD76E8E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52F35-E351-ED42-8D40-2A00F02AF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818335-5802-314A-8EC5-5CD7129D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188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CFCAB-DE28-F547-8A46-001257C26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702E12-70E9-974F-B341-5D9ACFD74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D33BAC-341E-DC4D-BCAA-0CAFEB41FF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5D2550-9EBA-024B-BF85-4CFC979D8F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EDFC0E-5532-BE42-8FA7-545016670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CDBBD-A0CA-994C-BF2C-C05DCE895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4FD9CD-F8C3-E648-9464-35E350582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0A21EA-290A-A844-8FEA-AA874E96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194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176B6-912F-2544-A542-785EECF0E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0F0009-834B-F64C-811A-E5C18E970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2383C4-0C1D-2241-82BC-67BCBA4CE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6B59BF-4EF3-0646-884D-42D396BB2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36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4FFEC1-A27D-4B40-9030-8F9766E5B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FBB166-134A-7345-9BD5-98E770FD5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4469F-5DEC-F149-9417-F2FF1ABDE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03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4F5AB-A631-C045-83E2-49E5BC54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1C933-A7A5-D348-84D3-F307029EC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FE9A12-5627-5A4B-A42B-567AAA1856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150404-FC11-3746-BE17-2D7CA3D0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917A10-195A-9840-82EF-4F0AB58E9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65F1E-5CE0-3C4E-9C37-5BE94A0DB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34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E6111-E30D-1749-894F-3F82F2CAE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7D42B0-2936-4749-87F6-C4A524995A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85CA3E-909D-3A46-AF31-1CA670C3E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500D5F-E861-114A-B172-C6E39B8EC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85AA6-CE57-6048-976A-F01726D59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BE573-7D10-BB43-852F-D12282D8E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31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7024C7-E53B-9149-8AB1-00EA5C935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9255C9-C3B2-E342-A953-AE1764869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F41A0-8D04-8D45-8016-4CB2A24CD9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450BE-B127-8C41-9FCE-F88AA9B6C3C6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FB9F8-EDBF-EB48-8D24-646B20CD66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5BB48E-AE9C-4141-940F-BE075F4E1C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65217-2E25-D948-AA0F-6AE97E7E0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66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4" Type="http://schemas.openxmlformats.org/officeDocument/2006/relationships/customXml" Target="../ink/ink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D3FDE-65FA-9748-BF89-4A8A1AB0E4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510" y="845127"/>
            <a:ext cx="11018979" cy="3787426"/>
          </a:xfrm>
        </p:spPr>
        <p:txBody>
          <a:bodyPr>
            <a:normAutofit/>
          </a:bodyPr>
          <a:lstStyle/>
          <a:p>
            <a:r>
              <a:rPr lang="en-US" sz="4400" b="1" dirty="0"/>
              <a:t>Soviet foreign policy expertise</a:t>
            </a:r>
            <a:r>
              <a:rPr lang="ru-RU" sz="4400" b="1" dirty="0"/>
              <a:t> </a:t>
            </a:r>
            <a:r>
              <a:rPr lang="en-US" sz="4400" b="1" dirty="0"/>
              <a:t>and</a:t>
            </a:r>
            <a:br>
              <a:rPr lang="en-US" sz="4400" b="1" dirty="0"/>
            </a:br>
            <a:r>
              <a:rPr lang="en-US" sz="4400" b="1" dirty="0"/>
              <a:t>U.S.-Soviet relations during the Cold War</a:t>
            </a:r>
            <a:br>
              <a:rPr lang="en-US" sz="4400" b="1" dirty="0"/>
            </a:br>
            <a:r>
              <a:rPr lang="en-US" sz="4400" b="1" dirty="0"/>
              <a:t>(the 1950-s-1960-s)</a:t>
            </a:r>
            <a:br>
              <a:rPr lang="ru-RU" dirty="0"/>
            </a:b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F510E3-3354-A64B-A837-8FEC1ADEB4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1719" y="4632553"/>
            <a:ext cx="3323771" cy="1655762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Iana</a:t>
            </a:r>
            <a:r>
              <a:rPr lang="en-US" dirty="0"/>
              <a:t> </a:t>
            </a:r>
            <a:r>
              <a:rPr lang="en-US" dirty="0" err="1"/>
              <a:t>Shchetinskaia</a:t>
            </a:r>
            <a:endParaRPr lang="en-US" dirty="0"/>
          </a:p>
          <a:p>
            <a:r>
              <a:rPr lang="en-US" dirty="0"/>
              <a:t>Russian State University for the Humanities</a:t>
            </a:r>
          </a:p>
          <a:p>
            <a:r>
              <a:rPr lang="en-US" dirty="0" err="1"/>
              <a:t>ivshchet@gmail.com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287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98C4C-B172-D147-A3AA-BE6CBF0A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597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discrepancy between the Institute’s policy memos and its “public” expertise – a “binary socialism”? </a:t>
            </a:r>
            <a:br>
              <a:rPr lang="ru-RU" dirty="0"/>
            </a:br>
            <a:endParaRPr lang="ru-RU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A2E6223-486D-D145-8465-3415504085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504119" y="2687388"/>
            <a:ext cx="4366804" cy="3275103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29FA9-AC34-8A48-9BF8-17D3C5578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713148" y="2704497"/>
            <a:ext cx="4503681" cy="337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48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8B0FA-F919-AB40-B279-14E9CA3E4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Conclusions</a:t>
            </a:r>
            <a:endParaRPr 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5A139-B548-0547-9A5B-F5DBA6FA2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Between 1950-s and 1960-s the Soviet Union had a multi-faceted network of foreign policy knowledge-generating institutions that regularly interacted with each other</a:t>
            </a:r>
            <a:endParaRPr lang="ru-RU" dirty="0"/>
          </a:p>
          <a:p>
            <a:pPr lvl="0"/>
            <a:r>
              <a:rPr lang="en-US" dirty="0"/>
              <a:t>They constructed policy discourses and commented on each other’s decision, yet their policy influence was indirect and </a:t>
            </a:r>
            <a:r>
              <a:rPr lang="en-US"/>
              <a:t>often limited</a:t>
            </a:r>
            <a:endParaRPr lang="ru-RU" dirty="0"/>
          </a:p>
          <a:p>
            <a:pPr lvl="0"/>
            <a:r>
              <a:rPr lang="en-US" dirty="0"/>
              <a:t>The institutional landscape and their discourses changed under domestic shifts and the subsequent changes in foreign policy goals</a:t>
            </a:r>
            <a:endParaRPr lang="ru-RU" dirty="0"/>
          </a:p>
          <a:p>
            <a:pPr lvl="0"/>
            <a:r>
              <a:rPr lang="en-US" dirty="0"/>
              <a:t>There was a discrepancy between policy analysis for state institutions and “public” foreign policy expertise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79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A86AF-7978-B844-B809-3FD07C81F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205" y="145138"/>
            <a:ext cx="11537538" cy="798291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Scholarly debate: policy expertise and influencing foreign policy </a:t>
            </a:r>
            <a:endParaRPr lang="ru-RU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16BBB-A492-5E4E-B095-0726EFB9B8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7" y="1163781"/>
            <a:ext cx="11161486" cy="52805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U.S. foreign policy expertise:</a:t>
            </a:r>
          </a:p>
          <a:p>
            <a:pPr>
              <a:buFontTx/>
              <a:buChar char="-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Cold-War academic research 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Lowen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1997, Chomsky et al. 1997,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Engerman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2003, Levin 2013)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Policy research in collaboration with state (Diamond 1992, Robin 2003, Wax 2008, Price 2016,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Bessner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2018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Tx/>
              <a:buChar char="-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Foreign policy analysis in think tanks (Denham, Stone, Garnett 1998, Abelson 2002,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Medvedtz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2012, McGann 2016)</a:t>
            </a:r>
          </a:p>
          <a:p>
            <a:pPr marL="0" indent="0">
              <a:buNone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Sources of Soviet foreign policy:</a:t>
            </a:r>
          </a:p>
          <a:p>
            <a:pPr>
              <a:buFontTx/>
              <a:buChar char="-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role of historians in cultural diplomacy and relying on personal correspondence and conversations 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Zhuk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2018)</a:t>
            </a:r>
          </a:p>
          <a:p>
            <a:pPr>
              <a:buFontTx/>
              <a:buChar char="-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Analysis of selected institutions 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Roh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(2018)</a:t>
            </a:r>
          </a:p>
          <a:p>
            <a:pPr>
              <a:buFontTx/>
              <a:buChar char="-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role of political leaders 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Dawisha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1979,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Mastny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2010,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Garthoff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2015, Graeme 2018)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Other factors in foreign U.S.-Soviet Union relations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writers (White 2019), journalists 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Fainberg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2021), diplomats 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Gurman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2012), intellectuals 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Foglesong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2007), and “ordinary” citizens (Feinberg 2017)</a:t>
            </a:r>
            <a:r>
              <a:rPr lang="ru-RU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33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5E06D-6288-B649-9AC0-AAD01F6F2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940" y="0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Research questions</a:t>
            </a:r>
            <a:endParaRPr 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7016F-FFAF-A844-9A4B-49C4EDD2C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5314"/>
            <a:ext cx="10515600" cy="519611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Institutional landscape of policy knowledge production in the Soviet Union</a:t>
            </a:r>
            <a:r>
              <a:rPr lang="en-US" dirty="0">
                <a:effectLst/>
              </a:rPr>
              <a:t>:</a:t>
            </a:r>
          </a:p>
          <a:p>
            <a:pPr>
              <a:buFontTx/>
              <a:buChar char="-"/>
            </a:pPr>
            <a:r>
              <a:rPr lang="en-US" dirty="0"/>
              <a:t>What interactions existed among Soviet policy-formulating institutions?</a:t>
            </a:r>
          </a:p>
          <a:p>
            <a:pPr>
              <a:buFontTx/>
              <a:buChar char="-"/>
            </a:pPr>
            <a:r>
              <a:rPr lang="en-US" dirty="0"/>
              <a:t>How they perceived the role of the U.S. as “the Other” for the Soviet Union?</a:t>
            </a:r>
          </a:p>
          <a:p>
            <a:r>
              <a:rPr lang="en-US" dirty="0"/>
              <a:t>Foreign policy discourse of Soviet Union foreign policy institutions</a:t>
            </a:r>
          </a:p>
          <a:p>
            <a:pPr marL="0" indent="0">
              <a:buNone/>
            </a:pPr>
            <a:r>
              <a:rPr lang="en-US" dirty="0"/>
              <a:t>- Whether and how it transformed?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*the role of ideology</a:t>
            </a:r>
          </a:p>
          <a:p>
            <a:pPr marL="0" indent="0">
              <a:buNone/>
            </a:pPr>
            <a:r>
              <a:rPr lang="en-US" dirty="0"/>
              <a:t>*foreign policy influence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003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3A203-F11A-194D-AE54-B148AA3D6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74953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Sources</a:t>
            </a:r>
            <a:endParaRPr 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D73E61-6801-8E4D-BF9F-D28C85451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629" y="1349829"/>
            <a:ext cx="10715171" cy="4920342"/>
          </a:xfrm>
        </p:spPr>
        <p:txBody>
          <a:bodyPr>
            <a:normAutofit/>
          </a:bodyPr>
          <a:lstStyle/>
          <a:p>
            <a:r>
              <a:rPr lang="en-US" dirty="0"/>
              <a:t>Materials of the CPSU departments from Russian State Archive of Contemporary History (RGANI)</a:t>
            </a:r>
          </a:p>
          <a:p>
            <a:r>
              <a:rPr lang="en-US" dirty="0"/>
              <a:t>Materials of the Institute of International Relations and the World Economy from the State Public Historical Library</a:t>
            </a:r>
          </a:p>
          <a:p>
            <a:r>
              <a:rPr lang="en-US" dirty="0"/>
              <a:t>Memoirs by Soviet policy experts (i.e., G. </a:t>
            </a:r>
            <a:r>
              <a:rPr lang="en-US" dirty="0" err="1"/>
              <a:t>Arbatov</a:t>
            </a:r>
            <a:r>
              <a:rPr lang="en-US" dirty="0"/>
              <a:t>, N. </a:t>
            </a:r>
            <a:r>
              <a:rPr lang="en-US" dirty="0" err="1"/>
              <a:t>Cherkasov</a:t>
            </a:r>
            <a:r>
              <a:rPr lang="en-US" dirty="0"/>
              <a:t>, A. </a:t>
            </a:r>
            <a:r>
              <a:rPr lang="en-US" dirty="0" err="1"/>
              <a:t>Cherniaev</a:t>
            </a:r>
            <a:r>
              <a:rPr lang="en-US" dirty="0"/>
              <a:t>, etc.)</a:t>
            </a:r>
          </a:p>
          <a:p>
            <a:r>
              <a:rPr lang="en-US" dirty="0"/>
              <a:t>Materials of the CPSU International Department (and, to a lesser extent, the General Department) + the materials of the Institute of World Economy and International Relations (IMEMO), a Soviet think tank established in 1956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128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6E550-B6F5-2D41-B1C8-D81A195B7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42" y="13855"/>
            <a:ext cx="11088916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Institutional Landscape of Soviet Foreign Policy Analysis</a:t>
            </a:r>
            <a:endParaRPr lang="ru-RU" sz="4000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F011C92-5557-8140-B039-086A4BEC040B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42" y="1325563"/>
            <a:ext cx="5355772" cy="4078514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F09E2AC-42A3-C248-86A8-1890C90079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5314" y="1325563"/>
            <a:ext cx="5225144" cy="4554538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The CPSU International and General Departments received memos and reports from multiple state and non-state organizations</a:t>
            </a:r>
          </a:p>
          <a:p>
            <a:r>
              <a:rPr lang="en-US" sz="2000" dirty="0"/>
              <a:t>The departments requested consultations, provided recommendations to other agencies, and confirmed foreign policy decisions</a:t>
            </a:r>
            <a:r>
              <a:rPr lang="ru-RU" sz="2000" dirty="0">
                <a:effectLst/>
              </a:rPr>
              <a:t> </a:t>
            </a:r>
            <a:endParaRPr lang="en-US" sz="2000" dirty="0">
              <a:effectLst/>
            </a:endParaRPr>
          </a:p>
          <a:p>
            <a:r>
              <a:rPr lang="en-US" sz="2000" dirty="0"/>
              <a:t>the ID and the General Department employed the Academy of Science to analyze foreign policy issues</a:t>
            </a:r>
            <a:r>
              <a:rPr lang="ru-RU" sz="2000" dirty="0">
                <a:effectLst/>
              </a:rPr>
              <a:t> </a:t>
            </a:r>
            <a:endParaRPr lang="en-US" sz="2000" dirty="0">
              <a:effectLst/>
            </a:endParaRPr>
          </a:p>
          <a:p>
            <a:r>
              <a:rPr lang="en-US" sz="2000" dirty="0"/>
              <a:t>Soviet academic journals (i.e., </a:t>
            </a:r>
            <a:r>
              <a:rPr lang="en-US" sz="2000" i="1" dirty="0" err="1"/>
              <a:t>Voprosy</a:t>
            </a:r>
            <a:r>
              <a:rPr lang="en-US" sz="2000" i="1" dirty="0"/>
              <a:t> </a:t>
            </a:r>
            <a:r>
              <a:rPr lang="en-US" sz="2000" i="1" dirty="0" err="1"/>
              <a:t>Filosofii</a:t>
            </a:r>
            <a:r>
              <a:rPr lang="en-US" sz="2000" i="1" dirty="0"/>
              <a:t>), </a:t>
            </a:r>
            <a:r>
              <a:rPr lang="en-US" sz="2000" dirty="0"/>
              <a:t>scientific journals filled in the gap in Soviet knowledge production; the ID provided consultations and occasionally made decisions</a:t>
            </a:r>
          </a:p>
          <a:p>
            <a:r>
              <a:rPr lang="en-US" sz="2000" dirty="0">
                <a:effectLst/>
              </a:rPr>
              <a:t>Sinc</a:t>
            </a:r>
            <a:r>
              <a:rPr lang="en-US" sz="2000" dirty="0"/>
              <a:t>e 1957, first academic think tanks were established </a:t>
            </a:r>
            <a:endParaRPr lang="en-US" sz="2000" dirty="0">
              <a:effectLst/>
            </a:endParaRPr>
          </a:p>
          <a:p>
            <a:endParaRPr lang="en-US" sz="180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46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30BD2-A92E-5F45-A7E9-511BA218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294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The International Department </a:t>
            </a:r>
            <a:endParaRPr 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8A1EA-CE12-2646-B475-A5BC79413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206" y="1378857"/>
            <a:ext cx="5259450" cy="479810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Founded in 1943</a:t>
            </a:r>
            <a:r>
              <a:rPr lang="en-US" dirty="0"/>
              <a:t> after the Communist International (</a:t>
            </a:r>
            <a:r>
              <a:rPr lang="en-US" i="1" dirty="0" err="1"/>
              <a:t>Comintern</a:t>
            </a:r>
            <a:r>
              <a:rPr lang="en-US" dirty="0"/>
              <a:t>) was liquidated</a:t>
            </a:r>
          </a:p>
          <a:p>
            <a:r>
              <a:rPr lang="en-US" dirty="0"/>
              <a:t>At the beginning, headed by A. Zhdanov, G. Dimitrov; the first deputy chief – B. Ponomarev (1955-’86) and  M. </a:t>
            </a:r>
            <a:r>
              <a:rPr lang="en-US" dirty="0" err="1"/>
              <a:t>Suslov</a:t>
            </a:r>
            <a:endParaRPr lang="en-US" dirty="0"/>
          </a:p>
          <a:p>
            <a:r>
              <a:rPr lang="en-US" dirty="0"/>
              <a:t>At the outset, primarily formulated foreign policy toward Communist parties abroad</a:t>
            </a:r>
          </a:p>
          <a:p>
            <a:r>
              <a:rPr lang="en-US" dirty="0"/>
              <a:t>Later, participated in the decision-making in other areas </a:t>
            </a:r>
            <a:endParaRPr lang="ru-RU" dirty="0"/>
          </a:p>
          <a:p>
            <a:r>
              <a:rPr lang="en-US" dirty="0"/>
              <a:t>Communicated extensively with the Academy of Sciences, ministries, the KGB, embassies, conference committees, editorial boards, and regional party organs</a:t>
            </a:r>
          </a:p>
          <a:p>
            <a:endParaRPr lang="ru-R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012AB2-6BE7-8B4F-A071-18D7E882B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169764" y="1996846"/>
            <a:ext cx="4943908" cy="370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385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8243511-D1BD-9B46-BA39-80299D80EA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068460"/>
              </p:ext>
            </p:extLst>
          </p:nvPr>
        </p:nvGraphicFramePr>
        <p:xfrm>
          <a:off x="1074807" y="228600"/>
          <a:ext cx="10036626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1205">
                  <a:extLst>
                    <a:ext uri="{9D8B030D-6E8A-4147-A177-3AD203B41FA5}">
                      <a16:colId xmlns:a16="http://schemas.microsoft.com/office/drawing/2014/main" val="3656422553"/>
                    </a:ext>
                  </a:extLst>
                </a:gridCol>
                <a:gridCol w="5035421">
                  <a:extLst>
                    <a:ext uri="{9D8B030D-6E8A-4147-A177-3AD203B41FA5}">
                      <a16:colId xmlns:a16="http://schemas.microsoft.com/office/drawing/2014/main" val="3567500959"/>
                    </a:ext>
                  </a:extLst>
                </a:gridCol>
              </a:tblGrid>
              <a:tr h="71479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Changes in Soviet Domestic and Foreign Policies (1950-s)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Changes in Policy Analysis Institutions</a:t>
                      </a:r>
                    </a:p>
                    <a:p>
                      <a:r>
                        <a:rPr lang="en-US" sz="2400" dirty="0"/>
                        <a:t>(1950-s)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721082"/>
                  </a:ext>
                </a:extLst>
              </a:tr>
              <a:tr h="5082974">
                <a:tc>
                  <a:txBody>
                    <a:bodyPr/>
                    <a:lstStyle/>
                    <a:p>
                      <a:r>
                        <a:rPr lang="en-US" dirty="0"/>
                        <a:t>Stalin’s death in 1953 and the subsequent domestic political changes </a:t>
                      </a:r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The USSR changes its attitude toward international organizations, diplomatic and cultural relations with other countries (Germany, Israel, etc.)</a:t>
                      </a:r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Premier and first secretary of the CP Malenkov offers the U.S. to settle tensions by peaceful means</a:t>
                      </a:r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In 1954, USSR issues a collective security proposal to a few countries, including the U.S.</a:t>
                      </a:r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The Hungarian revolution in 1956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 shift from ideological propaganda toward policy analysis + the number of discussed countries and issues increased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Institutions analyze the Geneva summit of 1955, the XX Congress of the CPSU, and the Moscow Declaration of 1957, the Academy of Science comments on cultural ties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Changes in policies and recommendations to journals and other institutions</a:t>
                      </a:r>
                      <a:endParaRPr lang="ru-RU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r>
                        <a:rPr lang="en-US" dirty="0"/>
                        <a:t>The U.S. served as an important point of comparison for the Soviet Union, despite criticism</a:t>
                      </a:r>
                    </a:p>
                    <a:p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The ID branch responsible for dealing with foreign Communist parties split off to prevent similar events in the future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382096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E8259611-756A-4146-B983-B98BB466886C}"/>
                  </a:ext>
                </a:extLst>
              </p14:cNvPr>
              <p14:cNvContentPartPr/>
              <p14:nvPr/>
            </p14:nvContentPartPr>
            <p14:xfrm>
              <a:off x="6793375" y="4089916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E8259611-756A-4146-B983-B98BB466886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84375" y="408091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F464B41-C12D-C34E-8171-780632CE64AE}"/>
                  </a:ext>
                </a:extLst>
              </p14:cNvPr>
              <p14:cNvContentPartPr/>
              <p14:nvPr/>
            </p14:nvContentPartPr>
            <p14:xfrm>
              <a:off x="218695" y="1074916"/>
              <a:ext cx="360" cy="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F464B41-C12D-C34E-8171-780632CE64A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0055" y="1065916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230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187FE-87EB-DD4D-92F3-506929531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1925"/>
            <a:ext cx="10515600" cy="868589"/>
          </a:xfrm>
        </p:spPr>
        <p:txBody>
          <a:bodyPr/>
          <a:lstStyle/>
          <a:p>
            <a:pPr algn="ctr"/>
            <a:r>
              <a:rPr lang="en-US" b="1" dirty="0"/>
              <a:t>The question of influence</a:t>
            </a:r>
            <a:endParaRPr 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00370-4677-BC42-B611-FAD2B22A3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8514"/>
            <a:ext cx="10515600" cy="5157561"/>
          </a:xfrm>
        </p:spPr>
        <p:txBody>
          <a:bodyPr/>
          <a:lstStyle/>
          <a:p>
            <a:r>
              <a:rPr lang="en-GB" dirty="0"/>
              <a:t>In policymaking toward the NATO countries, the ID primarily maintained connections with Communist parties</a:t>
            </a:r>
          </a:p>
          <a:p>
            <a:r>
              <a:rPr lang="en-GB" dirty="0"/>
              <a:t>However,  it received materials and commented on other issues (i.e. Soviet relations with Western Europe and U.S. politics)</a:t>
            </a:r>
          </a:p>
          <a:p>
            <a:r>
              <a:rPr lang="en-US" dirty="0"/>
              <a:t>However, although the ID had the decision-making power and contributed to constructing images of foreign countries, it often received and generated reports after the political events took place</a:t>
            </a:r>
          </a:p>
          <a:p>
            <a:r>
              <a:rPr lang="en-US" dirty="0"/>
              <a:t>Although under B. Ponomarev the ID’s role increased among the Third World countries, he never became a member of Politburo, a factor most often linked to policy influence in USSR</a:t>
            </a:r>
            <a:endParaRPr lang="en-GB" i="1" dirty="0"/>
          </a:p>
          <a:p>
            <a:pPr marL="0" indent="0">
              <a:buNone/>
            </a:pPr>
            <a:endParaRPr lang="en-GB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737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BF7C6-BE61-964F-8E83-10119F8C5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0434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New institutional shifts: Creation of the first Soviet “think tank”</a:t>
            </a:r>
            <a:endParaRPr 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F88E5-B08B-554C-AF5D-22CAE104FD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1956, </a:t>
            </a:r>
            <a:r>
              <a:rPr lang="en-GB" dirty="0"/>
              <a:t>the Institute of World Economy and International Relations was established </a:t>
            </a:r>
          </a:p>
          <a:p>
            <a:r>
              <a:rPr lang="en-GB" dirty="0"/>
              <a:t>It soon became an important </a:t>
            </a:r>
            <a:r>
              <a:rPr lang="en-GB" dirty="0" err="1"/>
              <a:t>center</a:t>
            </a:r>
            <a:r>
              <a:rPr lang="en-GB" dirty="0"/>
              <a:t> of socio-economic, political, and policy-oriented research</a:t>
            </a:r>
          </a:p>
          <a:p>
            <a:r>
              <a:rPr lang="en-GB" dirty="0"/>
              <a:t>Soviet ”non-state” experts had similar career paths in state institutions (the ID) and academic journals, yet often called themselves “Children of the XX Congress”</a:t>
            </a:r>
          </a:p>
          <a:p>
            <a:r>
              <a:rPr lang="en-GB" dirty="0"/>
              <a:t>Its experts established extensive international academic contacts</a:t>
            </a:r>
          </a:p>
        </p:txBody>
      </p:sp>
    </p:spTree>
    <p:extLst>
      <p:ext uri="{BB962C8B-B14F-4D97-AF65-F5344CB8AC3E}">
        <p14:creationId xmlns:p14="http://schemas.microsoft.com/office/powerpoint/2010/main" val="1493386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9009</TotalTime>
  <Words>953</Words>
  <Application>Microsoft Macintosh PowerPoint</Application>
  <PresentationFormat>Widescreen</PresentationFormat>
  <Paragraphs>84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Soviet foreign policy expertise and U.S.-Soviet relations during the Cold War (the 1950-s-1960-s) </vt:lpstr>
      <vt:lpstr>Scholarly debate: policy expertise and influencing foreign policy </vt:lpstr>
      <vt:lpstr>Research questions</vt:lpstr>
      <vt:lpstr>Sources</vt:lpstr>
      <vt:lpstr>Institutional Landscape of Soviet Foreign Policy Analysis</vt:lpstr>
      <vt:lpstr>The International Department </vt:lpstr>
      <vt:lpstr>PowerPoint Presentation</vt:lpstr>
      <vt:lpstr>The question of influence</vt:lpstr>
      <vt:lpstr>New institutional shifts: Creation of the first Soviet “think tank”</vt:lpstr>
      <vt:lpstr>The discrepancy between the Institute’s policy memos and its “public” expertise – a “binary socialism”?  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Soviet foreign policy expertise in shaping U.S.-Soviet relations during the Cold War (the 1950-s and the late 1960-s) </dc:title>
  <dc:creator>Microsoft Office User</dc:creator>
  <cp:lastModifiedBy>Microsoft Office User</cp:lastModifiedBy>
  <cp:revision>41</cp:revision>
  <dcterms:created xsi:type="dcterms:W3CDTF">2022-05-22T05:58:47Z</dcterms:created>
  <dcterms:modified xsi:type="dcterms:W3CDTF">2022-10-21T23:49:24Z</dcterms:modified>
</cp:coreProperties>
</file>