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6"/>
  </p:notesMasterIdLst>
  <p:handoutMasterIdLst>
    <p:handoutMasterId r:id="rId7"/>
  </p:handoutMasterIdLst>
  <p:sldIdLst>
    <p:sldId id="256" r:id="rId5"/>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6E7612-0BC8-4047-9C78-240726E8E785}" v="2" dt="2022-03-25T00:55:21.803"/>
  </p1510:revLst>
</p1510:revInfo>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85068" autoAdjust="0"/>
  </p:normalViewPr>
  <p:slideViewPr>
    <p:cSldViewPr snapToGrid="0">
      <p:cViewPr>
        <p:scale>
          <a:sx n="25" d="100"/>
          <a:sy n="25" d="100"/>
        </p:scale>
        <p:origin x="307" y="1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showGuides="1">
      <p:cViewPr varScale="1">
        <p:scale>
          <a:sx n="65" d="100"/>
          <a:sy n="65"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dLbls>
          <c:showLegendKey val="0"/>
          <c:showVal val="1"/>
          <c:showCatName val="0"/>
          <c:showSerName val="0"/>
          <c:showPercent val="0"/>
          <c:showBubbleSize val="0"/>
        </c:dLbls>
        <c:gapWidth val="150"/>
        <c:overlap val="-25"/>
        <c:axId val="389571216"/>
        <c:axId val="389571608"/>
      </c:barChart>
      <c:catAx>
        <c:axId val="389571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89571608"/>
        <c:crosses val="autoZero"/>
        <c:auto val="1"/>
        <c:lblAlgn val="ctr"/>
        <c:lblOffset val="100"/>
        <c:noMultiLvlLbl val="0"/>
      </c:catAx>
      <c:valAx>
        <c:axId val="389571608"/>
        <c:scaling>
          <c:orientation val="minMax"/>
        </c:scaling>
        <c:delete val="1"/>
        <c:axPos val="l"/>
        <c:numFmt formatCode="General" sourceLinked="1"/>
        <c:majorTickMark val="none"/>
        <c:minorTickMark val="none"/>
        <c:tickLblPos val="nextTo"/>
        <c:crossAx val="38957121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dLbls>
          <c:showLegendKey val="0"/>
          <c:showVal val="1"/>
          <c:showCatName val="0"/>
          <c:showSerName val="0"/>
          <c:showPercent val="0"/>
          <c:showBubbleSize val="0"/>
        </c:dLbls>
        <c:gapWidth val="95"/>
        <c:overlap val="100"/>
        <c:axId val="389572000"/>
        <c:axId val="432666344"/>
      </c:barChart>
      <c:catAx>
        <c:axId val="389572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32666344"/>
        <c:crosses val="autoZero"/>
        <c:auto val="1"/>
        <c:lblAlgn val="ctr"/>
        <c:lblOffset val="100"/>
        <c:noMultiLvlLbl val="0"/>
      </c:catAx>
      <c:valAx>
        <c:axId val="432666344"/>
        <c:scaling>
          <c:orientation val="minMax"/>
        </c:scaling>
        <c:delete val="1"/>
        <c:axPos val="l"/>
        <c:numFmt formatCode="General" sourceLinked="1"/>
        <c:majorTickMark val="none"/>
        <c:minorTickMark val="none"/>
        <c:tickLblPos val="nextTo"/>
        <c:crossAx val="38957200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3/23/2022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3/23/2022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lvl="0"/>
            <a:r>
              <a:rPr lang="en-US" dirty="0"/>
              <a:t>To change this poster, replace our sample content with your own. Or, if you’d rather start from a clean slate, use the New Slide button on the Home tab to insert a new page, then enter your text and content in the empty placeholders. </a:t>
            </a:r>
            <a:r>
              <a:rPr lang="en-US"/>
              <a:t>If you need more placeholders for titles, subtitles or body text, copy any of the existing placeholders, then drag the new one into place.</a:t>
            </a:r>
            <a:endParaRPr lang="en-US" dirty="0"/>
          </a:p>
        </p:txBody>
      </p:sp>
      <p:sp>
        <p:nvSpPr>
          <p:cNvPr id="4" name="Slide Number Placeholder 3"/>
          <p:cNvSpPr>
            <a:spLocks noGrp="1"/>
          </p:cNvSpPr>
          <p:nvPr>
            <p:ph type="sldNum" sz="quarter" idx="10"/>
          </p:nvPr>
        </p:nvSpPr>
        <p:spPr/>
        <p:txBody>
          <a:bodyPr/>
          <a:lstStyle/>
          <a:p>
            <a:fld id="{37C7F044-5458-4B2E-BFA0-52AAA1C529D4}" type="slidenum">
              <a:rPr lang="en-US" smtClean="0"/>
              <a:pPr/>
              <a:t>1</a:t>
            </a:fld>
            <a:endParaRPr lang="en-US"/>
          </a:p>
        </p:txBody>
      </p:sp>
      <p:sp>
        <p:nvSpPr>
          <p:cNvPr id="10" name="Slide Image Placeholder 9"/>
          <p:cNvSpPr>
            <a:spLocks noGrp="1" noRot="1" noChangeAspect="1"/>
          </p:cNvSpPr>
          <p:nvPr>
            <p:ph type="sldImg"/>
          </p:nvPr>
        </p:nvSpPr>
        <p:spPr/>
      </p:sp>
    </p:spTree>
    <p:extLst>
      <p:ext uri="{BB962C8B-B14F-4D97-AF65-F5344CB8AC3E}">
        <p14:creationId xmlns:p14="http://schemas.microsoft.com/office/powerpoint/2010/main" val="706621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45" name="Rectangle 44"/>
          <p:cNvSpPr/>
          <p:nvPr/>
        </p:nvSpPr>
        <p:spPr>
          <a:xfrm>
            <a:off x="685800" y="14798040"/>
            <a:ext cx="457200" cy="9144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85800" y="23301960"/>
            <a:ext cx="457200" cy="91440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101"/>
          <p:cNvSpPr>
            <a:spLocks noChangeArrowheads="1"/>
          </p:cNvSpPr>
          <p:nvPr userDrawn="1"/>
        </p:nvSpPr>
        <p:spPr bwMode="auto">
          <a:xfrm>
            <a:off x="1" y="32004000"/>
            <a:ext cx="43891200" cy="914400"/>
          </a:xfrm>
          <a:prstGeom prst="rect">
            <a:avLst/>
          </a:prstGeom>
          <a:solidFill>
            <a:schemeClr val="accent2">
              <a:lumMod val="60000"/>
              <a:lumOff val="40000"/>
            </a:schemeClr>
          </a:solidFill>
          <a:ln>
            <a:noFill/>
          </a:ln>
          <a:effectLst/>
        </p:spPr>
        <p:txBody>
          <a:bodyPr wrap="none" anchor="ctr"/>
          <a:lstStyle/>
          <a:p>
            <a:r>
              <a:rPr lang="en-US" dirty="0"/>
              <a:t>`</a:t>
            </a:r>
          </a:p>
        </p:txBody>
      </p:sp>
      <p:sp>
        <p:nvSpPr>
          <p:cNvPr id="59" name="Line 112"/>
          <p:cNvSpPr>
            <a:spLocks noChangeShapeType="1"/>
          </p:cNvSpPr>
          <p:nvPr userDrawn="1"/>
        </p:nvSpPr>
        <p:spPr bwMode="white">
          <a:xfrm>
            <a:off x="0" y="32004000"/>
            <a:ext cx="43891200" cy="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Rectangle 42"/>
          <p:cNvSpPr/>
          <p:nvPr userDrawn="1"/>
        </p:nvSpPr>
        <p:spPr bwMode="white">
          <a:xfrm>
            <a:off x="29591222" y="6172200"/>
            <a:ext cx="13102114" cy="25328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bwMode="white">
          <a:xfrm>
            <a:off x="15363158" y="6172200"/>
            <a:ext cx="13102114" cy="25328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bwMode="white">
          <a:xfrm>
            <a:off x="1112683" y="6172200"/>
            <a:ext cx="13102114" cy="25328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1191767" y="6172200"/>
            <a:ext cx="13023031"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685800" y="6172200"/>
            <a:ext cx="457200" cy="9144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101"/>
          <p:cNvSpPr>
            <a:spLocks noChangeArrowheads="1"/>
          </p:cNvSpPr>
          <p:nvPr userDrawn="1"/>
        </p:nvSpPr>
        <p:spPr bwMode="auto">
          <a:xfrm>
            <a:off x="1143001" y="3886200"/>
            <a:ext cx="42748200" cy="1600200"/>
          </a:xfrm>
          <a:prstGeom prst="rect">
            <a:avLst/>
          </a:prstGeom>
          <a:solidFill>
            <a:schemeClr val="accent2">
              <a:lumMod val="20000"/>
              <a:lumOff val="80000"/>
            </a:schemeClr>
          </a:solidFill>
          <a:ln>
            <a:noFill/>
          </a:ln>
          <a:effectLst/>
        </p:spPr>
        <p:txBody>
          <a:bodyPr wrap="none" anchor="ctr"/>
          <a:lstStyle/>
          <a:p>
            <a:endParaRPr lang="en-US"/>
          </a:p>
        </p:txBody>
      </p:sp>
      <p:sp>
        <p:nvSpPr>
          <p:cNvPr id="6" name="Title 5"/>
          <p:cNvSpPr>
            <a:spLocks noGrp="1"/>
          </p:cNvSpPr>
          <p:nvPr userDrawn="1">
            <p:ph type="title"/>
          </p:nvPr>
        </p:nvSpPr>
        <p:spPr/>
        <p:txBody>
          <a:bodyPr/>
          <a:lstStyle>
            <a:lvl1pPr>
              <a:defRPr b="0"/>
            </a:lvl1pPr>
          </a:lstStyle>
          <a:p>
            <a:r>
              <a:rPr lang="en-US"/>
              <a:t>Click to edit Master title style</a:t>
            </a:r>
          </a:p>
        </p:txBody>
      </p:sp>
      <p:sp>
        <p:nvSpPr>
          <p:cNvPr id="31" name="Text Placeholder 6"/>
          <p:cNvSpPr>
            <a:spLocks noGrp="1"/>
          </p:cNvSpPr>
          <p:nvPr userDrawn="1">
            <p:ph type="body" sz="quarter" idx="36"/>
          </p:nvPr>
        </p:nvSpPr>
        <p:spPr bwMode="auto">
          <a:xfrm>
            <a:off x="2209800" y="4083469"/>
            <a:ext cx="35661600" cy="1276992"/>
          </a:xfrm>
        </p:spPr>
        <p:txBody>
          <a:bodyPr anchor="ctr">
            <a:noAutofit/>
          </a:bodyPr>
          <a:lstStyle>
            <a:lvl1pPr marL="0" indent="0">
              <a:spcBef>
                <a:spcPts val="0"/>
              </a:spcBef>
              <a:buNone/>
              <a:defRPr sz="2400">
                <a:solidFill>
                  <a:schemeClr val="tx1"/>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a:t>Click to edit Master text styles</a:t>
            </a:r>
          </a:p>
        </p:txBody>
      </p:sp>
      <p:sp>
        <p:nvSpPr>
          <p:cNvPr id="7" name="Text Placeholder 6"/>
          <p:cNvSpPr>
            <a:spLocks noGrp="1"/>
          </p:cNvSpPr>
          <p:nvPr userDrawn="1">
            <p:ph type="body" sz="quarter" idx="13" hasCustomPrompt="1"/>
          </p:nvPr>
        </p:nvSpPr>
        <p:spPr>
          <a:xfrm>
            <a:off x="1170431" y="5854273"/>
            <a:ext cx="13044367" cy="1260902"/>
          </a:xfrm>
          <a:prstGeom prst="rect">
            <a:avLst/>
          </a:prstGeom>
          <a:noFill/>
        </p:spPr>
        <p:txBody>
          <a:bodyPr lIns="365760" anchor="b">
            <a:noAutofit/>
          </a:bodyPr>
          <a:lstStyle>
            <a:lvl1pPr marL="0" indent="0">
              <a:spcBef>
                <a:spcPts val="0"/>
              </a:spcBef>
              <a:buNone/>
              <a:defRPr sz="60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19" name="Content Placeholder 17"/>
          <p:cNvSpPr>
            <a:spLocks noGrp="1"/>
          </p:cNvSpPr>
          <p:nvPr userDrawn="1">
            <p:ph sz="quarter" idx="24" hasCustomPrompt="1"/>
          </p:nvPr>
        </p:nvSpPr>
        <p:spPr>
          <a:xfrm>
            <a:off x="1174552" y="7086600"/>
            <a:ext cx="13048488" cy="6840825"/>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60" name="Rectangle 59"/>
          <p:cNvSpPr/>
          <p:nvPr userDrawn="1"/>
        </p:nvSpPr>
        <p:spPr>
          <a:xfrm>
            <a:off x="1170430" y="14798040"/>
            <a:ext cx="13044367" cy="914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sp>
        <p:nvSpPr>
          <p:cNvPr id="11" name="Text Placeholder 6"/>
          <p:cNvSpPr>
            <a:spLocks noGrp="1"/>
          </p:cNvSpPr>
          <p:nvPr userDrawn="1">
            <p:ph type="body" sz="quarter" idx="17" hasCustomPrompt="1"/>
          </p:nvPr>
        </p:nvSpPr>
        <p:spPr>
          <a:xfrm>
            <a:off x="1170431" y="14480113"/>
            <a:ext cx="13048488" cy="1260902"/>
          </a:xfrm>
          <a:prstGeom prst="rect">
            <a:avLst/>
          </a:prstGeom>
          <a:noFill/>
        </p:spPr>
        <p:txBody>
          <a:bodyPr lIns="365760" anchor="b">
            <a:noAutofit/>
          </a:bodyPr>
          <a:lstStyle>
            <a:lvl1pPr marL="0" indent="0">
              <a:spcBef>
                <a:spcPts val="0"/>
              </a:spcBef>
              <a:buNone/>
              <a:defRPr sz="60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0" name="Content Placeholder 17"/>
          <p:cNvSpPr>
            <a:spLocks noGrp="1"/>
          </p:cNvSpPr>
          <p:nvPr userDrawn="1">
            <p:ph sz="quarter" idx="25" hasCustomPrompt="1"/>
          </p:nvPr>
        </p:nvSpPr>
        <p:spPr>
          <a:xfrm>
            <a:off x="1174552" y="15712439"/>
            <a:ext cx="13048488" cy="7440169"/>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61" name="Rectangle 60"/>
          <p:cNvSpPr/>
          <p:nvPr userDrawn="1"/>
        </p:nvSpPr>
        <p:spPr>
          <a:xfrm>
            <a:off x="1170431" y="23301960"/>
            <a:ext cx="13048488" cy="9144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6"/>
          <p:cNvSpPr>
            <a:spLocks noGrp="1"/>
          </p:cNvSpPr>
          <p:nvPr userDrawn="1">
            <p:ph type="body" sz="quarter" idx="19" hasCustomPrompt="1"/>
          </p:nvPr>
        </p:nvSpPr>
        <p:spPr>
          <a:xfrm>
            <a:off x="1170431" y="22991236"/>
            <a:ext cx="13048488" cy="1253699"/>
          </a:xfrm>
          <a:prstGeom prst="rect">
            <a:avLst/>
          </a:prstGeom>
          <a:noFill/>
        </p:spPr>
        <p:txBody>
          <a:bodyPr lIns="365760" anchor="b">
            <a:noAutofit/>
          </a:bodyPr>
          <a:lstStyle>
            <a:lvl1pPr marL="0" indent="0">
              <a:spcBef>
                <a:spcPts val="0"/>
              </a:spcBef>
              <a:buNone/>
              <a:defRPr sz="60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1" name="Content Placeholder 17"/>
          <p:cNvSpPr>
            <a:spLocks noGrp="1"/>
          </p:cNvSpPr>
          <p:nvPr userDrawn="1">
            <p:ph sz="quarter" idx="26" hasCustomPrompt="1"/>
          </p:nvPr>
        </p:nvSpPr>
        <p:spPr>
          <a:xfrm>
            <a:off x="1174552" y="24216361"/>
            <a:ext cx="13048488" cy="7263385"/>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62" name="Rectangle 61"/>
          <p:cNvSpPr/>
          <p:nvPr userDrawn="1"/>
        </p:nvSpPr>
        <p:spPr>
          <a:xfrm>
            <a:off x="15416784" y="6172200"/>
            <a:ext cx="13048488"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6"/>
          <p:cNvSpPr>
            <a:spLocks noGrp="1"/>
          </p:cNvSpPr>
          <p:nvPr userDrawn="1">
            <p:ph type="body" sz="quarter" idx="21" hasCustomPrompt="1"/>
          </p:nvPr>
        </p:nvSpPr>
        <p:spPr>
          <a:xfrm>
            <a:off x="15416784" y="5854273"/>
            <a:ext cx="13048488" cy="1260902"/>
          </a:xfrm>
          <a:prstGeom prst="rect">
            <a:avLst/>
          </a:prstGeom>
          <a:noFill/>
        </p:spPr>
        <p:txBody>
          <a:bodyPr lIns="365760" anchor="b">
            <a:noAutofit/>
          </a:bodyPr>
          <a:lstStyle>
            <a:lvl1pPr marL="0" indent="0">
              <a:spcBef>
                <a:spcPts val="0"/>
              </a:spcBef>
              <a:buNone/>
              <a:defRPr sz="60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2" name="Content Placeholder 17"/>
          <p:cNvSpPr>
            <a:spLocks noGrp="1"/>
          </p:cNvSpPr>
          <p:nvPr userDrawn="1">
            <p:ph sz="quarter" idx="27" hasCustomPrompt="1"/>
          </p:nvPr>
        </p:nvSpPr>
        <p:spPr>
          <a:xfrm>
            <a:off x="15416784" y="7086600"/>
            <a:ext cx="13048488" cy="4926126"/>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8" name="Content Placeholder 17"/>
          <p:cNvSpPr>
            <a:spLocks noGrp="1"/>
          </p:cNvSpPr>
          <p:nvPr userDrawn="1">
            <p:ph sz="quarter" idx="23" hasCustomPrompt="1"/>
          </p:nvPr>
        </p:nvSpPr>
        <p:spPr>
          <a:xfrm>
            <a:off x="15416784" y="12456478"/>
            <a:ext cx="13048488" cy="6172200"/>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57" name="Content Placeholder 17"/>
          <p:cNvSpPr>
            <a:spLocks noGrp="1"/>
          </p:cNvSpPr>
          <p:nvPr>
            <p:ph sz="quarter" idx="37" hasCustomPrompt="1"/>
          </p:nvPr>
        </p:nvSpPr>
        <p:spPr>
          <a:xfrm>
            <a:off x="15416784" y="19072430"/>
            <a:ext cx="13048488" cy="3918814"/>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3" name="Rectangle 62"/>
          <p:cNvSpPr/>
          <p:nvPr userDrawn="1"/>
        </p:nvSpPr>
        <p:spPr>
          <a:xfrm>
            <a:off x="15416784" y="23298912"/>
            <a:ext cx="13048488"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 Placeholder 6"/>
          <p:cNvSpPr>
            <a:spLocks noGrp="1"/>
          </p:cNvSpPr>
          <p:nvPr userDrawn="1">
            <p:ph type="body" sz="quarter" idx="29" hasCustomPrompt="1"/>
          </p:nvPr>
        </p:nvSpPr>
        <p:spPr>
          <a:xfrm>
            <a:off x="15416784" y="22991236"/>
            <a:ext cx="13048488" cy="1253699"/>
          </a:xfrm>
          <a:prstGeom prst="rect">
            <a:avLst/>
          </a:prstGeom>
          <a:noFill/>
        </p:spPr>
        <p:txBody>
          <a:bodyPr lIns="365760" anchor="b">
            <a:noAutofit/>
          </a:bodyPr>
          <a:lstStyle>
            <a:lvl1pPr marL="0" indent="0">
              <a:spcBef>
                <a:spcPts val="0"/>
              </a:spcBef>
              <a:buNone/>
              <a:defRPr sz="60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64" name="Rectangle 63"/>
          <p:cNvSpPr/>
          <p:nvPr userDrawn="1"/>
        </p:nvSpPr>
        <p:spPr>
          <a:xfrm>
            <a:off x="29644848" y="6172200"/>
            <a:ext cx="13048488"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17"/>
          <p:cNvSpPr>
            <a:spLocks noGrp="1"/>
          </p:cNvSpPr>
          <p:nvPr userDrawn="1">
            <p:ph sz="quarter" idx="30" hasCustomPrompt="1"/>
          </p:nvPr>
        </p:nvSpPr>
        <p:spPr>
          <a:xfrm>
            <a:off x="15416784" y="24216361"/>
            <a:ext cx="13048488" cy="7260336"/>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6" name="Text Placeholder 6"/>
          <p:cNvSpPr>
            <a:spLocks noGrp="1"/>
          </p:cNvSpPr>
          <p:nvPr userDrawn="1">
            <p:ph type="body" sz="quarter" idx="31" hasCustomPrompt="1"/>
          </p:nvPr>
        </p:nvSpPr>
        <p:spPr>
          <a:xfrm>
            <a:off x="29644848" y="5854274"/>
            <a:ext cx="13048488" cy="1260902"/>
          </a:xfrm>
          <a:prstGeom prst="rect">
            <a:avLst/>
          </a:prstGeom>
          <a:noFill/>
        </p:spPr>
        <p:txBody>
          <a:bodyPr lIns="365760" anchor="b">
            <a:noAutofit/>
          </a:bodyPr>
          <a:lstStyle>
            <a:lvl1pPr marL="0" indent="0">
              <a:spcBef>
                <a:spcPts val="0"/>
              </a:spcBef>
              <a:buNone/>
              <a:defRPr sz="60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7" name="Content Placeholder 17"/>
          <p:cNvSpPr>
            <a:spLocks noGrp="1"/>
          </p:cNvSpPr>
          <p:nvPr userDrawn="1">
            <p:ph sz="quarter" idx="32" hasCustomPrompt="1"/>
          </p:nvPr>
        </p:nvSpPr>
        <p:spPr>
          <a:xfrm>
            <a:off x="29644848" y="7086600"/>
            <a:ext cx="13048488" cy="7315200"/>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8" name="Content Placeholder 17"/>
          <p:cNvSpPr>
            <a:spLocks noGrp="1"/>
          </p:cNvSpPr>
          <p:nvPr userDrawn="1">
            <p:ph sz="quarter" idx="33" hasCustomPrompt="1"/>
          </p:nvPr>
        </p:nvSpPr>
        <p:spPr>
          <a:xfrm>
            <a:off x="29644848" y="15251886"/>
            <a:ext cx="13048488" cy="7315200"/>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65" name="Rectangle 64"/>
          <p:cNvSpPr/>
          <p:nvPr userDrawn="1"/>
        </p:nvSpPr>
        <p:spPr>
          <a:xfrm>
            <a:off x="29644848" y="23298912"/>
            <a:ext cx="13048488"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6"/>
          <p:cNvSpPr>
            <a:spLocks noGrp="1"/>
          </p:cNvSpPr>
          <p:nvPr userDrawn="1">
            <p:ph type="body" sz="quarter" idx="34" hasCustomPrompt="1"/>
          </p:nvPr>
        </p:nvSpPr>
        <p:spPr>
          <a:xfrm>
            <a:off x="29644848" y="22991236"/>
            <a:ext cx="13048488" cy="1253699"/>
          </a:xfrm>
          <a:prstGeom prst="rect">
            <a:avLst/>
          </a:prstGeom>
          <a:noFill/>
        </p:spPr>
        <p:txBody>
          <a:bodyPr lIns="365760" anchor="b">
            <a:noAutofit/>
          </a:bodyPr>
          <a:lstStyle>
            <a:lvl1pPr marL="0" indent="0">
              <a:spcBef>
                <a:spcPts val="0"/>
              </a:spcBef>
              <a:buNone/>
              <a:defRPr sz="60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30" name="Content Placeholder 17"/>
          <p:cNvSpPr>
            <a:spLocks noGrp="1"/>
          </p:cNvSpPr>
          <p:nvPr userDrawn="1">
            <p:ph sz="quarter" idx="35" hasCustomPrompt="1"/>
          </p:nvPr>
        </p:nvSpPr>
        <p:spPr>
          <a:xfrm>
            <a:off x="29644848" y="24216361"/>
            <a:ext cx="13048488" cy="7260336"/>
          </a:xfrm>
        </p:spPr>
        <p:txBody>
          <a:bodyPr lIns="365760" tIns="182880"/>
          <a:lstStyle>
            <a:lvl1pPr>
              <a:buClr>
                <a:schemeClr val="accent1"/>
              </a:buClr>
              <a:defRPr baseline="0"/>
            </a:lvl1pPr>
            <a:lvl2pPr>
              <a:buClr>
                <a:schemeClr val="accent1"/>
              </a:buClr>
              <a:defRPr/>
            </a:lvl2pPr>
            <a:lvl3pPr>
              <a:buClr>
                <a:schemeClr val="accent1"/>
              </a:buClr>
              <a:defRPr/>
            </a:lvl3pPr>
            <a:lvl4pPr>
              <a:buClr>
                <a:schemeClr val="accent1"/>
              </a:buClr>
              <a:defRPr/>
            </a:lvl4pPr>
            <a:lvl5pPr>
              <a:buClr>
                <a:schemeClr val="accent1"/>
              </a:buClr>
              <a:defRPr/>
            </a:lvl5pPr>
            <a:lvl6pPr>
              <a:buClr>
                <a:schemeClr val="accent1"/>
              </a:buClr>
              <a:defRPr/>
            </a:lvl6pPr>
            <a:lvl7pPr>
              <a:buClr>
                <a:schemeClr val="accent1"/>
              </a:buClr>
              <a:defRPr/>
            </a:lvl7pPr>
            <a:lvl8pPr>
              <a:buClr>
                <a:schemeClr val="accent1"/>
              </a:buClr>
              <a:defRPr/>
            </a:lvl8pPr>
            <a:lvl9pPr>
              <a:buClr>
                <a:schemeClr val="accent1"/>
              </a:buClr>
              <a:defRPr/>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48" name="Line 115"/>
          <p:cNvSpPr>
            <a:spLocks noChangeShapeType="1"/>
          </p:cNvSpPr>
          <p:nvPr/>
        </p:nvSpPr>
        <p:spPr bwMode="white">
          <a:xfrm>
            <a:off x="1143000" y="23301960"/>
            <a:ext cx="0" cy="9144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Rectangle 48"/>
          <p:cNvSpPr/>
          <p:nvPr userDrawn="1"/>
        </p:nvSpPr>
        <p:spPr>
          <a:xfrm>
            <a:off x="14927686" y="6172200"/>
            <a:ext cx="457200" cy="9144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Line 115"/>
          <p:cNvSpPr>
            <a:spLocks noChangeShapeType="1"/>
          </p:cNvSpPr>
          <p:nvPr userDrawn="1"/>
        </p:nvSpPr>
        <p:spPr bwMode="white">
          <a:xfrm>
            <a:off x="15387315" y="6172200"/>
            <a:ext cx="0" cy="9144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Rectangle 50"/>
          <p:cNvSpPr/>
          <p:nvPr userDrawn="1"/>
        </p:nvSpPr>
        <p:spPr>
          <a:xfrm>
            <a:off x="29138880" y="6172200"/>
            <a:ext cx="457200" cy="914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Line 115"/>
          <p:cNvSpPr>
            <a:spLocks noChangeShapeType="1"/>
          </p:cNvSpPr>
          <p:nvPr userDrawn="1"/>
        </p:nvSpPr>
        <p:spPr bwMode="white">
          <a:xfrm>
            <a:off x="29596080" y="6172200"/>
            <a:ext cx="0" cy="9144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Rectangle 52"/>
          <p:cNvSpPr/>
          <p:nvPr userDrawn="1"/>
        </p:nvSpPr>
        <p:spPr>
          <a:xfrm>
            <a:off x="29141928" y="23298912"/>
            <a:ext cx="457200" cy="9144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Line 115"/>
          <p:cNvSpPr>
            <a:spLocks noChangeShapeType="1"/>
          </p:cNvSpPr>
          <p:nvPr userDrawn="1"/>
        </p:nvSpPr>
        <p:spPr bwMode="white">
          <a:xfrm>
            <a:off x="29596080" y="23298912"/>
            <a:ext cx="0" cy="9144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 name="Rectangle 54"/>
          <p:cNvSpPr/>
          <p:nvPr userDrawn="1"/>
        </p:nvSpPr>
        <p:spPr>
          <a:xfrm>
            <a:off x="14932152" y="23298912"/>
            <a:ext cx="457200" cy="914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Line 115"/>
          <p:cNvSpPr>
            <a:spLocks noChangeShapeType="1"/>
          </p:cNvSpPr>
          <p:nvPr userDrawn="1"/>
        </p:nvSpPr>
        <p:spPr bwMode="white">
          <a:xfrm>
            <a:off x="15389352" y="23298912"/>
            <a:ext cx="0" cy="9144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Date Placeholder 2"/>
          <p:cNvSpPr>
            <a:spLocks noGrp="1"/>
          </p:cNvSpPr>
          <p:nvPr userDrawn="1">
            <p:ph type="dt" sz="half" idx="10"/>
          </p:nvPr>
        </p:nvSpPr>
        <p:spPr/>
        <p:txBody>
          <a:bodyPr/>
          <a:lstStyle/>
          <a:p>
            <a:fld id="{ECAA57DF-1C19-4726-AB84-014692BAD8F5}" type="datetimeFigureOut">
              <a:rPr lang="en-US" smtClean="0"/>
              <a:t>3/23/2022</a:t>
            </a:fld>
            <a:endParaRPr lang="en-US"/>
          </a:p>
        </p:txBody>
      </p:sp>
      <p:sp>
        <p:nvSpPr>
          <p:cNvPr id="4" name="Footer Placeholder 3"/>
          <p:cNvSpPr>
            <a:spLocks noGrp="1"/>
          </p:cNvSpPr>
          <p:nvPr userDrawn="1">
            <p:ph type="ftr" sz="quarter" idx="11"/>
          </p:nvPr>
        </p:nvSpPr>
        <p:spPr/>
        <p:txBody>
          <a:bodyPr/>
          <a:lstStyle/>
          <a:p>
            <a:endParaRPr lang="en-US"/>
          </a:p>
        </p:txBody>
      </p:sp>
      <p:sp>
        <p:nvSpPr>
          <p:cNvPr id="5" name="Slide Number Placeholder 4"/>
          <p:cNvSpPr>
            <a:spLocks noGrp="1"/>
          </p:cNvSpPr>
          <p:nvPr userDrawn="1">
            <p:ph type="sldNum" sz="quarter" idx="12"/>
          </p:nvPr>
        </p:nvSpPr>
        <p:spPr/>
        <p:txBody>
          <a:bodyPr/>
          <a:lstStyle/>
          <a:p>
            <a:fld id="{91B4C631-C489-4C11-812F-2172FBEAE82B}" type="slidenum">
              <a:rPr lang="en-US" smtClean="0"/>
              <a:t>‹#›</a:t>
            </a:fld>
            <a:endParaRPr lang="en-US"/>
          </a:p>
        </p:txBody>
      </p:sp>
      <p:sp>
        <p:nvSpPr>
          <p:cNvPr id="40" name="Line 115"/>
          <p:cNvSpPr>
            <a:spLocks noChangeShapeType="1"/>
          </p:cNvSpPr>
          <p:nvPr/>
        </p:nvSpPr>
        <p:spPr bwMode="white">
          <a:xfrm>
            <a:off x="1143000" y="6172200"/>
            <a:ext cx="0" cy="9144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Line 115"/>
          <p:cNvSpPr>
            <a:spLocks noChangeShapeType="1"/>
          </p:cNvSpPr>
          <p:nvPr/>
        </p:nvSpPr>
        <p:spPr bwMode="white">
          <a:xfrm>
            <a:off x="1143000" y="14798040"/>
            <a:ext cx="0" cy="91440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45907722"/>
      </p:ext>
    </p:extLst>
  </p:cSld>
  <p:clrMapOvr>
    <a:masterClrMapping/>
  </p:clrMapOvr>
  <p:extLst>
    <p:ext uri="{DCECCB84-F9BA-43D5-87BE-67443E8EF086}">
      <p15:sldGuideLst xmlns:p15="http://schemas.microsoft.com/office/powerpoint/2012/main">
        <p15:guide id="1" pos="9168" userDrawn="1">
          <p15:clr>
            <a:srgbClr val="A4A3A4"/>
          </p15:clr>
        </p15:guide>
        <p15:guide id="2" pos="1848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04"/>
          <p:cNvSpPr>
            <a:spLocks noChangeArrowheads="1"/>
          </p:cNvSpPr>
          <p:nvPr userDrawn="1"/>
        </p:nvSpPr>
        <p:spPr bwMode="auto">
          <a:xfrm flipH="1">
            <a:off x="685800" y="0"/>
            <a:ext cx="457200" cy="3886200"/>
          </a:xfrm>
          <a:prstGeom prst="rect">
            <a:avLst/>
          </a:prstGeom>
          <a:solidFill>
            <a:schemeClr val="accent2"/>
          </a:solidFill>
          <a:ln>
            <a:noFill/>
          </a:ln>
          <a:effectLst/>
        </p:spPr>
        <p:txBody>
          <a:bodyPr wrap="none" anchor="ctr"/>
          <a:lstStyle/>
          <a:p>
            <a:endParaRPr lang="en-US"/>
          </a:p>
        </p:txBody>
      </p:sp>
      <p:sp>
        <p:nvSpPr>
          <p:cNvPr id="7" name="Rectangle 6"/>
          <p:cNvSpPr/>
          <p:nvPr userDrawn="1"/>
        </p:nvSpPr>
        <p:spPr bwMode="auto">
          <a:xfrm>
            <a:off x="1142999" y="0"/>
            <a:ext cx="42748200" cy="38862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bwMode="auto">
          <a:xfrm>
            <a:off x="2209800" y="753035"/>
            <a:ext cx="35661600" cy="2980765"/>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6400800" y="6019800"/>
            <a:ext cx="31089600" cy="236296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3000" y="32114698"/>
            <a:ext cx="9875520" cy="457200"/>
          </a:xfrm>
          <a:prstGeom prst="rect">
            <a:avLst/>
          </a:prstGeom>
        </p:spPr>
        <p:txBody>
          <a:bodyPr vert="horz" lIns="91440" tIns="45720" rIns="91440" bIns="45720" rtlCol="0" anchor="ctr"/>
          <a:lstStyle>
            <a:lvl1pPr algn="l">
              <a:defRPr sz="1600">
                <a:solidFill>
                  <a:schemeClr val="tx1">
                    <a:tint val="75000"/>
                  </a:schemeClr>
                </a:solidFill>
              </a:defRPr>
            </a:lvl1pPr>
          </a:lstStyle>
          <a:p>
            <a:fld id="{ECAA57DF-1C19-4726-AB84-014692BAD8F5}" type="datetimeFigureOut">
              <a:rPr lang="en-US" smtClean="0"/>
              <a:pPr/>
              <a:t>3/23/2022</a:t>
            </a:fld>
            <a:endParaRPr lang="en-US"/>
          </a:p>
        </p:txBody>
      </p:sp>
      <p:sp>
        <p:nvSpPr>
          <p:cNvPr id="5" name="Footer Placeholder 4"/>
          <p:cNvSpPr>
            <a:spLocks noGrp="1"/>
          </p:cNvSpPr>
          <p:nvPr>
            <p:ph type="ftr" sz="quarter" idx="3"/>
          </p:nvPr>
        </p:nvSpPr>
        <p:spPr>
          <a:xfrm>
            <a:off x="11018520" y="32114698"/>
            <a:ext cx="21854160" cy="457200"/>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2872680" y="32114698"/>
            <a:ext cx="9875520" cy="457200"/>
          </a:xfrm>
          <a:prstGeom prst="rect">
            <a:avLst/>
          </a:prstGeom>
        </p:spPr>
        <p:txBody>
          <a:bodyPr vert="horz" lIns="91440" tIns="45720" rIns="91440" bIns="45720" rtlCol="0" anchor="ctr"/>
          <a:lstStyle>
            <a:lvl1pPr algn="r">
              <a:defRPr sz="1600">
                <a:solidFill>
                  <a:schemeClr val="tx1">
                    <a:tint val="75000"/>
                  </a:schemeClr>
                </a:solidFill>
              </a:defRPr>
            </a:lvl1pPr>
          </a:lstStyle>
          <a:p>
            <a:fld id="{91B4C631-C489-4C11-812F-2172FBEAE82B}" type="slidenum">
              <a:rPr lang="en-US" smtClean="0"/>
              <a:pPr/>
              <a:t>‹#›</a:t>
            </a:fld>
            <a:endParaRPr lang="en-US"/>
          </a:p>
        </p:txBody>
      </p:sp>
      <p:grpSp>
        <p:nvGrpSpPr>
          <p:cNvPr id="8" name="Group 7"/>
          <p:cNvGrpSpPr/>
          <p:nvPr userDrawn="1"/>
        </p:nvGrpSpPr>
        <p:grpSpPr bwMode="white">
          <a:xfrm>
            <a:off x="1143000" y="0"/>
            <a:ext cx="42748200" cy="5513832"/>
            <a:chOff x="1143000" y="0"/>
            <a:chExt cx="42748200" cy="5513832"/>
          </a:xfrm>
        </p:grpSpPr>
        <p:sp>
          <p:nvSpPr>
            <p:cNvPr id="9" name="Line 112"/>
            <p:cNvSpPr>
              <a:spLocks noChangeShapeType="1"/>
            </p:cNvSpPr>
            <p:nvPr userDrawn="1"/>
          </p:nvSpPr>
          <p:spPr bwMode="white">
            <a:xfrm>
              <a:off x="1143000" y="3899217"/>
              <a:ext cx="42748200" cy="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115"/>
            <p:cNvSpPr>
              <a:spLocks noChangeShapeType="1"/>
            </p:cNvSpPr>
            <p:nvPr userDrawn="1"/>
          </p:nvSpPr>
          <p:spPr bwMode="white">
            <a:xfrm>
              <a:off x="1143000" y="0"/>
              <a:ext cx="0" cy="5513832"/>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Line 112"/>
            <p:cNvSpPr>
              <a:spLocks noChangeShapeType="1"/>
            </p:cNvSpPr>
            <p:nvPr userDrawn="1"/>
          </p:nvSpPr>
          <p:spPr bwMode="white">
            <a:xfrm>
              <a:off x="1143000" y="5486400"/>
              <a:ext cx="42748200" cy="0"/>
            </a:xfrm>
            <a:prstGeom prst="line">
              <a:avLst/>
            </a:prstGeom>
            <a:noFill/>
            <a:ln w="57150">
              <a:solidFill>
                <a:schemeClr val="bg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4389120" rtl="0" eaLnBrk="1" latinLnBrk="0" hangingPunct="1">
        <a:lnSpc>
          <a:spcPct val="90000"/>
        </a:lnSpc>
        <a:spcBef>
          <a:spcPct val="0"/>
        </a:spcBef>
        <a:buNone/>
        <a:defRPr sz="10600" b="0" kern="1200">
          <a:solidFill>
            <a:schemeClr val="tx2"/>
          </a:solidFill>
          <a:latin typeface="+mj-lt"/>
          <a:ea typeface="+mj-ea"/>
          <a:cs typeface="+mj-cs"/>
        </a:defRPr>
      </a:lvl1pPr>
    </p:titleStyle>
    <p:bodyStyle>
      <a:lvl1pPr marL="457200" indent="-457200" algn="l" defTabSz="4389120" rtl="0" eaLnBrk="1" latinLnBrk="0" hangingPunct="1">
        <a:lnSpc>
          <a:spcPct val="100000"/>
        </a:lnSpc>
        <a:spcBef>
          <a:spcPts val="12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368" userDrawn="1">
          <p15:clr>
            <a:srgbClr val="A4A3A4"/>
          </p15:clr>
        </p15:guide>
        <p15:guide id="2" pos="720" userDrawn="1">
          <p15:clr>
            <a:srgbClr val="A4A3A4"/>
          </p15:clr>
        </p15:guide>
        <p15:guide id="3" pos="26928" userDrawn="1">
          <p15:clr>
            <a:srgbClr val="A4A3A4"/>
          </p15:clr>
        </p15:guide>
        <p15:guide id="4" pos="13824"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hyperlink" Target="https://unsplash.com/@hannahbusing?utm_source=unsplash&amp;utm_medium=referral&amp;utm_content=creditCopyText" TargetMode="External"/><Relationship Id="rId13" Type="http://schemas.openxmlformats.org/officeDocument/2006/relationships/image" Target="../media/image3.jpg"/><Relationship Id="rId3" Type="http://schemas.openxmlformats.org/officeDocument/2006/relationships/hyperlink" Target="https://unsplash.com/@jasongoodman_youxventures?utm_source=unsplash&amp;utm_medium=referral&amp;utm_content=creditCopyText" TargetMode="External"/><Relationship Id="rId7" Type="http://schemas.openxmlformats.org/officeDocument/2006/relationships/chart" Target="../charts/chart2.xml"/><Relationship Id="rId12"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11" Type="http://schemas.openxmlformats.org/officeDocument/2006/relationships/hyperlink" Target="https://unsplash.com/s/photos/rock-stacks?utm_source=unsplash&amp;utm_medium=referral&amp;utm_content=creditCopyText" TargetMode="External"/><Relationship Id="rId5" Type="http://schemas.openxmlformats.org/officeDocument/2006/relationships/image" Target="../media/image1.jpg"/><Relationship Id="rId10" Type="http://schemas.openxmlformats.org/officeDocument/2006/relationships/hyperlink" Target="https://unsplash.com/@hungryfish?utm_source=unsplash&amp;utm_medium=referral&amp;utm_content=creditCopyText" TargetMode="External"/><Relationship Id="rId4" Type="http://schemas.openxmlformats.org/officeDocument/2006/relationships/hyperlink" Target="https://unsplash.com/s/photos/therapist-working-with-a-group?utm_source=unsplash&amp;utm_medium=referral&amp;utm_content=creditCopyText" TargetMode="External"/><Relationship Id="rId9" Type="http://schemas.openxmlformats.org/officeDocument/2006/relationships/hyperlink" Target="https://unsplash.com/s/photos/holding-hands?utm_source=unsplash&amp;utm_medium=referral&amp;utm_content=creditCopyText" TargetMode="External"/><Relationship Id="rId1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Compassion Fatigue in Occupational Therapy Professionals</a:t>
            </a:r>
          </a:p>
        </p:txBody>
      </p:sp>
      <p:sp>
        <p:nvSpPr>
          <p:cNvPr id="23" name="Text Placeholder 22"/>
          <p:cNvSpPr>
            <a:spLocks noGrp="1"/>
          </p:cNvSpPr>
          <p:nvPr>
            <p:ph type="body" sz="quarter" idx="36"/>
          </p:nvPr>
        </p:nvSpPr>
        <p:spPr/>
        <p:txBody>
          <a:bodyPr/>
          <a:lstStyle/>
          <a:p>
            <a:r>
              <a:rPr lang="en-US" dirty="0"/>
              <a:t>[</a:t>
            </a:r>
            <a:r>
              <a:rPr lang="en-US" sz="5400" b="1" dirty="0"/>
              <a:t>Heather “Beth” Johnson, MS, OTR/L   (hejohnsonot@gmail.com)</a:t>
            </a:r>
          </a:p>
          <a:p>
            <a:endParaRPr lang="en-US" dirty="0"/>
          </a:p>
        </p:txBody>
      </p:sp>
      <p:sp>
        <p:nvSpPr>
          <p:cNvPr id="5" name="Text Placeholder 4"/>
          <p:cNvSpPr>
            <a:spLocks noGrp="1"/>
          </p:cNvSpPr>
          <p:nvPr>
            <p:ph type="body" sz="quarter" idx="13"/>
          </p:nvPr>
        </p:nvSpPr>
        <p:spPr/>
        <p:txBody>
          <a:bodyPr/>
          <a:lstStyle/>
          <a:p>
            <a:r>
              <a:rPr lang="en-US"/>
              <a:t>Abstract</a:t>
            </a:r>
            <a:endParaRPr lang="en-US" dirty="0"/>
          </a:p>
        </p:txBody>
      </p:sp>
      <p:sp>
        <p:nvSpPr>
          <p:cNvPr id="11" name="Content Placeholder 10"/>
          <p:cNvSpPr>
            <a:spLocks noGrp="1"/>
          </p:cNvSpPr>
          <p:nvPr>
            <p:ph sz="quarter" idx="24"/>
          </p:nvPr>
        </p:nvSpPr>
        <p:spPr>
          <a:xfrm>
            <a:off x="1174552" y="7086600"/>
            <a:ext cx="13048488" cy="7562086"/>
          </a:xfrm>
        </p:spPr>
        <p:txBody>
          <a:bodyPr>
            <a:normAutofit/>
          </a:bodyPr>
          <a:lstStyle/>
          <a:p>
            <a:r>
              <a:rPr lang="en-US" dirty="0"/>
              <a:t>Many patients who receive healthcare services have experienced distress or trauma. The healthcare practitioners treating these patients may experience emotional strain from providing empathy and compassion. This emotional strain may result in compassion fatigue of the healthcare practitioner. </a:t>
            </a:r>
          </a:p>
          <a:p>
            <a:endParaRPr lang="en-US" dirty="0"/>
          </a:p>
          <a:p>
            <a:r>
              <a:rPr lang="en-US" dirty="0"/>
              <a:t>It is important that OT practitioners, their supervisors, and the organizations that hire them are aware of the signs and symptoms of compassion fatigue as well as potential coping mechanisms that can be used to develop resilience and compassion satisfaction. </a:t>
            </a:r>
          </a:p>
          <a:p>
            <a:endParaRPr lang="en-US" dirty="0"/>
          </a:p>
          <a:p>
            <a:r>
              <a:rPr lang="en-US" dirty="0"/>
              <a:t>Additional research is needed specific to compassion fatigue experienced within the field of occupational therapy. </a:t>
            </a:r>
          </a:p>
          <a:p>
            <a:pPr marL="0" indent="0">
              <a:buNone/>
            </a:pPr>
            <a:endParaRPr lang="en-US" dirty="0"/>
          </a:p>
          <a:p>
            <a:r>
              <a:rPr lang="en-US" i="1" dirty="0"/>
              <a:t>Keywords</a:t>
            </a:r>
            <a:r>
              <a:rPr lang="en-US" dirty="0"/>
              <a:t>: compassion fatigue, occupational therapy (OT) professionals, coping mechanisms, compassion satisfaction</a:t>
            </a:r>
          </a:p>
        </p:txBody>
      </p:sp>
      <p:sp>
        <p:nvSpPr>
          <p:cNvPr id="7" name="Text Placeholder 6"/>
          <p:cNvSpPr>
            <a:spLocks noGrp="1"/>
          </p:cNvSpPr>
          <p:nvPr>
            <p:ph type="body" sz="quarter" idx="17"/>
          </p:nvPr>
        </p:nvSpPr>
        <p:spPr/>
        <p:txBody>
          <a:bodyPr/>
          <a:lstStyle/>
          <a:p>
            <a:r>
              <a:rPr lang="en-US"/>
              <a:t>Background</a:t>
            </a:r>
            <a:endParaRPr lang="en-US" dirty="0"/>
          </a:p>
        </p:txBody>
      </p:sp>
      <p:sp>
        <p:nvSpPr>
          <p:cNvPr id="12" name="Content Placeholder 11"/>
          <p:cNvSpPr>
            <a:spLocks noGrp="1"/>
          </p:cNvSpPr>
          <p:nvPr>
            <p:ph sz="quarter" idx="25"/>
          </p:nvPr>
        </p:nvSpPr>
        <p:spPr/>
        <p:txBody>
          <a:bodyPr>
            <a:normAutofit lnSpcReduction="10000"/>
          </a:bodyPr>
          <a:lstStyle/>
          <a:p>
            <a:r>
              <a:rPr lang="en-US" dirty="0"/>
              <a:t>Compassion fatigue is a term that was first used by Carla </a:t>
            </a:r>
            <a:r>
              <a:rPr lang="en-US" dirty="0" err="1"/>
              <a:t>Joinson</a:t>
            </a:r>
            <a:r>
              <a:rPr lang="en-US" dirty="0"/>
              <a:t> in 1992 </a:t>
            </a:r>
            <a:r>
              <a:rPr lang="en-US" dirty="0" err="1"/>
              <a:t>Joinson</a:t>
            </a:r>
            <a:r>
              <a:rPr lang="en-US" dirty="0"/>
              <a:t> (1992) used the term in reference to nurses who were experiencing burnout and had lost the ability to nurture their patients. </a:t>
            </a:r>
          </a:p>
          <a:p>
            <a:endParaRPr lang="en-US" dirty="0"/>
          </a:p>
          <a:p>
            <a:r>
              <a:rPr lang="en-US" dirty="0"/>
              <a:t>Compassion fatigue is a challenge faced by many helping professionals, including healthcare practitioners. </a:t>
            </a:r>
          </a:p>
          <a:p>
            <a:pPr marL="0" indent="0">
              <a:buNone/>
            </a:pPr>
            <a:endParaRPr lang="en-US" dirty="0"/>
          </a:p>
          <a:p>
            <a:r>
              <a:rPr lang="en-US" dirty="0"/>
              <a:t>An overview of the existing literature has provided information on the topic of compassion fatigue: definition, steps of development, contributing factors, common impacts, and prevention and treatment strategies. </a:t>
            </a:r>
          </a:p>
          <a:p>
            <a:endParaRPr lang="en-US" dirty="0"/>
          </a:p>
          <a:p>
            <a:r>
              <a:rPr lang="en-US" dirty="0"/>
              <a:t>Though the majority of the current research has been completed by nursing and mental health professionals, compassion fatigue is beginning to gain attention by occupational therapy (OT) practitioners, which has resulted in more research specific to the field of OT. </a:t>
            </a:r>
          </a:p>
        </p:txBody>
      </p:sp>
      <p:sp>
        <p:nvSpPr>
          <p:cNvPr id="8" name="Text Placeholder 7"/>
          <p:cNvSpPr>
            <a:spLocks noGrp="1"/>
          </p:cNvSpPr>
          <p:nvPr>
            <p:ph type="body" sz="quarter" idx="19"/>
          </p:nvPr>
        </p:nvSpPr>
        <p:spPr/>
        <p:txBody>
          <a:bodyPr/>
          <a:lstStyle/>
          <a:p>
            <a:r>
              <a:rPr lang="en-US"/>
              <a:t>Objectives</a:t>
            </a:r>
            <a:endParaRPr lang="en-US" dirty="0"/>
          </a:p>
        </p:txBody>
      </p:sp>
      <p:sp>
        <p:nvSpPr>
          <p:cNvPr id="13" name="Content Placeholder 12"/>
          <p:cNvSpPr>
            <a:spLocks noGrp="1"/>
          </p:cNvSpPr>
          <p:nvPr>
            <p:ph sz="quarter" idx="26"/>
          </p:nvPr>
        </p:nvSpPr>
        <p:spPr/>
        <p:txBody>
          <a:bodyPr/>
          <a:lstStyle/>
          <a:p>
            <a:r>
              <a:rPr lang="en-US" dirty="0"/>
              <a:t>To provide knowledge regarding the definition of compassion fatigue, including the difference between compassion fatigue and burnout. </a:t>
            </a:r>
          </a:p>
          <a:p>
            <a:pPr marL="0" indent="0">
              <a:buNone/>
            </a:pPr>
            <a:endParaRPr lang="en-US" dirty="0"/>
          </a:p>
          <a:p>
            <a:r>
              <a:rPr lang="en-US" dirty="0"/>
              <a:t>To identify potential coping strategies for OT professionals to combat compassion fatigue</a:t>
            </a:r>
          </a:p>
          <a:p>
            <a:r>
              <a:rPr lang="en-US" dirty="0"/>
              <a:t>Photo by </a:t>
            </a:r>
            <a:r>
              <a:rPr lang="en-US" dirty="0">
                <a:hlinkClick r:id="rId3"/>
              </a:rPr>
              <a:t>Jason Goodman</a:t>
            </a:r>
            <a:r>
              <a:rPr lang="en-US" dirty="0"/>
              <a:t> on </a:t>
            </a:r>
            <a:r>
              <a:rPr lang="en-US" dirty="0" err="1">
                <a:hlinkClick r:id="rId4"/>
              </a:rPr>
              <a:t>Unsplash</a:t>
            </a:r>
            <a:r>
              <a:rPr lang="en-US" dirty="0"/>
              <a:t> </a:t>
            </a:r>
          </a:p>
          <a:p>
            <a:endParaRPr lang="en-US" dirty="0"/>
          </a:p>
          <a:p>
            <a:pPr marL="0" indent="0">
              <a:buNone/>
            </a:pPr>
            <a:endParaRPr lang="en-US" dirty="0"/>
          </a:p>
          <a:p>
            <a:pPr marL="0" indent="0">
              <a:buNone/>
            </a:pPr>
            <a:endParaRPr lang="en-US" dirty="0"/>
          </a:p>
          <a:p>
            <a:endParaRPr lang="en-US" dirty="0"/>
          </a:p>
          <a:p>
            <a:endParaRPr lang="en-US" dirty="0"/>
          </a:p>
          <a:p>
            <a:pPr marL="0" indent="0">
              <a:buNone/>
            </a:pPr>
            <a:endParaRPr lang="en-US" dirty="0"/>
          </a:p>
        </p:txBody>
      </p:sp>
      <p:sp>
        <p:nvSpPr>
          <p:cNvPr id="9" name="Text Placeholder 8"/>
          <p:cNvSpPr>
            <a:spLocks noGrp="1"/>
          </p:cNvSpPr>
          <p:nvPr>
            <p:ph type="body" sz="quarter" idx="21"/>
          </p:nvPr>
        </p:nvSpPr>
        <p:spPr/>
        <p:txBody>
          <a:bodyPr/>
          <a:lstStyle/>
          <a:p>
            <a:r>
              <a:rPr lang="en-US" dirty="0"/>
              <a:t>Current OT Research</a:t>
            </a:r>
          </a:p>
        </p:txBody>
      </p:sp>
      <p:pic>
        <p:nvPicPr>
          <p:cNvPr id="10" name="Content Placeholder 9" descr="A group of people holding hands&#10;&#10;Description automatically generated with low confidence">
            <a:extLst>
              <a:ext uri="{FF2B5EF4-FFF2-40B4-BE49-F238E27FC236}">
                <a16:creationId xmlns:a16="http://schemas.microsoft.com/office/drawing/2014/main" id="{8DB8A15B-C968-482B-98C2-0C1D5FF1C83F}"/>
              </a:ext>
            </a:extLst>
          </p:cNvPr>
          <p:cNvPicPr>
            <a:picLocks noGrp="1" noChangeAspect="1"/>
          </p:cNvPicPr>
          <p:nvPr>
            <p:ph sz="quarter" idx="27"/>
          </p:nvPr>
        </p:nvPicPr>
        <p:blipFill>
          <a:blip r:embed="rId5">
            <a:extLst>
              <a:ext uri="{28A0092B-C50C-407E-A947-70E740481C1C}">
                <a14:useLocalDpi xmlns:a14="http://schemas.microsoft.com/office/drawing/2010/main" val="0"/>
              </a:ext>
            </a:extLst>
          </a:blip>
          <a:stretch>
            <a:fillRect/>
          </a:stretch>
        </p:blipFill>
        <p:spPr>
          <a:xfrm>
            <a:off x="18355477" y="17765754"/>
            <a:ext cx="7383251" cy="4926013"/>
          </a:xfrm>
        </p:spPr>
      </p:pic>
      <p:sp>
        <p:nvSpPr>
          <p:cNvPr id="15" name="Content Placeholder 14"/>
          <p:cNvSpPr>
            <a:spLocks noGrp="1"/>
          </p:cNvSpPr>
          <p:nvPr>
            <p:ph sz="quarter" idx="37"/>
          </p:nvPr>
        </p:nvSpPr>
        <p:spPr>
          <a:xfrm>
            <a:off x="15416784" y="7181466"/>
            <a:ext cx="13048488" cy="10353306"/>
          </a:xfrm>
        </p:spPr>
        <p:txBody>
          <a:bodyPr>
            <a:normAutofit/>
          </a:bodyPr>
          <a:lstStyle/>
          <a:p>
            <a:endParaRPr lang="en-US" dirty="0"/>
          </a:p>
          <a:p>
            <a:r>
              <a:rPr lang="en-US" sz="3500" dirty="0"/>
              <a:t>Chen (2020) hypothesized that compassion fatigue may be lower in OT professionals because the majority of OT professionals treat clients with chronic conditions versus patients who have experienced significant trauma. </a:t>
            </a:r>
          </a:p>
          <a:p>
            <a:r>
              <a:rPr lang="en-US" sz="3500" dirty="0"/>
              <a:t>The study by Eddy et al. (2021) showed the greater the number of years working and increased numbers of roles (e.g., treating therapist, fieldwork educator) predict higher compassion satisfaction in the OT professional.</a:t>
            </a:r>
          </a:p>
          <a:p>
            <a:r>
              <a:rPr lang="en-US" sz="3500" dirty="0"/>
              <a:t> Additional research by Chen (2020) shows that OT practitioners hired on a temporary basis had a higher compassion satisfaction score and less burnout than their full-time counterparts. </a:t>
            </a:r>
          </a:p>
          <a:p>
            <a:r>
              <a:rPr lang="en-US" sz="3500" dirty="0"/>
              <a:t>Although burnout has been studied and documented among OT practitioners, additional research is needed to better understand compassion fatigue and its role in OT attrition, professional engagement, and professional satisfaction  (Leland &amp; Armstrong, 2015; Huang et al., 2019). </a:t>
            </a:r>
          </a:p>
          <a:p>
            <a:endParaRPr lang="en-US" dirty="0"/>
          </a:p>
        </p:txBody>
      </p:sp>
      <p:sp>
        <p:nvSpPr>
          <p:cNvPr id="16" name="Text Placeholder 15"/>
          <p:cNvSpPr>
            <a:spLocks noGrp="1"/>
          </p:cNvSpPr>
          <p:nvPr>
            <p:ph type="body" sz="quarter" idx="29"/>
          </p:nvPr>
        </p:nvSpPr>
        <p:spPr>
          <a:xfrm>
            <a:off x="15416784" y="22760395"/>
            <a:ext cx="13048488" cy="1484541"/>
          </a:xfrm>
        </p:spPr>
        <p:txBody>
          <a:bodyPr/>
          <a:lstStyle/>
          <a:p>
            <a:endParaRPr lang="en-US" dirty="0"/>
          </a:p>
          <a:p>
            <a:r>
              <a:rPr lang="en-US" dirty="0"/>
              <a:t>Key Definitions</a:t>
            </a:r>
          </a:p>
        </p:txBody>
      </p:sp>
      <p:sp>
        <p:nvSpPr>
          <p:cNvPr id="17" name="Content Placeholder 16"/>
          <p:cNvSpPr>
            <a:spLocks noGrp="1"/>
          </p:cNvSpPr>
          <p:nvPr>
            <p:ph sz="quarter" idx="30"/>
          </p:nvPr>
        </p:nvSpPr>
        <p:spPr/>
        <p:txBody>
          <a:bodyPr>
            <a:normAutofit/>
          </a:bodyPr>
          <a:lstStyle/>
          <a:p>
            <a:r>
              <a:rPr lang="en-US" sz="3200" b="1" dirty="0"/>
              <a:t>Compassion fatigue </a:t>
            </a:r>
            <a:r>
              <a:rPr lang="en-US" sz="3200" dirty="0"/>
              <a:t>- “cost of caring” (</a:t>
            </a:r>
            <a:r>
              <a:rPr lang="en-US" sz="3200" dirty="0" err="1"/>
              <a:t>Selbst</a:t>
            </a:r>
            <a:r>
              <a:rPr lang="en-US" sz="3200" dirty="0"/>
              <a:t> &amp; </a:t>
            </a:r>
            <a:r>
              <a:rPr lang="en-US" sz="3200" dirty="0" err="1"/>
              <a:t>Zultansky</a:t>
            </a:r>
            <a:r>
              <a:rPr lang="en-US" sz="3200" dirty="0"/>
              <a:t>, 2020, para. 2); decrease in a person’s capacity to demonstrate empathy toward their clients due to the distress and trauma they have experienced (Leland &amp; Armstrong, 2015). </a:t>
            </a:r>
          </a:p>
          <a:p>
            <a:r>
              <a:rPr lang="en-US" sz="3200" b="1" dirty="0"/>
              <a:t>Secondary traumatic stress - </a:t>
            </a:r>
            <a:r>
              <a:rPr lang="en-US" sz="3200" dirty="0"/>
              <a:t>occurs when a person observes the anguish of others who are experiencing or have experienced trauma; practitioner begins to feel some of the same symptoms as the person who experienced the trauma (Burger, 2020; Substance Abuse and Mental Health Services Administration [SAMHSA], 2021). </a:t>
            </a:r>
          </a:p>
          <a:p>
            <a:r>
              <a:rPr lang="en-US" sz="3200" b="1" dirty="0"/>
              <a:t>Burnout</a:t>
            </a:r>
            <a:r>
              <a:rPr lang="en-US" sz="3200" dirty="0"/>
              <a:t> results in anger, irritation, or negativity toward others, whereas </a:t>
            </a:r>
            <a:r>
              <a:rPr lang="en-US" sz="3200" b="1" dirty="0"/>
              <a:t>compassion fatigue </a:t>
            </a:r>
            <a:r>
              <a:rPr lang="en-US" sz="3200" dirty="0"/>
              <a:t>results in unhappiness, avoidance, nightmares, and detachment (Burger, 2020).</a:t>
            </a:r>
          </a:p>
          <a:p>
            <a:endParaRPr lang="en-US" dirty="0"/>
          </a:p>
        </p:txBody>
      </p:sp>
      <p:sp>
        <p:nvSpPr>
          <p:cNvPr id="18" name="Text Placeholder 17"/>
          <p:cNvSpPr>
            <a:spLocks noGrp="1"/>
          </p:cNvSpPr>
          <p:nvPr>
            <p:ph type="body" sz="quarter" idx="31"/>
          </p:nvPr>
        </p:nvSpPr>
        <p:spPr/>
        <p:txBody>
          <a:bodyPr/>
          <a:lstStyle/>
          <a:p>
            <a:r>
              <a:rPr lang="en-US" dirty="0"/>
              <a:t>Possible Coping Strategies</a:t>
            </a:r>
          </a:p>
        </p:txBody>
      </p:sp>
      <p:graphicFrame>
        <p:nvGraphicFramePr>
          <p:cNvPr id="68" name="Content Placeholder 67" descr="Clustered column " title="Sample Chart"/>
          <p:cNvGraphicFramePr>
            <a:graphicFrameLocks noGrp="1"/>
          </p:cNvGraphicFramePr>
          <p:nvPr>
            <p:ph sz="quarter" idx="32"/>
            <p:extLst>
              <p:ext uri="{D42A27DB-BD31-4B8C-83A1-F6EECF244321}">
                <p14:modId xmlns:p14="http://schemas.microsoft.com/office/powerpoint/2010/main" val="547482133"/>
              </p:ext>
            </p:extLst>
          </p:nvPr>
        </p:nvGraphicFramePr>
        <p:xfrm>
          <a:off x="15403566" y="17157029"/>
          <a:ext cx="13047663" cy="341743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2" name="Content Placeholder 71" descr="Stacked column chart" title="Sample Chart"/>
          <p:cNvGraphicFramePr>
            <a:graphicFrameLocks noGrp="1"/>
          </p:cNvGraphicFramePr>
          <p:nvPr>
            <p:ph sz="quarter" idx="33"/>
            <p:extLst>
              <p:ext uri="{D42A27DB-BD31-4B8C-83A1-F6EECF244321}">
                <p14:modId xmlns:p14="http://schemas.microsoft.com/office/powerpoint/2010/main" val="409755100"/>
              </p:ext>
            </p:extLst>
          </p:nvPr>
        </p:nvGraphicFramePr>
        <p:xfrm>
          <a:off x="30102175" y="22691767"/>
          <a:ext cx="13047663" cy="299469"/>
        </p:xfrm>
        <a:graphic>
          <a:graphicData uri="http://schemas.openxmlformats.org/drawingml/2006/chart">
            <c:chart xmlns:c="http://schemas.openxmlformats.org/drawingml/2006/chart" xmlns:r="http://schemas.openxmlformats.org/officeDocument/2006/relationships" r:id="rId7"/>
          </a:graphicData>
        </a:graphic>
      </p:graphicFrame>
      <p:sp>
        <p:nvSpPr>
          <p:cNvPr id="21" name="Text Placeholder 20"/>
          <p:cNvSpPr>
            <a:spLocks noGrp="1"/>
          </p:cNvSpPr>
          <p:nvPr>
            <p:ph type="body" sz="quarter" idx="34"/>
          </p:nvPr>
        </p:nvSpPr>
        <p:spPr/>
        <p:txBody>
          <a:bodyPr/>
          <a:lstStyle/>
          <a:p>
            <a:r>
              <a:rPr lang="en-US" dirty="0"/>
              <a:t>References (Use QR Code)</a:t>
            </a:r>
          </a:p>
        </p:txBody>
      </p:sp>
      <p:sp>
        <p:nvSpPr>
          <p:cNvPr id="3" name="Content Placeholder 2">
            <a:extLst>
              <a:ext uri="{FF2B5EF4-FFF2-40B4-BE49-F238E27FC236}">
                <a16:creationId xmlns:a16="http://schemas.microsoft.com/office/drawing/2014/main" id="{EEDEAF7D-8EBC-4BC5-A5E6-D0AD50490DE8}"/>
              </a:ext>
            </a:extLst>
          </p:cNvPr>
          <p:cNvSpPr>
            <a:spLocks noGrp="1"/>
          </p:cNvSpPr>
          <p:nvPr>
            <p:ph sz="quarter" idx="23"/>
          </p:nvPr>
        </p:nvSpPr>
        <p:spPr>
          <a:xfrm>
            <a:off x="15412663" y="19289486"/>
            <a:ext cx="13047663" cy="3939205"/>
          </a:xfrm>
        </p:spPr>
        <p:txBody>
          <a:bodyPr>
            <a:normAutofit fontScale="55000" lnSpcReduction="2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sz="4400" dirty="0"/>
              <a:t>Photo by </a:t>
            </a:r>
            <a:r>
              <a:rPr lang="en-US" sz="4400" dirty="0">
                <a:hlinkClick r:id="rId8"/>
              </a:rPr>
              <a:t>Hannah Busing</a:t>
            </a:r>
            <a:r>
              <a:rPr lang="en-US" sz="4400" dirty="0"/>
              <a:t> on </a:t>
            </a:r>
            <a:r>
              <a:rPr lang="en-US" sz="4400" dirty="0" err="1">
                <a:hlinkClick r:id="rId9"/>
              </a:rPr>
              <a:t>Unsplash</a:t>
            </a:r>
            <a:r>
              <a:rPr lang="en-US" sz="4400" dirty="0"/>
              <a:t> </a:t>
            </a:r>
          </a:p>
        </p:txBody>
      </p:sp>
      <p:sp>
        <p:nvSpPr>
          <p:cNvPr id="26" name="Content Placeholder 14">
            <a:extLst>
              <a:ext uri="{FF2B5EF4-FFF2-40B4-BE49-F238E27FC236}">
                <a16:creationId xmlns:a16="http://schemas.microsoft.com/office/drawing/2014/main" id="{1FA07CD3-C359-4714-874F-705B9EA43B19}"/>
              </a:ext>
            </a:extLst>
          </p:cNvPr>
          <p:cNvSpPr txBox="1">
            <a:spLocks/>
          </p:cNvSpPr>
          <p:nvPr/>
        </p:nvSpPr>
        <p:spPr>
          <a:xfrm>
            <a:off x="15045536" y="6825386"/>
            <a:ext cx="13048488" cy="3918814"/>
          </a:xfrm>
          <a:prstGeom prst="rect">
            <a:avLst/>
          </a:prstGeom>
        </p:spPr>
        <p:txBody>
          <a:bodyPr vert="horz" lIns="365760" tIns="182880" rIns="91440" bIns="45720" rtlCol="0">
            <a:normAutofit/>
          </a:bodyPr>
          <a:lstStyle>
            <a:lvl1pPr marL="457200" indent="-457200" algn="l" defTabSz="4389120" rtl="0" eaLnBrk="1" latinLnBrk="0" hangingPunct="1">
              <a:lnSpc>
                <a:spcPct val="100000"/>
              </a:lnSpc>
              <a:spcBef>
                <a:spcPts val="1200"/>
              </a:spcBef>
              <a:buClr>
                <a:schemeClr val="accent1"/>
              </a:buClr>
              <a:buFont typeface="Arial" panose="020B0604020202020204" pitchFamily="34" charset="0"/>
              <a:buChar char="•"/>
              <a:defRPr sz="2800" kern="1200" baseline="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accent1"/>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accent1"/>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accent1"/>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accent1"/>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accent1"/>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accent1"/>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accent1"/>
              </a:buClr>
              <a:buFont typeface="Arial" panose="020B0604020202020204" pitchFamily="34" charset="0"/>
              <a:buChar char="•"/>
              <a:defRPr sz="2400" kern="1200">
                <a:solidFill>
                  <a:schemeClr val="tx1"/>
                </a:solidFill>
                <a:latin typeface="+mn-lt"/>
                <a:ea typeface="+mn-ea"/>
                <a:cs typeface="+mn-cs"/>
              </a:defRPr>
            </a:lvl9pPr>
          </a:lstStyle>
          <a:p>
            <a:pPr marL="0" indent="0">
              <a:buFont typeface="Arial" panose="020B0604020202020204" pitchFamily="34" charset="0"/>
              <a:buNone/>
            </a:pPr>
            <a:endParaRPr lang="en-US" dirty="0"/>
          </a:p>
        </p:txBody>
      </p:sp>
      <p:sp>
        <p:nvSpPr>
          <p:cNvPr id="2" name="TextBox 1">
            <a:extLst>
              <a:ext uri="{FF2B5EF4-FFF2-40B4-BE49-F238E27FC236}">
                <a16:creationId xmlns:a16="http://schemas.microsoft.com/office/drawing/2014/main" id="{1B70169C-F715-44BC-9484-8CA8BA42D90C}"/>
              </a:ext>
            </a:extLst>
          </p:cNvPr>
          <p:cNvSpPr txBox="1"/>
          <p:nvPr/>
        </p:nvSpPr>
        <p:spPr>
          <a:xfrm>
            <a:off x="29659016" y="7875522"/>
            <a:ext cx="12708184" cy="7694414"/>
          </a:xfrm>
          <a:prstGeom prst="rect">
            <a:avLst/>
          </a:prstGeom>
          <a:noFill/>
        </p:spPr>
        <p:txBody>
          <a:bodyPr wrap="square" rtlCol="0">
            <a:spAutoFit/>
          </a:bodyPr>
          <a:lstStyle/>
          <a:p>
            <a:pPr marL="457200" indent="-457200">
              <a:buFont typeface="Arial" panose="020B0604020202020204" pitchFamily="34" charset="0"/>
              <a:buChar char="•"/>
            </a:pPr>
            <a:r>
              <a:rPr lang="en-US" sz="3200" dirty="0"/>
              <a:t>A self-care plan should be a personalized ‘toolbox’ that meets your needs (</a:t>
            </a:r>
            <a:r>
              <a:rPr lang="en-US" sz="3200" dirty="0" err="1"/>
              <a:t>Jablow</a:t>
            </a:r>
            <a:r>
              <a:rPr lang="en-US" sz="3200" dirty="0"/>
              <a:t>, 2017).</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The organization can offer activities that will help practitioners cope with compassion fatigue. </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Upon considering the impact of compassion fatigue at the organizational and personal level, the most appropriate method to address this problem is to create a continuing education course to provide an awareness of the factors, symptoms, and prevention and treatment strategies of compassion fatigue. </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2000" dirty="0"/>
              <a:t>Photo by </a:t>
            </a:r>
            <a:r>
              <a:rPr lang="en-US" sz="2000" dirty="0">
                <a:hlinkClick r:id="rId10"/>
              </a:rPr>
              <a:t>Leo Ching</a:t>
            </a:r>
            <a:r>
              <a:rPr lang="en-US" sz="2000" dirty="0"/>
              <a:t> on </a:t>
            </a:r>
            <a:r>
              <a:rPr lang="en-US" sz="2000" dirty="0" err="1">
                <a:hlinkClick r:id="rId11"/>
              </a:rPr>
              <a:t>Unsplash</a:t>
            </a:r>
            <a:r>
              <a:rPr lang="en-US" sz="2000" dirty="0"/>
              <a:t> </a:t>
            </a:r>
          </a:p>
          <a:p>
            <a:pPr marL="457200" indent="-457200">
              <a:buFont typeface="Arial" panose="020B0604020202020204" pitchFamily="34" charset="0"/>
              <a:buChar char="•"/>
            </a:pPr>
            <a:endParaRPr lang="en-US" sz="3200" dirty="0"/>
          </a:p>
          <a:p>
            <a:endParaRPr lang="en-US" sz="3200" dirty="0"/>
          </a:p>
          <a:p>
            <a:pPr marL="457200" indent="-457200">
              <a:buFont typeface="Arial" panose="020B0604020202020204" pitchFamily="34" charset="0"/>
              <a:buChar char="•"/>
            </a:pPr>
            <a:endParaRPr lang="en-US" sz="2800" dirty="0"/>
          </a:p>
        </p:txBody>
      </p:sp>
      <p:pic>
        <p:nvPicPr>
          <p:cNvPr id="25" name="Content Placeholder 24" descr="Qr code&#10;&#10;Description automatically generated">
            <a:extLst>
              <a:ext uri="{FF2B5EF4-FFF2-40B4-BE49-F238E27FC236}">
                <a16:creationId xmlns:a16="http://schemas.microsoft.com/office/drawing/2014/main" id="{E505880A-F415-4A34-BFDD-20FE83D2579E}"/>
              </a:ext>
            </a:extLst>
          </p:cNvPr>
          <p:cNvPicPr>
            <a:picLocks noGrp="1" noChangeAspect="1"/>
          </p:cNvPicPr>
          <p:nvPr>
            <p:ph sz="quarter" idx="35"/>
          </p:nvPr>
        </p:nvPicPr>
        <p:blipFill>
          <a:blip r:embed="rId12">
            <a:extLst>
              <a:ext uri="{28A0092B-C50C-407E-A947-70E740481C1C}">
                <a14:useLocalDpi xmlns:a14="http://schemas.microsoft.com/office/drawing/2010/main" val="0"/>
              </a:ext>
            </a:extLst>
          </a:blip>
          <a:stretch>
            <a:fillRect/>
          </a:stretch>
        </p:blipFill>
        <p:spPr>
          <a:xfrm>
            <a:off x="33059076" y="25042878"/>
            <a:ext cx="5442254" cy="5442254"/>
          </a:xfrm>
        </p:spPr>
      </p:pic>
      <p:pic>
        <p:nvPicPr>
          <p:cNvPr id="28" name="Picture 27" descr="A group of rocks on a rock by a body of water&#10;&#10;Description automatically generated with low confidence">
            <a:extLst>
              <a:ext uri="{FF2B5EF4-FFF2-40B4-BE49-F238E27FC236}">
                <a16:creationId xmlns:a16="http://schemas.microsoft.com/office/drawing/2014/main" id="{77411776-BED8-49FA-8152-6D5D9502601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3059076" y="14653846"/>
            <a:ext cx="6759253" cy="8574845"/>
          </a:xfrm>
          <a:prstGeom prst="rect">
            <a:avLst/>
          </a:prstGeom>
        </p:spPr>
      </p:pic>
      <p:pic>
        <p:nvPicPr>
          <p:cNvPr id="14" name="Picture 13" descr="A group of people sitting in a room&#10;&#10;Description automatically generated with medium confidence">
            <a:extLst>
              <a:ext uri="{FF2B5EF4-FFF2-40B4-BE49-F238E27FC236}">
                <a16:creationId xmlns:a16="http://schemas.microsoft.com/office/drawing/2014/main" id="{EDBBC9FF-C4EA-4B08-A8BB-C6C6BC34CB9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441414" y="27371891"/>
            <a:ext cx="6502400" cy="4154596"/>
          </a:xfrm>
          <a:prstGeom prst="rect">
            <a:avLst/>
          </a:prstGeom>
        </p:spPr>
      </p:pic>
    </p:spTree>
    <p:extLst>
      <p:ext uri="{BB962C8B-B14F-4D97-AF65-F5344CB8AC3E}">
        <p14:creationId xmlns:p14="http://schemas.microsoft.com/office/powerpoint/2010/main" val="931198942"/>
      </p:ext>
    </p:extLst>
  </p:cSld>
  <p:clrMapOvr>
    <a:masterClrMapping/>
  </p:clrMapOvr>
</p:sld>
</file>

<file path=ppt/theme/theme1.xml><?xml version="1.0" encoding="utf-8"?>
<a:theme xmlns:a="http://schemas.openxmlformats.org/drawingml/2006/main" name="Medical Poster">
  <a:themeElements>
    <a:clrScheme name="Medical Poster B">
      <a:dk1>
        <a:sysClr val="windowText" lastClr="000000"/>
      </a:dk1>
      <a:lt1>
        <a:sysClr val="window" lastClr="FFFFFF"/>
      </a:lt1>
      <a:dk2>
        <a:srgbClr val="256693"/>
      </a:dk2>
      <a:lt2>
        <a:srgbClr val="D2EAFA"/>
      </a:lt2>
      <a:accent1>
        <a:srgbClr val="2F82BB"/>
      </a:accent1>
      <a:accent2>
        <a:srgbClr val="C9C64E"/>
      </a:accent2>
      <a:accent3>
        <a:srgbClr val="A5AB81"/>
      </a:accent3>
      <a:accent4>
        <a:srgbClr val="D8B25C"/>
      </a:accent4>
      <a:accent5>
        <a:srgbClr val="689CC0"/>
      </a:accent5>
      <a:accent6>
        <a:srgbClr val="968C8C"/>
      </a:accent6>
      <a:hlink>
        <a:srgbClr val="2F82BB"/>
      </a:hlink>
      <a:folHlink>
        <a:srgbClr val="808080"/>
      </a:folHlink>
    </a:clrScheme>
    <a:fontScheme name="Impact-Arial">
      <a:majorFont>
        <a:latin typeface="Impac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2" id="{0CDA158F-BD11-4947-AD81-47123E717BAC}" vid="{D7EF840D-21B4-42C8-9035-CFD5E088B4D5}"/>
    </a:ext>
  </a:extLst>
</a:theme>
</file>

<file path=ppt/theme/theme2.xml><?xml version="1.0" encoding="utf-8"?>
<a:theme xmlns:a="http://schemas.openxmlformats.org/drawingml/2006/main" name="Office Theme">
  <a:themeElements>
    <a:clrScheme name="Medical Poster B">
      <a:dk1>
        <a:sysClr val="windowText" lastClr="000000"/>
      </a:dk1>
      <a:lt1>
        <a:sysClr val="window" lastClr="FFFFFF"/>
      </a:lt1>
      <a:dk2>
        <a:srgbClr val="256693"/>
      </a:dk2>
      <a:lt2>
        <a:srgbClr val="D2EAFA"/>
      </a:lt2>
      <a:accent1>
        <a:srgbClr val="2F82BB"/>
      </a:accent1>
      <a:accent2>
        <a:srgbClr val="C9C64E"/>
      </a:accent2>
      <a:accent3>
        <a:srgbClr val="A5AB81"/>
      </a:accent3>
      <a:accent4>
        <a:srgbClr val="D8B25C"/>
      </a:accent4>
      <a:accent5>
        <a:srgbClr val="689CC0"/>
      </a:accent5>
      <a:accent6>
        <a:srgbClr val="968C8C"/>
      </a:accent6>
      <a:hlink>
        <a:srgbClr val="2F82BB"/>
      </a:hlink>
      <a:folHlink>
        <a:srgbClr val="808080"/>
      </a:folHlink>
    </a:clrScheme>
    <a:fontScheme name="Impact-Arial">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Medical Poster B">
      <a:dk1>
        <a:sysClr val="windowText" lastClr="000000"/>
      </a:dk1>
      <a:lt1>
        <a:sysClr val="window" lastClr="FFFFFF"/>
      </a:lt1>
      <a:dk2>
        <a:srgbClr val="256693"/>
      </a:dk2>
      <a:lt2>
        <a:srgbClr val="D2EAFA"/>
      </a:lt2>
      <a:accent1>
        <a:srgbClr val="2F82BB"/>
      </a:accent1>
      <a:accent2>
        <a:srgbClr val="C9C64E"/>
      </a:accent2>
      <a:accent3>
        <a:srgbClr val="A5AB81"/>
      </a:accent3>
      <a:accent4>
        <a:srgbClr val="D8B25C"/>
      </a:accent4>
      <a:accent5>
        <a:srgbClr val="689CC0"/>
      </a:accent5>
      <a:accent6>
        <a:srgbClr val="968C8C"/>
      </a:accent6>
      <a:hlink>
        <a:srgbClr val="2F82BB"/>
      </a:hlink>
      <a:folHlink>
        <a:srgbClr val="808080"/>
      </a:folHlink>
    </a:clrScheme>
    <a:fontScheme name="Impact-Arial">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D271D13-D20F-4697-97AA-66DC15DE63F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D3F3875-7A7F-481F-975A-FD11B1B30A0C}">
  <ds:schemaRefs>
    <ds:schemaRef ds:uri="http://schemas.microsoft.com/sharepoint/v3/contenttype/forms"/>
  </ds:schemaRefs>
</ds:datastoreItem>
</file>

<file path=customXml/itemProps3.xml><?xml version="1.0" encoding="utf-8"?>
<ds:datastoreItem xmlns:ds="http://schemas.openxmlformats.org/officeDocument/2006/customXml" ds:itemID="{7013AD7E-0B42-4A01-861E-64E1CDF736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784</Words>
  <Application>Microsoft Office PowerPoint</Application>
  <PresentationFormat>Custom</PresentationFormat>
  <Paragraphs>61</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Impact</vt:lpstr>
      <vt:lpstr>Medical Poster</vt:lpstr>
      <vt:lpstr>Compassion Fatigue in Occupational Therapy Professionals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2013-06-24T19:44:51Z</dcterms:created>
  <dcterms:modified xsi:type="dcterms:W3CDTF">2022-03-25T00:56:08Z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ies>
</file>