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2"/>
  </p:sldMasterIdLst>
  <p:notesMasterIdLst>
    <p:notesMasterId r:id="rId24"/>
  </p:notesMasterIdLst>
  <p:handoutMasterIdLst>
    <p:handoutMasterId r:id="rId25"/>
  </p:handoutMasterIdLst>
  <p:sldIdLst>
    <p:sldId id="280" r:id="rId3"/>
    <p:sldId id="311" r:id="rId4"/>
    <p:sldId id="281" r:id="rId5"/>
    <p:sldId id="284" r:id="rId6"/>
    <p:sldId id="282" r:id="rId7"/>
    <p:sldId id="308" r:id="rId8"/>
    <p:sldId id="303" r:id="rId9"/>
    <p:sldId id="285" r:id="rId10"/>
    <p:sldId id="294" r:id="rId11"/>
    <p:sldId id="295" r:id="rId12"/>
    <p:sldId id="296" r:id="rId13"/>
    <p:sldId id="297" r:id="rId14"/>
    <p:sldId id="299" r:id="rId15"/>
    <p:sldId id="301" r:id="rId16"/>
    <p:sldId id="300" r:id="rId17"/>
    <p:sldId id="302" r:id="rId18"/>
    <p:sldId id="312" r:id="rId19"/>
    <p:sldId id="310" r:id="rId20"/>
    <p:sldId id="305" r:id="rId21"/>
    <p:sldId id="307" r:id="rId22"/>
    <p:sldId id="30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5" autoAdjust="0"/>
    <p:restoredTop sz="94650" autoAdjust="0"/>
  </p:normalViewPr>
  <p:slideViewPr>
    <p:cSldViewPr>
      <p:cViewPr>
        <p:scale>
          <a:sx n="99" d="100"/>
          <a:sy n="99" d="100"/>
        </p:scale>
        <p:origin x="-1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1728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8B8DF-24AD-4F40-BBFC-89725AEAF415}" type="datetimeFigureOut">
              <a:rPr lang="en-US" smtClean="0"/>
              <a:pPr/>
              <a:t>8/5/14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352DE-026B-4B56-8316-D39959E3BD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62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9D4B4-0EC2-42AE-ABEC-26842DCC58CF}" type="datetimeFigureOut">
              <a:rPr lang="en-US" smtClean="0"/>
              <a:pPr/>
              <a:t>8/5/14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105E4-9E70-4B8C-B294-1B0219D99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286600"/>
            <a:ext cx="7772400" cy="860425"/>
          </a:xfrm>
        </p:spPr>
        <p:txBody>
          <a:bodyPr anchor="b" anchorCtr="0"/>
          <a:lstStyle>
            <a:lvl1pPr algn="r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1600" y="6005400"/>
            <a:ext cx="7753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5181600"/>
            <a:ext cx="3962400" cy="3381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381000"/>
            <a:ext cx="914400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00" y="5486400"/>
            <a:ext cx="3962400" cy="804862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373563"/>
          </a:xfrm>
        </p:spPr>
        <p:txBody>
          <a:bodyPr/>
          <a:lstStyle>
            <a:lvl1pPr marL="0" indent="0">
              <a:lnSpc>
                <a:spcPts val="2600"/>
              </a:lnSpc>
              <a:buFontTx/>
              <a:buNone/>
              <a:defRPr sz="2800" b="1"/>
            </a:lvl1pPr>
            <a:lvl2pPr marL="684213" indent="-227013">
              <a:lnSpc>
                <a:spcPts val="2600"/>
              </a:lnSpc>
              <a:defRPr sz="2400"/>
            </a:lvl2pPr>
            <a:lvl3pPr marL="1087438" indent="-173038">
              <a:lnSpc>
                <a:spcPts val="2600"/>
              </a:lnSpc>
              <a:defRPr sz="2000"/>
            </a:lvl3pPr>
            <a:lvl4pPr marL="1541463" indent="-169863">
              <a:lnSpc>
                <a:spcPts val="2600"/>
              </a:lnSpc>
              <a:defRPr sz="1600"/>
            </a:lvl4pPr>
            <a:lvl5pPr marL="2001838" indent="-173038">
              <a:lnSpc>
                <a:spcPts val="2600"/>
              </a:lnSpc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981200" y="1981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480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71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1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752601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3352800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2971800" y="3352800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3" name="Straight Connector 12"/>
          <p:cNvCxnSpPr>
            <a:endCxn id="9" idx="3"/>
          </p:cNvCxnSpPr>
          <p:nvPr userDrawn="1"/>
        </p:nvCxnSpPr>
        <p:spPr>
          <a:xfrm rot="5400000">
            <a:off x="1650603" y="3303191"/>
            <a:ext cx="3100388" cy="794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rot="5400000">
            <a:off x="3963591" y="3809602"/>
            <a:ext cx="4114007" cy="1588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385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4400" y="655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61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tx2">
              <a:lumMod val="75000"/>
            </a:schemeClr>
          </a:solidFill>
          <a:latin typeface="+mj-lt"/>
          <a:ea typeface="+mj-ea"/>
          <a:cs typeface="Segoe UI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None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1pPr>
      <a:lvl2pPr marL="627063" indent="-169863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2pPr>
      <a:lvl3pPr marL="10302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3pPr>
      <a:lvl4pPr marL="1482725" indent="-111125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4pPr>
      <a:lvl5pPr marL="19446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png"/><Relationship Id="rId3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ubs.acs.org/page/jafcau/about.html" TargetMode="Externa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.socrative.com/login/teacher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discovermagazine.com/seriouslyscience" TargetMode="External"/><Relationship Id="rId4" Type="http://schemas.openxmlformats.org/officeDocument/2006/relationships/hyperlink" Target="http://upload.wikimedia.org/wikipedia/commons/thumb/f/f0/Asian_Palm_Civet_in_Cage.jpg/512px-Asian_Palm_Civet_in_Cage.jpg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5105400"/>
            <a:ext cx="7772400" cy="860425"/>
          </a:xfrm>
        </p:spPr>
        <p:txBody>
          <a:bodyPr/>
          <a:lstStyle/>
          <a:p>
            <a:r>
              <a:rPr lang="en-US" dirty="0"/>
              <a:t>Collaborative </a:t>
            </a:r>
            <a:r>
              <a:rPr lang="en-US" dirty="0" smtClean="0"/>
              <a:t>Chemical Information Literacy</a:t>
            </a:r>
            <a:r>
              <a:rPr lang="en-US" dirty="0"/>
              <a:t>: </a:t>
            </a:r>
            <a:r>
              <a:rPr lang="en-US" sz="2800" dirty="0"/>
              <a:t>Is it "scholarly?"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6172200"/>
            <a:ext cx="67818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Barbara Harvey, Science Liaison Librarian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6096000"/>
            <a:ext cx="1981200" cy="56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9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/>
              <a:t>Summon search </a:t>
            </a:r>
            <a:r>
              <a:rPr lang="en-US" sz="2000" b="1" dirty="0" smtClean="0"/>
              <a:t>from library </a:t>
            </a:r>
            <a:r>
              <a:rPr lang="en-US" sz="2000" b="1" dirty="0"/>
              <a:t>homepage</a:t>
            </a:r>
            <a:r>
              <a:rPr lang="en-US" sz="2000" b="1" dirty="0" smtClean="0"/>
              <a:t>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search/DOI</a:t>
            </a:r>
            <a:endParaRPr lang="en-US" sz="1800" b="1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6" name="Content Placeholder 4" descr="Summon article search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087" b="-27087"/>
          <a:stretch/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3910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/>
              <a:t>Summon search </a:t>
            </a:r>
            <a:r>
              <a:rPr lang="en-US" sz="2000" b="1" dirty="0" smtClean="0"/>
              <a:t>from library </a:t>
            </a:r>
            <a:r>
              <a:rPr lang="en-US" sz="2000" b="1" dirty="0"/>
              <a:t>homepage</a:t>
            </a:r>
            <a:r>
              <a:rPr lang="en-US" sz="2000" b="1" dirty="0" smtClean="0"/>
              <a:t>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</a:t>
            </a:r>
            <a:endParaRPr lang="en-US" sz="1800" b="1" dirty="0"/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Journal title search (not Summon)</a:t>
            </a:r>
            <a:endParaRPr lang="en-US" sz="1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7" name="Content Placeholder 3" descr="Screen Shot 2014-04-09 at 12.01.34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09" b="-11309"/>
          <a:stretch/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3629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/>
              <a:t>Summon search </a:t>
            </a:r>
            <a:r>
              <a:rPr lang="en-US" sz="2000" b="1" dirty="0" smtClean="0"/>
              <a:t>from library </a:t>
            </a:r>
            <a:r>
              <a:rPr lang="en-US" sz="2000" b="1" dirty="0"/>
              <a:t>homepage</a:t>
            </a:r>
            <a:r>
              <a:rPr lang="en-US" sz="2000" b="1" dirty="0" smtClean="0"/>
              <a:t>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</a:t>
            </a:r>
            <a:endParaRPr lang="en-US" sz="1800" b="1" dirty="0"/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Journal title search (not Summon)</a:t>
            </a:r>
          </a:p>
          <a:p>
            <a:pPr marL="742950" lvl="1" indent="-28575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600" b="1" dirty="0" smtClean="0"/>
              <a:t>Journals A-Z</a:t>
            </a:r>
            <a:endParaRPr lang="en-US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6" name="Content Placeholder 3" descr="journals a-z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96" b="-6096"/>
          <a:stretch/>
        </p:blipFill>
        <p:spPr>
          <a:xfrm>
            <a:off x="3657600" y="2133600"/>
            <a:ext cx="5111750" cy="22705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1083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 smtClean="0"/>
              <a:t>Summon search from library homepage: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Journal title search (not Summon)</a:t>
            </a:r>
          </a:p>
          <a:p>
            <a:pPr marL="742950" lvl="1" indent="-28575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600" b="1" dirty="0" smtClean="0"/>
              <a:t>Journals A-Z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Google/Google Scholar search</a:t>
            </a:r>
            <a:endParaRPr lang="en-US" sz="1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7" name="Content Placeholder 3" descr="Google SEarch Box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4" b="1629"/>
          <a:stretch/>
        </p:blipFill>
        <p:spPr>
          <a:xfrm>
            <a:off x="3657600" y="1828800"/>
            <a:ext cx="5111750" cy="3091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76571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 smtClean="0"/>
              <a:t>Summon search from library homepage: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Journal title search (not Summon)</a:t>
            </a:r>
          </a:p>
          <a:p>
            <a:pPr marL="742950" lvl="1" indent="-28575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600" b="1" dirty="0" smtClean="0"/>
              <a:t>Journals A-Z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Google/Google Scholar search</a:t>
            </a:r>
          </a:p>
          <a:p>
            <a:pPr marL="742950" lvl="1" indent="-28575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600" b="1" dirty="0" err="1" smtClean="0"/>
              <a:t>Paywall</a:t>
            </a:r>
            <a:r>
              <a:rPr lang="en-US" sz="1600" b="1" dirty="0" smtClean="0"/>
              <a:t> if off campus</a:t>
            </a:r>
            <a:endParaRPr lang="en-US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6" name="Content Placeholder 4" descr="ACS pay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49" r="-4753"/>
          <a:stretch/>
        </p:blipFill>
        <p:spPr>
          <a:xfrm>
            <a:off x="4038600" y="1143000"/>
            <a:ext cx="3733800" cy="53187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3317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 smtClean="0"/>
              <a:t>Summon search from library homepage: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article title search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Journal title search (not Summon)</a:t>
            </a:r>
          </a:p>
          <a:p>
            <a:pPr marL="742950" lvl="1" indent="-28575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600" b="1" dirty="0" smtClean="0"/>
              <a:t>Journals A-Z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Google/Google Scholar search</a:t>
            </a:r>
          </a:p>
          <a:p>
            <a:pPr marL="285750" indent="-28575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Chemistry subject guide (LibGuide)</a:t>
            </a:r>
            <a:endParaRPr lang="en-US" sz="1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6" name="Content Placeholder 4" descr="Chem subject guid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4" b="-3051"/>
          <a:stretch/>
        </p:blipFill>
        <p:spPr>
          <a:xfrm>
            <a:off x="3657600" y="1447800"/>
            <a:ext cx="5111750" cy="38739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43647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Students work together to find access</a:t>
            </a:r>
            <a:endParaRPr lang="en-US" sz="3200" dirty="0"/>
          </a:p>
        </p:txBody>
      </p:sp>
      <p:pic>
        <p:nvPicPr>
          <p:cNvPr id="11" name="Content Placeholder 10" descr="bccestudpt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0" b="14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9203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ivet torn 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" b="1213"/>
          <a:stretch>
            <a:fillRect/>
          </a:stretch>
        </p:blipFill>
        <p:spPr/>
      </p:pic>
      <p:pic>
        <p:nvPicPr>
          <p:cNvPr id="7" name="Content Placeholder 6" descr="Ag journal tor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6" b="447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Compare/contrast the two 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353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peer-reviewed?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journal home page</a:t>
            </a:r>
            <a:r>
              <a:rPr lang="en-US" dirty="0" smtClean="0"/>
              <a:t>, click “About us,” or “Submissions.”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 err="1" smtClean="0"/>
              <a:t>Ulrichsweb</a:t>
            </a:r>
            <a:r>
              <a:rPr lang="en-US" dirty="0" smtClean="0"/>
              <a:t> database:</a:t>
            </a:r>
            <a:endParaRPr lang="en-US" dirty="0"/>
          </a:p>
        </p:txBody>
      </p:sp>
      <p:pic>
        <p:nvPicPr>
          <p:cNvPr id="5" name="Picture 4" descr="Screen Shot 2014-08-01 at 4.41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81400"/>
            <a:ext cx="6781800" cy="283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8-01 at 4.41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7940619" cy="330510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Ulrichsweb</a:t>
            </a:r>
            <a:r>
              <a:rPr lang="en-US" dirty="0" smtClean="0"/>
              <a:t> results: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343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066800"/>
            <a:ext cx="8229600" cy="639762"/>
          </a:xfrm>
        </p:spPr>
        <p:txBody>
          <a:bodyPr/>
          <a:lstStyle/>
          <a:p>
            <a:r>
              <a:rPr lang="en-US" sz="4400" dirty="0" smtClean="0">
                <a:hlinkClick r:id="rId2"/>
              </a:rPr>
              <a:t>Socrative</a:t>
            </a:r>
            <a:r>
              <a:rPr lang="en-US" sz="4400" dirty="0" smtClean="0"/>
              <a:t> live polling:</a:t>
            </a:r>
            <a:endParaRPr lang="en-US" sz="4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611563"/>
          </a:xfrm>
        </p:spPr>
        <p:txBody>
          <a:bodyPr>
            <a:normAutofit/>
          </a:bodyPr>
          <a:lstStyle/>
          <a:p>
            <a:r>
              <a:rPr lang="en-US" sz="4000" dirty="0"/>
              <a:t>URL: </a:t>
            </a:r>
            <a:r>
              <a:rPr lang="en-US" sz="4000" dirty="0" err="1" smtClean="0"/>
              <a:t>m.socrative.com</a:t>
            </a:r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Room #: lib001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679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em IL stud HO torn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1" r="-3368"/>
          <a:stretch/>
        </p:blipFill>
        <p:spPr>
          <a:xfrm>
            <a:off x="1828800" y="1143000"/>
            <a:ext cx="4800600" cy="5178987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639762"/>
          </a:xfrm>
        </p:spPr>
        <p:txBody>
          <a:bodyPr/>
          <a:lstStyle/>
          <a:p>
            <a:r>
              <a:rPr lang="en-US" dirty="0" smtClean="0"/>
              <a:t>Student Handout: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67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SzPct val="81000"/>
              <a:buFont typeface="Lucida Grande"/>
              <a:buChar char="⬣"/>
            </a:pPr>
            <a:r>
              <a:rPr lang="en-US" sz="2000" dirty="0" smtClean="0"/>
              <a:t>Charity Lovitt</a:t>
            </a:r>
            <a:r>
              <a:rPr lang="en-US" sz="2000" dirty="0"/>
              <a:t> </a:t>
            </a:r>
            <a:r>
              <a:rPr lang="en-US" sz="2000" dirty="0" smtClean="0"/>
              <a:t>&amp; Kristen Schuyler, Co-Chairs,  </a:t>
            </a:r>
            <a:r>
              <a:rPr lang="en-US" sz="2000" dirty="0"/>
              <a:t>Integrating Library and Information Resources into Chemistry Curricula Symposium for the 2014 BCCE</a:t>
            </a:r>
            <a:r>
              <a:rPr lang="en-US" sz="2000" dirty="0" smtClean="0"/>
              <a:t>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SzPct val="81000"/>
              <a:buFont typeface="Lucida Grande"/>
              <a:buChar char="⬣"/>
            </a:pPr>
            <a:endParaRPr lang="en-US" sz="20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1000"/>
            </a:pPr>
            <a:endParaRPr lang="en-US" sz="2000" dirty="0" smtClean="0"/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SzPct val="81000"/>
              <a:buFont typeface="Lucida Grande"/>
              <a:buChar char="⬣"/>
            </a:pPr>
            <a:r>
              <a:rPr lang="en-US" sz="2000" dirty="0" smtClean="0"/>
              <a:t>University Libraries User Experience Team, GVSU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SzPct val="81000"/>
              <a:buFont typeface="Lucida Grande"/>
              <a:buChar char="⬣"/>
            </a:pPr>
            <a:endParaRPr lang="en-US" sz="2000" dirty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6096000"/>
            <a:ext cx="1981200" cy="56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23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4" descr="civet torn 3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8" b="1212"/>
          <a:stretch/>
        </p:blipFill>
        <p:spPr>
          <a:xfrm>
            <a:off x="457200" y="2001119"/>
            <a:ext cx="4038600" cy="4277444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sz="2400" dirty="0" smtClean="0"/>
              <a:t>Locate an </a:t>
            </a:r>
            <a:r>
              <a:rPr lang="en-US" sz="2400" dirty="0" smtClean="0">
                <a:hlinkClick r:id="rId3"/>
              </a:rPr>
              <a:t>interesting/timely/humorous article </a:t>
            </a:r>
            <a:r>
              <a:rPr lang="en-US" sz="2400" dirty="0" smtClean="0"/>
              <a:t>in the discipline.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sz="2400" dirty="0" smtClean="0"/>
              <a:t>Determine the original study and confirm access.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sz="2400" dirty="0" smtClean="0"/>
              <a:t>Provide students either print or electronic version of article.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sz="2400" dirty="0" smtClean="0"/>
              <a:t>Have students read article, and with a partner, decide if article is “scholarl</a:t>
            </a:r>
            <a:r>
              <a:rPr lang="en-US" sz="2400" dirty="0" smtClean="0">
                <a:solidFill>
                  <a:schemeClr val="tx2"/>
                </a:solidFill>
              </a:rPr>
              <a:t>y.”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639762"/>
          </a:xfrm>
        </p:spPr>
        <p:txBody>
          <a:bodyPr/>
          <a:lstStyle/>
          <a:p>
            <a:r>
              <a:rPr lang="en-US" dirty="0" smtClean="0"/>
              <a:t>Is this article “scholarly?”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cap="none" dirty="0" smtClean="0"/>
              <a:t>“Science Daily” article on </a:t>
            </a:r>
            <a:r>
              <a:rPr lang="en-US" cap="none" dirty="0" smtClean="0">
                <a:hlinkClick r:id="rId4"/>
              </a:rPr>
              <a:t>civet</a:t>
            </a:r>
            <a:r>
              <a:rPr lang="en-US" cap="none" dirty="0" smtClean="0"/>
              <a:t> poop coffee: </a:t>
            </a:r>
            <a:endParaRPr lang="en-US" cap="none" dirty="0"/>
          </a:p>
        </p:txBody>
      </p:sp>
      <p:sp>
        <p:nvSpPr>
          <p:cNvPr id="7" name="TextBox 6"/>
          <p:cNvSpPr txBox="1"/>
          <p:nvPr/>
        </p:nvSpPr>
        <p:spPr>
          <a:xfrm>
            <a:off x="4188607" y="6471277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654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g journal torn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6" b="4476"/>
          <a:stretch/>
        </p:blipFill>
        <p:spPr>
          <a:xfrm>
            <a:off x="175744" y="1447800"/>
            <a:ext cx="4320056" cy="4678363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02163"/>
          </a:xfrm>
        </p:spPr>
        <p:txBody>
          <a:bodyPr/>
          <a:lstStyle/>
          <a:p>
            <a:pPr marL="457200" indent="-4572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dirty="0" smtClean="0"/>
              <a:t>Original study available through ACS Publications.</a:t>
            </a:r>
          </a:p>
          <a:p>
            <a:pPr marL="457200" indent="-457200"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dirty="0" smtClean="0"/>
              <a:t>There are multiple ways to access this article through GVSU.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639762"/>
          </a:xfrm>
        </p:spPr>
        <p:txBody>
          <a:bodyPr/>
          <a:lstStyle/>
          <a:p>
            <a:r>
              <a:rPr lang="en-US" dirty="0" smtClean="0"/>
              <a:t>Original Study: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60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ab2.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844" b="-35844"/>
          <a:stretch>
            <a:fillRect/>
          </a:stretch>
        </p:blipFill>
        <p:spPr>
          <a:xfrm>
            <a:off x="380999" y="1676400"/>
            <a:ext cx="4161567" cy="4191000"/>
          </a:xfr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6781800" cy="381000"/>
          </a:xfrm>
        </p:spPr>
        <p:txBody>
          <a:bodyPr/>
          <a:lstStyle/>
          <a:p>
            <a:r>
              <a:rPr lang="en-US" cap="none" dirty="0" smtClean="0"/>
              <a:t>Mediascape Tables, SMART Board, Whiteboards</a:t>
            </a:r>
            <a:endParaRPr lang="en-US" cap="non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Learning Lab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@ GVSU:</a:t>
            </a:r>
          </a:p>
          <a:p>
            <a:endParaRPr lang="en-US" dirty="0"/>
          </a:p>
        </p:txBody>
      </p:sp>
      <p:pic>
        <p:nvPicPr>
          <p:cNvPr id="13" name="Content Placeholder 12" descr="photo 3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7" t="12918" b="-624"/>
          <a:stretch/>
        </p:blipFill>
        <p:spPr>
          <a:xfrm>
            <a:off x="4876800" y="2514600"/>
            <a:ext cx="3518877" cy="2520461"/>
          </a:xfrm>
        </p:spPr>
      </p:pic>
    </p:spTree>
    <p:extLst>
      <p:ext uri="{BB962C8B-B14F-4D97-AF65-F5344CB8AC3E}">
        <p14:creationId xmlns:p14="http://schemas.microsoft.com/office/powerpoint/2010/main" val="324709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Lab 2: Collaborative space</a:t>
            </a:r>
            <a:endParaRPr lang="en-US" dirty="0"/>
          </a:p>
        </p:txBody>
      </p:sp>
      <p:pic>
        <p:nvPicPr>
          <p:cNvPr id="11" name="Content Placeholder 10" descr="bccestudpt3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72" t="14582" r="12315" b="14582"/>
          <a:stretch/>
        </p:blipFill>
        <p:spPr>
          <a:xfrm>
            <a:off x="914400" y="1600200"/>
            <a:ext cx="7010400" cy="4751286"/>
          </a:xfrm>
        </p:spPr>
      </p:pic>
    </p:spTree>
    <p:extLst>
      <p:ext uri="{BB962C8B-B14F-4D97-AF65-F5344CB8AC3E}">
        <p14:creationId xmlns:p14="http://schemas.microsoft.com/office/powerpoint/2010/main" val="1583131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limited time for searching</a:t>
            </a:r>
            <a:endParaRPr lang="en-US" dirty="0"/>
          </a:p>
        </p:txBody>
      </p:sp>
      <p:pic>
        <p:nvPicPr>
          <p:cNvPr id="5" name="Content Placeholder 4" descr="countdow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" b="21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299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4-04-09 at 11.29.40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1" b="-6991"/>
          <a:stretch/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Font typeface="Lucida Grande"/>
              <a:buChar char="⬣"/>
            </a:pPr>
            <a:r>
              <a:rPr lang="en-US" sz="2000" b="1" dirty="0"/>
              <a:t>Summon search </a:t>
            </a:r>
            <a:r>
              <a:rPr lang="en-US" sz="2000" b="1" dirty="0" smtClean="0"/>
              <a:t>from library </a:t>
            </a:r>
            <a:r>
              <a:rPr lang="en-US" sz="2000" b="1" dirty="0"/>
              <a:t>homepage: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</p:spTree>
    <p:extLst>
      <p:ext uri="{BB962C8B-B14F-4D97-AF65-F5344CB8AC3E}">
        <p14:creationId xmlns:p14="http://schemas.microsoft.com/office/powerpoint/2010/main" val="333875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3160713" cy="437356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2000" b="1" dirty="0"/>
              <a:t>Summon search </a:t>
            </a:r>
            <a:r>
              <a:rPr lang="en-US" sz="2000" b="1" dirty="0" smtClean="0"/>
              <a:t>from library </a:t>
            </a:r>
            <a:r>
              <a:rPr lang="en-US" sz="2000" b="1" dirty="0"/>
              <a:t>homepage</a:t>
            </a:r>
            <a:r>
              <a:rPr lang="en-US" sz="2000" b="1" dirty="0" smtClean="0"/>
              <a:t>:</a:t>
            </a:r>
          </a:p>
          <a:p>
            <a:pPr marL="800100" lvl="1" indent="-342900">
              <a:buClr>
                <a:schemeClr val="tx2">
                  <a:lumMod val="60000"/>
                  <a:lumOff val="40000"/>
                </a:schemeClr>
              </a:buClr>
              <a:buSzPct val="80000"/>
              <a:buFont typeface="Lucida Grande"/>
              <a:buChar char="⬣"/>
            </a:pPr>
            <a:r>
              <a:rPr lang="en-US" sz="1800" b="1" dirty="0" smtClean="0"/>
              <a:t>Summon journal title search</a:t>
            </a:r>
            <a:endParaRPr lang="en-US" sz="1800" b="1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Multiple ways to access a known journal article:</a:t>
            </a:r>
          </a:p>
        </p:txBody>
      </p:sp>
      <p:pic>
        <p:nvPicPr>
          <p:cNvPr id="8" name="Content Placeholder 4" descr="Summon journal search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56" b="-25356"/>
          <a:stretch/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049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C018572739991">
  <a:themeElements>
    <a:clrScheme name="organic_molecules">
      <a:dk1>
        <a:sysClr val="windowText" lastClr="000000"/>
      </a:dk1>
      <a:lt1>
        <a:sysClr val="window" lastClr="FFFFFF"/>
      </a:lt1>
      <a:dk2>
        <a:srgbClr val="03327F"/>
      </a:dk2>
      <a:lt2>
        <a:srgbClr val="C2D9FE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ECE71"/>
      </a:accent5>
      <a:accent6>
        <a:srgbClr val="319B3B"/>
      </a:accent6>
      <a:hlink>
        <a:srgbClr val="087BDA"/>
      </a:hlink>
      <a:folHlink>
        <a:srgbClr val="A984E0"/>
      </a:folHlink>
    </a:clrScheme>
    <a:fontScheme name="Organic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C31007B-A76D-4FF3-95F4-4A4380F875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7264</TotalTime>
  <Words>466</Words>
  <Application>Microsoft Macintosh PowerPoint</Application>
  <PresentationFormat>On-screen Show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TC018572739991</vt:lpstr>
      <vt:lpstr>Collaborative Chemical Information Literacy: Is it "scholarly?"</vt:lpstr>
      <vt:lpstr>Socrative live polling:</vt:lpstr>
      <vt:lpstr>Is this article “scholarly?”</vt:lpstr>
      <vt:lpstr>Original Study:</vt:lpstr>
      <vt:lpstr>Collaborative Learning Lab</vt:lpstr>
      <vt:lpstr>Library Lab 2: Collaborative space</vt:lpstr>
      <vt:lpstr>Give limited time for searching</vt:lpstr>
      <vt:lpstr>Multiple ways to access a known journal article:</vt:lpstr>
      <vt:lpstr>Multiple ways to access a known journal article:</vt:lpstr>
      <vt:lpstr>Multiple ways to access a known journal article:</vt:lpstr>
      <vt:lpstr>Multiple ways to access a known journal article:</vt:lpstr>
      <vt:lpstr>Multiple ways to access a known journal article:</vt:lpstr>
      <vt:lpstr>Multiple ways to access a known journal article:</vt:lpstr>
      <vt:lpstr>Multiple ways to access a known journal article:</vt:lpstr>
      <vt:lpstr>Multiple ways to access a known journal article:</vt:lpstr>
      <vt:lpstr>Students work together to find access</vt:lpstr>
      <vt:lpstr>Compare/contrast the two articles</vt:lpstr>
      <vt:lpstr>Is it peer-reviewed?</vt:lpstr>
      <vt:lpstr>Ulrichsweb results:</vt:lpstr>
      <vt:lpstr>Student Handout:</vt:lpstr>
      <vt:lpstr>Acknowledgements: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keywords/>
  <cp:lastModifiedBy>Barbara Harvey</cp:lastModifiedBy>
  <cp:revision>141</cp:revision>
  <dcterms:modified xsi:type="dcterms:W3CDTF">2014-08-05T19:52:51Z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TC018572739991</vt:lpwstr>
  </property>
</Properties>
</file>