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2"/>
  </p:notesMasterIdLst>
  <p:sldIdLst>
    <p:sldId id="256" r:id="rId2"/>
    <p:sldId id="367" r:id="rId3"/>
    <p:sldId id="373" r:id="rId4"/>
    <p:sldId id="374" r:id="rId5"/>
    <p:sldId id="261" r:id="rId6"/>
    <p:sldId id="368" r:id="rId7"/>
    <p:sldId id="344" r:id="rId8"/>
    <p:sldId id="345" r:id="rId9"/>
    <p:sldId id="346" r:id="rId10"/>
    <p:sldId id="331" r:id="rId11"/>
    <p:sldId id="343" r:id="rId12"/>
    <p:sldId id="332" r:id="rId13"/>
    <p:sldId id="369" r:id="rId14"/>
    <p:sldId id="370" r:id="rId15"/>
    <p:sldId id="355" r:id="rId16"/>
    <p:sldId id="352" r:id="rId17"/>
    <p:sldId id="371" r:id="rId18"/>
    <p:sldId id="363" r:id="rId19"/>
    <p:sldId id="372" r:id="rId20"/>
    <p:sldId id="365" r:id="rId21"/>
    <p:sldId id="389" r:id="rId22"/>
    <p:sldId id="385" r:id="rId23"/>
    <p:sldId id="386" r:id="rId24"/>
    <p:sldId id="387" r:id="rId25"/>
    <p:sldId id="388" r:id="rId26"/>
    <p:sldId id="375" r:id="rId27"/>
    <p:sldId id="403" r:id="rId28"/>
    <p:sldId id="404" r:id="rId29"/>
    <p:sldId id="405" r:id="rId30"/>
    <p:sldId id="406" r:id="rId31"/>
    <p:sldId id="407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76" r:id="rId41"/>
    <p:sldId id="336" r:id="rId42"/>
    <p:sldId id="337" r:id="rId43"/>
    <p:sldId id="353" r:id="rId44"/>
    <p:sldId id="362" r:id="rId45"/>
    <p:sldId id="408" r:id="rId46"/>
    <p:sldId id="402" r:id="rId47"/>
    <p:sldId id="401" r:id="rId48"/>
    <p:sldId id="287" r:id="rId49"/>
    <p:sldId id="390" r:id="rId50"/>
    <p:sldId id="409" r:id="rId51"/>
    <p:sldId id="295" r:id="rId52"/>
    <p:sldId id="296" r:id="rId53"/>
    <p:sldId id="299" r:id="rId54"/>
    <p:sldId id="325" r:id="rId55"/>
    <p:sldId id="301" r:id="rId56"/>
    <p:sldId id="326" r:id="rId57"/>
    <p:sldId id="396" r:id="rId58"/>
    <p:sldId id="397" r:id="rId59"/>
    <p:sldId id="398" r:id="rId60"/>
    <p:sldId id="392" r:id="rId61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4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>
      <p:cViewPr varScale="1">
        <p:scale>
          <a:sx n="95" d="100"/>
          <a:sy n="95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6211E7-FBC9-4548-89B0-E74A2C949CA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33655D0-8F7A-4348-A548-153138DB4C7B}">
      <dgm:prSet phldrT="[Texto]"/>
      <dgm:spPr/>
      <dgm:t>
        <a:bodyPr/>
        <a:lstStyle/>
        <a:p>
          <a:r>
            <a:rPr lang="es-EC" dirty="0" smtClean="0"/>
            <a:t>PIB 1960-2000</a:t>
          </a:r>
        </a:p>
        <a:p>
          <a:r>
            <a:rPr lang="es-EC" dirty="0" smtClean="0"/>
            <a:t>2,5% </a:t>
          </a:r>
          <a:endParaRPr lang="es-EC" dirty="0"/>
        </a:p>
      </dgm:t>
    </dgm:pt>
    <dgm:pt modelId="{0369020B-4693-493F-AF31-EDE4D3EF6E67}" type="parTrans" cxnId="{E02AD647-714E-4875-ABE1-B65288944E75}">
      <dgm:prSet/>
      <dgm:spPr/>
      <dgm:t>
        <a:bodyPr/>
        <a:lstStyle/>
        <a:p>
          <a:endParaRPr lang="es-EC"/>
        </a:p>
      </dgm:t>
    </dgm:pt>
    <dgm:pt modelId="{224250C8-AA83-428B-B6D2-4F11409C961F}" type="sibTrans" cxnId="{E02AD647-714E-4875-ABE1-B65288944E75}">
      <dgm:prSet/>
      <dgm:spPr/>
      <dgm:t>
        <a:bodyPr/>
        <a:lstStyle/>
        <a:p>
          <a:endParaRPr lang="es-EC"/>
        </a:p>
      </dgm:t>
    </dgm:pt>
    <dgm:pt modelId="{03255FC5-0B17-44EE-B17A-554C5881C9E8}">
      <dgm:prSet phldrT="[Texto]"/>
      <dgm:spPr/>
      <dgm:t>
        <a:bodyPr/>
        <a:lstStyle/>
        <a:p>
          <a:r>
            <a:rPr lang="es-EC" dirty="0" smtClean="0"/>
            <a:t>PIB 1999-2006</a:t>
          </a:r>
        </a:p>
        <a:p>
          <a:r>
            <a:rPr lang="es-EC" dirty="0" smtClean="0"/>
            <a:t>3.4%</a:t>
          </a:r>
          <a:endParaRPr lang="es-EC" dirty="0"/>
        </a:p>
      </dgm:t>
    </dgm:pt>
    <dgm:pt modelId="{DBD1B35B-D01F-4F2B-8C32-2ECFF22CE3C0}" type="parTrans" cxnId="{07AC4EF7-A4CC-4E32-822A-C3C79E74A941}">
      <dgm:prSet/>
      <dgm:spPr/>
      <dgm:t>
        <a:bodyPr/>
        <a:lstStyle/>
        <a:p>
          <a:endParaRPr lang="es-EC"/>
        </a:p>
      </dgm:t>
    </dgm:pt>
    <dgm:pt modelId="{32A2DCC5-76E0-4CD0-A608-D1357C640E00}" type="sibTrans" cxnId="{07AC4EF7-A4CC-4E32-822A-C3C79E74A941}">
      <dgm:prSet/>
      <dgm:spPr/>
      <dgm:t>
        <a:bodyPr/>
        <a:lstStyle/>
        <a:p>
          <a:endParaRPr lang="es-EC"/>
        </a:p>
      </dgm:t>
    </dgm:pt>
    <dgm:pt modelId="{7D02FADA-ADCC-4B5D-88EB-8971E824DC72}">
      <dgm:prSet phldrT="[Texto]"/>
      <dgm:spPr/>
      <dgm:t>
        <a:bodyPr/>
        <a:lstStyle/>
        <a:p>
          <a:r>
            <a:rPr lang="es-EC" dirty="0" smtClean="0"/>
            <a:t>PIB 2007-2010</a:t>
          </a:r>
        </a:p>
        <a:p>
          <a:r>
            <a:rPr lang="es-EC" dirty="0" smtClean="0"/>
            <a:t>3.7%</a:t>
          </a:r>
          <a:endParaRPr lang="es-EC" dirty="0"/>
        </a:p>
      </dgm:t>
    </dgm:pt>
    <dgm:pt modelId="{00DAA3BA-4F69-42B6-BA19-0D9A6AAF10F1}" type="parTrans" cxnId="{E43B9C24-94EA-4D5A-B645-5341292BABE7}">
      <dgm:prSet/>
      <dgm:spPr/>
      <dgm:t>
        <a:bodyPr/>
        <a:lstStyle/>
        <a:p>
          <a:endParaRPr lang="es-EC"/>
        </a:p>
      </dgm:t>
    </dgm:pt>
    <dgm:pt modelId="{BE17EF0C-4F75-44A9-BD63-AA181E3AF3F0}" type="sibTrans" cxnId="{E43B9C24-94EA-4D5A-B645-5341292BABE7}">
      <dgm:prSet/>
      <dgm:spPr/>
      <dgm:t>
        <a:bodyPr/>
        <a:lstStyle/>
        <a:p>
          <a:endParaRPr lang="es-EC"/>
        </a:p>
      </dgm:t>
    </dgm:pt>
    <dgm:pt modelId="{1CF3CF31-D294-4A1F-BD95-01371771C3F1}" type="pres">
      <dgm:prSet presAssocID="{876211E7-FBC9-4548-89B0-E74A2C949CAB}" presName="compositeShape" presStyleCnt="0">
        <dgm:presLayoutVars>
          <dgm:dir/>
          <dgm:resizeHandles/>
        </dgm:presLayoutVars>
      </dgm:prSet>
      <dgm:spPr/>
    </dgm:pt>
    <dgm:pt modelId="{CE1249D6-3959-4794-9F2A-83F19200F14A}" type="pres">
      <dgm:prSet presAssocID="{876211E7-FBC9-4548-89B0-E74A2C949CAB}" presName="pyramid" presStyleLbl="node1" presStyleIdx="0" presStyleCnt="1"/>
      <dgm:spPr/>
    </dgm:pt>
    <dgm:pt modelId="{FCB7D1D2-AEF1-4A9D-A002-E5494662E207}" type="pres">
      <dgm:prSet presAssocID="{876211E7-FBC9-4548-89B0-E74A2C949CAB}" presName="theList" presStyleCnt="0"/>
      <dgm:spPr/>
    </dgm:pt>
    <dgm:pt modelId="{5B442A79-E93C-4D97-9C43-7931F845C3CA}" type="pres">
      <dgm:prSet presAssocID="{133655D0-8F7A-4348-A548-153138DB4C7B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8F9AF61-C446-4912-BE3F-8666AE8F7C97}" type="pres">
      <dgm:prSet presAssocID="{133655D0-8F7A-4348-A548-153138DB4C7B}" presName="aSpace" presStyleCnt="0"/>
      <dgm:spPr/>
    </dgm:pt>
    <dgm:pt modelId="{01AC6EF7-F12E-4024-AE9E-4DCA08E6414C}" type="pres">
      <dgm:prSet presAssocID="{03255FC5-0B17-44EE-B17A-554C5881C9E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10F006-4768-4D83-8315-8FB6EE8DD7DF}" type="pres">
      <dgm:prSet presAssocID="{03255FC5-0B17-44EE-B17A-554C5881C9E8}" presName="aSpace" presStyleCnt="0"/>
      <dgm:spPr/>
    </dgm:pt>
    <dgm:pt modelId="{769EC2C5-8408-4772-9D10-889266239B3C}" type="pres">
      <dgm:prSet presAssocID="{7D02FADA-ADCC-4B5D-88EB-8971E824DC72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BAD4DC-0BBA-4705-ACD5-709F9D620E1B}" type="pres">
      <dgm:prSet presAssocID="{7D02FADA-ADCC-4B5D-88EB-8971E824DC72}" presName="aSpace" presStyleCnt="0"/>
      <dgm:spPr/>
    </dgm:pt>
  </dgm:ptLst>
  <dgm:cxnLst>
    <dgm:cxn modelId="{57A47F59-88D4-4125-9208-BE68ECE71AB2}" type="presOf" srcId="{876211E7-FBC9-4548-89B0-E74A2C949CAB}" destId="{1CF3CF31-D294-4A1F-BD95-01371771C3F1}" srcOrd="0" destOrd="0" presId="urn:microsoft.com/office/officeart/2005/8/layout/pyramid2"/>
    <dgm:cxn modelId="{9B0956E3-ED12-499E-B622-81264B504628}" type="presOf" srcId="{7D02FADA-ADCC-4B5D-88EB-8971E824DC72}" destId="{769EC2C5-8408-4772-9D10-889266239B3C}" srcOrd="0" destOrd="0" presId="urn:microsoft.com/office/officeart/2005/8/layout/pyramid2"/>
    <dgm:cxn modelId="{6173455B-FDFE-4BC4-A28D-FD714C7EA7F0}" type="presOf" srcId="{03255FC5-0B17-44EE-B17A-554C5881C9E8}" destId="{01AC6EF7-F12E-4024-AE9E-4DCA08E6414C}" srcOrd="0" destOrd="0" presId="urn:microsoft.com/office/officeart/2005/8/layout/pyramid2"/>
    <dgm:cxn modelId="{E43B9C24-94EA-4D5A-B645-5341292BABE7}" srcId="{876211E7-FBC9-4548-89B0-E74A2C949CAB}" destId="{7D02FADA-ADCC-4B5D-88EB-8971E824DC72}" srcOrd="2" destOrd="0" parTransId="{00DAA3BA-4F69-42B6-BA19-0D9A6AAF10F1}" sibTransId="{BE17EF0C-4F75-44A9-BD63-AA181E3AF3F0}"/>
    <dgm:cxn modelId="{AEEC749A-2155-4971-8EB4-423A2B05CA14}" type="presOf" srcId="{133655D0-8F7A-4348-A548-153138DB4C7B}" destId="{5B442A79-E93C-4D97-9C43-7931F845C3CA}" srcOrd="0" destOrd="0" presId="urn:microsoft.com/office/officeart/2005/8/layout/pyramid2"/>
    <dgm:cxn modelId="{07AC4EF7-A4CC-4E32-822A-C3C79E74A941}" srcId="{876211E7-FBC9-4548-89B0-E74A2C949CAB}" destId="{03255FC5-0B17-44EE-B17A-554C5881C9E8}" srcOrd="1" destOrd="0" parTransId="{DBD1B35B-D01F-4F2B-8C32-2ECFF22CE3C0}" sibTransId="{32A2DCC5-76E0-4CD0-A608-D1357C640E00}"/>
    <dgm:cxn modelId="{E02AD647-714E-4875-ABE1-B65288944E75}" srcId="{876211E7-FBC9-4548-89B0-E74A2C949CAB}" destId="{133655D0-8F7A-4348-A548-153138DB4C7B}" srcOrd="0" destOrd="0" parTransId="{0369020B-4693-493F-AF31-EDE4D3EF6E67}" sibTransId="{224250C8-AA83-428B-B6D2-4F11409C961F}"/>
    <dgm:cxn modelId="{F0284B1E-35DF-4BD5-8328-0F6A283181F0}" type="presParOf" srcId="{1CF3CF31-D294-4A1F-BD95-01371771C3F1}" destId="{CE1249D6-3959-4794-9F2A-83F19200F14A}" srcOrd="0" destOrd="0" presId="urn:microsoft.com/office/officeart/2005/8/layout/pyramid2"/>
    <dgm:cxn modelId="{13CF30CE-9870-49C4-915F-47E670D1C7D5}" type="presParOf" srcId="{1CF3CF31-D294-4A1F-BD95-01371771C3F1}" destId="{FCB7D1D2-AEF1-4A9D-A002-E5494662E207}" srcOrd="1" destOrd="0" presId="urn:microsoft.com/office/officeart/2005/8/layout/pyramid2"/>
    <dgm:cxn modelId="{ED07D063-9D1D-4618-9DA5-17FB16B858AB}" type="presParOf" srcId="{FCB7D1D2-AEF1-4A9D-A002-E5494662E207}" destId="{5B442A79-E93C-4D97-9C43-7931F845C3CA}" srcOrd="0" destOrd="0" presId="urn:microsoft.com/office/officeart/2005/8/layout/pyramid2"/>
    <dgm:cxn modelId="{EDACC274-E0EB-49FA-96E1-E7F458224FFA}" type="presParOf" srcId="{FCB7D1D2-AEF1-4A9D-A002-E5494662E207}" destId="{78F9AF61-C446-4912-BE3F-8666AE8F7C97}" srcOrd="1" destOrd="0" presId="urn:microsoft.com/office/officeart/2005/8/layout/pyramid2"/>
    <dgm:cxn modelId="{3D59AF5B-F71D-45D3-B980-325DAD690656}" type="presParOf" srcId="{FCB7D1D2-AEF1-4A9D-A002-E5494662E207}" destId="{01AC6EF7-F12E-4024-AE9E-4DCA08E6414C}" srcOrd="2" destOrd="0" presId="urn:microsoft.com/office/officeart/2005/8/layout/pyramid2"/>
    <dgm:cxn modelId="{9E00C243-A9D3-4269-A32B-0B2520227DC3}" type="presParOf" srcId="{FCB7D1D2-AEF1-4A9D-A002-E5494662E207}" destId="{1710F006-4768-4D83-8315-8FB6EE8DD7DF}" srcOrd="3" destOrd="0" presId="urn:microsoft.com/office/officeart/2005/8/layout/pyramid2"/>
    <dgm:cxn modelId="{7A1B353F-E023-4369-9EB4-B9C33C082082}" type="presParOf" srcId="{FCB7D1D2-AEF1-4A9D-A002-E5494662E207}" destId="{769EC2C5-8408-4772-9D10-889266239B3C}" srcOrd="4" destOrd="0" presId="urn:microsoft.com/office/officeart/2005/8/layout/pyramid2"/>
    <dgm:cxn modelId="{4286506E-F8D6-45D9-950A-89A71B950268}" type="presParOf" srcId="{FCB7D1D2-AEF1-4A9D-A002-E5494662E207}" destId="{8EBAD4DC-0BBA-4705-ACD5-709F9D620E1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4FA327-612A-4121-A3B8-95A5E33C3A2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77A1079-C5B9-474D-8B4E-E0F0C3404C4C}">
      <dgm:prSet phldrT="[Texto]"/>
      <dgm:spPr>
        <a:solidFill>
          <a:srgbClr val="FFC000"/>
        </a:solidFill>
      </dgm:spPr>
      <dgm:t>
        <a:bodyPr/>
        <a:lstStyle/>
        <a:p>
          <a:endParaRPr lang="es-EC" dirty="0"/>
        </a:p>
      </dgm:t>
    </dgm:pt>
    <dgm:pt modelId="{1C4D3C58-0872-4CB1-BF34-103AADBD6157}" type="parTrans" cxnId="{BF207595-DA2C-46BD-960B-AF5153D14951}">
      <dgm:prSet/>
      <dgm:spPr/>
      <dgm:t>
        <a:bodyPr/>
        <a:lstStyle/>
        <a:p>
          <a:endParaRPr lang="es-EC"/>
        </a:p>
      </dgm:t>
    </dgm:pt>
    <dgm:pt modelId="{BACC6885-BC9E-4B0B-A325-7D57E7DB1B92}" type="sibTrans" cxnId="{BF207595-DA2C-46BD-960B-AF5153D14951}">
      <dgm:prSet/>
      <dgm:spPr/>
      <dgm:t>
        <a:bodyPr/>
        <a:lstStyle/>
        <a:p>
          <a:endParaRPr lang="es-EC"/>
        </a:p>
      </dgm:t>
    </dgm:pt>
    <dgm:pt modelId="{F7E0C1AF-60CA-48BB-9E0B-C93AEC5436B0}">
      <dgm:prSet phldrT="[Texto]"/>
      <dgm:spPr/>
      <dgm:t>
        <a:bodyPr/>
        <a:lstStyle/>
        <a:p>
          <a:r>
            <a:rPr lang="es-EC" dirty="0" smtClean="0"/>
            <a:t>Plazo</a:t>
          </a:r>
          <a:endParaRPr lang="es-EC" dirty="0"/>
        </a:p>
      </dgm:t>
    </dgm:pt>
    <dgm:pt modelId="{05AA508C-6E71-48B7-A55D-1FD7E9C2E9E6}" type="parTrans" cxnId="{ED94381E-8CFD-4E4A-8D66-98EC2923BA0E}">
      <dgm:prSet/>
      <dgm:spPr/>
      <dgm:t>
        <a:bodyPr/>
        <a:lstStyle/>
        <a:p>
          <a:endParaRPr lang="es-EC"/>
        </a:p>
      </dgm:t>
    </dgm:pt>
    <dgm:pt modelId="{70064EB5-DD67-45FF-AC00-FEB7313F58E5}" type="sibTrans" cxnId="{ED94381E-8CFD-4E4A-8D66-98EC2923BA0E}">
      <dgm:prSet/>
      <dgm:spPr/>
      <dgm:t>
        <a:bodyPr/>
        <a:lstStyle/>
        <a:p>
          <a:endParaRPr lang="es-EC"/>
        </a:p>
      </dgm:t>
    </dgm:pt>
    <dgm:pt modelId="{C8880CFB-87B0-48CA-9865-82F7C02A10A5}">
      <dgm:prSet phldrT="[Texto]"/>
      <dgm:spPr/>
      <dgm:t>
        <a:bodyPr/>
        <a:lstStyle/>
        <a:p>
          <a:r>
            <a:rPr lang="es-EC" dirty="0" smtClean="0"/>
            <a:t>Tiempo (momento oportuno)</a:t>
          </a:r>
          <a:endParaRPr lang="es-EC" dirty="0"/>
        </a:p>
      </dgm:t>
    </dgm:pt>
    <dgm:pt modelId="{909132D0-5DA6-4004-905D-50BBDD1FA88A}" type="parTrans" cxnId="{B5B6C394-83C5-4A99-8F1B-A80830E68821}">
      <dgm:prSet/>
      <dgm:spPr/>
      <dgm:t>
        <a:bodyPr/>
        <a:lstStyle/>
        <a:p>
          <a:endParaRPr lang="es-EC"/>
        </a:p>
      </dgm:t>
    </dgm:pt>
    <dgm:pt modelId="{542869FF-47CD-4C26-AF95-3E6807AD4DC1}" type="sibTrans" cxnId="{B5B6C394-83C5-4A99-8F1B-A80830E68821}">
      <dgm:prSet/>
      <dgm:spPr/>
      <dgm:t>
        <a:bodyPr/>
        <a:lstStyle/>
        <a:p>
          <a:endParaRPr lang="es-EC"/>
        </a:p>
      </dgm:t>
    </dgm:pt>
    <dgm:pt modelId="{F42DAE91-24A7-4B66-B226-6C955C0D0119}">
      <dgm:prSet phldrT="[Texto]" phldr="1"/>
      <dgm:spPr>
        <a:solidFill>
          <a:srgbClr val="00B050"/>
        </a:solidFill>
      </dgm:spPr>
      <dgm:t>
        <a:bodyPr/>
        <a:lstStyle/>
        <a:p>
          <a:endParaRPr lang="es-EC" dirty="0"/>
        </a:p>
      </dgm:t>
    </dgm:pt>
    <dgm:pt modelId="{9D370937-2022-4200-8F17-9DCCFE899A6A}" type="parTrans" cxnId="{96343E98-C466-4BA7-B1EB-7D8CCFF62D6B}">
      <dgm:prSet/>
      <dgm:spPr/>
      <dgm:t>
        <a:bodyPr/>
        <a:lstStyle/>
        <a:p>
          <a:endParaRPr lang="es-EC"/>
        </a:p>
      </dgm:t>
    </dgm:pt>
    <dgm:pt modelId="{1EA4D2E2-69A1-4536-BEE0-8FA152335715}" type="sibTrans" cxnId="{96343E98-C466-4BA7-B1EB-7D8CCFF62D6B}">
      <dgm:prSet/>
      <dgm:spPr/>
      <dgm:t>
        <a:bodyPr/>
        <a:lstStyle/>
        <a:p>
          <a:endParaRPr lang="es-EC"/>
        </a:p>
      </dgm:t>
    </dgm:pt>
    <dgm:pt modelId="{5AB04475-8AEC-411B-A6C0-149AF1005B7E}">
      <dgm:prSet phldrT="[Texto]"/>
      <dgm:spPr/>
      <dgm:t>
        <a:bodyPr/>
        <a:lstStyle/>
        <a:p>
          <a:r>
            <a:rPr lang="es-EC" dirty="0" smtClean="0"/>
            <a:t>Cantidad</a:t>
          </a:r>
          <a:endParaRPr lang="es-EC" dirty="0"/>
        </a:p>
      </dgm:t>
    </dgm:pt>
    <dgm:pt modelId="{2EEC16A6-78BA-4552-A3A1-EEAEC68092E7}" type="parTrans" cxnId="{35747022-672F-4248-9C67-EC46D77708D1}">
      <dgm:prSet/>
      <dgm:spPr/>
      <dgm:t>
        <a:bodyPr/>
        <a:lstStyle/>
        <a:p>
          <a:endParaRPr lang="es-EC"/>
        </a:p>
      </dgm:t>
    </dgm:pt>
    <dgm:pt modelId="{18D61940-171D-4953-9FA0-B79B1B71AFB4}" type="sibTrans" cxnId="{35747022-672F-4248-9C67-EC46D77708D1}">
      <dgm:prSet/>
      <dgm:spPr/>
      <dgm:t>
        <a:bodyPr/>
        <a:lstStyle/>
        <a:p>
          <a:endParaRPr lang="es-EC"/>
        </a:p>
      </dgm:t>
    </dgm:pt>
    <dgm:pt modelId="{7D436577-3345-4900-923A-30A69331E2AC}">
      <dgm:prSet phldrT="[Texto]"/>
      <dgm:spPr/>
      <dgm:t>
        <a:bodyPr/>
        <a:lstStyle/>
        <a:p>
          <a:r>
            <a:rPr lang="es-EC" dirty="0" smtClean="0"/>
            <a:t>Lugar</a:t>
          </a:r>
          <a:endParaRPr lang="es-EC" dirty="0"/>
        </a:p>
      </dgm:t>
    </dgm:pt>
    <dgm:pt modelId="{B22231C6-F3AF-4B1B-83C3-344ECC2F03A2}" type="parTrans" cxnId="{388B2723-4B7D-434A-9DCD-09C4EF727AC2}">
      <dgm:prSet/>
      <dgm:spPr/>
      <dgm:t>
        <a:bodyPr/>
        <a:lstStyle/>
        <a:p>
          <a:endParaRPr lang="es-EC"/>
        </a:p>
      </dgm:t>
    </dgm:pt>
    <dgm:pt modelId="{D587C17D-DDA6-45F4-AAB2-06DBF5BAEE0E}" type="sibTrans" cxnId="{388B2723-4B7D-434A-9DCD-09C4EF727AC2}">
      <dgm:prSet/>
      <dgm:spPr/>
      <dgm:t>
        <a:bodyPr/>
        <a:lstStyle/>
        <a:p>
          <a:endParaRPr lang="es-EC"/>
        </a:p>
      </dgm:t>
    </dgm:pt>
    <dgm:pt modelId="{893C4EFD-1133-47D0-88DB-22D75C87FBD2}">
      <dgm:prSet phldrT="[Texto]" phldr="1"/>
      <dgm:spPr/>
      <dgm:t>
        <a:bodyPr/>
        <a:lstStyle/>
        <a:p>
          <a:endParaRPr lang="es-EC"/>
        </a:p>
      </dgm:t>
    </dgm:pt>
    <dgm:pt modelId="{6BA5AF03-DAFA-426F-BD70-567C260A9D83}" type="parTrans" cxnId="{3416A6A0-3E93-42C6-B5BD-8BDDE14A4663}">
      <dgm:prSet/>
      <dgm:spPr/>
      <dgm:t>
        <a:bodyPr/>
        <a:lstStyle/>
        <a:p>
          <a:endParaRPr lang="es-EC"/>
        </a:p>
      </dgm:t>
    </dgm:pt>
    <dgm:pt modelId="{695B5096-A90E-455C-9DC6-76AB093CB1B7}" type="sibTrans" cxnId="{3416A6A0-3E93-42C6-B5BD-8BDDE14A4663}">
      <dgm:prSet/>
      <dgm:spPr/>
      <dgm:t>
        <a:bodyPr/>
        <a:lstStyle/>
        <a:p>
          <a:endParaRPr lang="es-EC"/>
        </a:p>
      </dgm:t>
    </dgm:pt>
    <dgm:pt modelId="{3701DB65-40E5-40AF-BC8B-EACC11AA431D}">
      <dgm:prSet phldrT="[Texto]"/>
      <dgm:spPr/>
      <dgm:t>
        <a:bodyPr/>
        <a:lstStyle/>
        <a:p>
          <a:r>
            <a:rPr lang="es-EC" dirty="0" smtClean="0"/>
            <a:t>Condición</a:t>
          </a:r>
          <a:endParaRPr lang="es-EC" dirty="0"/>
        </a:p>
      </dgm:t>
    </dgm:pt>
    <dgm:pt modelId="{E111BB83-A04F-4C6C-9AAA-7CEF210418E0}" type="parTrans" cxnId="{7663F9C6-B4FF-48D1-88BF-CB2A6E7FB6AB}">
      <dgm:prSet/>
      <dgm:spPr/>
      <dgm:t>
        <a:bodyPr/>
        <a:lstStyle/>
        <a:p>
          <a:endParaRPr lang="es-EC"/>
        </a:p>
      </dgm:t>
    </dgm:pt>
    <dgm:pt modelId="{4AC4420C-206B-4487-8817-A87D96CE7A76}" type="sibTrans" cxnId="{7663F9C6-B4FF-48D1-88BF-CB2A6E7FB6AB}">
      <dgm:prSet/>
      <dgm:spPr/>
      <dgm:t>
        <a:bodyPr/>
        <a:lstStyle/>
        <a:p>
          <a:endParaRPr lang="es-EC"/>
        </a:p>
      </dgm:t>
    </dgm:pt>
    <dgm:pt modelId="{4AC4128C-9E3D-4A77-A973-2A7F5216A178}">
      <dgm:prSet phldrT="[Texto]"/>
      <dgm:spPr/>
      <dgm:t>
        <a:bodyPr/>
        <a:lstStyle/>
        <a:p>
          <a:r>
            <a:rPr lang="es-EC" dirty="0" smtClean="0"/>
            <a:t>Costos</a:t>
          </a:r>
          <a:endParaRPr lang="es-EC" dirty="0"/>
        </a:p>
      </dgm:t>
    </dgm:pt>
    <dgm:pt modelId="{8EE981ED-4262-4797-937C-B8ECDADB5FCD}" type="parTrans" cxnId="{627AAA7E-4EC7-41DC-923F-B886872BA751}">
      <dgm:prSet/>
      <dgm:spPr/>
      <dgm:t>
        <a:bodyPr/>
        <a:lstStyle/>
        <a:p>
          <a:endParaRPr lang="es-EC"/>
        </a:p>
      </dgm:t>
    </dgm:pt>
    <dgm:pt modelId="{BA6FC63D-AEA8-4427-BFB9-1A4C546E0DA9}" type="sibTrans" cxnId="{627AAA7E-4EC7-41DC-923F-B886872BA751}">
      <dgm:prSet/>
      <dgm:spPr/>
      <dgm:t>
        <a:bodyPr/>
        <a:lstStyle/>
        <a:p>
          <a:endParaRPr lang="es-EC"/>
        </a:p>
      </dgm:t>
    </dgm:pt>
    <dgm:pt modelId="{D95352CC-CF87-43AA-840D-57BC63EB47A9}" type="pres">
      <dgm:prSet presAssocID="{954FA327-612A-4121-A3B8-95A5E33C3A2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30788A4-3037-4409-A293-61DA49E18E85}" type="pres">
      <dgm:prSet presAssocID="{B77A1079-C5B9-474D-8B4E-E0F0C3404C4C}" presName="composite" presStyleCnt="0"/>
      <dgm:spPr/>
    </dgm:pt>
    <dgm:pt modelId="{E92BFDED-BA6B-4AEE-91FB-8BA0F705424D}" type="pres">
      <dgm:prSet presAssocID="{B77A1079-C5B9-474D-8B4E-E0F0C3404C4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A33999C-B750-4354-9743-AF3DEBCFB9F4}" type="pres">
      <dgm:prSet presAssocID="{B77A1079-C5B9-474D-8B4E-E0F0C3404C4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36A238E-892B-4F37-95A1-C73D6DF32816}" type="pres">
      <dgm:prSet presAssocID="{BACC6885-BC9E-4B0B-A325-7D57E7DB1B92}" presName="sp" presStyleCnt="0"/>
      <dgm:spPr/>
    </dgm:pt>
    <dgm:pt modelId="{131B9705-0AC6-473C-9546-85B260F4AC80}" type="pres">
      <dgm:prSet presAssocID="{F42DAE91-24A7-4B66-B226-6C955C0D0119}" presName="composite" presStyleCnt="0"/>
      <dgm:spPr/>
    </dgm:pt>
    <dgm:pt modelId="{851BC6B4-929A-4C42-B0CC-BA25EA006340}" type="pres">
      <dgm:prSet presAssocID="{F42DAE91-24A7-4B66-B226-6C955C0D011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3B3B15-FD2E-4451-81EA-6B3A61DDDDE5}" type="pres">
      <dgm:prSet presAssocID="{F42DAE91-24A7-4B66-B226-6C955C0D011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1A59562-8275-4A93-A832-64B29C6FFF3E}" type="pres">
      <dgm:prSet presAssocID="{1EA4D2E2-69A1-4536-BEE0-8FA152335715}" presName="sp" presStyleCnt="0"/>
      <dgm:spPr/>
    </dgm:pt>
    <dgm:pt modelId="{CE260143-EA0B-4CFB-BF83-380EF5377B6D}" type="pres">
      <dgm:prSet presAssocID="{893C4EFD-1133-47D0-88DB-22D75C87FBD2}" presName="composite" presStyleCnt="0"/>
      <dgm:spPr/>
    </dgm:pt>
    <dgm:pt modelId="{229302E7-5022-4E5E-A33F-35EE89E7E82A}" type="pres">
      <dgm:prSet presAssocID="{893C4EFD-1133-47D0-88DB-22D75C87FBD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C938E9C-9A7A-42D2-89B0-708ADBCF5AFF}" type="pres">
      <dgm:prSet presAssocID="{893C4EFD-1133-47D0-88DB-22D75C87FBD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FD2E11F5-58A6-4BB4-8B2C-778AAA1BD4B2}" type="presOf" srcId="{3701DB65-40E5-40AF-BC8B-EACC11AA431D}" destId="{CC938E9C-9A7A-42D2-89B0-708ADBCF5AFF}" srcOrd="0" destOrd="0" presId="urn:microsoft.com/office/officeart/2005/8/layout/chevron2"/>
    <dgm:cxn modelId="{627AAA7E-4EC7-41DC-923F-B886872BA751}" srcId="{893C4EFD-1133-47D0-88DB-22D75C87FBD2}" destId="{4AC4128C-9E3D-4A77-A973-2A7F5216A178}" srcOrd="1" destOrd="0" parTransId="{8EE981ED-4262-4797-937C-B8ECDADB5FCD}" sibTransId="{BA6FC63D-AEA8-4427-BFB9-1A4C546E0DA9}"/>
    <dgm:cxn modelId="{B12D5FB9-2060-46E7-9BE9-AE26CD6BA7C8}" type="presOf" srcId="{4AC4128C-9E3D-4A77-A973-2A7F5216A178}" destId="{CC938E9C-9A7A-42D2-89B0-708ADBCF5AFF}" srcOrd="0" destOrd="1" presId="urn:microsoft.com/office/officeart/2005/8/layout/chevron2"/>
    <dgm:cxn modelId="{F8912B7A-368B-4047-809D-328FCB3309AB}" type="presOf" srcId="{954FA327-612A-4121-A3B8-95A5E33C3A21}" destId="{D95352CC-CF87-43AA-840D-57BC63EB47A9}" srcOrd="0" destOrd="0" presId="urn:microsoft.com/office/officeart/2005/8/layout/chevron2"/>
    <dgm:cxn modelId="{07E1E9C0-7226-4A9C-AFE4-47C627A8A0E3}" type="presOf" srcId="{C8880CFB-87B0-48CA-9865-82F7C02A10A5}" destId="{7A33999C-B750-4354-9743-AF3DEBCFB9F4}" srcOrd="0" destOrd="1" presId="urn:microsoft.com/office/officeart/2005/8/layout/chevron2"/>
    <dgm:cxn modelId="{7663F9C6-B4FF-48D1-88BF-CB2A6E7FB6AB}" srcId="{893C4EFD-1133-47D0-88DB-22D75C87FBD2}" destId="{3701DB65-40E5-40AF-BC8B-EACC11AA431D}" srcOrd="0" destOrd="0" parTransId="{E111BB83-A04F-4C6C-9AAA-7CEF210418E0}" sibTransId="{4AC4420C-206B-4487-8817-A87D96CE7A76}"/>
    <dgm:cxn modelId="{3416A6A0-3E93-42C6-B5BD-8BDDE14A4663}" srcId="{954FA327-612A-4121-A3B8-95A5E33C3A21}" destId="{893C4EFD-1133-47D0-88DB-22D75C87FBD2}" srcOrd="2" destOrd="0" parTransId="{6BA5AF03-DAFA-426F-BD70-567C260A9D83}" sibTransId="{695B5096-A90E-455C-9DC6-76AB093CB1B7}"/>
    <dgm:cxn modelId="{BF207595-DA2C-46BD-960B-AF5153D14951}" srcId="{954FA327-612A-4121-A3B8-95A5E33C3A21}" destId="{B77A1079-C5B9-474D-8B4E-E0F0C3404C4C}" srcOrd="0" destOrd="0" parTransId="{1C4D3C58-0872-4CB1-BF34-103AADBD6157}" sibTransId="{BACC6885-BC9E-4B0B-A325-7D57E7DB1B92}"/>
    <dgm:cxn modelId="{6AE0153A-FE64-47E4-AB71-C28C2090680B}" type="presOf" srcId="{5AB04475-8AEC-411B-A6C0-149AF1005B7E}" destId="{9A3B3B15-FD2E-4451-81EA-6B3A61DDDDE5}" srcOrd="0" destOrd="0" presId="urn:microsoft.com/office/officeart/2005/8/layout/chevron2"/>
    <dgm:cxn modelId="{E398C3C8-376B-411D-A832-647ADD346EFB}" type="presOf" srcId="{F7E0C1AF-60CA-48BB-9E0B-C93AEC5436B0}" destId="{7A33999C-B750-4354-9743-AF3DEBCFB9F4}" srcOrd="0" destOrd="0" presId="urn:microsoft.com/office/officeart/2005/8/layout/chevron2"/>
    <dgm:cxn modelId="{35747022-672F-4248-9C67-EC46D77708D1}" srcId="{F42DAE91-24A7-4B66-B226-6C955C0D0119}" destId="{5AB04475-8AEC-411B-A6C0-149AF1005B7E}" srcOrd="0" destOrd="0" parTransId="{2EEC16A6-78BA-4552-A3A1-EEAEC68092E7}" sibTransId="{18D61940-171D-4953-9FA0-B79B1B71AFB4}"/>
    <dgm:cxn modelId="{388B2723-4B7D-434A-9DCD-09C4EF727AC2}" srcId="{F42DAE91-24A7-4B66-B226-6C955C0D0119}" destId="{7D436577-3345-4900-923A-30A69331E2AC}" srcOrd="1" destOrd="0" parTransId="{B22231C6-F3AF-4B1B-83C3-344ECC2F03A2}" sibTransId="{D587C17D-DDA6-45F4-AAB2-06DBF5BAEE0E}"/>
    <dgm:cxn modelId="{610BF62B-0AC1-4C36-9544-882C15CDB48F}" type="presOf" srcId="{F42DAE91-24A7-4B66-B226-6C955C0D0119}" destId="{851BC6B4-929A-4C42-B0CC-BA25EA006340}" srcOrd="0" destOrd="0" presId="urn:microsoft.com/office/officeart/2005/8/layout/chevron2"/>
    <dgm:cxn modelId="{96343E98-C466-4BA7-B1EB-7D8CCFF62D6B}" srcId="{954FA327-612A-4121-A3B8-95A5E33C3A21}" destId="{F42DAE91-24A7-4B66-B226-6C955C0D0119}" srcOrd="1" destOrd="0" parTransId="{9D370937-2022-4200-8F17-9DCCFE899A6A}" sibTransId="{1EA4D2E2-69A1-4536-BEE0-8FA152335715}"/>
    <dgm:cxn modelId="{B5B6C394-83C5-4A99-8F1B-A80830E68821}" srcId="{B77A1079-C5B9-474D-8B4E-E0F0C3404C4C}" destId="{C8880CFB-87B0-48CA-9865-82F7C02A10A5}" srcOrd="1" destOrd="0" parTransId="{909132D0-5DA6-4004-905D-50BBDD1FA88A}" sibTransId="{542869FF-47CD-4C26-AF95-3E6807AD4DC1}"/>
    <dgm:cxn modelId="{FB93A5BE-EA77-4AB5-BDF5-8B30C0F7D98D}" type="presOf" srcId="{B77A1079-C5B9-474D-8B4E-E0F0C3404C4C}" destId="{E92BFDED-BA6B-4AEE-91FB-8BA0F705424D}" srcOrd="0" destOrd="0" presId="urn:microsoft.com/office/officeart/2005/8/layout/chevron2"/>
    <dgm:cxn modelId="{ED94381E-8CFD-4E4A-8D66-98EC2923BA0E}" srcId="{B77A1079-C5B9-474D-8B4E-E0F0C3404C4C}" destId="{F7E0C1AF-60CA-48BB-9E0B-C93AEC5436B0}" srcOrd="0" destOrd="0" parTransId="{05AA508C-6E71-48B7-A55D-1FD7E9C2E9E6}" sibTransId="{70064EB5-DD67-45FF-AC00-FEB7313F58E5}"/>
    <dgm:cxn modelId="{1258C358-F99C-4746-95CC-FE0AA79CF539}" type="presOf" srcId="{7D436577-3345-4900-923A-30A69331E2AC}" destId="{9A3B3B15-FD2E-4451-81EA-6B3A61DDDDE5}" srcOrd="0" destOrd="1" presId="urn:microsoft.com/office/officeart/2005/8/layout/chevron2"/>
    <dgm:cxn modelId="{3DD52631-8474-4EE2-93F9-BEE1055B2547}" type="presOf" srcId="{893C4EFD-1133-47D0-88DB-22D75C87FBD2}" destId="{229302E7-5022-4E5E-A33F-35EE89E7E82A}" srcOrd="0" destOrd="0" presId="urn:microsoft.com/office/officeart/2005/8/layout/chevron2"/>
    <dgm:cxn modelId="{749A581D-9F7B-49A3-A195-5300AF73DF7B}" type="presParOf" srcId="{D95352CC-CF87-43AA-840D-57BC63EB47A9}" destId="{030788A4-3037-4409-A293-61DA49E18E85}" srcOrd="0" destOrd="0" presId="urn:microsoft.com/office/officeart/2005/8/layout/chevron2"/>
    <dgm:cxn modelId="{DED7DBF2-BCD2-4077-8DAA-BE7500FF80D4}" type="presParOf" srcId="{030788A4-3037-4409-A293-61DA49E18E85}" destId="{E92BFDED-BA6B-4AEE-91FB-8BA0F705424D}" srcOrd="0" destOrd="0" presId="urn:microsoft.com/office/officeart/2005/8/layout/chevron2"/>
    <dgm:cxn modelId="{319549D0-B445-4A14-8382-609AAC95BDC7}" type="presParOf" srcId="{030788A4-3037-4409-A293-61DA49E18E85}" destId="{7A33999C-B750-4354-9743-AF3DEBCFB9F4}" srcOrd="1" destOrd="0" presId="urn:microsoft.com/office/officeart/2005/8/layout/chevron2"/>
    <dgm:cxn modelId="{1B764296-84D5-48A5-AD0E-2B7F48FF57C8}" type="presParOf" srcId="{D95352CC-CF87-43AA-840D-57BC63EB47A9}" destId="{136A238E-892B-4F37-95A1-C73D6DF32816}" srcOrd="1" destOrd="0" presId="urn:microsoft.com/office/officeart/2005/8/layout/chevron2"/>
    <dgm:cxn modelId="{28CDBAB3-A57B-4CAE-A86B-3235EC0C32AA}" type="presParOf" srcId="{D95352CC-CF87-43AA-840D-57BC63EB47A9}" destId="{131B9705-0AC6-473C-9546-85B260F4AC80}" srcOrd="2" destOrd="0" presId="urn:microsoft.com/office/officeart/2005/8/layout/chevron2"/>
    <dgm:cxn modelId="{2E3362A3-E976-4E86-B333-8604B0B73EBD}" type="presParOf" srcId="{131B9705-0AC6-473C-9546-85B260F4AC80}" destId="{851BC6B4-929A-4C42-B0CC-BA25EA006340}" srcOrd="0" destOrd="0" presId="urn:microsoft.com/office/officeart/2005/8/layout/chevron2"/>
    <dgm:cxn modelId="{697305F0-C513-4675-959D-9F378CD08EB6}" type="presParOf" srcId="{131B9705-0AC6-473C-9546-85B260F4AC80}" destId="{9A3B3B15-FD2E-4451-81EA-6B3A61DDDDE5}" srcOrd="1" destOrd="0" presId="urn:microsoft.com/office/officeart/2005/8/layout/chevron2"/>
    <dgm:cxn modelId="{8A51F33C-ACFB-43C6-A682-610C67E4CEB6}" type="presParOf" srcId="{D95352CC-CF87-43AA-840D-57BC63EB47A9}" destId="{61A59562-8275-4A93-A832-64B29C6FFF3E}" srcOrd="3" destOrd="0" presId="urn:microsoft.com/office/officeart/2005/8/layout/chevron2"/>
    <dgm:cxn modelId="{23522E6F-E88E-4488-84DA-6799F8371F93}" type="presParOf" srcId="{D95352CC-CF87-43AA-840D-57BC63EB47A9}" destId="{CE260143-EA0B-4CFB-BF83-380EF5377B6D}" srcOrd="4" destOrd="0" presId="urn:microsoft.com/office/officeart/2005/8/layout/chevron2"/>
    <dgm:cxn modelId="{1D7D3D61-49C8-4B20-A2CD-43F26F5A2B9A}" type="presParOf" srcId="{CE260143-EA0B-4CFB-BF83-380EF5377B6D}" destId="{229302E7-5022-4E5E-A33F-35EE89E7E82A}" srcOrd="0" destOrd="0" presId="urn:microsoft.com/office/officeart/2005/8/layout/chevron2"/>
    <dgm:cxn modelId="{A79991EA-76F5-4876-9DF6-49359F4EE461}" type="presParOf" srcId="{CE260143-EA0B-4CFB-BF83-380EF5377B6D}" destId="{CC938E9C-9A7A-42D2-89B0-708ADBCF5AF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249D6-3959-4794-9F2A-83F19200F14A}">
      <dsp:nvSpPr>
        <dsp:cNvPr id="0" name=""/>
        <dsp:cNvSpPr/>
      </dsp:nvSpPr>
      <dsp:spPr>
        <a:xfrm>
          <a:off x="1332547" y="0"/>
          <a:ext cx="4838700" cy="48387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42A79-E93C-4D97-9C43-7931F845C3CA}">
      <dsp:nvSpPr>
        <dsp:cNvPr id="0" name=""/>
        <dsp:cNvSpPr/>
      </dsp:nvSpPr>
      <dsp:spPr>
        <a:xfrm>
          <a:off x="3751897" y="486468"/>
          <a:ext cx="3145155" cy="11454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PIB 1960-2000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2,5% </a:t>
          </a:r>
          <a:endParaRPr lang="es-EC" sz="2600" kern="1200" dirty="0"/>
        </a:p>
      </dsp:txBody>
      <dsp:txXfrm>
        <a:off x="3807811" y="542382"/>
        <a:ext cx="3033327" cy="1033583"/>
      </dsp:txXfrm>
    </dsp:sp>
    <dsp:sp modelId="{01AC6EF7-F12E-4024-AE9E-4DCA08E6414C}">
      <dsp:nvSpPr>
        <dsp:cNvPr id="0" name=""/>
        <dsp:cNvSpPr/>
      </dsp:nvSpPr>
      <dsp:spPr>
        <a:xfrm>
          <a:off x="3751897" y="1775056"/>
          <a:ext cx="3145155" cy="11454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PIB 1999-2006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3.4%</a:t>
          </a:r>
          <a:endParaRPr lang="es-EC" sz="2600" kern="1200" dirty="0"/>
        </a:p>
      </dsp:txBody>
      <dsp:txXfrm>
        <a:off x="3807811" y="1830970"/>
        <a:ext cx="3033327" cy="1033583"/>
      </dsp:txXfrm>
    </dsp:sp>
    <dsp:sp modelId="{769EC2C5-8408-4772-9D10-889266239B3C}">
      <dsp:nvSpPr>
        <dsp:cNvPr id="0" name=""/>
        <dsp:cNvSpPr/>
      </dsp:nvSpPr>
      <dsp:spPr>
        <a:xfrm>
          <a:off x="3751897" y="3063643"/>
          <a:ext cx="3145155" cy="11454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PIB 2007-2010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/>
            <a:t>3.7%</a:t>
          </a:r>
          <a:endParaRPr lang="es-EC" sz="2600" kern="1200" dirty="0"/>
        </a:p>
      </dsp:txBody>
      <dsp:txXfrm>
        <a:off x="3807811" y="3119557"/>
        <a:ext cx="3033327" cy="1033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BFDED-BA6B-4AEE-91FB-8BA0F705424D}">
      <dsp:nvSpPr>
        <dsp:cNvPr id="0" name=""/>
        <dsp:cNvSpPr/>
      </dsp:nvSpPr>
      <dsp:spPr>
        <a:xfrm rot="5400000">
          <a:off x="-247798" y="249366"/>
          <a:ext cx="1651992" cy="1156394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300" kern="1200" dirty="0"/>
        </a:p>
      </dsp:txBody>
      <dsp:txXfrm rot="-5400000">
        <a:off x="1" y="579764"/>
        <a:ext cx="1156394" cy="495598"/>
      </dsp:txXfrm>
    </dsp:sp>
    <dsp:sp modelId="{7A33999C-B750-4354-9743-AF3DEBCFB9F4}">
      <dsp:nvSpPr>
        <dsp:cNvPr id="0" name=""/>
        <dsp:cNvSpPr/>
      </dsp:nvSpPr>
      <dsp:spPr>
        <a:xfrm rot="5400000">
          <a:off x="4156099" y="-2998137"/>
          <a:ext cx="1073794" cy="7073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3100" kern="1200" dirty="0" smtClean="0"/>
            <a:t>Plazo</a:t>
          </a:r>
          <a:endParaRPr lang="es-EC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3100" kern="1200" dirty="0" smtClean="0"/>
            <a:t>Tiempo (momento oportuno)</a:t>
          </a:r>
          <a:endParaRPr lang="es-EC" sz="3100" kern="1200" dirty="0"/>
        </a:p>
      </dsp:txBody>
      <dsp:txXfrm rot="-5400000">
        <a:off x="1156394" y="53986"/>
        <a:ext cx="7020787" cy="968958"/>
      </dsp:txXfrm>
    </dsp:sp>
    <dsp:sp modelId="{851BC6B4-929A-4C42-B0CC-BA25EA006340}">
      <dsp:nvSpPr>
        <dsp:cNvPr id="0" name=""/>
        <dsp:cNvSpPr/>
      </dsp:nvSpPr>
      <dsp:spPr>
        <a:xfrm rot="5400000">
          <a:off x="-247798" y="1707802"/>
          <a:ext cx="1651992" cy="1156394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900" kern="1200" dirty="0"/>
        </a:p>
      </dsp:txBody>
      <dsp:txXfrm rot="-5400000">
        <a:off x="1" y="2038200"/>
        <a:ext cx="1156394" cy="495598"/>
      </dsp:txXfrm>
    </dsp:sp>
    <dsp:sp modelId="{9A3B3B15-FD2E-4451-81EA-6B3A61DDDDE5}">
      <dsp:nvSpPr>
        <dsp:cNvPr id="0" name=""/>
        <dsp:cNvSpPr/>
      </dsp:nvSpPr>
      <dsp:spPr>
        <a:xfrm rot="5400000">
          <a:off x="4156099" y="-1539701"/>
          <a:ext cx="1073794" cy="7073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3100" kern="1200" dirty="0" smtClean="0"/>
            <a:t>Cantidad</a:t>
          </a:r>
          <a:endParaRPr lang="es-EC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3100" kern="1200" dirty="0" smtClean="0"/>
            <a:t>Lugar</a:t>
          </a:r>
          <a:endParaRPr lang="es-EC" sz="3100" kern="1200" dirty="0"/>
        </a:p>
      </dsp:txBody>
      <dsp:txXfrm rot="-5400000">
        <a:off x="1156394" y="1512422"/>
        <a:ext cx="7020787" cy="968958"/>
      </dsp:txXfrm>
    </dsp:sp>
    <dsp:sp modelId="{229302E7-5022-4E5E-A33F-35EE89E7E82A}">
      <dsp:nvSpPr>
        <dsp:cNvPr id="0" name=""/>
        <dsp:cNvSpPr/>
      </dsp:nvSpPr>
      <dsp:spPr>
        <a:xfrm rot="5400000">
          <a:off x="-247798" y="3166238"/>
          <a:ext cx="1651992" cy="115639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900" kern="1200"/>
        </a:p>
      </dsp:txBody>
      <dsp:txXfrm rot="-5400000">
        <a:off x="1" y="3496636"/>
        <a:ext cx="1156394" cy="495598"/>
      </dsp:txXfrm>
    </dsp:sp>
    <dsp:sp modelId="{CC938E9C-9A7A-42D2-89B0-708ADBCF5AFF}">
      <dsp:nvSpPr>
        <dsp:cNvPr id="0" name=""/>
        <dsp:cNvSpPr/>
      </dsp:nvSpPr>
      <dsp:spPr>
        <a:xfrm rot="5400000">
          <a:off x="4156099" y="-81265"/>
          <a:ext cx="1073794" cy="7073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3100" kern="1200" dirty="0" smtClean="0"/>
            <a:t>Condición</a:t>
          </a:r>
          <a:endParaRPr lang="es-EC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3100" kern="1200" dirty="0" smtClean="0"/>
            <a:t>Costos</a:t>
          </a:r>
          <a:endParaRPr lang="es-EC" sz="3100" kern="1200" dirty="0"/>
        </a:p>
      </dsp:txBody>
      <dsp:txXfrm rot="-5400000">
        <a:off x="1156394" y="2970858"/>
        <a:ext cx="7020787" cy="968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85E36-ECEA-4A46-9565-F4F82D4DA4D6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B45ED-3ECD-45D0-BA24-0AC0702AB049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55363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FC36D15-2661-46CC-BD8F-8C54730F5A3C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4FACB49-7A5E-42DB-BAE2-52AD015E7EDE}" type="slidenum">
              <a:rPr lang="en-US" smtClean="0"/>
              <a:pPr eaLnBrk="1" hangingPunct="1"/>
              <a:t>41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E808BCD-5A08-4416-91BA-FB26E1BFB2FC}" type="slidenum">
              <a:rPr lang="en-US" smtClean="0"/>
              <a:pPr eaLnBrk="1" hangingPunct="1"/>
              <a:t>42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9A88AAA-ED11-4CB6-84FF-851080B79867}" type="slidenum">
              <a:rPr lang="en-US" smtClean="0"/>
              <a:pPr eaLnBrk="1" hangingPunct="1"/>
              <a:t>43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56854-B038-4608-BF7D-C86450558898}" type="slidenum">
              <a:rPr lang="es-ES"/>
              <a:pPr/>
              <a:t>48</a:t>
            </a:fld>
            <a:endParaRPr lang="es-E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87255B-A82F-43C0-878C-47E05954D28C}" type="slidenum">
              <a:rPr lang="es-ES"/>
              <a:pPr/>
              <a:t>51</a:t>
            </a:fld>
            <a:endParaRPr lang="es-ES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63FAF-5F8F-49AA-BFB4-CBD90D3F45E7}" type="slidenum">
              <a:rPr lang="es-ES"/>
              <a:pPr/>
              <a:t>52</a:t>
            </a:fld>
            <a:endParaRPr lang="es-ES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3C3C4-7E0D-4D07-BCEC-4168344FB279}" type="slidenum">
              <a:rPr lang="es-ES"/>
              <a:pPr/>
              <a:t>53</a:t>
            </a:fld>
            <a:endParaRPr lang="es-E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6125" cy="3416300"/>
          </a:xfrm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7525"/>
            <a:ext cx="5029200" cy="4097338"/>
          </a:xfrm>
        </p:spPr>
        <p:txBody>
          <a:bodyPr lIns="89725" tIns="44862" rIns="89725" bIns="44862"/>
          <a:lstStyle/>
          <a:p>
            <a:r>
              <a:rPr lang="en-US"/>
              <a:t>Safety too often is considered only an operations issue.  </a:t>
            </a:r>
          </a:p>
          <a:p>
            <a:r>
              <a:rPr lang="en-US"/>
              <a:t>Safety &amp; Health need to be framed in the entire business context.  </a:t>
            </a:r>
          </a:p>
          <a:p>
            <a:r>
              <a:rPr lang="en-US"/>
              <a:t>Senior management understand business strategy and finance.  Justifications for safety need to consider both the strategic and financial impacts.</a:t>
            </a:r>
          </a:p>
          <a:p>
            <a:r>
              <a:rPr lang="en-US"/>
              <a:t>Safety problems in the work place generally arise from not considering the organizational culture (e.g., productivity pressures) or from correctly marketing/communicating risks to employees.</a:t>
            </a:r>
            <a:endParaRPr lang="en-US" b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9BE7B1-AA11-4178-A29C-72B25AC5B01F}" type="slidenum">
              <a:rPr lang="es-ES"/>
              <a:pPr/>
              <a:t>55</a:t>
            </a:fld>
            <a:endParaRPr lang="es-E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12" name="Rectangle 11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4136"/>
            <a:ext cx="7772400" cy="1470025"/>
          </a:xfrm>
          <a:noFill/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9007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>
            <a:lvl1pPr algn="l">
              <a:defRPr/>
            </a:lvl1pPr>
          </a:lstStyle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3802" y="285728"/>
            <a:ext cx="1500198" cy="6000791"/>
          </a:xfrm>
          <a:noFill/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>
                  <a:outerShdw blurRad="50800" dist="50800" dir="13500000" algn="tl" rotWithShape="0">
                    <a:schemeClr val="tx2"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2994" y="285730"/>
            <a:ext cx="6657964" cy="6000791"/>
          </a:xfrm>
          <a:noFill/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17345"/>
            <a:ext cx="7772400" cy="1362075"/>
          </a:xfrm>
          <a:noFill/>
        </p:spPr>
        <p:txBody>
          <a:bodyPr anchor="t"/>
          <a:lstStyle>
            <a:lvl1pPr algn="ctr">
              <a:defRPr sz="4000" b="1" cap="all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426089"/>
            <a:ext cx="6400800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>
            <a:lvl1pPr algn="r">
              <a:defRPr/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2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7668"/>
            <a:ext cx="4040188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2994" y="2357433"/>
            <a:ext cx="4040188" cy="41960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819" y="1717668"/>
            <a:ext cx="4041775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820" y="2357430"/>
            <a:ext cx="4041775" cy="419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6" y="285728"/>
            <a:ext cx="3286146" cy="1143008"/>
          </a:xfrm>
        </p:spPr>
        <p:txBody>
          <a:bodyPr anchor="t"/>
          <a:lstStyle>
            <a:lvl1pPr algn="l">
              <a:defRPr sz="2000" b="1">
                <a:effectLst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7341"/>
            <a:ext cx="8215338" cy="48386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4810" y="285728"/>
            <a:ext cx="4857752" cy="114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1718046"/>
            <a:ext cx="734214" cy="4834842"/>
          </a:xfrm>
          <a:noFill/>
        </p:spPr>
        <p:txBody>
          <a:bodyPr vert="eaVert" anchor="ctr"/>
          <a:lstStyle>
            <a:lvl1pPr algn="ctr">
              <a:defRPr sz="2000" b="1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5372" y="1790268"/>
            <a:ext cx="8091100" cy="4710569"/>
          </a:xfrm>
          <a:effectLst>
            <a:glow rad="101600">
              <a:schemeClr val="accent1">
                <a:alpha val="6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994" y="285728"/>
            <a:ext cx="8229600" cy="1144800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5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6711"/>
            <a:ext cx="8229600" cy="4838735"/>
          </a:xfrm>
          <a:prstGeom prst="rect">
            <a:avLst/>
          </a:prstGeom>
          <a:noFill/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2272"/>
            <a:ext cx="1800000" cy="285728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39F48-A3EA-489B-AD9D-4470A3CA9115}" type="datetimeFigureOut">
              <a:rPr lang="es-EC" smtClean="0"/>
              <a:t>08/09/2010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64000" y="6572272"/>
            <a:ext cx="2880000" cy="285728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1428736"/>
            <a:ext cx="8100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50000"/>
                  </a:schemeClr>
                </a:solidFill>
              </a:defRPr>
            </a:lvl1pPr>
          </a:lstStyle>
          <a:p>
            <a:fld id="{78E6621D-39E2-4BC1-86B7-1F1749C3E00F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2994" y="283053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effectLst>
            <a:outerShdw blurRad="50800" dist="50800" dir="18900000" algn="tl" rotWithShape="0">
              <a:schemeClr val="tx2"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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0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/>
              <a:t>¿</a:t>
            </a:r>
            <a:r>
              <a:rPr lang="es-EC" dirty="0" smtClean="0"/>
              <a:t>Por qué no crecemos?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Factores que detienen el crecimiento económico y empresarial 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2667000" y="5029200"/>
            <a:ext cx="3895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Cámara de Comercio de Guayaquil</a:t>
            </a:r>
          </a:p>
          <a:p>
            <a:pPr algn="ctr"/>
            <a:r>
              <a:rPr lang="es-EC" dirty="0" smtClean="0"/>
              <a:t>6 de septiembre del 2010</a:t>
            </a:r>
          </a:p>
          <a:p>
            <a:pPr algn="ctr"/>
            <a:endParaRPr lang="es-EC" dirty="0"/>
          </a:p>
          <a:p>
            <a:pPr algn="ctr"/>
            <a:r>
              <a:rPr lang="es-EC" dirty="0" smtClean="0"/>
              <a:t>Guillermo Arosemena </a:t>
            </a:r>
            <a:r>
              <a:rPr lang="es-EC" smtClean="0"/>
              <a:t>Arosemena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780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Ecuador</a:t>
            </a:r>
            <a:br>
              <a:rPr lang="es-EC" dirty="0" smtClean="0"/>
            </a:br>
            <a:r>
              <a:rPr lang="es-EC" dirty="0" smtClean="0"/>
              <a:t>Crecimiento promedio anual del PIB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4196652"/>
              </p:ext>
            </p:extLst>
          </p:nvPr>
        </p:nvGraphicFramePr>
        <p:xfrm>
          <a:off x="842963" y="1716088"/>
          <a:ext cx="8229600" cy="4838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206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Ecuador frente a otras economías emergentes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7277575" cy="493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7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La regla 70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s-MX" smtClean="0"/>
              <a:t>El número de años que toma doblar el ingreso es: 70/tasa de crecimiento del PIB</a:t>
            </a:r>
          </a:p>
          <a:p>
            <a:pPr eaLnBrk="1" hangingPunct="1">
              <a:buFontTx/>
              <a:buNone/>
            </a:pPr>
            <a:r>
              <a:rPr lang="es-MX" smtClean="0"/>
              <a:t>Ejemplos:</a:t>
            </a:r>
            <a:endParaRPr lang="en-US" smtClean="0"/>
          </a:p>
          <a:p>
            <a:pPr eaLnBrk="1" hangingPunct="1"/>
            <a:r>
              <a:rPr lang="es-MX" smtClean="0"/>
              <a:t>2%: 35 años</a:t>
            </a:r>
            <a:endParaRPr lang="en-US" smtClean="0"/>
          </a:p>
          <a:p>
            <a:pPr eaLnBrk="1" hangingPunct="1"/>
            <a:r>
              <a:rPr lang="es-MX" smtClean="0"/>
              <a:t>3%: 23 años y 4 meses</a:t>
            </a:r>
            <a:endParaRPr lang="en-US" smtClean="0"/>
          </a:p>
          <a:p>
            <a:pPr eaLnBrk="1" hangingPunct="1"/>
            <a:r>
              <a:rPr lang="es-MX" smtClean="0"/>
              <a:t>5%: 14 años</a:t>
            </a:r>
            <a:endParaRPr lang="en-US" smtClean="0"/>
          </a:p>
          <a:p>
            <a:pPr eaLnBrk="1" hangingPunct="1"/>
            <a:r>
              <a:rPr lang="es-MX" smtClean="0"/>
              <a:t>10%: 7 años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4775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Ecuador y Singapur</a:t>
            </a:r>
            <a:br>
              <a:rPr lang="es-EC" dirty="0" smtClean="0"/>
            </a:br>
            <a:r>
              <a:rPr lang="es-EC" dirty="0" smtClean="0"/>
              <a:t>Crecimiento promedio anual PB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982801"/>
              </p:ext>
            </p:extLst>
          </p:nvPr>
        </p:nvGraphicFramePr>
        <p:xfrm>
          <a:off x="2290763" y="2514600"/>
          <a:ext cx="5334000" cy="259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6477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 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1970 - 1980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1980 - 1990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1995 - 2000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1995 - 2005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2000 - 2005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2007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Mundo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3.78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3.18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3.25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2.95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2.79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3.84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Ecuador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9.11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1.96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0.70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2.76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5.31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2.70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Singapur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8.36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6.66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5.69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4.65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4.31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7.72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769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/>
              <a:t>Ecuador y </a:t>
            </a:r>
            <a:r>
              <a:rPr lang="es-EC" dirty="0" smtClean="0"/>
              <a:t>Chile</a:t>
            </a:r>
            <a:r>
              <a:rPr lang="es-EC" dirty="0"/>
              <a:t/>
            </a:r>
            <a:br>
              <a:rPr lang="es-EC" dirty="0"/>
            </a:br>
            <a:r>
              <a:rPr lang="es-EC" dirty="0"/>
              <a:t>Crecimiento promedio anual </a:t>
            </a:r>
            <a:r>
              <a:rPr lang="es-EC" dirty="0" smtClean="0"/>
              <a:t>PB (%)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717713"/>
              </p:ext>
            </p:extLst>
          </p:nvPr>
        </p:nvGraphicFramePr>
        <p:xfrm>
          <a:off x="2290763" y="2819399"/>
          <a:ext cx="5334000" cy="259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8636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 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1970 - 1980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1980 - 1990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1995 - 2000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1995 - 2005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2000 - 2005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2007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Ecuador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9.11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1.96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0.70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2.76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5.31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2.70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>
                          <a:effectLst/>
                        </a:rPr>
                        <a:t>Chile</a:t>
                      </a:r>
                      <a:endParaRPr lang="es-EC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1.44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3.12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3.83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3.64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4.16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5.10</a:t>
                      </a:r>
                      <a:endParaRPr lang="es-EC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221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Relación del ingreso personal en dólares entre Ecuador y Corea del Sur</a:t>
            </a:r>
            <a:endParaRPr lang="es-EC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173502"/>
              </p:ext>
            </p:extLst>
          </p:nvPr>
        </p:nvGraphicFramePr>
        <p:xfrm>
          <a:off x="1752600" y="2743200"/>
          <a:ext cx="6096000" cy="167640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838200"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 dirty="0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1950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1960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 dirty="0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1970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1980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1990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2003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1" i="0" u="none" strike="noStrike">
                          <a:solidFill>
                            <a:srgbClr val="993300"/>
                          </a:solidFill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649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Impacto en renta personal por variación en el crecimiento económico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503810"/>
              </p:ext>
            </p:extLst>
          </p:nvPr>
        </p:nvGraphicFramePr>
        <p:xfrm>
          <a:off x="855785" y="3145155"/>
          <a:ext cx="2286000" cy="15792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/>
                <a:gridCol w="114300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Año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 smtClean="0">
                          <a:effectLst/>
                        </a:rPr>
                        <a:t>Dólares</a:t>
                      </a:r>
                      <a:r>
                        <a:rPr lang="es-EC" sz="1400" u="none" strike="noStrike" baseline="0" dirty="0" smtClean="0">
                          <a:effectLst/>
                        </a:rPr>
                        <a:t> nominales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2010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4000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2028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8000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2043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16000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029200" y="206623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Chile</a:t>
            </a:r>
          </a:p>
          <a:p>
            <a:r>
              <a:rPr lang="es-EC" sz="1600" dirty="0" smtClean="0"/>
              <a:t>Ingresos por persona</a:t>
            </a:r>
          </a:p>
          <a:p>
            <a:r>
              <a:rPr lang="es-EC" sz="1600" dirty="0" smtClean="0"/>
              <a:t>Crecimiento PIB 7% anual</a:t>
            </a:r>
            <a:endParaRPr lang="es-EC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838200" y="2220227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Ecuador</a:t>
            </a:r>
          </a:p>
          <a:p>
            <a:r>
              <a:rPr lang="es-EC" sz="1600" dirty="0" smtClean="0"/>
              <a:t>Ingresos por persona</a:t>
            </a:r>
          </a:p>
          <a:p>
            <a:r>
              <a:rPr lang="es-EC" sz="1600" dirty="0" smtClean="0"/>
              <a:t>Crecimiento PIB 4% anual</a:t>
            </a:r>
          </a:p>
          <a:p>
            <a:endParaRPr lang="es-EC" sz="16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763391"/>
              </p:ext>
            </p:extLst>
          </p:nvPr>
        </p:nvGraphicFramePr>
        <p:xfrm>
          <a:off x="5024387" y="3051224"/>
          <a:ext cx="2443213" cy="1520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800"/>
                <a:gridCol w="1376413"/>
              </a:tblGrid>
              <a:tr h="512583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Año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 smtClean="0">
                          <a:effectLst/>
                        </a:rPr>
                        <a:t>Dólares nominales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2010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9525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2020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19050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 smtClean="0">
                          <a:effectLst/>
                        </a:rPr>
                        <a:t>2030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38100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838200" y="47244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China</a:t>
            </a:r>
          </a:p>
          <a:p>
            <a:r>
              <a:rPr lang="es-EC" dirty="0" smtClean="0"/>
              <a:t>Ingresos por persona</a:t>
            </a:r>
          </a:p>
          <a:p>
            <a:r>
              <a:rPr lang="es-EC" dirty="0" smtClean="0"/>
              <a:t>Crecimiento anual PIB 10%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353811"/>
              </p:ext>
            </p:extLst>
          </p:nvPr>
        </p:nvGraphicFramePr>
        <p:xfrm>
          <a:off x="914400" y="5678431"/>
          <a:ext cx="2895600" cy="1134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7800"/>
                <a:gridCol w="1447800"/>
              </a:tblGrid>
              <a:tr h="283518"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>
                          <a:effectLst/>
                        </a:rPr>
                        <a:t>Año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u="none" strike="noStrike" dirty="0" smtClean="0">
                          <a:effectLst/>
                        </a:rPr>
                        <a:t>Dólares nominales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3518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2010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3687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3518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2017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7374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3518"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>
                          <a:effectLst/>
                        </a:rPr>
                        <a:t>2024</a:t>
                      </a:r>
                      <a:endParaRPr lang="es-EC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400" u="none" strike="noStrike" dirty="0">
                          <a:effectLst/>
                        </a:rPr>
                        <a:t>14748</a:t>
                      </a:r>
                      <a:endParaRPr lang="es-EC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53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Ejemplo de debilidad de la economía ecuatoriana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C" sz="6000" dirty="0" smtClean="0"/>
          </a:p>
          <a:p>
            <a:pPr marL="0" indent="0">
              <a:buNone/>
            </a:pPr>
            <a:r>
              <a:rPr lang="es-EC" sz="6000" dirty="0" smtClean="0"/>
              <a:t>    Sector exportador</a:t>
            </a:r>
            <a:endParaRPr lang="es-EC" sz="6000" dirty="0"/>
          </a:p>
        </p:txBody>
      </p:sp>
    </p:spTree>
    <p:extLst>
      <p:ext uri="{BB962C8B-B14F-4D97-AF65-F5344CB8AC3E}">
        <p14:creationId xmlns:p14="http://schemas.microsoft.com/office/powerpoint/2010/main" val="4130056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214312" y="-152400"/>
            <a:ext cx="8715375" cy="13716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C" sz="2500" dirty="0" smtClean="0">
                <a:solidFill>
                  <a:schemeClr val="tx2"/>
                </a:solidFill>
              </a:rPr>
              <a:t>Exportaciones por habitantes de economías seleccionadas</a:t>
            </a:r>
            <a:r>
              <a:rPr lang="es-ES" sz="2500" dirty="0" smtClean="0">
                <a:solidFill>
                  <a:schemeClr val="tx2"/>
                </a:solidFill>
              </a:rPr>
              <a:t/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C" sz="2500" dirty="0" smtClean="0">
                <a:solidFill>
                  <a:schemeClr val="tx2"/>
                </a:solidFill>
              </a:rPr>
              <a:t>1990-2007</a:t>
            </a:r>
            <a:r>
              <a:rPr lang="es-ES" sz="2500" dirty="0" smtClean="0">
                <a:solidFill>
                  <a:schemeClr val="tx2"/>
                </a:solidFill>
              </a:rPr>
              <a:t/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C" sz="2500" dirty="0" smtClean="0"/>
              <a:t>(Dólares/habitantes)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endParaRPr lang="es-ES" sz="2500" dirty="0" smtClean="0"/>
          </a:p>
        </p:txBody>
      </p:sp>
      <p:sp>
        <p:nvSpPr>
          <p:cNvPr id="15363" name="1 Título"/>
          <p:cNvSpPr txBox="1">
            <a:spLocks/>
          </p:cNvSpPr>
          <p:nvPr/>
        </p:nvSpPr>
        <p:spPr bwMode="auto">
          <a:xfrm>
            <a:off x="857250" y="6357938"/>
            <a:ext cx="771525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C" sz="1500"/>
              <a:t>Fuente: BCE, INEC, UNCTAD, WTO</a:t>
            </a:r>
            <a:endParaRPr lang="es-ES" sz="1500"/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15365" name="Imagen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5" t="22391" r="14503" b="25828"/>
          <a:stretch/>
        </p:blipFill>
        <p:spPr bwMode="auto">
          <a:xfrm>
            <a:off x="800100" y="2000251"/>
            <a:ext cx="7272338" cy="383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66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214313" y="357188"/>
            <a:ext cx="8715375" cy="14287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> 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C" sz="2500" dirty="0" smtClean="0"/>
              <a:t>Evolución de las exportaciones No petroleras promedio por empresa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C" sz="2500" dirty="0" smtClean="0"/>
              <a:t>2000 – 2007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C" sz="2500" dirty="0" smtClean="0"/>
              <a:t>(Miles de dólares)</a:t>
            </a:r>
            <a:endParaRPr lang="es-ES" sz="2500" dirty="0" smtClean="0"/>
          </a:p>
        </p:txBody>
      </p:sp>
      <p:sp>
        <p:nvSpPr>
          <p:cNvPr id="28675" name="1 Título"/>
          <p:cNvSpPr txBox="1">
            <a:spLocks/>
          </p:cNvSpPr>
          <p:nvPr/>
        </p:nvSpPr>
        <p:spPr bwMode="auto">
          <a:xfrm>
            <a:off x="357188" y="5643563"/>
            <a:ext cx="72151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es-ES" sz="1500"/>
              <a:t>Fuente: Banco Central del Ecuador, CORPEI</a:t>
            </a:r>
          </a:p>
        </p:txBody>
      </p:sp>
      <p:pic>
        <p:nvPicPr>
          <p:cNvPr id="28676" name="Imagen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" t="25613" r="8331" b="3864"/>
          <a:stretch>
            <a:fillRect/>
          </a:stretch>
        </p:blipFill>
        <p:spPr bwMode="auto">
          <a:xfrm>
            <a:off x="285750" y="2143125"/>
            <a:ext cx="8424863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5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2994" y="2286000"/>
            <a:ext cx="8229600" cy="2438399"/>
          </a:xfrm>
        </p:spPr>
        <p:txBody>
          <a:bodyPr>
            <a:normAutofit fontScale="90000"/>
          </a:bodyPr>
          <a:lstStyle/>
          <a:p>
            <a:r>
              <a:rPr lang="es-EC" dirty="0" smtClean="0">
                <a:solidFill>
                  <a:schemeClr val="bg2">
                    <a:lumMod val="50000"/>
                  </a:schemeClr>
                </a:solidFill>
              </a:rPr>
              <a:t>Ecuador sufre de un subdesarrollo crónico relativo</a:t>
            </a:r>
            <a:br>
              <a:rPr lang="es-EC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s-EC" dirty="0" smtClean="0">
                <a:solidFill>
                  <a:srgbClr val="046416"/>
                </a:solidFill>
              </a:rPr>
              <a:t>Internamente la economía crece pero no al mismo ritmo que las de otros países</a:t>
            </a:r>
            <a:endParaRPr lang="es-EC" dirty="0">
              <a:solidFill>
                <a:srgbClr val="0464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214313" y="357188"/>
            <a:ext cx="8715375" cy="14287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>
                <a:solidFill>
                  <a:schemeClr val="tx2"/>
                </a:solidFill>
              </a:rPr>
              <a:t>Participación de las exportaciones ecuatorianas en el total mundial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1952 – 2007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(%)</a:t>
            </a:r>
          </a:p>
        </p:txBody>
      </p:sp>
      <p:sp>
        <p:nvSpPr>
          <p:cNvPr id="20483" name="1 Título"/>
          <p:cNvSpPr txBox="1">
            <a:spLocks/>
          </p:cNvSpPr>
          <p:nvPr/>
        </p:nvSpPr>
        <p:spPr bwMode="auto">
          <a:xfrm>
            <a:off x="1357313" y="6357938"/>
            <a:ext cx="44291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es-ES_tradnl" sz="1500"/>
              <a:t> Fuente: Banco Central del Ecuador, UNCTAD</a:t>
            </a:r>
            <a:endParaRPr lang="es-ES" sz="1500"/>
          </a:p>
        </p:txBody>
      </p:sp>
      <p:pic>
        <p:nvPicPr>
          <p:cNvPr id="20484" name="Imagen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" t="6355" r="5493" b="9195"/>
          <a:stretch>
            <a:fillRect/>
          </a:stretch>
        </p:blipFill>
        <p:spPr bwMode="auto">
          <a:xfrm>
            <a:off x="1428750" y="2143125"/>
            <a:ext cx="6357938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0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-142875" y="1071563"/>
            <a:ext cx="9501188" cy="1857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>
                <a:solidFill>
                  <a:schemeClr val="tx2"/>
                </a:solidFill>
              </a:rPr>
              <a:t>Posición de Ecuador en exportación por habitante ($), entre países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2006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/>
              <a:t>(Ubicación en el total de países)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endParaRPr lang="es-ES" sz="2500" dirty="0" smtClean="0"/>
          </a:p>
        </p:txBody>
      </p:sp>
      <p:sp>
        <p:nvSpPr>
          <p:cNvPr id="41987" name="1 Título"/>
          <p:cNvSpPr txBox="1">
            <a:spLocks/>
          </p:cNvSpPr>
          <p:nvPr/>
        </p:nvSpPr>
        <p:spPr bwMode="auto">
          <a:xfrm>
            <a:off x="357188" y="4929188"/>
            <a:ext cx="55006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sz="1500"/>
              <a:t>Fuente: Centro Internacional de Comercio</a:t>
            </a:r>
            <a:endParaRPr lang="es-ES" sz="1500"/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41016" r="2734" b="19434"/>
          <a:stretch>
            <a:fillRect/>
          </a:stretch>
        </p:blipFill>
        <p:spPr bwMode="auto">
          <a:xfrm>
            <a:off x="357188" y="2143125"/>
            <a:ext cx="842962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4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>
          <a:xfrm>
            <a:off x="-142875" y="857250"/>
            <a:ext cx="9501188" cy="1857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  </a:t>
            </a:r>
            <a:br>
              <a:rPr lang="es-ES" sz="2500" dirty="0" smtClean="0"/>
            </a:br>
            <a:r>
              <a:rPr lang="es-ES" sz="2500" dirty="0" smtClean="0">
                <a:solidFill>
                  <a:schemeClr val="tx2"/>
                </a:solidFill>
              </a:rPr>
              <a:t>Posición de Ecuador en participación porcentual del total mundial 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de exportaciones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rgbClr val="2CC7F8"/>
                </a:solidFill>
              </a:rPr>
              <a:t>2006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(Ubicación en el total de países)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endParaRPr lang="es-ES" sz="2500" dirty="0" smtClean="0"/>
          </a:p>
        </p:txBody>
      </p:sp>
      <p:sp>
        <p:nvSpPr>
          <p:cNvPr id="40963" name="1 Título"/>
          <p:cNvSpPr txBox="1">
            <a:spLocks/>
          </p:cNvSpPr>
          <p:nvPr/>
        </p:nvSpPr>
        <p:spPr bwMode="auto">
          <a:xfrm>
            <a:off x="428625" y="5429250"/>
            <a:ext cx="55006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sz="1500"/>
              <a:t>Fuente: Centro Internacional de Comercio</a:t>
            </a:r>
            <a:endParaRPr lang="es-ES" sz="1500"/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409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" t="24902" r="2734" b="29688"/>
          <a:stretch>
            <a:fillRect/>
          </a:stretch>
        </p:blipFill>
        <p:spPr bwMode="auto">
          <a:xfrm>
            <a:off x="357188" y="2286000"/>
            <a:ext cx="8358187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39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-142875" y="1357313"/>
            <a:ext cx="9501188" cy="1857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>
                <a:solidFill>
                  <a:schemeClr val="tx2"/>
                </a:solidFill>
              </a:rPr>
              <a:t>Posición de Ecuador en diversificación de productos de 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exportación, entre países</a:t>
            </a:r>
            <a:r>
              <a:rPr lang="es-ES" sz="2500" dirty="0" smtClean="0">
                <a:solidFill>
                  <a:srgbClr val="2CC7F8"/>
                </a:solidFill>
              </a:rPr>
              <a:t/>
            </a:r>
            <a:br>
              <a:rPr lang="es-ES" sz="2500" dirty="0" smtClean="0">
                <a:solidFill>
                  <a:srgbClr val="2CC7F8"/>
                </a:solidFill>
              </a:rPr>
            </a:br>
            <a:r>
              <a:rPr lang="es-ES" sz="2500" dirty="0" smtClean="0">
                <a:solidFill>
                  <a:srgbClr val="2CC7F8"/>
                </a:solidFill>
              </a:rPr>
              <a:t>2006</a:t>
            </a: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(Ubicación en el total de países)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endParaRPr lang="es-ES" sz="2500" dirty="0" smtClean="0"/>
          </a:p>
        </p:txBody>
      </p:sp>
      <p:sp>
        <p:nvSpPr>
          <p:cNvPr id="43011" name="1 Título"/>
          <p:cNvSpPr txBox="1">
            <a:spLocks/>
          </p:cNvSpPr>
          <p:nvPr/>
        </p:nvSpPr>
        <p:spPr bwMode="auto">
          <a:xfrm>
            <a:off x="428625" y="5072063"/>
            <a:ext cx="550068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sz="1500"/>
              <a:t>Fuente: Centro Internacional de Comercio</a:t>
            </a:r>
            <a:endParaRPr lang="es-ES" sz="1500"/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t="36084" r="3125" b="25098"/>
          <a:stretch>
            <a:fillRect/>
          </a:stretch>
        </p:blipFill>
        <p:spPr bwMode="auto">
          <a:xfrm>
            <a:off x="409575" y="2357438"/>
            <a:ext cx="83058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31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>
          <a:xfrm>
            <a:off x="-214313" y="1714500"/>
            <a:ext cx="9501188" cy="1857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>Posición de Ecuador en diversificación de mercados de </a:t>
            </a:r>
            <a:br>
              <a:rPr lang="es-ES" sz="2500" dirty="0" smtClean="0"/>
            </a:br>
            <a:r>
              <a:rPr lang="es-ES" sz="2500" dirty="0" smtClean="0"/>
              <a:t>exportación, entre países</a:t>
            </a:r>
            <a:br>
              <a:rPr lang="es-ES" sz="2500" dirty="0" smtClean="0"/>
            </a:br>
            <a:r>
              <a:rPr lang="es-ES" sz="2500" dirty="0" smtClean="0"/>
              <a:t>2006</a:t>
            </a:r>
            <a:br>
              <a:rPr lang="es-ES" sz="2500" dirty="0" smtClean="0"/>
            </a:br>
            <a:r>
              <a:rPr lang="es-ES" sz="2500" dirty="0" smtClean="0"/>
              <a:t>(Ubicación en el total de países)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endParaRPr lang="es-ES" sz="2500" dirty="0" smtClean="0"/>
          </a:p>
        </p:txBody>
      </p:sp>
      <p:sp>
        <p:nvSpPr>
          <p:cNvPr id="44035" name="1 Título"/>
          <p:cNvSpPr txBox="1">
            <a:spLocks/>
          </p:cNvSpPr>
          <p:nvPr/>
        </p:nvSpPr>
        <p:spPr bwMode="auto">
          <a:xfrm>
            <a:off x="571500" y="5715000"/>
            <a:ext cx="55006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sz="1500"/>
              <a:t>Fuente: Centro Internacional de Comercio</a:t>
            </a:r>
          </a:p>
          <a:p>
            <a:pPr eaLnBrk="1" hangingPunct="1"/>
            <a:r>
              <a:rPr lang="es-ES_tradnl" sz="1500"/>
              <a:t>n.d.= no disponible</a:t>
            </a:r>
            <a:endParaRPr lang="es-ES" sz="1500"/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" t="32959" r="2734" b="21631"/>
          <a:stretch>
            <a:fillRect/>
          </a:stretch>
        </p:blipFill>
        <p:spPr bwMode="auto">
          <a:xfrm>
            <a:off x="500063" y="2439988"/>
            <a:ext cx="8215312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94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>
          <a:xfrm>
            <a:off x="-214313" y="1928813"/>
            <a:ext cx="9501188" cy="1857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> </a:t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C" sz="2500" dirty="0" smtClean="0"/>
              <a:t/>
            </a:r>
            <a:br>
              <a:rPr lang="es-EC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> </a:t>
            </a:r>
            <a:br>
              <a:rPr lang="es-ES" sz="2500" dirty="0" smtClean="0"/>
            </a:br>
            <a:r>
              <a:rPr lang="es-ES" sz="2500" dirty="0" smtClean="0"/>
              <a:t>Posición de Ecuador en concentración de productos </a:t>
            </a:r>
            <a:br>
              <a:rPr lang="es-ES" sz="2500" dirty="0" smtClean="0"/>
            </a:br>
            <a:r>
              <a:rPr lang="es-ES" sz="2500" dirty="0" smtClean="0"/>
              <a:t>de exportación, entre países</a:t>
            </a:r>
            <a:br>
              <a:rPr lang="es-ES" sz="2500" dirty="0" smtClean="0"/>
            </a:br>
            <a:r>
              <a:rPr lang="es-ES" sz="2500" dirty="0" smtClean="0"/>
              <a:t>2006</a:t>
            </a:r>
            <a:br>
              <a:rPr lang="es-ES" sz="2500" dirty="0" smtClean="0"/>
            </a:br>
            <a:r>
              <a:rPr lang="es-ES" sz="2500" dirty="0" smtClean="0"/>
              <a:t>(Ubicación en el total de países)</a:t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r>
              <a:rPr lang="es-ES" sz="2500" dirty="0" smtClean="0"/>
              <a:t/>
            </a:r>
            <a:br>
              <a:rPr lang="es-ES" sz="2500" dirty="0" smtClean="0"/>
            </a:br>
            <a:endParaRPr lang="es-ES" sz="2500" dirty="0" smtClean="0"/>
          </a:p>
        </p:txBody>
      </p:sp>
      <p:sp>
        <p:nvSpPr>
          <p:cNvPr id="45059" name="1 Título"/>
          <p:cNvSpPr txBox="1">
            <a:spLocks/>
          </p:cNvSpPr>
          <p:nvPr/>
        </p:nvSpPr>
        <p:spPr bwMode="auto">
          <a:xfrm>
            <a:off x="428625" y="4786313"/>
            <a:ext cx="550068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sz="1500"/>
              <a:t>Fuente: Centro Internacional de Comercio</a:t>
            </a:r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33691" r="2734" b="34082"/>
          <a:stretch>
            <a:fillRect/>
          </a:stretch>
        </p:blipFill>
        <p:spPr bwMode="auto">
          <a:xfrm>
            <a:off x="357188" y="2509838"/>
            <a:ext cx="8429625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07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Ecuador en relación a otros países de la región en bienes con valor agregado</a:t>
            </a:r>
            <a:endParaRPr lang="es-EC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 rotWithShape="1">
          <a:blip r:embed="rId2"/>
          <a:srcRect b="18769"/>
          <a:stretch/>
        </p:blipFill>
        <p:spPr bwMode="auto">
          <a:xfrm>
            <a:off x="1981200" y="2133600"/>
            <a:ext cx="5562600" cy="448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251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Ejemplo de debilidad de la economía ecuatoriana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C" sz="5400" dirty="0" smtClean="0"/>
          </a:p>
          <a:p>
            <a:pPr marL="0" indent="0" algn="ctr">
              <a:buNone/>
            </a:pPr>
            <a:r>
              <a:rPr lang="es-EC" sz="5400" dirty="0" smtClean="0"/>
              <a:t>Tamaño y dinámica de las empresas </a:t>
            </a:r>
            <a:endParaRPr lang="es-EC" sz="5400" dirty="0"/>
          </a:p>
        </p:txBody>
      </p:sp>
    </p:spTree>
    <p:extLst>
      <p:ext uri="{BB962C8B-B14F-4D97-AF65-F5344CB8AC3E}">
        <p14:creationId xmlns:p14="http://schemas.microsoft.com/office/powerpoint/2010/main" val="4203467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Las 500 empresas más grandes de América Latina 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57521"/>
              </p:ext>
            </p:extLst>
          </p:nvPr>
        </p:nvGraphicFramePr>
        <p:xfrm>
          <a:off x="842963" y="1716088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Países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2000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2005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2008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Brasil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192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204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212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México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181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138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126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Chile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34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55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60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Colombia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30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28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Perú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18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21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Ecuador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  3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Costa Rica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4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  3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914400" y="4953000"/>
            <a:ext cx="346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Fuente: América Economía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743400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Empresas latinoamericanas versus asiáticas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685895"/>
            <a:ext cx="8229600" cy="4838735"/>
          </a:xfrm>
        </p:spPr>
        <p:txBody>
          <a:bodyPr/>
          <a:lstStyle/>
          <a:p>
            <a:endParaRPr lang="es-EC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66" y="4109391"/>
            <a:ext cx="2035510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99" y="4020408"/>
            <a:ext cx="1904193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30240"/>
            <a:ext cx="2012678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678" y="4054328"/>
            <a:ext cx="2017578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77" y="1650343"/>
            <a:ext cx="1964487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976" y="1640511"/>
            <a:ext cx="1969848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479" y="1650343"/>
            <a:ext cx="1991033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81" y="1650343"/>
            <a:ext cx="2037804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93978" y="6473759"/>
            <a:ext cx="5735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200" dirty="0" smtClean="0"/>
              <a:t>Fuente: 2000 empresas más grandes del mundo. Forbes</a:t>
            </a:r>
            <a:endParaRPr lang="es-EC" sz="1200" dirty="0"/>
          </a:p>
        </p:txBody>
      </p:sp>
    </p:spTree>
    <p:extLst>
      <p:ext uri="{BB962C8B-B14F-4D97-AF65-F5344CB8AC3E}">
        <p14:creationId xmlns:p14="http://schemas.microsoft.com/office/powerpoint/2010/main" val="258576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Indicadores de la economía ecuatoriana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4695156"/>
              </p:ext>
            </p:extLst>
          </p:nvPr>
        </p:nvGraphicFramePr>
        <p:xfrm>
          <a:off x="0" y="1482725"/>
          <a:ext cx="9144000" cy="5813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868"/>
                <a:gridCol w="2524132"/>
                <a:gridCol w="3048000"/>
              </a:tblGrid>
              <a:tr h="640055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Indicador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2009</a:t>
                      </a:r>
                    </a:p>
                    <a:p>
                      <a:r>
                        <a:rPr lang="es-EC" sz="1800" dirty="0" smtClean="0"/>
                        <a:t>Dólares/ unidades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1979</a:t>
                      </a:r>
                    </a:p>
                    <a:p>
                      <a:r>
                        <a:rPr lang="es-EC" sz="1800" dirty="0" smtClean="0"/>
                        <a:t>Valor/unidades</a:t>
                      </a:r>
                      <a:endParaRPr lang="es-EC" sz="1800" dirty="0"/>
                    </a:p>
                  </a:txBody>
                  <a:tcPr marT="45718" marB="45718"/>
                </a:tc>
              </a:tr>
              <a:tr h="450701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Población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14 millones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8 millones</a:t>
                      </a:r>
                      <a:endParaRPr lang="es-EC" sz="1800" dirty="0"/>
                    </a:p>
                  </a:txBody>
                  <a:tcPr marT="45718" marB="45718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PIB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51,385 millones p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9,358 millones</a:t>
                      </a:r>
                    </a:p>
                    <a:p>
                      <a:endParaRPr lang="es-EC" sz="1800" dirty="0"/>
                    </a:p>
                  </a:txBody>
                  <a:tcPr marT="45718" marB="45718"/>
                </a:tc>
              </a:tr>
              <a:tr h="614511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Ingreso por habitante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3,980p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1,170</a:t>
                      </a:r>
                      <a:endParaRPr lang="es-EC" sz="1800" dirty="0"/>
                    </a:p>
                  </a:txBody>
                  <a:tcPr marT="45718" marB="45718"/>
                </a:tc>
              </a:tr>
              <a:tr h="11886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Exportaciones </a:t>
                      </a:r>
                    </a:p>
                    <a:p>
                      <a:endParaRPr lang="es-EC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Presupuesto del Estado </a:t>
                      </a:r>
                    </a:p>
                    <a:p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12,600 millones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2,172 millones</a:t>
                      </a:r>
                      <a:endParaRPr lang="es-EC" sz="1800" dirty="0"/>
                    </a:p>
                  </a:txBody>
                  <a:tcPr marT="45718" marB="45718"/>
                </a:tc>
              </a:tr>
              <a:tr h="6400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Depósitos Bancarios</a:t>
                      </a:r>
                    </a:p>
                    <a:p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smtClean="0"/>
                        <a:t>14,000 millones p 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1,160 millones</a:t>
                      </a:r>
                    </a:p>
                    <a:p>
                      <a:endParaRPr lang="es-EC" sz="1800" dirty="0"/>
                    </a:p>
                  </a:txBody>
                  <a:tcPr marT="45718" marB="45718"/>
                </a:tc>
              </a:tr>
              <a:tr h="450701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Inflación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4.3%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10%</a:t>
                      </a:r>
                      <a:endParaRPr lang="es-EC" sz="1800" dirty="0"/>
                    </a:p>
                  </a:txBody>
                  <a:tcPr marT="45718" marB="45718"/>
                </a:tc>
              </a:tr>
              <a:tr h="11886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Desempleo</a:t>
                      </a:r>
                      <a:endParaRPr lang="es-EC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C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dirty="0" smtClean="0"/>
                        <a:t># de empresas</a:t>
                      </a:r>
                    </a:p>
                    <a:p>
                      <a:endParaRPr lang="es-EC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   8%  </a:t>
                      </a:r>
                      <a:endParaRPr lang="es-EC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   6%</a:t>
                      </a:r>
                      <a:endParaRPr lang="es-EC" sz="1800" dirty="0"/>
                    </a:p>
                  </a:txBody>
                  <a:tcPr marT="45718" marB="45718"/>
                </a:tc>
              </a:tr>
            </a:tbl>
          </a:graphicData>
        </a:graphic>
      </p:graphicFrame>
      <p:sp>
        <p:nvSpPr>
          <p:cNvPr id="3113" name="4 CuadroTexto"/>
          <p:cNvSpPr txBox="1">
            <a:spLocks noChangeArrowheads="1"/>
          </p:cNvSpPr>
          <p:nvPr/>
        </p:nvSpPr>
        <p:spPr bwMode="auto">
          <a:xfrm>
            <a:off x="3571875" y="4357688"/>
            <a:ext cx="1785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C"/>
              <a:t>13,600 millones</a:t>
            </a:r>
          </a:p>
        </p:txBody>
      </p:sp>
      <p:sp>
        <p:nvSpPr>
          <p:cNvPr id="3114" name="5 CuadroTexto"/>
          <p:cNvSpPr txBox="1">
            <a:spLocks noChangeArrowheads="1"/>
          </p:cNvSpPr>
          <p:nvPr/>
        </p:nvSpPr>
        <p:spPr bwMode="auto">
          <a:xfrm>
            <a:off x="6143625" y="4286250"/>
            <a:ext cx="1785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C"/>
              <a:t>1,920 millones</a:t>
            </a:r>
          </a:p>
        </p:txBody>
      </p:sp>
      <p:sp>
        <p:nvSpPr>
          <p:cNvPr id="3115" name="8 CuadroTexto"/>
          <p:cNvSpPr txBox="1">
            <a:spLocks noChangeArrowheads="1"/>
          </p:cNvSpPr>
          <p:nvPr/>
        </p:nvSpPr>
        <p:spPr bwMode="auto">
          <a:xfrm>
            <a:off x="6215063" y="6643688"/>
            <a:ext cx="1000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C"/>
              <a:t>5,627</a:t>
            </a:r>
          </a:p>
        </p:txBody>
      </p:sp>
      <p:sp>
        <p:nvSpPr>
          <p:cNvPr id="3116" name="9 CuadroTexto"/>
          <p:cNvSpPr txBox="1">
            <a:spLocks noChangeArrowheads="1"/>
          </p:cNvSpPr>
          <p:nvPr/>
        </p:nvSpPr>
        <p:spPr bwMode="auto">
          <a:xfrm>
            <a:off x="3714750" y="6715125"/>
            <a:ext cx="1428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C" dirty="0"/>
              <a:t>50,000 </a:t>
            </a:r>
            <a:r>
              <a:rPr lang="es-EC" dirty="0" smtClean="0"/>
              <a:t>p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74383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Índices País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Sirven para conocer las fortalezas y debilidades de los países y sector privado</a:t>
            </a:r>
          </a:p>
          <a:p>
            <a:r>
              <a:rPr lang="es-EC" dirty="0" smtClean="0"/>
              <a:t> Si se suman las variables y sub-variables usadas en todos los </a:t>
            </a:r>
            <a:r>
              <a:rPr lang="es-EC" dirty="0"/>
              <a:t>índice sobrepasan </a:t>
            </a:r>
            <a:r>
              <a:rPr lang="es-EC" dirty="0" smtClean="0"/>
              <a:t>300.</a:t>
            </a:r>
          </a:p>
          <a:p>
            <a:pPr marL="0" indent="0">
              <a:buNone/>
            </a:pPr>
            <a:r>
              <a:rPr lang="es-EC" dirty="0" smtClean="0"/>
              <a:t>    Sirven para evaluar.</a:t>
            </a:r>
          </a:p>
          <a:p>
            <a:r>
              <a:rPr lang="es-EC" dirty="0" smtClean="0"/>
              <a:t>Las variable y sub-variables son los referentes para conocer lo que hay que</a:t>
            </a:r>
          </a:p>
          <a:p>
            <a:pPr marL="0" indent="0">
              <a:buNone/>
            </a:pPr>
            <a:r>
              <a:rPr lang="es-EC" dirty="0" smtClean="0"/>
              <a:t>    mejorar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962508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Índice de Competitividad Global</a:t>
            </a:r>
            <a:br>
              <a:rPr lang="es-EC" dirty="0" smtClean="0"/>
            </a:br>
            <a:r>
              <a:rPr lang="es-EC" dirty="0" smtClean="0"/>
              <a:t>Variables del sector privado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281940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28800"/>
            <a:ext cx="419100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35099"/>
            <a:ext cx="25908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273" y="3941414"/>
            <a:ext cx="265747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009314"/>
            <a:ext cx="42100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231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Índices País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Competitividad Global</a:t>
            </a:r>
          </a:p>
          <a:p>
            <a:r>
              <a:rPr lang="es-EC" dirty="0" smtClean="0"/>
              <a:t>Libertad Económica</a:t>
            </a:r>
          </a:p>
          <a:p>
            <a:r>
              <a:rPr lang="es-EC" dirty="0" smtClean="0"/>
              <a:t>Globalización</a:t>
            </a:r>
          </a:p>
          <a:p>
            <a:r>
              <a:rPr lang="es-EC" dirty="0" smtClean="0"/>
              <a:t>Gobernabilidad</a:t>
            </a:r>
          </a:p>
          <a:p>
            <a:r>
              <a:rPr lang="es-EC" dirty="0" smtClean="0"/>
              <a:t>Clima Económico</a:t>
            </a:r>
          </a:p>
          <a:p>
            <a:r>
              <a:rPr lang="es-EC" dirty="0" smtClean="0"/>
              <a:t>Facilidad para Hacer Negocios</a:t>
            </a:r>
          </a:p>
          <a:p>
            <a:r>
              <a:rPr lang="es-EC" dirty="0" smtClean="0"/>
              <a:t>Gestión logística</a:t>
            </a:r>
          </a:p>
          <a:p>
            <a:r>
              <a:rPr lang="es-EC" dirty="0" smtClean="0"/>
              <a:t>Facilitación Comercial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075901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Índices País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Acceso a mercado de capital</a:t>
            </a:r>
          </a:p>
          <a:p>
            <a:r>
              <a:rPr lang="es-EC" dirty="0" smtClean="0"/>
              <a:t>Tecnologías de Información</a:t>
            </a:r>
          </a:p>
          <a:p>
            <a:r>
              <a:rPr lang="es-EC" dirty="0" smtClean="0"/>
              <a:t>Corrupción</a:t>
            </a:r>
          </a:p>
          <a:p>
            <a:r>
              <a:rPr lang="es-EC" dirty="0" smtClean="0"/>
              <a:t>Desarrollo Humano</a:t>
            </a:r>
          </a:p>
          <a:p>
            <a:r>
              <a:rPr lang="es-EC" dirty="0" smtClean="0"/>
              <a:t>Desarrollo de Venta al Detal</a:t>
            </a:r>
          </a:p>
          <a:p>
            <a:r>
              <a:rPr lang="es-EC" dirty="0" smtClean="0"/>
              <a:t>Estados fallidos</a:t>
            </a:r>
          </a:p>
          <a:p>
            <a:r>
              <a:rPr lang="es-EC" dirty="0" smtClean="0"/>
              <a:t>Mercado potencial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7632775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Índices País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Democracia</a:t>
            </a:r>
          </a:p>
          <a:p>
            <a:r>
              <a:rPr lang="es-EC" dirty="0" smtClean="0"/>
              <a:t>Conectividad</a:t>
            </a:r>
          </a:p>
          <a:p>
            <a:r>
              <a:rPr lang="es-EC" dirty="0" smtClean="0"/>
              <a:t>Innovación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287518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3600" dirty="0" smtClean="0">
                <a:solidFill>
                  <a:schemeClr val="tx2"/>
                </a:solidFill>
              </a:rPr>
              <a:t>Índice de Libertad Económica</a:t>
            </a:r>
            <a:br>
              <a:rPr lang="es-EC" sz="3600" dirty="0" smtClean="0">
                <a:solidFill>
                  <a:schemeClr val="tx2"/>
                </a:solidFill>
              </a:rPr>
            </a:br>
            <a:r>
              <a:rPr lang="es-EC" sz="3600" dirty="0" smtClean="0">
                <a:solidFill>
                  <a:schemeClr val="tx2"/>
                </a:solidFill>
              </a:rPr>
              <a:t> Ubicación de Ecuador</a:t>
            </a:r>
            <a:endParaRPr lang="es-EC" sz="3600" dirty="0">
              <a:solidFill>
                <a:schemeClr val="tx2"/>
              </a:solidFill>
            </a:endParaRP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714500"/>
            <a:ext cx="5957888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4 CuadroTexto"/>
          <p:cNvSpPr txBox="1">
            <a:spLocks noChangeArrowheads="1"/>
          </p:cNvSpPr>
          <p:nvPr/>
        </p:nvSpPr>
        <p:spPr bwMode="auto">
          <a:xfrm>
            <a:off x="6781800" y="3857625"/>
            <a:ext cx="2139950" cy="5238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C" sz="2800" dirty="0">
                <a:solidFill>
                  <a:schemeClr val="bg1"/>
                </a:solidFill>
                <a:latin typeface="Calibri" pitchFamily="34" charset="0"/>
              </a:rPr>
              <a:t>Ecuador:120</a:t>
            </a:r>
          </a:p>
        </p:txBody>
      </p:sp>
    </p:spTree>
    <p:extLst>
      <p:ext uri="{BB962C8B-B14F-4D97-AF65-F5344CB8AC3E}">
        <p14:creationId xmlns:p14="http://schemas.microsoft.com/office/powerpoint/2010/main" val="62808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Índice de Sofisticación de la empresa e Innovación</a:t>
            </a:r>
            <a:endParaRPr lang="es-EC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1628" y="1716088"/>
            <a:ext cx="2932270" cy="4838700"/>
          </a:xfrm>
          <a:prstGeom prst="rect">
            <a:avLst/>
          </a:prstGeom>
        </p:spPr>
      </p:pic>
      <p:sp>
        <p:nvSpPr>
          <p:cNvPr id="4" name="3 Flecha derecha"/>
          <p:cNvSpPr/>
          <p:nvPr/>
        </p:nvSpPr>
        <p:spPr>
          <a:xfrm>
            <a:off x="1219200" y="6377669"/>
            <a:ext cx="2362200" cy="170144"/>
          </a:xfrm>
          <a:prstGeom prst="rightArrow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2264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/>
          </p:nvPr>
        </p:nvSpPr>
        <p:spPr>
          <a:xfrm>
            <a:off x="214313" y="152401"/>
            <a:ext cx="8715375" cy="1295400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S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br>
              <a:rPr lang="es-ES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Capacidad de innovación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2004-2008</a:t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S" sz="2500" dirty="0" smtClean="0">
                <a:solidFill>
                  <a:schemeClr val="tx2"/>
                </a:solidFill>
              </a:rPr>
              <a:t>(# promedio de patentes por cada millón de habitantes)</a:t>
            </a:r>
            <a:br>
              <a:rPr lang="es-ES" sz="2500" dirty="0" smtClean="0">
                <a:solidFill>
                  <a:schemeClr val="tx2"/>
                </a:solidFill>
              </a:rPr>
            </a:br>
            <a:endParaRPr lang="es-EC" sz="2500" b="1" dirty="0" smtClean="0">
              <a:solidFill>
                <a:schemeClr val="tx2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14375" y="6429375"/>
            <a:ext cx="2857500" cy="357188"/>
          </a:xfrm>
          <a:prstGeom prst="rect">
            <a:avLst/>
          </a:prstGeom>
        </p:spPr>
        <p:txBody>
          <a:bodyPr lIns="45720" rIns="4572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1500" dirty="0">
                <a:latin typeface="+mj-lt"/>
                <a:ea typeface="+mj-ea"/>
                <a:cs typeface="+mj-cs"/>
              </a:rPr>
              <a:t>Fuente: Michael Porter</a:t>
            </a:r>
            <a:r>
              <a:rPr lang="es-ES" sz="1500" dirty="0">
                <a:latin typeface="+mj-lt"/>
                <a:ea typeface="+mj-ea"/>
                <a:cs typeface="+mj-cs"/>
              </a:rPr>
              <a:t/>
            </a:r>
            <a:br>
              <a:rPr lang="es-ES" sz="1500" dirty="0">
                <a:latin typeface="+mj-lt"/>
                <a:ea typeface="+mj-ea"/>
                <a:cs typeface="+mj-cs"/>
              </a:rPr>
            </a:br>
            <a:endParaRPr lang="es-EC" sz="1500" b="1" dirty="0">
              <a:solidFill>
                <a:srgbClr val="2CC7F8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62" y="1749989"/>
            <a:ext cx="763531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Las 1000 empresas más innovadoras del mundo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598" y="1752600"/>
            <a:ext cx="6115050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315032" y="3886200"/>
            <a:ext cx="1132767" cy="4084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9328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C" dirty="0" smtClean="0">
                <a:effectLst/>
              </a:rPr>
              <a:t/>
            </a:r>
            <a:br>
              <a:rPr lang="es-EC" dirty="0" smtClean="0">
                <a:effectLst/>
              </a:rPr>
            </a:br>
            <a:r>
              <a:rPr lang="es-EC" dirty="0" smtClean="0">
                <a:effectLst/>
              </a:rPr>
              <a:t>Productividad </a:t>
            </a:r>
            <a:r>
              <a:rPr lang="es-EC" dirty="0">
                <a:effectLst/>
              </a:rPr>
              <a:t>Relativa en América Latina,2005</a:t>
            </a:r>
            <a:br>
              <a:rPr lang="es-EC" dirty="0">
                <a:effectLst/>
              </a:rPr>
            </a:br>
            <a:endParaRPr lang="es-EC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8884901" cy="265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484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Diferencias entre Ecuador de 1979 y 2009</a:t>
            </a:r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mtClean="0"/>
              <a:t>Avance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/>
              <a:t>Mayor # de carreras universitarias y universidades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/>
              <a:t>Mayor # de personas  con acceso a luz eléctrica y agua potable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/>
              <a:t>Mayor # de personas con casa propia y automóvil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/>
              <a:t>Mayor número de personas que viven en casa de cemento </a:t>
            </a:r>
          </a:p>
        </p:txBody>
      </p:sp>
      <p:sp>
        <p:nvSpPr>
          <p:cNvPr id="4101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C" dirty="0" smtClean="0"/>
              <a:t>Avance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/>
              <a:t>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4876800" y="2551837"/>
            <a:ext cx="426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400" dirty="0" smtClean="0"/>
              <a:t> Mayor </a:t>
            </a:r>
            <a:r>
              <a:rPr lang="es-EC" sz="2400" dirty="0"/>
              <a:t># de personas con acceso a teléfono</a:t>
            </a:r>
          </a:p>
          <a:p>
            <a:r>
              <a:rPr lang="es-EC" sz="2400" dirty="0"/>
              <a:t> Mejores servicios públicos municipales</a:t>
            </a:r>
          </a:p>
          <a:p>
            <a:r>
              <a:rPr lang="es-EC" sz="2400" dirty="0" smtClean="0"/>
              <a:t>Aumento en la esperanza de vida</a:t>
            </a:r>
          </a:p>
          <a:p>
            <a:r>
              <a:rPr lang="es-EC" sz="2400" dirty="0" smtClean="0"/>
              <a:t>Menor muertes al nacer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19901056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2994" y="2438400"/>
            <a:ext cx="8229600" cy="2133599"/>
          </a:xfrm>
        </p:spPr>
        <p:txBody>
          <a:bodyPr/>
          <a:lstStyle/>
          <a:p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 smtClean="0"/>
              <a:t> </a:t>
            </a:r>
          </a:p>
          <a:p>
            <a:pPr marL="0" indent="0" algn="ctr">
              <a:buNone/>
            </a:pPr>
            <a:r>
              <a:rPr lang="es-EC" sz="6000" dirty="0">
                <a:solidFill>
                  <a:schemeClr val="bg2">
                    <a:lumMod val="50000"/>
                  </a:schemeClr>
                </a:solidFill>
              </a:rPr>
              <a:t>¿</a:t>
            </a:r>
            <a:r>
              <a:rPr lang="es-EC" sz="6000" dirty="0" smtClean="0">
                <a:solidFill>
                  <a:schemeClr val="bg2">
                    <a:lumMod val="50000"/>
                  </a:schemeClr>
                </a:solidFill>
              </a:rPr>
              <a:t>Qué se necesita para crecer</a:t>
            </a:r>
            <a:r>
              <a:rPr lang="es-EC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  <a:endParaRPr lang="es-EC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93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z="3200" smtClean="0"/>
              <a:t>Determinantes   de la abundancia</a:t>
            </a:r>
            <a:endParaRPr lang="en-US" sz="320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C" dirty="0" smtClean="0"/>
              <a:t>Institucionalidad</a:t>
            </a:r>
          </a:p>
          <a:p>
            <a:pPr eaLnBrk="1" hangingPunct="1"/>
            <a:r>
              <a:rPr lang="es-EC" dirty="0" smtClean="0"/>
              <a:t>Ahorro</a:t>
            </a:r>
          </a:p>
          <a:p>
            <a:pPr eaLnBrk="1" hangingPunct="1"/>
            <a:r>
              <a:rPr lang="es-EC" dirty="0" smtClean="0"/>
              <a:t>Inversión</a:t>
            </a:r>
          </a:p>
          <a:p>
            <a:pPr eaLnBrk="1" hangingPunct="1"/>
            <a:r>
              <a:rPr lang="es-EC" dirty="0" smtClean="0"/>
              <a:t>Capital</a:t>
            </a:r>
          </a:p>
          <a:p>
            <a:pPr eaLnBrk="1" hangingPunct="1"/>
            <a:r>
              <a:rPr lang="es-EC" dirty="0" smtClean="0"/>
              <a:t>Educación</a:t>
            </a:r>
          </a:p>
          <a:p>
            <a:pPr eaLnBrk="1" hangingPunct="1"/>
            <a:r>
              <a:rPr lang="es-EC" dirty="0" smtClean="0"/>
              <a:t>Mano de obra  calificada</a:t>
            </a:r>
          </a:p>
          <a:p>
            <a:pPr eaLnBrk="1" hangingPunct="1"/>
            <a:r>
              <a:rPr lang="es-EC" dirty="0" smtClean="0"/>
              <a:t>Apertura Económica</a:t>
            </a:r>
          </a:p>
          <a:p>
            <a:pPr eaLnBrk="1" hangingPunct="1"/>
            <a:r>
              <a:rPr lang="es-EC" dirty="0" smtClean="0"/>
              <a:t>Mercado de capitales</a:t>
            </a:r>
          </a:p>
          <a:p>
            <a:pPr eaLnBrk="1" hangingPunct="1"/>
            <a:r>
              <a:rPr lang="es-EC" dirty="0" smtClean="0"/>
              <a:t>Curiosidad científica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586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z="3200" smtClean="0"/>
              <a:t>Determinantes de la abundancia</a:t>
            </a:r>
            <a:endParaRPr lang="en-US" sz="320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C" dirty="0" smtClean="0"/>
              <a:t>Emprendimiento</a:t>
            </a:r>
          </a:p>
          <a:p>
            <a:pPr eaLnBrk="1" hangingPunct="1"/>
            <a:r>
              <a:rPr lang="es-EC" dirty="0" smtClean="0"/>
              <a:t>Productividad</a:t>
            </a:r>
          </a:p>
          <a:p>
            <a:pPr eaLnBrk="1" hangingPunct="1"/>
            <a:r>
              <a:rPr lang="es-EC" dirty="0" smtClean="0"/>
              <a:t>Insatisfacción por el statu quo</a:t>
            </a:r>
          </a:p>
          <a:p>
            <a:pPr eaLnBrk="1" hangingPunct="1"/>
            <a:r>
              <a:rPr lang="es-EC" dirty="0" smtClean="0"/>
              <a:t>Valores culturales</a:t>
            </a:r>
          </a:p>
          <a:p>
            <a:pPr eaLnBrk="1" hangingPunct="1"/>
            <a:r>
              <a:rPr lang="es-EC" dirty="0" smtClean="0"/>
              <a:t>Educación orientada a la técnica</a:t>
            </a:r>
          </a:p>
          <a:p>
            <a:pPr eaLnBrk="1" hangingPunct="1"/>
            <a:r>
              <a:rPr lang="es-EC" dirty="0" smtClean="0"/>
              <a:t>Investigación y desarrollo</a:t>
            </a:r>
          </a:p>
          <a:p>
            <a:pPr eaLnBrk="1" hangingPunct="1"/>
            <a:r>
              <a:rPr lang="es-EC" dirty="0" smtClean="0"/>
              <a:t>Calidad de la gerencia</a:t>
            </a:r>
          </a:p>
          <a:p>
            <a:pPr eaLnBrk="1" hangingPunct="1"/>
            <a:r>
              <a:rPr lang="es-EC" dirty="0" smtClean="0"/>
              <a:t>Tecnología</a:t>
            </a:r>
          </a:p>
          <a:p>
            <a:pPr eaLnBrk="1" hangingPunct="1"/>
            <a:r>
              <a:rPr lang="es-EC" dirty="0" smtClean="0"/>
              <a:t>Producción con valor agregado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05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C" dirty="0" smtClean="0"/>
              <a:t>La “chispa que prende el desarrollo”</a:t>
            </a:r>
            <a:endParaRPr lang="en-US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z="2800" dirty="0" smtClean="0"/>
              <a:t>“El desarrollo es un proceso largo; la lógica breve. …los procesos son dinámicos, parten de la escasez de hoy para llegar a la abundancia mañana. Algunos </a:t>
            </a:r>
            <a:r>
              <a:rPr lang="es-ES" sz="2800" u="sng" dirty="0" smtClean="0"/>
              <a:t>fenómenos no se producen</a:t>
            </a:r>
            <a:r>
              <a:rPr lang="es-ES" sz="2800" dirty="0" smtClean="0"/>
              <a:t> </a:t>
            </a:r>
            <a:r>
              <a:rPr lang="es-ES" sz="2800" u="sng" dirty="0" smtClean="0">
                <a:solidFill>
                  <a:schemeClr val="bg2">
                    <a:lumMod val="50000"/>
                  </a:schemeClr>
                </a:solidFill>
              </a:rPr>
              <a:t>si no se hace nada por provocarlos</a:t>
            </a:r>
            <a:r>
              <a:rPr lang="es-ES" sz="2800" dirty="0" smtClean="0">
                <a:solidFill>
                  <a:schemeClr val="bg2">
                    <a:lumMod val="50000"/>
                  </a:schemeClr>
                </a:solidFill>
              </a:rPr>
              <a:t>”</a:t>
            </a:r>
          </a:p>
          <a:p>
            <a:pPr eaLnBrk="1" hangingPunct="1"/>
            <a:r>
              <a:rPr lang="es-ES" sz="2800" dirty="0" smtClean="0"/>
              <a:t>                       David S, Landes, </a:t>
            </a:r>
            <a:r>
              <a:rPr lang="es-ES" sz="2800" i="1" dirty="0" smtClean="0"/>
              <a:t>La riqueza y pobreza de las naciones</a:t>
            </a:r>
            <a:endParaRPr lang="es-ES" sz="2800" dirty="0" smtClean="0"/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1566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Exportaciones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regiones</a:t>
            </a:r>
            <a:endParaRPr lang="es-EC" dirty="0"/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C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68313" y="1773238"/>
          <a:ext cx="7199312" cy="467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0" name="Worksheet" r:id="rId3" imgW="5695984" imgH="4019510" progId="Excel.Sheet.8">
                  <p:embed/>
                </p:oleObj>
              </mc:Choice>
              <mc:Fallback>
                <p:oleObj name="Worksheet" r:id="rId3" imgW="5695984" imgH="401951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773238"/>
                        <a:ext cx="7199312" cy="467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727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Hacia la gerencia superior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C" sz="4400" dirty="0" smtClean="0"/>
          </a:p>
          <a:p>
            <a:pPr marL="0" indent="0" algn="ctr">
              <a:buNone/>
            </a:pPr>
            <a:r>
              <a:rPr lang="es-EC" sz="4400" dirty="0" smtClean="0"/>
              <a:t>En algunos países la gerencia es ventaja competitiva</a:t>
            </a:r>
            <a:endParaRPr lang="es-EC" sz="4400" dirty="0"/>
          </a:p>
        </p:txBody>
      </p:sp>
    </p:spTree>
    <p:extLst>
      <p:ext uri="{BB962C8B-B14F-4D97-AF65-F5344CB8AC3E}">
        <p14:creationId xmlns:p14="http://schemas.microsoft.com/office/powerpoint/2010/main" val="42303307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ja-JP" i="1" dirty="0">
                <a:ea typeface="ＭＳ Ｐゴシック" charset="-128"/>
              </a:rPr>
              <a:t>¿De qué depende la competitividad?</a:t>
            </a:r>
            <a:br>
              <a:rPr lang="es-ES_tradnl" altLang="ja-JP" i="1" dirty="0">
                <a:ea typeface="ＭＳ Ｐゴシック" charset="-128"/>
              </a:rPr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>
              <a:buFont typeface="Wingdings" pitchFamily="2" charset="2"/>
              <a:buChar char="Ø"/>
            </a:pPr>
            <a:r>
              <a:rPr lang="es-ES_tradnl" altLang="ja-JP" sz="3600" dirty="0" smtClean="0">
                <a:ea typeface="ＭＳ Ｐゴシック" charset="-128"/>
              </a:rPr>
              <a:t>Gerencia </a:t>
            </a:r>
            <a:r>
              <a:rPr lang="es-ES_tradnl" altLang="ja-JP" sz="3600" dirty="0">
                <a:ea typeface="ＭＳ Ｐゴシック" charset="-128"/>
              </a:rPr>
              <a:t>superior</a:t>
            </a:r>
            <a:endParaRPr lang="es-EC" sz="3600" dirty="0"/>
          </a:p>
          <a:p>
            <a:pPr lvl="2">
              <a:buFont typeface="Wingdings" pitchFamily="2" charset="2"/>
              <a:buChar char="Ø"/>
            </a:pPr>
            <a:r>
              <a:rPr lang="es-ES_tradnl" altLang="ja-JP" sz="3600" dirty="0" smtClean="0">
                <a:ea typeface="ＭＳ Ｐゴシック" charset="-128"/>
              </a:rPr>
              <a:t> Innovación</a:t>
            </a:r>
            <a:endParaRPr lang="es-ES_tradnl" altLang="ja-JP" sz="3600" dirty="0">
              <a:ea typeface="ＭＳ Ｐゴシック" charset="-128"/>
            </a:endParaRPr>
          </a:p>
          <a:p>
            <a:pPr lvl="2">
              <a:buFont typeface="Wingdings" pitchFamily="2" charset="2"/>
              <a:buChar char="Ø"/>
            </a:pPr>
            <a:r>
              <a:rPr lang="es-ES_tradnl" altLang="ja-JP" sz="3600" dirty="0" smtClean="0">
                <a:ea typeface="ＭＳ Ｐゴシック" charset="-128"/>
              </a:rPr>
              <a:t>Productividad </a:t>
            </a:r>
            <a:endParaRPr lang="es-ES_tradnl" altLang="ja-JP" sz="3600" dirty="0">
              <a:ea typeface="ＭＳ Ｐゴシック" charset="-128"/>
            </a:endParaRPr>
          </a:p>
          <a:p>
            <a:pPr lvl="2">
              <a:buFont typeface="Wingdings" pitchFamily="2" charset="2"/>
              <a:buChar char="Ø"/>
            </a:pPr>
            <a:r>
              <a:rPr lang="es-ES_tradnl" altLang="ja-JP" sz="3600" dirty="0" smtClean="0">
                <a:ea typeface="ＭＳ Ｐゴシック" charset="-128"/>
              </a:rPr>
              <a:t>Tecnología</a:t>
            </a:r>
            <a:endParaRPr lang="es-ES_tradnl" altLang="ja-JP" sz="36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86379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ja-JP" dirty="0">
                <a:ea typeface="ＭＳ Ｐゴシック" charset="-128"/>
              </a:rPr>
              <a:t>La ventaja competitiva 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ja-JP" sz="3200" dirty="0">
                <a:ea typeface="ＭＳ Ｐゴシック" charset="-128"/>
              </a:rPr>
              <a:t>Efectividad operacional </a:t>
            </a:r>
            <a:r>
              <a:rPr lang="es-ES" altLang="ja-JP" sz="3200" dirty="0" smtClean="0">
                <a:ea typeface="ＭＳ Ｐゴシック" charset="-128"/>
              </a:rPr>
              <a:t>para </a:t>
            </a:r>
            <a:r>
              <a:rPr lang="es-ES" altLang="ja-JP" sz="3200" dirty="0">
                <a:ea typeface="ＭＳ Ｐゴシック" charset="-128"/>
              </a:rPr>
              <a:t>hacer mejor las cosas y </a:t>
            </a:r>
            <a:r>
              <a:rPr lang="es-ES" altLang="ja-JP" sz="3200" dirty="0" smtClean="0">
                <a:ea typeface="ＭＳ Ｐゴシック" charset="-128"/>
              </a:rPr>
              <a:t>lograr el óptimo </a:t>
            </a:r>
            <a:r>
              <a:rPr lang="es-ES" altLang="ja-JP" sz="3200" dirty="0">
                <a:ea typeface="ＭＳ Ｐゴシック" charset="-128"/>
              </a:rPr>
              <a:t>posicionamiento estratégico. 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ja-JP" sz="3200" dirty="0" smtClean="0">
                <a:ea typeface="ＭＳ Ｐゴシック" charset="-128"/>
              </a:rPr>
              <a:t>Desarrollo </a:t>
            </a:r>
            <a:r>
              <a:rPr lang="es-ES" altLang="ja-JP" sz="3200" dirty="0">
                <a:ea typeface="ＭＳ Ｐゴシック" charset="-128"/>
              </a:rPr>
              <a:t>de </a:t>
            </a:r>
            <a:r>
              <a:rPr lang="es-ES" altLang="ja-JP" sz="3200" dirty="0" smtClean="0">
                <a:ea typeface="ＭＳ Ｐゴシック" charset="-128"/>
              </a:rPr>
              <a:t>habilidades centrales para que </a:t>
            </a:r>
            <a:r>
              <a:rPr lang="es-ES" altLang="ja-JP" sz="3200" dirty="0">
                <a:ea typeface="ＭＳ Ｐゴシック" charset="-128"/>
              </a:rPr>
              <a:t>la </a:t>
            </a:r>
            <a:r>
              <a:rPr lang="es-ES" altLang="ja-JP" sz="3200" dirty="0" smtClean="0">
                <a:ea typeface="ＭＳ Ｐゴシック" charset="-128"/>
              </a:rPr>
              <a:t>empresa pueda estar </a:t>
            </a:r>
            <a:r>
              <a:rPr lang="es-ES" altLang="ja-JP" sz="3200" dirty="0">
                <a:ea typeface="ＭＳ Ｐゴシック" charset="-128"/>
              </a:rPr>
              <a:t>adelante de la competencia. 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ja-JP" sz="3200" dirty="0" smtClean="0">
                <a:ea typeface="ＭＳ Ｐゴシック" charset="-128"/>
              </a:rPr>
              <a:t>Competir </a:t>
            </a:r>
            <a:r>
              <a:rPr lang="es-ES" altLang="ja-JP" sz="3200" dirty="0">
                <a:ea typeface="ＭＳ Ｐゴシック" charset="-128"/>
              </a:rPr>
              <a:t>en forma diferente, </a:t>
            </a:r>
            <a:r>
              <a:rPr lang="es-ES" altLang="ja-JP" sz="3200" dirty="0" smtClean="0">
                <a:ea typeface="ＭＳ Ｐゴシック" charset="-128"/>
              </a:rPr>
              <a:t>creando una </a:t>
            </a:r>
            <a:r>
              <a:rPr lang="es-ES" altLang="ja-JP" sz="3200" dirty="0">
                <a:ea typeface="ＭＳ Ｐゴシック" charset="-128"/>
              </a:rPr>
              <a:t>forma única y sostenible de posición competitiva.</a:t>
            </a:r>
            <a:endParaRPr lang="es-ES" sz="3200" dirty="0"/>
          </a:p>
          <a:p>
            <a:pPr>
              <a:buFont typeface="Wingdings" pitchFamily="2" charset="2"/>
              <a:buChar char="Ø"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676695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5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00213"/>
            <a:ext cx="5813425" cy="341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5158" name="Text Box 6"/>
          <p:cNvSpPr txBox="1">
            <a:spLocks noChangeArrowheads="1"/>
          </p:cNvSpPr>
          <p:nvPr/>
        </p:nvSpPr>
        <p:spPr bwMode="auto">
          <a:xfrm>
            <a:off x="2051050" y="1628775"/>
            <a:ext cx="1584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C" dirty="0" smtClean="0">
                <a:latin typeface="Arial" charset="0"/>
                <a:hlinkClick r:id="rId4" action="ppaction://hlinksldjump"/>
              </a:rPr>
              <a:t> </a:t>
            </a:r>
            <a:endParaRPr lang="es-E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09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sz="3600" b="1" dirty="0" smtClean="0">
                <a:effectLst/>
              </a:rPr>
              <a:t>Ubicación de los productos de exportación ecuatorianos</a:t>
            </a:r>
            <a:r>
              <a:rPr lang="es-EC" sz="3600" dirty="0" smtClean="0"/>
              <a:t> en la matriz BCG</a:t>
            </a:r>
            <a:endParaRPr lang="es-EC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122348"/>
              </p:ext>
            </p:extLst>
          </p:nvPr>
        </p:nvGraphicFramePr>
        <p:xfrm>
          <a:off x="1447800" y="1828800"/>
          <a:ext cx="6896100" cy="4343397"/>
        </p:xfrm>
        <a:graphic>
          <a:graphicData uri="http://schemas.openxmlformats.org/drawingml/2006/table">
            <a:tbl>
              <a:tblPr/>
              <a:tblGrid>
                <a:gridCol w="3556936"/>
                <a:gridCol w="1790566"/>
                <a:gridCol w="1548598"/>
              </a:tblGrid>
              <a:tr h="63217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C" sz="1000" b="1" i="0" u="none" strike="noStrike">
                          <a:effectLst/>
                          <a:latin typeface="Arial"/>
                        </a:rPr>
                        <a:t>Variables: Crecimiento de las exportaciones mundiales y  Participación del Ecuador en las exportaciones mundiales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16086">
                <a:tc>
                  <a:txBody>
                    <a:bodyPr/>
                    <a:lstStyle/>
                    <a:p>
                      <a:pPr algn="l" fontAlgn="b"/>
                      <a:endParaRPr lang="es-EC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212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Dimensiones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# de productos (a nivel de 4 dígitos de la partida arancelaria)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% del Total*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16086"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 dirty="0">
                          <a:effectLst/>
                          <a:latin typeface="Arial"/>
                        </a:rPr>
                        <a:t>Producto estrella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86"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Producto ganador en adversidad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86"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Producto  incógnita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86"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Producto declinante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C" sz="1000" b="0" i="0" u="none" strike="noStrike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582">
                <a:tc>
                  <a:txBody>
                    <a:bodyPr/>
                    <a:lstStyle/>
                    <a:p>
                      <a:pPr algn="l" fontAlgn="t"/>
                      <a:r>
                        <a:rPr lang="es-EC" sz="800" b="0" i="0" u="none" strike="noStrike">
                          <a:effectLst/>
                          <a:latin typeface="Arial"/>
                        </a:rPr>
                        <a:t>* Se tomaron los principales 20 productos de exportación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1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500063" y="214313"/>
            <a:ext cx="747077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C" sz="3200" dirty="0" smtClean="0"/>
              <a:t>¿ Qué han hecho los otros?</a:t>
            </a:r>
            <a:br>
              <a:rPr lang="es-EC" sz="3200" dirty="0" smtClean="0"/>
            </a:br>
            <a:r>
              <a:rPr lang="es-EC" sz="3200" dirty="0" smtClean="0"/>
              <a:t>Ingreso por habitante</a:t>
            </a:r>
            <a:br>
              <a:rPr lang="es-EC" sz="3200" dirty="0" smtClean="0"/>
            </a:br>
            <a:r>
              <a:rPr lang="es-EC" sz="3200" dirty="0" smtClean="0"/>
              <a:t>Dólares PPP (paridad poder adquisitivo)</a:t>
            </a:r>
          </a:p>
        </p:txBody>
      </p:sp>
      <p:pic>
        <p:nvPicPr>
          <p:cNvPr id="19459" name="Picture 2" descr="C:\Users\Guillermo\Documents\WGNP-1975_prin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958"/>
            <a:ext cx="4267200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Guillermo\Documents\WGNP-198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6958"/>
            <a:ext cx="4267200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Guillermo\Documents\WGNP-199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4" y="4250239"/>
            <a:ext cx="4267200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Guillermo\Documents\WGNP-200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252" y="4353632"/>
            <a:ext cx="4267200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20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Título"/>
          <p:cNvSpPr>
            <a:spLocks noGrp="1"/>
          </p:cNvSpPr>
          <p:nvPr>
            <p:ph type="title"/>
          </p:nvPr>
        </p:nvSpPr>
        <p:spPr>
          <a:xfrm>
            <a:off x="457200" y="357188"/>
            <a:ext cx="7758113" cy="1143000"/>
          </a:xfrm>
        </p:spPr>
        <p:txBody>
          <a:bodyPr>
            <a:normAutofit fontScale="90000"/>
          </a:bodyPr>
          <a:lstStyle/>
          <a:p>
            <a:pPr marL="484632" indent="0" algn="just" fontAlgn="auto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tx2"/>
                </a:solidFill>
              </a:rPr>
              <a:t>Debilidades de la gerencia ecuatoriana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457200" y="1831974"/>
            <a:ext cx="7900988" cy="4645025"/>
          </a:xfrm>
        </p:spPr>
        <p:txBody>
          <a:bodyPr>
            <a:normAutofit fontScale="77500" lnSpcReduction="20000"/>
          </a:bodyPr>
          <a:lstStyle/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MX" dirty="0" smtClean="0"/>
              <a:t>Está satisfecha con el status quo</a:t>
            </a:r>
            <a:endParaRPr lang="es-ES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MX" dirty="0" smtClean="0"/>
              <a:t>No pone atención al detalle</a:t>
            </a:r>
            <a:endParaRPr lang="es-ES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MX" dirty="0" smtClean="0"/>
              <a:t>No está sintonizada con los cambios</a:t>
            </a:r>
            <a:endParaRPr lang="es-ES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MX" dirty="0" smtClean="0"/>
              <a:t>No tiene suficiente </a:t>
            </a:r>
            <a:r>
              <a:rPr lang="es-EC" dirty="0" smtClean="0"/>
              <a:t>información para tomar decisiones  oportunas</a:t>
            </a:r>
            <a:endParaRPr lang="es-ES" dirty="0" smtClean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No usa mejores prácticas</a:t>
            </a:r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MX" dirty="0"/>
              <a:t>No pone importancia al </a:t>
            </a:r>
            <a:r>
              <a:rPr lang="es-MX" dirty="0" smtClean="0"/>
              <a:t>tiempo - </a:t>
            </a:r>
            <a:r>
              <a:rPr lang="es-MX" dirty="0"/>
              <a:t>velocidad se ha convertido en factor de creación de riqueza.</a:t>
            </a:r>
            <a:endParaRPr lang="es-ES" dirty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MX" dirty="0"/>
              <a:t>Falta de ambición- Contentarse con poco.</a:t>
            </a:r>
            <a:endParaRPr lang="es-ES" dirty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S_tradnl" dirty="0"/>
              <a:t>No está orientada al futuro ni persigue el progreso económico con energía y voluntad.</a:t>
            </a:r>
            <a:endParaRPr lang="es-ES" dirty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S_tradnl" dirty="0"/>
              <a:t>No </a:t>
            </a:r>
            <a:r>
              <a:rPr lang="es-MX" dirty="0"/>
              <a:t>lidera cambios para ser competitiva</a:t>
            </a:r>
            <a:r>
              <a:rPr lang="es-MX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992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052513"/>
            <a:ext cx="8496300" cy="792162"/>
          </a:xfrm>
          <a:noFill/>
          <a:ln/>
        </p:spPr>
        <p:txBody>
          <a:bodyPr/>
          <a:lstStyle/>
          <a:p>
            <a:r>
              <a:rPr lang="es-ES" altLang="ja-JP" i="1" dirty="0" smtClean="0">
                <a:ea typeface="ＭＳ Ｐゴシック" charset="-128"/>
              </a:rPr>
              <a:t>Análisis de las Fuerzas </a:t>
            </a:r>
            <a:r>
              <a:rPr lang="es-ES" altLang="ja-JP" i="1" dirty="0">
                <a:ea typeface="ＭＳ Ｐゴシック" charset="-128"/>
              </a:rPr>
              <a:t>del mercado</a:t>
            </a:r>
            <a:r>
              <a:rPr lang="es-EC" dirty="0" smtClean="0"/>
              <a:t> </a:t>
            </a:r>
            <a:endParaRPr lang="es-ES" dirty="0"/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060575"/>
            <a:ext cx="8496300" cy="4105275"/>
          </a:xfrm>
          <a:noFill/>
          <a:ln/>
        </p:spPr>
        <p:txBody>
          <a:bodyPr/>
          <a:lstStyle/>
          <a:p>
            <a:pPr lvl="1" algn="l"/>
            <a:r>
              <a:rPr lang="es-ES" altLang="ja-JP" dirty="0">
                <a:ea typeface="ＭＳ Ｐゴシック" charset="-128"/>
              </a:rPr>
              <a:t>	</a:t>
            </a:r>
            <a:endParaRPr lang="es-ES" altLang="ja-JP" sz="3200" i="1" dirty="0">
              <a:ea typeface="ＭＳ Ｐゴシック" charset="-128"/>
            </a:endParaRPr>
          </a:p>
          <a:p>
            <a:pPr lvl="1" algn="l">
              <a:lnSpc>
                <a:spcPct val="50000"/>
              </a:lnSpc>
            </a:pPr>
            <a:endParaRPr lang="es-ES" altLang="ja-JP" sz="3200" i="1" dirty="0">
              <a:ea typeface="ＭＳ Ｐゴシック" charset="-128"/>
            </a:endParaRPr>
          </a:p>
          <a:p>
            <a:pPr lvl="2" algn="l"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Tamaño del mercado</a:t>
            </a:r>
          </a:p>
          <a:p>
            <a:pPr lvl="2" algn="l"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Número de empresas rivales </a:t>
            </a:r>
          </a:p>
          <a:p>
            <a:pPr lvl="2" algn="l"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Poder de negociación de compradores</a:t>
            </a:r>
          </a:p>
          <a:p>
            <a:pPr lvl="2" algn="l"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Intensidad de la rivalidad competitiva </a:t>
            </a:r>
          </a:p>
          <a:p>
            <a:pPr lvl="2" algn="l"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Número y amenazas de nuevos competidores</a:t>
            </a:r>
          </a:p>
          <a:p>
            <a:pPr lvl="2" algn="l"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Número de compradores, necesidades y requerimientos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06008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052513"/>
            <a:ext cx="8496300" cy="792162"/>
          </a:xfrm>
          <a:noFill/>
          <a:ln/>
        </p:spPr>
        <p:txBody>
          <a:bodyPr/>
          <a:lstStyle/>
          <a:p>
            <a:r>
              <a:rPr lang="es-ES" altLang="ja-JP" i="1" dirty="0" smtClean="0">
                <a:ea typeface="ＭＳ Ｐゴシック" charset="-128"/>
              </a:rPr>
              <a:t>Análisis de las Fuerzas </a:t>
            </a:r>
            <a:r>
              <a:rPr lang="es-ES" altLang="ja-JP" i="1" dirty="0">
                <a:ea typeface="ＭＳ Ｐゴシック" charset="-128"/>
              </a:rPr>
              <a:t>del mercado</a:t>
            </a:r>
            <a:r>
              <a:rPr lang="es-EC" dirty="0" smtClean="0"/>
              <a:t> </a:t>
            </a:r>
            <a:endParaRPr lang="es-ES" dirty="0"/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133600"/>
            <a:ext cx="8496300" cy="3816350"/>
          </a:xfrm>
          <a:noFill/>
          <a:ln/>
        </p:spPr>
        <p:txBody>
          <a:bodyPr/>
          <a:lstStyle/>
          <a:p>
            <a:pPr lvl="1" algn="l">
              <a:lnSpc>
                <a:spcPct val="90000"/>
              </a:lnSpc>
            </a:pPr>
            <a:r>
              <a:rPr lang="es-ES" altLang="ja-JP" dirty="0">
                <a:ea typeface="ＭＳ Ｐゴシック" charset="-128"/>
              </a:rPr>
              <a:t>	</a:t>
            </a:r>
            <a:endParaRPr lang="es-ES" altLang="ja-JP" sz="3600" i="1" dirty="0">
              <a:ea typeface="ＭＳ Ｐゴシック" charset="-128"/>
            </a:endParaRPr>
          </a:p>
          <a:p>
            <a:pPr lvl="1">
              <a:lnSpc>
                <a:spcPct val="30000"/>
              </a:lnSpc>
            </a:pPr>
            <a:endParaRPr lang="es-ES" altLang="ja-JP" sz="3600" i="1" dirty="0">
              <a:ea typeface="ＭＳ Ｐゴシック" charset="-128"/>
            </a:endParaRP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Grado de diferenciación del producto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Productos substitutos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Características de los nuevos productos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Capacidad de producción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Economía de escalas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Integración vertical</a:t>
            </a:r>
          </a:p>
          <a:p>
            <a:pPr lvl="2" algn="l">
              <a:lnSpc>
                <a:spcPct val="90000"/>
              </a:lnSpc>
              <a:buFont typeface="Wingdings" pitchFamily="2" charset="2"/>
              <a:buChar char="v"/>
            </a:pPr>
            <a:r>
              <a:rPr lang="es-ES" altLang="ja-JP" dirty="0">
                <a:ea typeface="ＭＳ Ｐゴシック" charset="-128"/>
              </a:rPr>
              <a:t>Tasa de cambio tecnológico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078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2238" y="68263"/>
            <a:ext cx="9021762" cy="1144587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normAutofit fontScale="90000"/>
          </a:bodyPr>
          <a:lstStyle/>
          <a:p>
            <a:r>
              <a:rPr lang="es-ES_tradnl" altLang="ja-JP" sz="4000">
                <a:ea typeface="ＭＳ Ｐゴシック" charset="-128"/>
              </a:rPr>
              <a:t>Modelo de negocio-</a:t>
            </a:r>
            <a:r>
              <a:rPr lang="en-US" sz="4000">
                <a:solidFill>
                  <a:schemeClr val="tx1"/>
                </a:solidFill>
              </a:rPr>
              <a:t> Marco de diseño de organización</a:t>
            </a:r>
            <a:r>
              <a:rPr lang="en-US" sz="3600" b="1" i="1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967683" name="Oval 3"/>
          <p:cNvSpPr>
            <a:spLocks noChangeArrowheads="1"/>
          </p:cNvSpPr>
          <p:nvPr/>
        </p:nvSpPr>
        <p:spPr bwMode="auto">
          <a:xfrm>
            <a:off x="214313" y="2684463"/>
            <a:ext cx="2725737" cy="16383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967684" name="Oval 4"/>
          <p:cNvSpPr>
            <a:spLocks noChangeArrowheads="1"/>
          </p:cNvSpPr>
          <p:nvPr/>
        </p:nvSpPr>
        <p:spPr bwMode="auto">
          <a:xfrm>
            <a:off x="823913" y="4972050"/>
            <a:ext cx="2803525" cy="16383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967685" name="Oval 5"/>
          <p:cNvSpPr>
            <a:spLocks noChangeArrowheads="1"/>
          </p:cNvSpPr>
          <p:nvPr/>
        </p:nvSpPr>
        <p:spPr bwMode="auto">
          <a:xfrm>
            <a:off x="5014913" y="4972050"/>
            <a:ext cx="3030537" cy="16383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967686" name="Oval 6"/>
          <p:cNvSpPr>
            <a:spLocks noChangeArrowheads="1"/>
          </p:cNvSpPr>
          <p:nvPr/>
        </p:nvSpPr>
        <p:spPr bwMode="auto">
          <a:xfrm>
            <a:off x="5508625" y="2565400"/>
            <a:ext cx="3240088" cy="17145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967687" name="Oval 7"/>
          <p:cNvSpPr>
            <a:spLocks noChangeArrowheads="1"/>
          </p:cNvSpPr>
          <p:nvPr/>
        </p:nvSpPr>
        <p:spPr bwMode="auto">
          <a:xfrm>
            <a:off x="2903538" y="1308100"/>
            <a:ext cx="2725737" cy="1636713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8411666" sx="125000" sy="125000" algn="b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967688" name="Text Box 8"/>
          <p:cNvSpPr txBox="1">
            <a:spLocks noChangeArrowheads="1"/>
          </p:cNvSpPr>
          <p:nvPr/>
        </p:nvSpPr>
        <p:spPr bwMode="auto">
          <a:xfrm>
            <a:off x="3238500" y="1778000"/>
            <a:ext cx="213360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Estrategia</a:t>
            </a:r>
          </a:p>
        </p:txBody>
      </p:sp>
      <p:sp>
        <p:nvSpPr>
          <p:cNvPr id="967689" name="Text Box 9"/>
          <p:cNvSpPr txBox="1">
            <a:spLocks noChangeArrowheads="1"/>
          </p:cNvSpPr>
          <p:nvPr/>
        </p:nvSpPr>
        <p:spPr bwMode="auto">
          <a:xfrm>
            <a:off x="6035675" y="2781300"/>
            <a:ext cx="25685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Estructura 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Infraestructura</a:t>
            </a:r>
          </a:p>
        </p:txBody>
      </p:sp>
      <p:sp>
        <p:nvSpPr>
          <p:cNvPr id="967690" name="Oval 10"/>
          <p:cNvSpPr>
            <a:spLocks noChangeArrowheads="1"/>
          </p:cNvSpPr>
          <p:nvPr/>
        </p:nvSpPr>
        <p:spPr bwMode="auto">
          <a:xfrm>
            <a:off x="3321050" y="3516313"/>
            <a:ext cx="1981200" cy="1512887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ObliqueFront"/>
            <a:lightRig rig="legacyFlat3" dir="b"/>
          </a:scene3d>
          <a:sp3d extrusionH="430200" prstMaterial="legacyMetal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s-EC"/>
          </a:p>
        </p:txBody>
      </p:sp>
      <p:sp>
        <p:nvSpPr>
          <p:cNvPr id="967691" name="Text Box 11"/>
          <p:cNvSpPr txBox="1">
            <a:spLocks noChangeArrowheads="1"/>
          </p:cNvSpPr>
          <p:nvPr/>
        </p:nvSpPr>
        <p:spPr bwMode="auto">
          <a:xfrm>
            <a:off x="3132138" y="3717925"/>
            <a:ext cx="2303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Procesos y operaciones</a:t>
            </a:r>
          </a:p>
        </p:txBody>
      </p:sp>
      <p:sp>
        <p:nvSpPr>
          <p:cNvPr id="967692" name="Text Box 12"/>
          <p:cNvSpPr txBox="1">
            <a:spLocks noChangeArrowheads="1"/>
          </p:cNvSpPr>
          <p:nvPr/>
        </p:nvSpPr>
        <p:spPr bwMode="auto">
          <a:xfrm>
            <a:off x="685800" y="3235325"/>
            <a:ext cx="175260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Gente</a:t>
            </a:r>
          </a:p>
        </p:txBody>
      </p:sp>
      <p:sp>
        <p:nvSpPr>
          <p:cNvPr id="967693" name="Text Box 13"/>
          <p:cNvSpPr txBox="1">
            <a:spLocks noChangeArrowheads="1"/>
          </p:cNvSpPr>
          <p:nvPr/>
        </p:nvSpPr>
        <p:spPr bwMode="auto">
          <a:xfrm>
            <a:off x="5080000" y="5334000"/>
            <a:ext cx="2894013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Incentivos</a:t>
            </a:r>
          </a:p>
        </p:txBody>
      </p:sp>
      <p:sp>
        <p:nvSpPr>
          <p:cNvPr id="967694" name="Text Box 14"/>
          <p:cNvSpPr txBox="1">
            <a:spLocks noChangeArrowheads="1"/>
          </p:cNvSpPr>
          <p:nvPr/>
        </p:nvSpPr>
        <p:spPr bwMode="auto">
          <a:xfrm>
            <a:off x="823913" y="5265738"/>
            <a:ext cx="2817812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Liderazgo</a:t>
            </a:r>
          </a:p>
        </p:txBody>
      </p:sp>
      <p:sp>
        <p:nvSpPr>
          <p:cNvPr id="967695" name="Line 15"/>
          <p:cNvSpPr>
            <a:spLocks noChangeShapeType="1"/>
          </p:cNvSpPr>
          <p:nvPr/>
        </p:nvSpPr>
        <p:spPr bwMode="auto">
          <a:xfrm flipH="1">
            <a:off x="5286375" y="3786188"/>
            <a:ext cx="547688" cy="207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967696" name="Line 16"/>
          <p:cNvSpPr>
            <a:spLocks noChangeShapeType="1"/>
          </p:cNvSpPr>
          <p:nvPr/>
        </p:nvSpPr>
        <p:spPr bwMode="auto">
          <a:xfrm>
            <a:off x="2814638" y="3786188"/>
            <a:ext cx="481012" cy="276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967697" name="Line 17"/>
          <p:cNvSpPr>
            <a:spLocks noChangeShapeType="1"/>
          </p:cNvSpPr>
          <p:nvPr/>
        </p:nvSpPr>
        <p:spPr bwMode="auto">
          <a:xfrm>
            <a:off x="4256088" y="2960688"/>
            <a:ext cx="1587" cy="5508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967698" name="Line 18"/>
          <p:cNvSpPr>
            <a:spLocks noChangeShapeType="1"/>
          </p:cNvSpPr>
          <p:nvPr/>
        </p:nvSpPr>
        <p:spPr bwMode="auto">
          <a:xfrm flipV="1">
            <a:off x="3021013" y="4819650"/>
            <a:ext cx="549275" cy="276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967699" name="Line 19"/>
          <p:cNvSpPr>
            <a:spLocks noChangeShapeType="1"/>
          </p:cNvSpPr>
          <p:nvPr/>
        </p:nvSpPr>
        <p:spPr bwMode="auto">
          <a:xfrm flipH="1" flipV="1">
            <a:off x="5148263" y="4751388"/>
            <a:ext cx="617537" cy="344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967700" name="Text Box 20"/>
          <p:cNvSpPr txBox="1">
            <a:spLocks noChangeArrowheads="1"/>
          </p:cNvSpPr>
          <p:nvPr/>
        </p:nvSpPr>
        <p:spPr bwMode="auto">
          <a:xfrm>
            <a:off x="3349625" y="6370638"/>
            <a:ext cx="193675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472" tIns="41236" rIns="82472" bIns="41236">
            <a:spAutoFit/>
          </a:bodyPr>
          <a:lstStyle>
            <a:lvl1pPr defTabSz="8255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12750" defTabSz="825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25500" defTabSz="8255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36663" defTabSz="8255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49413" defTabSz="8255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06613" defTabSz="8255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63813" defTabSz="8255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21013" defTabSz="8255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78213" defTabSz="8255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sz="2200">
              <a:latin typeface="Arial" charset="0"/>
            </a:endParaRPr>
          </a:p>
        </p:txBody>
      </p:sp>
      <p:sp>
        <p:nvSpPr>
          <p:cNvPr id="967701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843311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/>
                </a:solidFill>
              </a:rPr>
              <a:t>Estrategias competitivas de </a:t>
            </a:r>
            <a:r>
              <a:rPr lang="es-EC" dirty="0" err="1" smtClean="0">
                <a:solidFill>
                  <a:schemeClr val="tx2"/>
                </a:solidFill>
              </a:rPr>
              <a:t>Porter</a:t>
            </a:r>
            <a:endParaRPr lang="es-EC" dirty="0" smtClean="0">
              <a:solidFill>
                <a:schemeClr val="tx2"/>
              </a:solidFill>
            </a:endParaRP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6588" y="2146300"/>
            <a:ext cx="4568825" cy="3433763"/>
          </a:xfrm>
          <a:noFill/>
        </p:spPr>
      </p:pic>
      <p:sp>
        <p:nvSpPr>
          <p:cNvPr id="5" name="4 Llamada ovalada"/>
          <p:cNvSpPr/>
          <p:nvPr/>
        </p:nvSpPr>
        <p:spPr>
          <a:xfrm>
            <a:off x="7000875" y="1500188"/>
            <a:ext cx="1785938" cy="1428750"/>
          </a:xfrm>
          <a:prstGeom prst="wedgeEllipseCallout">
            <a:avLst>
              <a:gd name="adj1" fmla="val -93849"/>
              <a:gd name="adj2" fmla="val 51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>
                <a:solidFill>
                  <a:srgbClr val="2CC7F8"/>
                </a:solidFill>
              </a:rPr>
              <a:t>Mantener el precio por debajo de la competencia</a:t>
            </a:r>
          </a:p>
        </p:txBody>
      </p:sp>
      <p:sp>
        <p:nvSpPr>
          <p:cNvPr id="6" name="5 Llamada ovalada"/>
          <p:cNvSpPr/>
          <p:nvPr/>
        </p:nvSpPr>
        <p:spPr>
          <a:xfrm rot="452891">
            <a:off x="7358063" y="3071813"/>
            <a:ext cx="1785937" cy="1000125"/>
          </a:xfrm>
          <a:prstGeom prst="wedgeEllipseCallout">
            <a:avLst>
              <a:gd name="adj1" fmla="val -93849"/>
              <a:gd name="adj2" fmla="val 51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>
                <a:solidFill>
                  <a:srgbClr val="2CC7F8"/>
                </a:solidFill>
              </a:rPr>
              <a:t>Ser diferente de la competencia</a:t>
            </a:r>
          </a:p>
        </p:txBody>
      </p:sp>
      <p:sp>
        <p:nvSpPr>
          <p:cNvPr id="8" name="7 Llamada ovalada"/>
          <p:cNvSpPr/>
          <p:nvPr/>
        </p:nvSpPr>
        <p:spPr>
          <a:xfrm rot="575583">
            <a:off x="7358063" y="4429125"/>
            <a:ext cx="1785937" cy="714375"/>
          </a:xfrm>
          <a:prstGeom prst="wedgeEllipseCallout">
            <a:avLst>
              <a:gd name="adj1" fmla="val -93849"/>
              <a:gd name="adj2" fmla="val 51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>
                <a:solidFill>
                  <a:srgbClr val="2CC7F8"/>
                </a:solidFill>
              </a:rPr>
              <a:t>Mercados nichos</a:t>
            </a:r>
          </a:p>
        </p:txBody>
      </p:sp>
      <p:sp>
        <p:nvSpPr>
          <p:cNvPr id="7" name="6 Llamada rectangular"/>
          <p:cNvSpPr/>
          <p:nvPr/>
        </p:nvSpPr>
        <p:spPr>
          <a:xfrm>
            <a:off x="571500" y="1214438"/>
            <a:ext cx="3286125" cy="928687"/>
          </a:xfrm>
          <a:prstGeom prst="wedgeRectCallout">
            <a:avLst>
              <a:gd name="adj1" fmla="val 32854"/>
              <a:gd name="adj2" fmla="val 84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400" dirty="0"/>
              <a:t>Promesa de lo que la empresa intenta hacer, es dirección a seguir.</a:t>
            </a:r>
            <a:r>
              <a:rPr lang="es-ES" sz="1400" i="1" dirty="0"/>
              <a:t> qué</a:t>
            </a:r>
            <a:r>
              <a:rPr lang="es-ES" sz="1400" dirty="0"/>
              <a:t> se logrará, </a:t>
            </a:r>
            <a:r>
              <a:rPr lang="es-ES" sz="1400" i="1" dirty="0"/>
              <a:t>dónde</a:t>
            </a:r>
            <a:r>
              <a:rPr lang="es-ES" sz="1400" dirty="0"/>
              <a:t> se concentrará y </a:t>
            </a:r>
            <a:r>
              <a:rPr lang="es-ES" sz="1400" i="1" dirty="0"/>
              <a:t>cómo </a:t>
            </a:r>
            <a:r>
              <a:rPr lang="es-ES" sz="1400" dirty="0"/>
              <a:t>se implementará</a:t>
            </a:r>
            <a:endParaRPr lang="es-EC" sz="1400" dirty="0"/>
          </a:p>
        </p:txBody>
      </p:sp>
    </p:spTree>
    <p:extLst>
      <p:ext uri="{BB962C8B-B14F-4D97-AF65-F5344CB8AC3E}">
        <p14:creationId xmlns:p14="http://schemas.microsoft.com/office/powerpoint/2010/main" val="36800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7772400" cy="647700"/>
          </a:xfrm>
        </p:spPr>
        <p:txBody>
          <a:bodyPr/>
          <a:lstStyle/>
          <a:p>
            <a:r>
              <a:rPr lang="es-ES_tradnl" altLang="ja-JP" sz="3600" dirty="0">
                <a:solidFill>
                  <a:schemeClr val="tx2"/>
                </a:solidFill>
                <a:ea typeface="ＭＳ Ｐゴシック" charset="-128"/>
              </a:rPr>
              <a:t>Planeación y toma de decisiones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219450"/>
            <a:ext cx="6400800" cy="1752600"/>
          </a:xfrm>
        </p:spPr>
        <p:txBody>
          <a:bodyPr/>
          <a:lstStyle/>
          <a:p>
            <a:r>
              <a:rPr lang="es-EC"/>
              <a:t>?</a:t>
            </a:r>
            <a:endParaRPr lang="es-ES"/>
          </a:p>
        </p:txBody>
      </p:sp>
      <p:pic>
        <p:nvPicPr>
          <p:cNvPr id="8611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44675"/>
            <a:ext cx="62642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03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/>
                </a:solidFill>
              </a:rPr>
              <a:t>Lograr la entrega perfecta, exportando el producto en</a:t>
            </a:r>
            <a:endParaRPr lang="es-EC" dirty="0">
              <a:solidFill>
                <a:schemeClr val="tx2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2071688" y="6072188"/>
            <a:ext cx="6000750" cy="64293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4800" dirty="0"/>
              <a:t>Perfectos</a:t>
            </a:r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6964363" y="4394200"/>
            <a:ext cx="39306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>
            <a:off x="8215313" y="6357938"/>
            <a:ext cx="71437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10800000">
            <a:off x="8715375" y="2428875"/>
            <a:ext cx="214313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214313" y="357188"/>
            <a:ext cx="8715375" cy="1428750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C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s-ES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s-EC" sz="2500" dirty="0" err="1" smtClean="0">
                <a:solidFill>
                  <a:schemeClr val="tx2"/>
                </a:solidFill>
              </a:rPr>
              <a:t>Cluster</a:t>
            </a:r>
            <a:r>
              <a:rPr lang="es-EC" sz="2500" dirty="0" smtClean="0">
                <a:solidFill>
                  <a:schemeClr val="tx2"/>
                </a:solidFill>
              </a:rPr>
              <a:t> de vinos de Chile. Desempeño de exportación</a:t>
            </a:r>
            <a:r>
              <a:rPr lang="es-ES" sz="2500" dirty="0" smtClean="0">
                <a:solidFill>
                  <a:schemeClr val="tx2"/>
                </a:solidFill>
              </a:rPr>
              <a:t/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C" sz="2500" dirty="0" smtClean="0">
                <a:solidFill>
                  <a:schemeClr val="tx2"/>
                </a:solidFill>
              </a:rPr>
              <a:t>1990 – 2006</a:t>
            </a:r>
            <a:r>
              <a:rPr lang="es-ES" sz="2500" dirty="0" smtClean="0">
                <a:solidFill>
                  <a:schemeClr val="tx2"/>
                </a:solidFill>
              </a:rPr>
              <a:t/>
            </a:r>
            <a:br>
              <a:rPr lang="es-ES" sz="2500" dirty="0" smtClean="0">
                <a:solidFill>
                  <a:schemeClr val="tx2"/>
                </a:solidFill>
              </a:rPr>
            </a:br>
            <a:r>
              <a:rPr lang="es-EC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(Miles de dólares y %)</a:t>
            </a:r>
            <a:endParaRPr lang="es-ES" sz="2500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42875" y="6429375"/>
            <a:ext cx="2857500" cy="357188"/>
          </a:xfrm>
          <a:prstGeom prst="rect">
            <a:avLst/>
          </a:prstGeom>
        </p:spPr>
        <p:txBody>
          <a:bodyPr lIns="45720" rIns="4572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1500" dirty="0">
                <a:latin typeface="+mj-lt"/>
                <a:ea typeface="+mj-ea"/>
                <a:cs typeface="+mj-cs"/>
              </a:rPr>
              <a:t>Fuente: Michael Porter</a:t>
            </a:r>
            <a:r>
              <a:rPr lang="es-ES" sz="1500" dirty="0">
                <a:latin typeface="+mj-lt"/>
                <a:ea typeface="+mj-ea"/>
                <a:cs typeface="+mj-cs"/>
              </a:rPr>
              <a:t/>
            </a:r>
            <a:br>
              <a:rPr lang="es-ES" sz="1500" dirty="0">
                <a:latin typeface="+mj-lt"/>
                <a:ea typeface="+mj-ea"/>
                <a:cs typeface="+mj-cs"/>
              </a:rPr>
            </a:br>
            <a:endParaRPr lang="es-EC" sz="1500" b="1" dirty="0">
              <a:solidFill>
                <a:srgbClr val="2CC7F8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64" name="Imagen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" t="11981" b="8362"/>
          <a:stretch>
            <a:fillRect/>
          </a:stretch>
        </p:blipFill>
        <p:spPr bwMode="auto">
          <a:xfrm>
            <a:off x="661988" y="1928813"/>
            <a:ext cx="7767637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0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214313" y="142875"/>
            <a:ext cx="8715375" cy="1428750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C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es-ES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s-ES" sz="25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s-EC" sz="3200" dirty="0" smtClean="0">
                <a:solidFill>
                  <a:schemeClr val="tx2"/>
                </a:solidFill>
              </a:rPr>
              <a:t>Nivel de eficiencia de </a:t>
            </a:r>
            <a:r>
              <a:rPr lang="es-EC" sz="3200" dirty="0" err="1" smtClean="0">
                <a:solidFill>
                  <a:schemeClr val="tx2"/>
                </a:solidFill>
              </a:rPr>
              <a:t>cluster</a:t>
            </a:r>
            <a:r>
              <a:rPr lang="es-EC" sz="3200" dirty="0" smtClean="0">
                <a:solidFill>
                  <a:schemeClr val="tx2"/>
                </a:solidFill>
              </a:rPr>
              <a:t> de vinos de Chile</a:t>
            </a:r>
            <a:endParaRPr lang="es-ES" sz="3200" dirty="0" smtClean="0">
              <a:solidFill>
                <a:schemeClr val="tx2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85813" y="6500813"/>
            <a:ext cx="2857500" cy="357187"/>
          </a:xfrm>
          <a:prstGeom prst="rect">
            <a:avLst/>
          </a:prstGeom>
        </p:spPr>
        <p:txBody>
          <a:bodyPr lIns="45720" rIns="4572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1500" dirty="0">
                <a:latin typeface="+mj-lt"/>
                <a:ea typeface="+mj-ea"/>
                <a:cs typeface="+mj-cs"/>
              </a:rPr>
              <a:t>Fuente: Michael Porter</a:t>
            </a:r>
            <a:r>
              <a:rPr lang="es-ES" sz="1500" dirty="0">
                <a:latin typeface="+mj-lt"/>
                <a:ea typeface="+mj-ea"/>
                <a:cs typeface="+mj-cs"/>
              </a:rPr>
              <a:t/>
            </a:r>
            <a:br>
              <a:rPr lang="es-ES" sz="1500" dirty="0">
                <a:latin typeface="+mj-lt"/>
                <a:ea typeface="+mj-ea"/>
                <a:cs typeface="+mj-cs"/>
              </a:rPr>
            </a:br>
            <a:endParaRPr lang="es-EC" sz="1500" b="1" dirty="0">
              <a:solidFill>
                <a:srgbClr val="2CC7F8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988" name="Imagen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" t="8302" b="3645"/>
          <a:stretch>
            <a:fillRect/>
          </a:stretch>
        </p:blipFill>
        <p:spPr bwMode="auto">
          <a:xfrm>
            <a:off x="1225550" y="1500188"/>
            <a:ext cx="6846888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58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>
          <a:xfrm>
            <a:off x="-71438" y="76200"/>
            <a:ext cx="9144001" cy="1781175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s-EC" sz="3600" dirty="0" smtClean="0">
                <a:solidFill>
                  <a:schemeClr val="tx1"/>
                </a:solidFill>
              </a:rPr>
              <a:t>Cartera nacional de </a:t>
            </a:r>
            <a:r>
              <a:rPr lang="es-EC" sz="3600" dirty="0" err="1" smtClean="0">
                <a:solidFill>
                  <a:schemeClr val="tx1"/>
                </a:solidFill>
              </a:rPr>
              <a:t>clusters</a:t>
            </a:r>
            <a:r>
              <a:rPr lang="es-EC" sz="3600" dirty="0" smtClean="0">
                <a:solidFill>
                  <a:schemeClr val="tx1"/>
                </a:solidFill>
              </a:rPr>
              <a:t> de Chile</a:t>
            </a:r>
            <a:r>
              <a:rPr lang="es-ES" sz="3600" dirty="0" smtClean="0">
                <a:solidFill>
                  <a:schemeClr val="tx1"/>
                </a:solidFill>
              </a:rPr>
              <a:t/>
            </a:r>
            <a:br>
              <a:rPr lang="es-ES" sz="3600" dirty="0" smtClean="0">
                <a:solidFill>
                  <a:schemeClr val="tx1"/>
                </a:solidFill>
              </a:rPr>
            </a:br>
            <a:r>
              <a:rPr lang="es-ES" sz="3600" dirty="0" smtClean="0">
                <a:solidFill>
                  <a:schemeClr val="tx1"/>
                </a:solidFill>
              </a:rPr>
              <a:t>1997-2006</a:t>
            </a:r>
            <a:r>
              <a:rPr lang="es-ES" sz="2500" dirty="0" smtClean="0">
                <a:solidFill>
                  <a:schemeClr val="tx1"/>
                </a:solidFill>
              </a:rPr>
              <a:t/>
            </a:r>
            <a:br>
              <a:rPr lang="es-ES" sz="2500" dirty="0" smtClean="0">
                <a:solidFill>
                  <a:schemeClr val="tx1"/>
                </a:solidFill>
              </a:rPr>
            </a:br>
            <a:r>
              <a:rPr lang="es-EC" sz="2500" dirty="0" smtClean="0">
                <a:solidFill>
                  <a:schemeClr val="tx1"/>
                </a:solidFill>
              </a:rPr>
              <a:t>(Variación en participación de mercado en exportaciones mundiales)</a:t>
            </a:r>
            <a:endParaRPr lang="es-EC" sz="2500" b="1" dirty="0" smtClean="0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143000" y="6429375"/>
            <a:ext cx="2857500" cy="285750"/>
          </a:xfrm>
          <a:prstGeom prst="rect">
            <a:avLst/>
          </a:prstGeom>
        </p:spPr>
        <p:txBody>
          <a:bodyPr lIns="45720" rIns="45720" anchor="ctr"/>
          <a:lstStyle/>
          <a:p>
            <a:pPr algn="ctr" fontAlgn="auto">
              <a:spcAft>
                <a:spcPts val="0"/>
              </a:spcAft>
              <a:defRPr/>
            </a:pPr>
            <a:endParaRPr lang="es-EC" sz="1500" dirty="0"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s-EC" sz="1500" dirty="0">
                <a:latin typeface="+mj-lt"/>
                <a:ea typeface="+mj-ea"/>
                <a:cs typeface="+mj-cs"/>
              </a:rPr>
              <a:t>Fuente: Michael Porter</a:t>
            </a:r>
            <a:r>
              <a:rPr lang="es-ES" sz="1500" dirty="0">
                <a:latin typeface="+mj-lt"/>
                <a:ea typeface="+mj-ea"/>
                <a:cs typeface="+mj-cs"/>
              </a:rPr>
              <a:t/>
            </a:r>
            <a:br>
              <a:rPr lang="es-ES" sz="1500" dirty="0">
                <a:latin typeface="+mj-lt"/>
                <a:ea typeface="+mj-ea"/>
                <a:cs typeface="+mj-cs"/>
              </a:rPr>
            </a:br>
            <a:endParaRPr lang="es-EC" sz="1500" b="1" dirty="0">
              <a:solidFill>
                <a:srgbClr val="2CC7F8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9940" name="Imagen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"/>
          <a:stretch>
            <a:fillRect/>
          </a:stretch>
        </p:blipFill>
        <p:spPr bwMode="auto">
          <a:xfrm>
            <a:off x="1643063" y="2076712"/>
            <a:ext cx="5881687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39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Singapur</a:t>
            </a:r>
            <a:br>
              <a:rPr lang="es-EC" dirty="0" smtClean="0"/>
            </a:br>
            <a:r>
              <a:rPr lang="es-EC" dirty="0" smtClean="0"/>
              <a:t>Ubicación geográfica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833563"/>
            <a:ext cx="7553325" cy="479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0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algn="just" fontAlgn="auto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bg2">
                    <a:lumMod val="75000"/>
                  </a:schemeClr>
                </a:solidFill>
              </a:rPr>
              <a:t>Preguntas para la gerencia ecuatoriana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457200" y="1831975"/>
            <a:ext cx="7829550" cy="4525963"/>
          </a:xfrm>
        </p:spPr>
        <p:txBody>
          <a:bodyPr>
            <a:normAutofit fontScale="85000" lnSpcReduction="20000"/>
          </a:bodyPr>
          <a:lstStyle/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¿ Cómo podemos hacer mejor el trabajo?</a:t>
            </a:r>
            <a:endParaRPr lang="es-ES_tradnl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¿ </a:t>
            </a:r>
            <a:r>
              <a:rPr lang="es-EC" dirty="0"/>
              <a:t>Qué queremos ser en el futuro?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/>
              <a:t>¿Cómo </a:t>
            </a:r>
            <a:r>
              <a:rPr lang="es-EC" dirty="0" smtClean="0"/>
              <a:t>lograr la visión de la empresa?</a:t>
            </a:r>
            <a:endParaRPr lang="es-EC" dirty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/>
              <a:t>¿Cómo </a:t>
            </a:r>
            <a:r>
              <a:rPr lang="es-EC" dirty="0" smtClean="0"/>
              <a:t>formular </a:t>
            </a:r>
            <a:r>
              <a:rPr lang="es-EC" dirty="0"/>
              <a:t>la estrategia  ?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/>
              <a:t>¿Qué </a:t>
            </a:r>
            <a:r>
              <a:rPr lang="es-EC" dirty="0" smtClean="0"/>
              <a:t>hay que </a:t>
            </a:r>
            <a:r>
              <a:rPr lang="es-EC" dirty="0"/>
              <a:t>hacer para cumplir con </a:t>
            </a:r>
            <a:r>
              <a:rPr lang="es-EC" dirty="0" smtClean="0"/>
              <a:t>los </a:t>
            </a:r>
            <a:r>
              <a:rPr lang="es-EC" dirty="0"/>
              <a:t>objetivos y hacer realidad la </a:t>
            </a:r>
            <a:r>
              <a:rPr lang="es-EC" dirty="0" smtClean="0"/>
              <a:t>estrategia?</a:t>
            </a:r>
            <a:endParaRPr lang="es-EC" dirty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/>
              <a:t>¿ En qué áreas </a:t>
            </a:r>
            <a:r>
              <a:rPr lang="es-EC" dirty="0" smtClean="0"/>
              <a:t>hay que concentrar esfuerzos </a:t>
            </a:r>
            <a:r>
              <a:rPr lang="es-EC" dirty="0"/>
              <a:t>para alcanzar </a:t>
            </a:r>
            <a:r>
              <a:rPr lang="es-EC" dirty="0" smtClean="0"/>
              <a:t>la </a:t>
            </a:r>
            <a:r>
              <a:rPr lang="es-EC" dirty="0"/>
              <a:t>visión?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/>
              <a:t>¿Cuáles planes de acción </a:t>
            </a:r>
            <a:r>
              <a:rPr lang="es-EC" dirty="0" smtClean="0"/>
              <a:t>hay que elaborar e iniciar?</a:t>
            </a:r>
            <a:endParaRPr lang="es-EC" dirty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/>
              <a:t>¿Cuáles indicadores claves </a:t>
            </a:r>
            <a:r>
              <a:rPr lang="es-EC" dirty="0" smtClean="0"/>
              <a:t>hay que </a:t>
            </a:r>
            <a:r>
              <a:rPr lang="es-EC" dirty="0"/>
              <a:t>tener?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s-EC" dirty="0"/>
          </a:p>
          <a:p>
            <a:pPr marL="448056" indent="-384048" algn="just" fontAlgn="auto">
              <a:spcAft>
                <a:spcPts val="0"/>
              </a:spcAft>
              <a:buFont typeface="Wingdings 2"/>
              <a:buChar char=""/>
              <a:defRPr/>
            </a:pPr>
            <a:endParaRPr lang="es-ES_tradnl" dirty="0" smtClean="0"/>
          </a:p>
          <a:p>
            <a:pPr marL="64008" indent="0" algn="just" fontAlgn="auto">
              <a:spcAft>
                <a:spcPts val="0"/>
              </a:spcAft>
              <a:buNone/>
              <a:defRPr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67036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Singapur-1960 y 2009</a:t>
            </a:r>
            <a:endParaRPr lang="es-EC" dirty="0"/>
          </a:p>
        </p:txBody>
      </p:sp>
      <p:pic>
        <p:nvPicPr>
          <p:cNvPr id="7168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197" y="2133599"/>
            <a:ext cx="4098506" cy="3017520"/>
          </a:xfrm>
          <a:noFill/>
        </p:spPr>
      </p:pic>
      <p:pic>
        <p:nvPicPr>
          <p:cNvPr id="7168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599" y="3810000"/>
            <a:ext cx="4206119" cy="2926080"/>
          </a:xfrm>
          <a:noFill/>
        </p:spPr>
      </p:pic>
    </p:spTree>
    <p:extLst>
      <p:ext uri="{BB962C8B-B14F-4D97-AF65-F5344CB8AC3E}">
        <p14:creationId xmlns:p14="http://schemas.microsoft.com/office/powerpoint/2010/main" val="70485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Singapur-1960 y 2009</a:t>
            </a:r>
            <a:endParaRPr lang="es-EC" dirty="0"/>
          </a:p>
        </p:txBody>
      </p:sp>
      <p:pic>
        <p:nvPicPr>
          <p:cNvPr id="7270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0998" y="2133600"/>
            <a:ext cx="4111989" cy="2834640"/>
          </a:xfrm>
          <a:noFill/>
        </p:spPr>
      </p:pic>
      <p:pic>
        <p:nvPicPr>
          <p:cNvPr id="7270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3810000"/>
            <a:ext cx="4064407" cy="2743200"/>
          </a:xfrm>
          <a:noFill/>
        </p:spPr>
      </p:pic>
    </p:spTree>
    <p:extLst>
      <p:ext uri="{BB962C8B-B14F-4D97-AF65-F5344CB8AC3E}">
        <p14:creationId xmlns:p14="http://schemas.microsoft.com/office/powerpoint/2010/main" val="11054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Del Tercer Mundo al Primero, 1965-2000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305" y="1752600"/>
            <a:ext cx="35518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486400" y="3352800"/>
            <a:ext cx="4214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000" dirty="0" smtClean="0"/>
              <a:t>Lee </a:t>
            </a:r>
            <a:r>
              <a:rPr lang="es-EC" sz="4000" dirty="0" err="1" smtClean="0"/>
              <a:t>Kuan</a:t>
            </a:r>
            <a:r>
              <a:rPr lang="es-EC" sz="4000" dirty="0" smtClean="0"/>
              <a:t> </a:t>
            </a:r>
            <a:r>
              <a:rPr lang="es-EC" sz="4000" dirty="0" err="1" smtClean="0"/>
              <a:t>Yew</a:t>
            </a:r>
            <a:endParaRPr lang="es-EC" sz="4000" dirty="0"/>
          </a:p>
        </p:txBody>
      </p:sp>
    </p:spTree>
    <p:extLst>
      <p:ext uri="{BB962C8B-B14F-4D97-AF65-F5344CB8AC3E}">
        <p14:creationId xmlns:p14="http://schemas.microsoft.com/office/powerpoint/2010/main" val="37689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Book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標楷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8000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180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9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TC010219409[[fn=Tema de libro]]</Template>
  <TotalTime>1371</TotalTime>
  <Words>1340</Words>
  <Application>Microsoft Office PowerPoint</Application>
  <PresentationFormat>Presentación en pantalla (4:3)</PresentationFormat>
  <Paragraphs>411</Paragraphs>
  <Slides>60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2" baseType="lpstr">
      <vt:lpstr>Book</vt:lpstr>
      <vt:lpstr>Worksheet</vt:lpstr>
      <vt:lpstr>¿Por qué no crecemos?</vt:lpstr>
      <vt:lpstr>Ecuador sufre de un subdesarrollo crónico relativo Internamente la economía crece pero no al mismo ritmo que las de otros países</vt:lpstr>
      <vt:lpstr>Indicadores de la economía ecuatoriana</vt:lpstr>
      <vt:lpstr>Diferencias entre Ecuador de 1979 y 2009</vt:lpstr>
      <vt:lpstr>¿ Qué han hecho los otros? Ingreso por habitante Dólares PPP (paridad poder adquisitivo)</vt:lpstr>
      <vt:lpstr>Singapur Ubicación geográfica</vt:lpstr>
      <vt:lpstr>Singapur-1960 y 2009</vt:lpstr>
      <vt:lpstr>Singapur-1960 y 2009</vt:lpstr>
      <vt:lpstr>Del Tercer Mundo al Primero, 1965-2000</vt:lpstr>
      <vt:lpstr>Ecuador Crecimiento promedio anual del PIB</vt:lpstr>
      <vt:lpstr>Ecuador frente a otras economías emergentes</vt:lpstr>
      <vt:lpstr>La regla 70</vt:lpstr>
      <vt:lpstr>Ecuador y Singapur Crecimiento promedio anual PB</vt:lpstr>
      <vt:lpstr>Ecuador y Chile Crecimiento promedio anual PB (%)</vt:lpstr>
      <vt:lpstr>Relación del ingreso personal en dólares entre Ecuador y Corea del Sur</vt:lpstr>
      <vt:lpstr>Impacto en renta personal por variación en el crecimiento económico</vt:lpstr>
      <vt:lpstr>Ejemplo de debilidad de la economía ecuatoriana</vt:lpstr>
      <vt:lpstr>                        Exportaciones por habitantes de economías seleccionadas 1990-2007 (Dólares/habitantes)                    </vt:lpstr>
      <vt:lpstr>  Evolución de las exportaciones No petroleras promedio por empresa 2000 – 2007 (Miles de dólares)</vt:lpstr>
      <vt:lpstr>  Participación de las exportaciones ecuatorianas en el total mundial 1952 – 2007 (%)</vt:lpstr>
      <vt:lpstr>                                       Posición de Ecuador en exportación por habitante ($), entre países 2006 (Ubicación en el total de países)                                        </vt:lpstr>
      <vt:lpstr>                                         Posición de Ecuador en participación porcentual del total mundial  de exportaciones 2006 (Ubicación en el total de países)                                       </vt:lpstr>
      <vt:lpstr>                                       Posición de Ecuador en diversificación de productos de  exportación, entre países 2006 (Ubicación en el total de países)                                         </vt:lpstr>
      <vt:lpstr>                                       Posición de Ecuador en diversificación de mercados de  exportación, entre países 2006 (Ubicación en el total de países)                                          </vt:lpstr>
      <vt:lpstr>                                       Posición de Ecuador en concentración de productos  de exportación, entre países 2006 (Ubicación en el total de países)                                           </vt:lpstr>
      <vt:lpstr>Ecuador en relación a otros países de la región en bienes con valor agregado</vt:lpstr>
      <vt:lpstr>Ejemplo de debilidad de la economía ecuatoriana</vt:lpstr>
      <vt:lpstr>Las 500 empresas más grandes de América Latina </vt:lpstr>
      <vt:lpstr>Empresas latinoamericanas versus asiáticas</vt:lpstr>
      <vt:lpstr>Índices País</vt:lpstr>
      <vt:lpstr>Índice de Competitividad Global Variables del sector privado</vt:lpstr>
      <vt:lpstr>Índices País</vt:lpstr>
      <vt:lpstr>Índices País</vt:lpstr>
      <vt:lpstr>Índices País</vt:lpstr>
      <vt:lpstr>Índice de Libertad Económica  Ubicación de Ecuador</vt:lpstr>
      <vt:lpstr>Índice de Sofisticación de la empresa e Innovación</vt:lpstr>
      <vt:lpstr>  Capacidad de innovación 2004-2008 (# promedio de patentes por cada millón de habitantes) </vt:lpstr>
      <vt:lpstr>Las 1000 empresas más innovadoras del mundo</vt:lpstr>
      <vt:lpstr> Productividad Relativa en América Latina,2005 </vt:lpstr>
      <vt:lpstr>Presentación de PowerPoint</vt:lpstr>
      <vt:lpstr>Determinantes   de la abundancia</vt:lpstr>
      <vt:lpstr>Determinantes de la abundancia</vt:lpstr>
      <vt:lpstr>La “chispa que prende el desarrollo”</vt:lpstr>
      <vt:lpstr>Exportaciones por regiones</vt:lpstr>
      <vt:lpstr>Hacia la gerencia superior</vt:lpstr>
      <vt:lpstr>¿De qué depende la competitividad? </vt:lpstr>
      <vt:lpstr>La ventaja competitiva </vt:lpstr>
      <vt:lpstr>Presentación de PowerPoint</vt:lpstr>
      <vt:lpstr>Ubicación de los productos de exportación ecuatorianos en la matriz BCG</vt:lpstr>
      <vt:lpstr>Debilidades de la gerencia ecuatoriana</vt:lpstr>
      <vt:lpstr>Análisis de las Fuerzas del mercado </vt:lpstr>
      <vt:lpstr>Análisis de las Fuerzas del mercado </vt:lpstr>
      <vt:lpstr>Modelo de negocio- Marco de diseño de organización </vt:lpstr>
      <vt:lpstr>Estrategias competitivas de Porter</vt:lpstr>
      <vt:lpstr>Planeación y toma de decisiones</vt:lpstr>
      <vt:lpstr>Lograr la entrega perfecta, exportando el producto en</vt:lpstr>
      <vt:lpstr>  Cluster de vinos de Chile. Desempeño de exportación 1990 – 2006 (Miles de dólares y %)</vt:lpstr>
      <vt:lpstr>  Nivel de eficiencia de cluster de vinos de Chile</vt:lpstr>
      <vt:lpstr>Cartera nacional de clusters de Chile 1997-2006 (Variación en participación de mercado en exportaciones mundiales)</vt:lpstr>
      <vt:lpstr>Preguntas para la gerencia ecuatoriana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¿Por qué no crecemos?</dc:title>
  <dc:creator>Guillermo Arosemena</dc:creator>
  <cp:lastModifiedBy>Guillermo Arosemena</cp:lastModifiedBy>
  <cp:revision>75</cp:revision>
  <dcterms:created xsi:type="dcterms:W3CDTF">2010-08-30T17:04:31Z</dcterms:created>
  <dcterms:modified xsi:type="dcterms:W3CDTF">2010-09-08T22:40:44Z</dcterms:modified>
</cp:coreProperties>
</file>