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" ContentType="image/t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7" r:id="rId9"/>
    <p:sldId id="262" r:id="rId10"/>
    <p:sldId id="268" r:id="rId11"/>
    <p:sldId id="270" r:id="rId12"/>
    <p:sldId id="269" r:id="rId13"/>
    <p:sldId id="271" r:id="rId14"/>
    <p:sldId id="272" r:id="rId15"/>
    <p:sldId id="264" r:id="rId16"/>
    <p:sldId id="265" r:id="rId17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entury"/>
        <a:ea typeface="Century"/>
        <a:cs typeface="Century"/>
        <a:sym typeface="Century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entury"/>
        <a:ea typeface="Century"/>
        <a:cs typeface="Century"/>
        <a:sym typeface="Century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entury"/>
        <a:ea typeface="Century"/>
        <a:cs typeface="Century"/>
        <a:sym typeface="Century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entury"/>
        <a:ea typeface="Century"/>
        <a:cs typeface="Century"/>
        <a:sym typeface="Century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entury"/>
        <a:ea typeface="Century"/>
        <a:cs typeface="Century"/>
        <a:sym typeface="Century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entury"/>
        <a:ea typeface="Century"/>
        <a:cs typeface="Century"/>
        <a:sym typeface="Century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entury"/>
        <a:ea typeface="Century"/>
        <a:cs typeface="Century"/>
        <a:sym typeface="Century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entury"/>
        <a:ea typeface="Century"/>
        <a:cs typeface="Century"/>
        <a:sym typeface="Century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entury"/>
        <a:ea typeface="Century"/>
        <a:cs typeface="Century"/>
        <a:sym typeface="Century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Century"/>
          <a:ea typeface="Century"/>
          <a:cs typeface="Century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Century"/>
          <a:ea typeface="Century"/>
          <a:cs typeface="Century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Century"/>
          <a:ea typeface="Century"/>
          <a:cs typeface="Century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Century"/>
          <a:ea typeface="Century"/>
          <a:cs typeface="Century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Century"/>
          <a:ea typeface="Century"/>
          <a:cs typeface="Century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Century"/>
          <a:ea typeface="Century"/>
          <a:cs typeface="Century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5" autoAdjust="0"/>
    <p:restoredTop sz="94660"/>
  </p:normalViewPr>
  <p:slideViewPr>
    <p:cSldViewPr snapToGrid="0">
      <p:cViewPr varScale="1">
        <p:scale>
          <a:sx n="55" d="100"/>
          <a:sy n="55" d="100"/>
        </p:scale>
        <p:origin x="1572" y="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48" name="Shape 24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42950209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j-lt"/>
        <a:ea typeface="+mj-ea"/>
        <a:cs typeface="+mj-cs"/>
        <a:sym typeface="Arial"/>
      </a:defRPr>
    </a:lvl1pPr>
    <a:lvl2pPr indent="228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2pPr>
    <a:lvl3pPr indent="457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3pPr>
    <a:lvl4pPr indent="685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4pPr>
    <a:lvl5pPr indent="9144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5pPr>
    <a:lvl6pPr indent="11430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6pPr>
    <a:lvl7pPr indent="1371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7pPr>
    <a:lvl8pPr indent="1600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8pPr>
    <a:lvl9pPr indent="1828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37175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" name="Shape 2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32" name="Shape 13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3" name="Shape 133"/>
          <p:cNvSpPr>
            <a:spLocks noGrp="1"/>
          </p:cNvSpPr>
          <p:nvPr>
            <p:ph type="sldNum" sz="quarter" idx="2"/>
          </p:nvPr>
        </p:nvSpPr>
        <p:spPr>
          <a:xfrm>
            <a:off x="4103546" y="6610350"/>
            <a:ext cx="301908" cy="30734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1" name="Shape 14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2" name="Shape 14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" name="Group 153"/>
          <p:cNvGrpSpPr/>
          <p:nvPr/>
        </p:nvGrpSpPr>
        <p:grpSpPr>
          <a:xfrm>
            <a:off x="304800" y="6268523"/>
            <a:ext cx="7173913" cy="598246"/>
            <a:chOff x="0" y="0"/>
            <a:chExt cx="7173912" cy="598245"/>
          </a:xfrm>
        </p:grpSpPr>
        <p:grpSp>
          <p:nvGrpSpPr>
            <p:cNvPr id="151" name="Group 151"/>
            <p:cNvGrpSpPr/>
            <p:nvPr/>
          </p:nvGrpSpPr>
          <p:grpSpPr>
            <a:xfrm>
              <a:off x="639391" y="72523"/>
              <a:ext cx="6534522" cy="525723"/>
              <a:chOff x="0" y="0"/>
              <a:chExt cx="6534521" cy="525721"/>
            </a:xfrm>
          </p:grpSpPr>
          <p:sp>
            <p:nvSpPr>
              <p:cNvPr id="149" name="Shape 149"/>
              <p:cNvSpPr/>
              <p:nvPr/>
            </p:nvSpPr>
            <p:spPr>
              <a:xfrm>
                <a:off x="0" y="241252"/>
                <a:ext cx="6534522" cy="1"/>
              </a:xfrm>
              <a:prstGeom prst="line">
                <a:avLst/>
              </a:prstGeom>
              <a:noFill/>
              <a:ln w="381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50" name="Shape 150"/>
              <p:cNvSpPr/>
              <p:nvPr/>
            </p:nvSpPr>
            <p:spPr>
              <a:xfrm>
                <a:off x="2058781" y="0"/>
                <a:ext cx="2557567" cy="52572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spcBef>
                    <a:spcPts val="700"/>
                  </a:spcBef>
                  <a:defRPr sz="1200"/>
                </a:lvl1pPr>
              </a:lstStyle>
              <a:p>
                <a:r>
                  <a:t>AGU 2015</a:t>
                </a:r>
              </a:p>
            </p:txBody>
          </p:sp>
        </p:grpSp>
        <p:pic>
          <p:nvPicPr>
            <p:cNvPr id="152" name="image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568364" cy="49879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154" name="UCF.jpg" descr="C:\Users\lab\Desktop\UCF\UCF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262937" y="6126744"/>
            <a:ext cx="539751" cy="536576"/>
          </a:xfrm>
          <a:prstGeom prst="rect">
            <a:avLst/>
          </a:prstGeom>
          <a:ln w="12700">
            <a:miter lim="400000"/>
          </a:ln>
        </p:spPr>
      </p:pic>
      <p:sp>
        <p:nvSpPr>
          <p:cNvPr id="155" name="Shape 15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56" name="Shape 156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7" name="Shape 157"/>
          <p:cNvSpPr>
            <a:spLocks noGrp="1"/>
          </p:cNvSpPr>
          <p:nvPr>
            <p:ph type="sldNum" sz="quarter" idx="2"/>
          </p:nvPr>
        </p:nvSpPr>
        <p:spPr>
          <a:xfrm>
            <a:off x="4154346" y="6572250"/>
            <a:ext cx="301908" cy="30734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58" name="UCF-CMR no text small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600950" y="6001914"/>
            <a:ext cx="539750" cy="78623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/>
          <p:nvPr/>
        </p:nvSpPr>
        <p:spPr>
          <a:xfrm>
            <a:off x="0" y="914400"/>
            <a:ext cx="8153400" cy="76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99" y="0"/>
                </a:moveTo>
                <a:lnTo>
                  <a:pt x="0" y="0"/>
                </a:lnTo>
                <a:lnTo>
                  <a:pt x="0" y="21600"/>
                </a:lnTo>
                <a:lnTo>
                  <a:pt x="21499" y="21600"/>
                </a:lnTo>
                <a:lnTo>
                  <a:pt x="21600" y="1080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Arial"/>
              </a:defRPr>
            </a:pPr>
            <a:endParaRPr/>
          </a:p>
        </p:txBody>
      </p:sp>
      <p:sp>
        <p:nvSpPr>
          <p:cNvPr id="166" name="Shape 16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7" name="Shape 16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68" name="UCF.jpg" descr="C:\Users\lab\Desktop\UCF\UCF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262937" y="6126744"/>
            <a:ext cx="539751" cy="53657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73" name="Group 173"/>
          <p:cNvGrpSpPr/>
          <p:nvPr/>
        </p:nvGrpSpPr>
        <p:grpSpPr>
          <a:xfrm>
            <a:off x="304800" y="6268523"/>
            <a:ext cx="7173913" cy="598246"/>
            <a:chOff x="0" y="0"/>
            <a:chExt cx="7173912" cy="598245"/>
          </a:xfrm>
        </p:grpSpPr>
        <p:grpSp>
          <p:nvGrpSpPr>
            <p:cNvPr id="171" name="Group 171"/>
            <p:cNvGrpSpPr/>
            <p:nvPr/>
          </p:nvGrpSpPr>
          <p:grpSpPr>
            <a:xfrm>
              <a:off x="639391" y="72523"/>
              <a:ext cx="6534522" cy="525723"/>
              <a:chOff x="0" y="0"/>
              <a:chExt cx="6534521" cy="525721"/>
            </a:xfrm>
          </p:grpSpPr>
          <p:sp>
            <p:nvSpPr>
              <p:cNvPr id="169" name="Shape 169"/>
              <p:cNvSpPr/>
              <p:nvPr/>
            </p:nvSpPr>
            <p:spPr>
              <a:xfrm>
                <a:off x="0" y="241252"/>
                <a:ext cx="6534522" cy="1"/>
              </a:xfrm>
              <a:prstGeom prst="line">
                <a:avLst/>
              </a:prstGeom>
              <a:noFill/>
              <a:ln w="381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70" name="Shape 170"/>
              <p:cNvSpPr/>
              <p:nvPr/>
            </p:nvSpPr>
            <p:spPr>
              <a:xfrm>
                <a:off x="2058781" y="0"/>
                <a:ext cx="2557567" cy="52572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spcBef>
                    <a:spcPts val="700"/>
                  </a:spcBef>
                  <a:defRPr sz="1200"/>
                </a:lvl1pPr>
              </a:lstStyle>
              <a:p>
                <a:r>
                  <a:t>AGU 2015</a:t>
                </a:r>
              </a:p>
            </p:txBody>
          </p:sp>
        </p:grpSp>
        <p:pic>
          <p:nvPicPr>
            <p:cNvPr id="172" name="image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568364" cy="49879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174" name="UCF-CMR no text small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600950" y="6001914"/>
            <a:ext cx="539750" cy="786237"/>
          </a:xfrm>
          <a:prstGeom prst="rect">
            <a:avLst/>
          </a:prstGeom>
          <a:ln w="12700">
            <a:miter lim="400000"/>
          </a:ln>
        </p:spPr>
      </p:pic>
      <p:sp>
        <p:nvSpPr>
          <p:cNvPr id="175" name="Shape 17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3" name="Shape 18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4" name="Shape 18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ucf201_gbwt.gi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1599" y="6096000"/>
            <a:ext cx="1790701" cy="677081"/>
          </a:xfrm>
          <a:prstGeom prst="rect">
            <a:avLst/>
          </a:prstGeom>
          <a:ln w="12700">
            <a:miter lim="400000"/>
          </a:ln>
        </p:spPr>
      </p:pic>
      <p:sp>
        <p:nvSpPr>
          <p:cNvPr id="192" name="Shape 192"/>
          <p:cNvSpPr>
            <a:spLocks noGrp="1"/>
          </p:cNvSpPr>
          <p:nvPr>
            <p:ph type="title"/>
          </p:nvPr>
        </p:nvSpPr>
        <p:spPr>
          <a:xfrm>
            <a:off x="888999" y="177799"/>
            <a:ext cx="7353301" cy="977901"/>
          </a:xfrm>
          <a:prstGeom prst="rect">
            <a:avLst/>
          </a:prstGeom>
        </p:spPr>
        <p:txBody>
          <a:bodyPr lIns="50800" tIns="50800" rIns="50800" bIns="50800" anchor="t">
            <a:noAutofit/>
          </a:bodyPr>
          <a:lstStyle>
            <a:lvl1pPr defTabSz="285750">
              <a:defRPr sz="56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Title Text</a:t>
            </a:r>
          </a:p>
        </p:txBody>
      </p:sp>
      <p:sp>
        <p:nvSpPr>
          <p:cNvPr id="193" name="Shape 193"/>
          <p:cNvSpPr>
            <a:spLocks noGrp="1"/>
          </p:cNvSpPr>
          <p:nvPr>
            <p:ph type="body" idx="1"/>
          </p:nvPr>
        </p:nvSpPr>
        <p:spPr>
          <a:xfrm>
            <a:off x="888999" y="1282700"/>
            <a:ext cx="7353301" cy="4686300"/>
          </a:xfrm>
          <a:prstGeom prst="rect">
            <a:avLst/>
          </a:prstGeom>
        </p:spPr>
        <p:txBody>
          <a:bodyPr lIns="50800" tIns="50800" rIns="50800" bIns="50800">
            <a:noAutofit/>
          </a:bodyPr>
          <a:lstStyle>
            <a:lvl1pPr marL="848178" indent="-530678" defTabSz="285750">
              <a:buChar char="•"/>
              <a:defRPr sz="2600">
                <a:latin typeface="+mn-lt"/>
                <a:ea typeface="+mn-ea"/>
                <a:cs typeface="+mn-cs"/>
                <a:sym typeface="Helvetica"/>
              </a:defRPr>
            </a:lvl1pPr>
            <a:lvl2pPr marL="1285875" indent="-523875" defTabSz="285750">
              <a:buChar char="•"/>
              <a:defRPr sz="2200">
                <a:latin typeface="+mn-lt"/>
                <a:ea typeface="+mn-ea"/>
                <a:cs typeface="+mn-cs"/>
                <a:sym typeface="Helvetica"/>
              </a:defRPr>
            </a:lvl2pPr>
            <a:lvl3pPr marL="1730375" indent="-523875" defTabSz="285750">
              <a:defRPr sz="2200">
                <a:latin typeface="+mn-lt"/>
                <a:ea typeface="+mn-ea"/>
                <a:cs typeface="+mn-cs"/>
                <a:sym typeface="Helvetica"/>
              </a:defRPr>
            </a:lvl3pPr>
            <a:lvl4pPr marL="2174875" indent="-523875" defTabSz="285750">
              <a:buChar char="•"/>
              <a:defRPr sz="2200">
                <a:latin typeface="+mn-lt"/>
                <a:ea typeface="+mn-ea"/>
                <a:cs typeface="+mn-cs"/>
                <a:sym typeface="Helvetica"/>
              </a:defRPr>
            </a:lvl4pPr>
            <a:lvl5pPr marL="2619375" indent="-523875" defTabSz="285750">
              <a:buChar char="•"/>
              <a:defRPr sz="2200">
                <a:latin typeface="+mn-lt"/>
                <a:ea typeface="+mn-ea"/>
                <a:cs typeface="+mn-cs"/>
                <a:sym typeface="Helvetic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4" name="Shape 194"/>
          <p:cNvSpPr>
            <a:spLocks noGrp="1"/>
          </p:cNvSpPr>
          <p:nvPr>
            <p:ph type="sldNum" sz="quarter" idx="2"/>
          </p:nvPr>
        </p:nvSpPr>
        <p:spPr>
          <a:xfrm>
            <a:off x="4438649" y="6489700"/>
            <a:ext cx="254001" cy="266700"/>
          </a:xfrm>
          <a:prstGeom prst="rect">
            <a:avLst/>
          </a:prstGeom>
        </p:spPr>
        <p:txBody>
          <a:bodyPr lIns="50800" tIns="50800" rIns="50800" bIns="50800"/>
          <a:lstStyle>
            <a:lvl1pPr defTabSz="285750">
              <a:defRPr sz="11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" name="image2.pdf" descr="UCF Logo Monogram .pdf"/>
          <p:cNvPicPr>
            <a:picLocks noChangeAspect="1"/>
          </p:cNvPicPr>
          <p:nvPr/>
        </p:nvPicPr>
        <p:blipFill>
          <a:blip r:embed="rId2">
            <a:extLst/>
          </a:blip>
          <a:srcRect l="14352" t="30452" r="6430" b="12448"/>
          <a:stretch>
            <a:fillRect/>
          </a:stretch>
        </p:blipFill>
        <p:spPr>
          <a:xfrm>
            <a:off x="641420" y="41721"/>
            <a:ext cx="1292581" cy="465834"/>
          </a:xfrm>
          <a:prstGeom prst="rect">
            <a:avLst/>
          </a:prstGeom>
          <a:ln w="12700">
            <a:miter lim="400000"/>
          </a:ln>
        </p:spPr>
      </p:pic>
      <p:pic>
        <p:nvPicPr>
          <p:cNvPr id="202" name="image3.png" descr="FSI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330151" y="0"/>
            <a:ext cx="1148645" cy="484777"/>
          </a:xfrm>
          <a:prstGeom prst="rect">
            <a:avLst/>
          </a:prstGeom>
          <a:ln w="12700">
            <a:miter lim="400000"/>
          </a:ln>
        </p:spPr>
      </p:pic>
      <p:pic>
        <p:nvPicPr>
          <p:cNvPr id="203" name="image4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354197" y="81471"/>
            <a:ext cx="789803" cy="333691"/>
          </a:xfrm>
          <a:prstGeom prst="rect">
            <a:avLst/>
          </a:prstGeom>
          <a:ln w="12700">
            <a:miter lim="400000"/>
          </a:ln>
        </p:spPr>
      </p:pic>
      <p:pic>
        <p:nvPicPr>
          <p:cNvPr id="204" name="image5.png" descr="UCF-CMRf (2)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" y="-16293"/>
            <a:ext cx="457199" cy="665255"/>
          </a:xfrm>
          <a:prstGeom prst="rect">
            <a:avLst/>
          </a:prstGeom>
          <a:ln w="12700">
            <a:miter lim="400000"/>
          </a:ln>
        </p:spPr>
      </p:pic>
      <p:pic>
        <p:nvPicPr>
          <p:cNvPr id="205" name="image6.png" descr="nanoracks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991419" y="87917"/>
            <a:ext cx="373441" cy="373441"/>
          </a:xfrm>
          <a:prstGeom prst="rect">
            <a:avLst/>
          </a:prstGeom>
          <a:ln w="12700">
            <a:miter lim="400000"/>
          </a:ln>
        </p:spPr>
      </p:pic>
      <p:sp>
        <p:nvSpPr>
          <p:cNvPr id="206" name="Shape 20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 defTabSz="457200"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207" name="Shape 207"/>
          <p:cNvSpPr>
            <a:spLocks noGrp="1"/>
          </p:cNvSpPr>
          <p:nvPr>
            <p:ph type="sldNum" sz="quarter" idx="2"/>
          </p:nvPr>
        </p:nvSpPr>
        <p:spPr>
          <a:xfrm>
            <a:off x="8413144" y="6404292"/>
            <a:ext cx="273657" cy="269241"/>
          </a:xfrm>
          <a:prstGeom prst="rect">
            <a:avLst/>
          </a:prstGeom>
        </p:spPr>
        <p:txBody>
          <a:bodyPr anchor="ctr"/>
          <a:lstStyle>
            <a:lvl1pPr algn="r" defTabSz="457200"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215" name="Shape 215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buFont typeface="Arial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1pPr>
            <a:lvl2pPr>
              <a:buFont typeface="Arial"/>
              <a:defRPr>
                <a:latin typeface="Calibri"/>
                <a:ea typeface="Calibri"/>
                <a:cs typeface="Calibri"/>
                <a:sym typeface="Calibri"/>
              </a:defRPr>
            </a:lvl2pPr>
            <a:lvl3pPr>
              <a:buFont typeface="Arial"/>
              <a:defRPr>
                <a:latin typeface="Calibri"/>
                <a:ea typeface="Calibri"/>
                <a:cs typeface="Calibri"/>
                <a:sym typeface="Calibri"/>
              </a:defRPr>
            </a:lvl3pPr>
            <a:lvl4pPr>
              <a:buFont typeface="Arial"/>
              <a:defRPr>
                <a:latin typeface="Calibri"/>
                <a:ea typeface="Calibri"/>
                <a:cs typeface="Calibri"/>
                <a:sym typeface="Calibri"/>
              </a:defRPr>
            </a:lvl4pPr>
            <a:lvl5pPr marL="2194560" indent="-365760">
              <a:buFont typeface="Arial"/>
              <a:defRPr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6" name="Shape 216"/>
          <p:cNvSpPr>
            <a:spLocks noGrp="1"/>
          </p:cNvSpPr>
          <p:nvPr>
            <p:ph type="sldNum" sz="quarter" idx="2"/>
          </p:nvPr>
        </p:nvSpPr>
        <p:spPr>
          <a:xfrm>
            <a:off x="8413144" y="6404292"/>
            <a:ext cx="273657" cy="269241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>
            <a:spLocks noGrp="1"/>
          </p:cNvSpPr>
          <p:nvPr>
            <p:ph type="sldNum" sz="quarter" idx="2"/>
          </p:nvPr>
        </p:nvSpPr>
        <p:spPr>
          <a:xfrm>
            <a:off x="4451151" y="6527601"/>
            <a:ext cx="223839" cy="236539"/>
          </a:xfrm>
          <a:prstGeom prst="rect">
            <a:avLst/>
          </a:prstGeom>
        </p:spPr>
        <p:txBody>
          <a:bodyPr lIns="35718" tIns="35718" rIns="35718" bIns="35718"/>
          <a:lstStyle>
            <a:lvl1pPr defTabSz="410765">
              <a:defRPr sz="11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, Bullets &amp; Photo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>
            <a:spLocks noGrp="1"/>
          </p:cNvSpPr>
          <p:nvPr>
            <p:ph type="pic" sz="half" idx="13"/>
          </p:nvPr>
        </p:nvSpPr>
        <p:spPr>
          <a:xfrm>
            <a:off x="4679156" y="1669851"/>
            <a:ext cx="3929063" cy="4786314"/>
          </a:xfrm>
          <a:prstGeom prst="rect">
            <a:avLst/>
          </a:prstGeom>
          <a:effectLst>
            <a:outerShdw blurRad="177800" dist="88900" dir="5400000" rotWithShape="0">
              <a:srgbClr val="000000">
                <a:alpha val="70000"/>
              </a:srgbClr>
            </a:outerShdw>
          </a:effectLst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31" name="Shape 231"/>
          <p:cNvSpPr>
            <a:spLocks noGrp="1"/>
          </p:cNvSpPr>
          <p:nvPr>
            <p:ph type="title"/>
          </p:nvPr>
        </p:nvSpPr>
        <p:spPr>
          <a:xfrm>
            <a:off x="535781" y="142875"/>
            <a:ext cx="8072438" cy="1509118"/>
          </a:xfrm>
          <a:prstGeom prst="rect">
            <a:avLst/>
          </a:prstGeom>
        </p:spPr>
        <p:txBody>
          <a:bodyPr lIns="35718" tIns="35718" rIns="35718" bIns="35718"/>
          <a:lstStyle>
            <a:lvl1pPr defTabSz="410765">
              <a:defRPr b="1">
                <a:solidFill>
                  <a:srgbClr val="FFFFFF"/>
                </a:solidFill>
                <a:effectLst>
                  <a:outerShdw blurRad="50800" dist="25400" dir="5400000" rotWithShape="0">
                    <a:srgbClr val="000000"/>
                  </a:outerShdw>
                </a:effectLst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Title Text</a:t>
            </a:r>
          </a:p>
        </p:txBody>
      </p:sp>
      <p:sp>
        <p:nvSpPr>
          <p:cNvPr id="232" name="Shape 232"/>
          <p:cNvSpPr>
            <a:spLocks noGrp="1"/>
          </p:cNvSpPr>
          <p:nvPr>
            <p:ph type="body" sz="half" idx="1"/>
          </p:nvPr>
        </p:nvSpPr>
        <p:spPr>
          <a:xfrm>
            <a:off x="535781" y="1669851"/>
            <a:ext cx="3786188" cy="4786314"/>
          </a:xfrm>
          <a:prstGeom prst="rect">
            <a:avLst/>
          </a:prstGeom>
        </p:spPr>
        <p:txBody>
          <a:bodyPr lIns="35718" tIns="35718" rIns="35718" bIns="35718" anchor="ctr"/>
          <a:lstStyle>
            <a:lvl1pPr marL="220435" indent="-220435" defTabSz="410765">
              <a:spcBef>
                <a:spcPts val="2200"/>
              </a:spcBef>
              <a:buClr>
                <a:srgbClr val="EBEBEB"/>
              </a:buClr>
              <a:buSzPct val="75000"/>
              <a:buChar char="•"/>
              <a:defRPr sz="1800">
                <a:solidFill>
                  <a:srgbClr val="EBEBEB"/>
                </a:solidFill>
                <a:effectLst>
                  <a:outerShdw blurRad="50800" dist="25400" dir="5400000" rotWithShape="0">
                    <a:srgbClr val="000000"/>
                  </a:outerShdw>
                </a:effectLst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563335" indent="-220435" defTabSz="410765">
              <a:spcBef>
                <a:spcPts val="2200"/>
              </a:spcBef>
              <a:buClr>
                <a:srgbClr val="EBEBEB"/>
              </a:buClr>
              <a:buSzPct val="75000"/>
              <a:buChar char="•"/>
              <a:defRPr sz="1800">
                <a:solidFill>
                  <a:srgbClr val="EBEBEB"/>
                </a:solidFill>
                <a:effectLst>
                  <a:outerShdw blurRad="50800" dist="25400" dir="5400000" rotWithShape="0">
                    <a:srgbClr val="000000"/>
                  </a:outerShdw>
                </a:effectLst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906235" indent="-220435" defTabSz="410765">
              <a:spcBef>
                <a:spcPts val="2200"/>
              </a:spcBef>
              <a:buClr>
                <a:srgbClr val="EBEBEB"/>
              </a:buClr>
              <a:buSzPct val="75000"/>
              <a:defRPr sz="1800">
                <a:solidFill>
                  <a:srgbClr val="EBEBEB"/>
                </a:solidFill>
                <a:effectLst>
                  <a:outerShdw blurRad="50800" dist="25400" dir="5400000" rotWithShape="0">
                    <a:srgbClr val="000000"/>
                  </a:outerShdw>
                </a:effectLst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1249135" indent="-220435" defTabSz="410765">
              <a:spcBef>
                <a:spcPts val="2200"/>
              </a:spcBef>
              <a:buClr>
                <a:srgbClr val="EBEBEB"/>
              </a:buClr>
              <a:buSzPct val="75000"/>
              <a:buChar char="•"/>
              <a:defRPr sz="1800">
                <a:solidFill>
                  <a:srgbClr val="EBEBEB"/>
                </a:solidFill>
                <a:effectLst>
                  <a:outerShdw blurRad="50800" dist="25400" dir="5400000" rotWithShape="0">
                    <a:srgbClr val="000000"/>
                  </a:outerShdw>
                </a:effectLst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1592035" indent="-220435" defTabSz="410765">
              <a:spcBef>
                <a:spcPts val="2200"/>
              </a:spcBef>
              <a:buClr>
                <a:srgbClr val="EBEBEB"/>
              </a:buClr>
              <a:buSzPct val="75000"/>
              <a:buChar char="•"/>
              <a:defRPr sz="1800">
                <a:solidFill>
                  <a:srgbClr val="EBEBEB"/>
                </a:solidFill>
                <a:effectLst>
                  <a:outerShdw blurRad="50800" dist="25400" dir="5400000" rotWithShape="0">
                    <a:srgbClr val="000000"/>
                  </a:outerShdw>
                </a:effectLst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3" name="Shape 233"/>
          <p:cNvSpPr>
            <a:spLocks noGrp="1"/>
          </p:cNvSpPr>
          <p:nvPr>
            <p:ph type="sldNum" sz="quarter" idx="2"/>
          </p:nvPr>
        </p:nvSpPr>
        <p:spPr>
          <a:xfrm>
            <a:off x="4440732" y="6509742"/>
            <a:ext cx="253607" cy="244971"/>
          </a:xfrm>
          <a:prstGeom prst="rect">
            <a:avLst/>
          </a:prstGeom>
        </p:spPr>
        <p:txBody>
          <a:bodyPr lIns="35718" tIns="35718" rIns="35718" bIns="35718"/>
          <a:lstStyle>
            <a:lvl1pPr defTabSz="410765">
              <a:defRPr sz="1200">
                <a:solidFill>
                  <a:srgbClr val="EBEBE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/>
          <p:nvPr/>
        </p:nvSpPr>
        <p:spPr>
          <a:xfrm>
            <a:off x="0" y="914400"/>
            <a:ext cx="8153400" cy="76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99" y="0"/>
                </a:moveTo>
                <a:lnTo>
                  <a:pt x="0" y="0"/>
                </a:lnTo>
                <a:lnTo>
                  <a:pt x="0" y="21600"/>
                </a:lnTo>
                <a:lnTo>
                  <a:pt x="21499" y="21600"/>
                </a:lnTo>
                <a:lnTo>
                  <a:pt x="21600" y="1080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Arial"/>
              </a:defRPr>
            </a:pPr>
            <a:endParaRPr/>
          </a:p>
        </p:txBody>
      </p:sp>
      <p:pic>
        <p:nvPicPr>
          <p:cNvPr id="42" name="UCF.jpg" descr="C:\Users\lab\Desktop\UCF\UCF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262937" y="6126744"/>
            <a:ext cx="539751" cy="53657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47" name="Group 47"/>
          <p:cNvGrpSpPr/>
          <p:nvPr/>
        </p:nvGrpSpPr>
        <p:grpSpPr>
          <a:xfrm>
            <a:off x="304800" y="6268523"/>
            <a:ext cx="7173913" cy="598246"/>
            <a:chOff x="0" y="0"/>
            <a:chExt cx="7173912" cy="598245"/>
          </a:xfrm>
        </p:grpSpPr>
        <p:grpSp>
          <p:nvGrpSpPr>
            <p:cNvPr id="45" name="Group 45"/>
            <p:cNvGrpSpPr/>
            <p:nvPr/>
          </p:nvGrpSpPr>
          <p:grpSpPr>
            <a:xfrm>
              <a:off x="639391" y="72523"/>
              <a:ext cx="6534522" cy="525723"/>
              <a:chOff x="0" y="0"/>
              <a:chExt cx="6534521" cy="525721"/>
            </a:xfrm>
          </p:grpSpPr>
          <p:sp>
            <p:nvSpPr>
              <p:cNvPr id="43" name="Shape 43"/>
              <p:cNvSpPr/>
              <p:nvPr/>
            </p:nvSpPr>
            <p:spPr>
              <a:xfrm>
                <a:off x="0" y="241252"/>
                <a:ext cx="6534522" cy="1"/>
              </a:xfrm>
              <a:prstGeom prst="line">
                <a:avLst/>
              </a:prstGeom>
              <a:noFill/>
              <a:ln w="381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44" name="Shape 44"/>
              <p:cNvSpPr/>
              <p:nvPr/>
            </p:nvSpPr>
            <p:spPr>
              <a:xfrm>
                <a:off x="2058781" y="0"/>
                <a:ext cx="2557567" cy="52572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spcBef>
                    <a:spcPts val="700"/>
                  </a:spcBef>
                  <a:defRPr sz="1200"/>
                </a:lvl1pPr>
              </a:lstStyle>
              <a:p>
                <a:r>
                  <a:rPr dirty="0"/>
                  <a:t>AGU </a:t>
                </a:r>
                <a:r>
                  <a:rPr dirty="0" smtClean="0"/>
                  <a:t>201</a:t>
                </a:r>
                <a:r>
                  <a:rPr lang="en-US" dirty="0" smtClean="0"/>
                  <a:t>8</a:t>
                </a:r>
              </a:p>
              <a:p>
                <a:endParaRPr dirty="0"/>
              </a:p>
            </p:txBody>
          </p:sp>
        </p:grpSp>
        <p:pic>
          <p:nvPicPr>
            <p:cNvPr id="46" name="image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568364" cy="49879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48" name="UCF-CMR no text small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600950" y="6001914"/>
            <a:ext cx="539750" cy="786237"/>
          </a:xfrm>
          <a:prstGeom prst="rect">
            <a:avLst/>
          </a:prstGeom>
          <a:ln w="12700">
            <a:miter lim="400000"/>
          </a:ln>
        </p:spPr>
      </p:pic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/>
        </p:nvSpPr>
        <p:spPr>
          <a:xfrm>
            <a:off x="0" y="914400"/>
            <a:ext cx="8153400" cy="76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99" y="0"/>
                </a:moveTo>
                <a:lnTo>
                  <a:pt x="0" y="0"/>
                </a:lnTo>
                <a:lnTo>
                  <a:pt x="0" y="21600"/>
                </a:lnTo>
                <a:lnTo>
                  <a:pt x="21499" y="21600"/>
                </a:lnTo>
                <a:lnTo>
                  <a:pt x="21600" y="1080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Arial"/>
              </a:defRPr>
            </a:pPr>
            <a:endParaRPr/>
          </a:p>
        </p:txBody>
      </p:sp>
      <p:pic>
        <p:nvPicPr>
          <p:cNvPr id="57" name="UCF.jpg" descr="C:\Users\lab\Desktop\UCF\UCF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262937" y="6126744"/>
            <a:ext cx="539751" cy="53657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62" name="Group 62"/>
          <p:cNvGrpSpPr/>
          <p:nvPr/>
        </p:nvGrpSpPr>
        <p:grpSpPr>
          <a:xfrm>
            <a:off x="304800" y="6268523"/>
            <a:ext cx="7173913" cy="598246"/>
            <a:chOff x="0" y="0"/>
            <a:chExt cx="7173912" cy="598245"/>
          </a:xfrm>
        </p:grpSpPr>
        <p:grpSp>
          <p:nvGrpSpPr>
            <p:cNvPr id="60" name="Group 60"/>
            <p:cNvGrpSpPr/>
            <p:nvPr/>
          </p:nvGrpSpPr>
          <p:grpSpPr>
            <a:xfrm>
              <a:off x="639391" y="72523"/>
              <a:ext cx="6534522" cy="525723"/>
              <a:chOff x="0" y="0"/>
              <a:chExt cx="6534521" cy="525721"/>
            </a:xfrm>
          </p:grpSpPr>
          <p:sp>
            <p:nvSpPr>
              <p:cNvPr id="58" name="Shape 58"/>
              <p:cNvSpPr/>
              <p:nvPr/>
            </p:nvSpPr>
            <p:spPr>
              <a:xfrm>
                <a:off x="0" y="241252"/>
                <a:ext cx="6534522" cy="1"/>
              </a:xfrm>
              <a:prstGeom prst="line">
                <a:avLst/>
              </a:prstGeom>
              <a:noFill/>
              <a:ln w="381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59" name="Shape 59"/>
              <p:cNvSpPr/>
              <p:nvPr/>
            </p:nvSpPr>
            <p:spPr>
              <a:xfrm>
                <a:off x="2058781" y="0"/>
                <a:ext cx="2557567" cy="52572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spcBef>
                    <a:spcPts val="700"/>
                  </a:spcBef>
                  <a:defRPr sz="1200"/>
                </a:lvl1pPr>
              </a:lstStyle>
              <a:p>
                <a:r>
                  <a:t>AGU 2016</a:t>
                </a:r>
              </a:p>
            </p:txBody>
          </p:sp>
        </p:grpSp>
        <p:pic>
          <p:nvPicPr>
            <p:cNvPr id="61" name="image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568364" cy="49879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63" name="UCF-CMR no text small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600950" y="6001914"/>
            <a:ext cx="539750" cy="786237"/>
          </a:xfrm>
          <a:prstGeom prst="rect">
            <a:avLst/>
          </a:prstGeom>
          <a:ln w="12700">
            <a:miter lim="400000"/>
          </a:ln>
        </p:spPr>
      </p:pic>
      <p:sp>
        <p:nvSpPr>
          <p:cNvPr id="64" name="Shape 64"/>
          <p:cNvSpPr>
            <a:spLocks noGrp="1"/>
          </p:cNvSpPr>
          <p:nvPr>
            <p:ph type="sldNum" sz="quarter" idx="2"/>
          </p:nvPr>
        </p:nvSpPr>
        <p:spPr>
          <a:xfrm>
            <a:off x="4103546" y="6610350"/>
            <a:ext cx="301908" cy="30734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2" name="Shape 7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3" name="Shape 7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/>
          <p:nvPr/>
        </p:nvSpPr>
        <p:spPr>
          <a:xfrm>
            <a:off x="0" y="914400"/>
            <a:ext cx="8153400" cy="76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99" y="0"/>
                </a:moveTo>
                <a:lnTo>
                  <a:pt x="0" y="0"/>
                </a:lnTo>
                <a:lnTo>
                  <a:pt x="0" y="21600"/>
                </a:lnTo>
                <a:lnTo>
                  <a:pt x="21499" y="21600"/>
                </a:lnTo>
                <a:lnTo>
                  <a:pt x="21600" y="1080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Arial"/>
              </a:defRPr>
            </a:pPr>
            <a:endParaRPr/>
          </a:p>
        </p:txBody>
      </p:sp>
      <p:sp>
        <p:nvSpPr>
          <p:cNvPr id="81" name="Shape 8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2" name="Shape 8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83" name="UCF.jpg" descr="C:\Users\lab\Desktop\UCF\UCF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262937" y="6126744"/>
            <a:ext cx="539751" cy="53657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88" name="Group 88"/>
          <p:cNvGrpSpPr/>
          <p:nvPr/>
        </p:nvGrpSpPr>
        <p:grpSpPr>
          <a:xfrm>
            <a:off x="304800" y="6268523"/>
            <a:ext cx="7173913" cy="598246"/>
            <a:chOff x="0" y="0"/>
            <a:chExt cx="7173912" cy="598245"/>
          </a:xfrm>
        </p:grpSpPr>
        <p:grpSp>
          <p:nvGrpSpPr>
            <p:cNvPr id="86" name="Group 86"/>
            <p:cNvGrpSpPr/>
            <p:nvPr/>
          </p:nvGrpSpPr>
          <p:grpSpPr>
            <a:xfrm>
              <a:off x="639391" y="72523"/>
              <a:ext cx="6534522" cy="525723"/>
              <a:chOff x="0" y="0"/>
              <a:chExt cx="6534521" cy="525721"/>
            </a:xfrm>
          </p:grpSpPr>
          <p:sp>
            <p:nvSpPr>
              <p:cNvPr id="84" name="Shape 84"/>
              <p:cNvSpPr/>
              <p:nvPr/>
            </p:nvSpPr>
            <p:spPr>
              <a:xfrm>
                <a:off x="0" y="241252"/>
                <a:ext cx="6534522" cy="1"/>
              </a:xfrm>
              <a:prstGeom prst="line">
                <a:avLst/>
              </a:prstGeom>
              <a:noFill/>
              <a:ln w="381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85" name="Shape 85"/>
              <p:cNvSpPr/>
              <p:nvPr/>
            </p:nvSpPr>
            <p:spPr>
              <a:xfrm>
                <a:off x="2058781" y="0"/>
                <a:ext cx="2557567" cy="52572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spcBef>
                    <a:spcPts val="700"/>
                  </a:spcBef>
                  <a:defRPr sz="1200"/>
                </a:lvl1pPr>
              </a:lstStyle>
              <a:p>
                <a:r>
                  <a:rPr dirty="0"/>
                  <a:t>AGU </a:t>
                </a:r>
                <a:r>
                  <a:rPr dirty="0" smtClean="0"/>
                  <a:t>201</a:t>
                </a:r>
                <a:r>
                  <a:rPr lang="en-US" dirty="0" smtClean="0"/>
                  <a:t>8</a:t>
                </a:r>
                <a:endParaRPr dirty="0"/>
              </a:p>
            </p:txBody>
          </p:sp>
        </p:grpSp>
        <p:pic>
          <p:nvPicPr>
            <p:cNvPr id="87" name="image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568364" cy="49879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89" name="UCF-CMR no text small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600950" y="6001914"/>
            <a:ext cx="539750" cy="786237"/>
          </a:xfrm>
          <a:prstGeom prst="rect">
            <a:avLst/>
          </a:prstGeom>
          <a:ln w="12700">
            <a:miter lim="400000"/>
          </a:ln>
        </p:spPr>
      </p:pic>
      <p:sp>
        <p:nvSpPr>
          <p:cNvPr id="90" name="Shape 90"/>
          <p:cNvSpPr>
            <a:spLocks noGrp="1"/>
          </p:cNvSpPr>
          <p:nvPr>
            <p:ph type="sldNum" sz="quarter" idx="2"/>
          </p:nvPr>
        </p:nvSpPr>
        <p:spPr>
          <a:xfrm>
            <a:off x="4103546" y="6597650"/>
            <a:ext cx="301908" cy="30734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/>
          <p:nvPr/>
        </p:nvSpPr>
        <p:spPr>
          <a:xfrm>
            <a:off x="0" y="914400"/>
            <a:ext cx="8153400" cy="76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99" y="0"/>
                </a:moveTo>
                <a:lnTo>
                  <a:pt x="0" y="0"/>
                </a:lnTo>
                <a:lnTo>
                  <a:pt x="0" y="21600"/>
                </a:lnTo>
                <a:lnTo>
                  <a:pt x="21499" y="21600"/>
                </a:lnTo>
                <a:lnTo>
                  <a:pt x="21600" y="1080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Arial"/>
              </a:defRPr>
            </a:pPr>
            <a:endParaRPr/>
          </a:p>
        </p:txBody>
      </p:sp>
      <p:sp>
        <p:nvSpPr>
          <p:cNvPr id="98" name="Shape 9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9" name="Shape 9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00" name="UCF.jpg" descr="C:\Users\lab\Desktop\UCF\UCF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262937" y="6126744"/>
            <a:ext cx="539751" cy="53657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05" name="Group 105"/>
          <p:cNvGrpSpPr/>
          <p:nvPr/>
        </p:nvGrpSpPr>
        <p:grpSpPr>
          <a:xfrm>
            <a:off x="304800" y="6268523"/>
            <a:ext cx="7173913" cy="598246"/>
            <a:chOff x="0" y="0"/>
            <a:chExt cx="7173912" cy="598245"/>
          </a:xfrm>
        </p:grpSpPr>
        <p:grpSp>
          <p:nvGrpSpPr>
            <p:cNvPr id="103" name="Group 103"/>
            <p:cNvGrpSpPr/>
            <p:nvPr/>
          </p:nvGrpSpPr>
          <p:grpSpPr>
            <a:xfrm>
              <a:off x="639391" y="72523"/>
              <a:ext cx="6534522" cy="525723"/>
              <a:chOff x="0" y="0"/>
              <a:chExt cx="6534521" cy="525721"/>
            </a:xfrm>
          </p:grpSpPr>
          <p:sp>
            <p:nvSpPr>
              <p:cNvPr id="101" name="Shape 101"/>
              <p:cNvSpPr/>
              <p:nvPr/>
            </p:nvSpPr>
            <p:spPr>
              <a:xfrm>
                <a:off x="0" y="241252"/>
                <a:ext cx="6534522" cy="1"/>
              </a:xfrm>
              <a:prstGeom prst="line">
                <a:avLst/>
              </a:prstGeom>
              <a:noFill/>
              <a:ln w="381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02" name="Shape 102"/>
              <p:cNvSpPr/>
              <p:nvPr/>
            </p:nvSpPr>
            <p:spPr>
              <a:xfrm>
                <a:off x="2058781" y="0"/>
                <a:ext cx="2557567" cy="52572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spcBef>
                    <a:spcPts val="700"/>
                  </a:spcBef>
                  <a:defRPr sz="1200"/>
                </a:lvl1pPr>
              </a:lstStyle>
              <a:p>
                <a:r>
                  <a:t>AGU 2016</a:t>
                </a:r>
              </a:p>
            </p:txBody>
          </p:sp>
        </p:grpSp>
        <p:pic>
          <p:nvPicPr>
            <p:cNvPr id="104" name="image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568364" cy="49879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106" name="UCF-CMR no text small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600950" y="6001914"/>
            <a:ext cx="539750" cy="786237"/>
          </a:xfrm>
          <a:prstGeom prst="rect">
            <a:avLst/>
          </a:prstGeom>
          <a:ln w="12700">
            <a:miter lim="400000"/>
          </a:ln>
        </p:spPr>
      </p:pic>
      <p:sp>
        <p:nvSpPr>
          <p:cNvPr id="107" name="Shape 107"/>
          <p:cNvSpPr>
            <a:spLocks noGrp="1"/>
          </p:cNvSpPr>
          <p:nvPr>
            <p:ph type="sldNum" sz="quarter" idx="2"/>
          </p:nvPr>
        </p:nvSpPr>
        <p:spPr>
          <a:xfrm>
            <a:off x="4103546" y="6597650"/>
            <a:ext cx="301908" cy="30734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/>
          <p:nvPr/>
        </p:nvSpPr>
        <p:spPr>
          <a:xfrm>
            <a:off x="0" y="914400"/>
            <a:ext cx="8153400" cy="76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99" y="0"/>
                </a:moveTo>
                <a:lnTo>
                  <a:pt x="0" y="0"/>
                </a:lnTo>
                <a:lnTo>
                  <a:pt x="0" y="21600"/>
                </a:lnTo>
                <a:lnTo>
                  <a:pt x="21499" y="21600"/>
                </a:lnTo>
                <a:lnTo>
                  <a:pt x="21600" y="1080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1800">
                <a:solidFill>
                  <a:srgbClr val="FFFFFF"/>
                </a:solidFill>
                <a:latin typeface="+mj-lt"/>
                <a:ea typeface="+mj-ea"/>
                <a:cs typeface="+mj-cs"/>
                <a:sym typeface="Arial"/>
              </a:defRPr>
            </a:pPr>
            <a:endParaRPr/>
          </a:p>
        </p:txBody>
      </p:sp>
      <p:sp>
        <p:nvSpPr>
          <p:cNvPr id="115" name="Shape 11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6" name="Shape 116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17" name="UCF.jpg" descr="C:\Users\lab\Desktop\UCF\UCF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262937" y="6126744"/>
            <a:ext cx="539751" cy="53657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22" name="Group 122"/>
          <p:cNvGrpSpPr/>
          <p:nvPr/>
        </p:nvGrpSpPr>
        <p:grpSpPr>
          <a:xfrm>
            <a:off x="304800" y="6268523"/>
            <a:ext cx="7173913" cy="598246"/>
            <a:chOff x="0" y="0"/>
            <a:chExt cx="7173912" cy="598245"/>
          </a:xfrm>
        </p:grpSpPr>
        <p:grpSp>
          <p:nvGrpSpPr>
            <p:cNvPr id="120" name="Group 120"/>
            <p:cNvGrpSpPr/>
            <p:nvPr/>
          </p:nvGrpSpPr>
          <p:grpSpPr>
            <a:xfrm>
              <a:off x="639391" y="72523"/>
              <a:ext cx="6534522" cy="525723"/>
              <a:chOff x="0" y="0"/>
              <a:chExt cx="6534521" cy="525721"/>
            </a:xfrm>
          </p:grpSpPr>
          <p:sp>
            <p:nvSpPr>
              <p:cNvPr id="118" name="Shape 118"/>
              <p:cNvSpPr/>
              <p:nvPr/>
            </p:nvSpPr>
            <p:spPr>
              <a:xfrm>
                <a:off x="0" y="241252"/>
                <a:ext cx="6534522" cy="1"/>
              </a:xfrm>
              <a:prstGeom prst="line">
                <a:avLst/>
              </a:prstGeom>
              <a:noFill/>
              <a:ln w="381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19" name="Shape 119"/>
              <p:cNvSpPr/>
              <p:nvPr/>
            </p:nvSpPr>
            <p:spPr>
              <a:xfrm>
                <a:off x="2058781" y="0"/>
                <a:ext cx="2557567" cy="52572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spcBef>
                    <a:spcPts val="700"/>
                  </a:spcBef>
                  <a:defRPr sz="1200"/>
                </a:lvl1pPr>
              </a:lstStyle>
              <a:p>
                <a:r>
                  <a:t>AGU 2015</a:t>
                </a:r>
              </a:p>
            </p:txBody>
          </p:sp>
        </p:grpSp>
        <p:pic>
          <p:nvPicPr>
            <p:cNvPr id="121" name="image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568364" cy="49879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123" name="UCF-CMR no text small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600950" y="6001914"/>
            <a:ext cx="539750" cy="786237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Shape 124"/>
          <p:cNvSpPr>
            <a:spLocks noGrp="1"/>
          </p:cNvSpPr>
          <p:nvPr>
            <p:ph type="sldNum" sz="quarter" idx="2"/>
          </p:nvPr>
        </p:nvSpPr>
        <p:spPr>
          <a:xfrm>
            <a:off x="4103546" y="6610350"/>
            <a:ext cx="301908" cy="30734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jpe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pic>
        <p:nvPicPr>
          <p:cNvPr id="4" name="UCF.jpg" descr="C:\Users\lab\Desktop\UCF\UCF.jpg"/>
          <p:cNvPicPr>
            <a:picLocks noChangeAspect="1"/>
          </p:cNvPicPr>
          <p:nvPr/>
        </p:nvPicPr>
        <p:blipFill>
          <a:blip r:embed="rId21">
            <a:extLst/>
          </a:blip>
          <a:stretch>
            <a:fillRect/>
          </a:stretch>
        </p:blipFill>
        <p:spPr>
          <a:xfrm>
            <a:off x="8262937" y="6126744"/>
            <a:ext cx="539751" cy="53657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9" name="Group 9"/>
          <p:cNvGrpSpPr/>
          <p:nvPr/>
        </p:nvGrpSpPr>
        <p:grpSpPr>
          <a:xfrm>
            <a:off x="304800" y="6268523"/>
            <a:ext cx="7173913" cy="598246"/>
            <a:chOff x="0" y="0"/>
            <a:chExt cx="7173912" cy="598245"/>
          </a:xfrm>
        </p:grpSpPr>
        <p:grpSp>
          <p:nvGrpSpPr>
            <p:cNvPr id="7" name="Group 7"/>
            <p:cNvGrpSpPr/>
            <p:nvPr/>
          </p:nvGrpSpPr>
          <p:grpSpPr>
            <a:xfrm>
              <a:off x="639391" y="72523"/>
              <a:ext cx="6534522" cy="525723"/>
              <a:chOff x="0" y="0"/>
              <a:chExt cx="6534521" cy="525721"/>
            </a:xfrm>
          </p:grpSpPr>
          <p:sp>
            <p:nvSpPr>
              <p:cNvPr id="5" name="Shape 5"/>
              <p:cNvSpPr/>
              <p:nvPr/>
            </p:nvSpPr>
            <p:spPr>
              <a:xfrm>
                <a:off x="0" y="241252"/>
                <a:ext cx="6534522" cy="1"/>
              </a:xfrm>
              <a:prstGeom prst="line">
                <a:avLst/>
              </a:prstGeom>
              <a:noFill/>
              <a:ln w="381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6" name="Shape 6"/>
              <p:cNvSpPr/>
              <p:nvPr/>
            </p:nvSpPr>
            <p:spPr>
              <a:xfrm>
                <a:off x="2058781" y="0"/>
                <a:ext cx="2557567" cy="52572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ctr">
                  <a:spcBef>
                    <a:spcPts val="700"/>
                  </a:spcBef>
                  <a:defRPr sz="1200"/>
                </a:lvl1pPr>
              </a:lstStyle>
              <a:p>
                <a:r>
                  <a:rPr dirty="0"/>
                  <a:t>AGU </a:t>
                </a:r>
                <a:r>
                  <a:rPr dirty="0" smtClean="0"/>
                  <a:t>201</a:t>
                </a:r>
                <a:r>
                  <a:rPr lang="en-US" dirty="0" smtClean="0"/>
                  <a:t>8</a:t>
                </a:r>
              </a:p>
              <a:p>
                <a:endParaRPr dirty="0"/>
              </a:p>
            </p:txBody>
          </p:sp>
        </p:grpSp>
        <p:pic>
          <p:nvPicPr>
            <p:cNvPr id="8" name="image.png"/>
            <p:cNvPicPr>
              <a:picLocks noChangeAspect="1"/>
            </p:cNvPicPr>
            <p:nvPr/>
          </p:nvPicPr>
          <p:blipFill>
            <a:blip r:embed="rId22">
              <a:extLst/>
            </a:blip>
            <a:stretch>
              <a:fillRect/>
            </a:stretch>
          </p:blipFill>
          <p:spPr>
            <a:xfrm>
              <a:off x="0" y="0"/>
              <a:ext cx="568364" cy="49879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10" name="UCF-CMR no text small.png"/>
          <p:cNvPicPr>
            <a:picLocks noChangeAspect="1"/>
          </p:cNvPicPr>
          <p:nvPr/>
        </p:nvPicPr>
        <p:blipFill>
          <a:blip r:embed="rId23">
            <a:extLst/>
          </a:blip>
          <a:stretch>
            <a:fillRect/>
          </a:stretch>
        </p:blipFill>
        <p:spPr>
          <a:xfrm>
            <a:off x="7600950" y="6001914"/>
            <a:ext cx="539750" cy="786237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Shape 11"/>
          <p:cNvSpPr>
            <a:spLocks noGrp="1"/>
          </p:cNvSpPr>
          <p:nvPr>
            <p:ph type="sldNum" sz="quarter" idx="2"/>
          </p:nvPr>
        </p:nvSpPr>
        <p:spPr>
          <a:xfrm>
            <a:off x="4103546" y="6572250"/>
            <a:ext cx="301908" cy="30734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 algn="ctr">
              <a:defRPr sz="14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entury"/>
          <a:ea typeface="Century"/>
          <a:cs typeface="Century"/>
          <a:sym typeface="Century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entury"/>
          <a:ea typeface="Century"/>
          <a:cs typeface="Century"/>
          <a:sym typeface="Century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entury"/>
          <a:ea typeface="Century"/>
          <a:cs typeface="Century"/>
          <a:sym typeface="Century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entury"/>
          <a:ea typeface="Century"/>
          <a:cs typeface="Century"/>
          <a:sym typeface="Century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entury"/>
          <a:ea typeface="Century"/>
          <a:cs typeface="Century"/>
          <a:sym typeface="Century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entury"/>
          <a:ea typeface="Century"/>
          <a:cs typeface="Century"/>
          <a:sym typeface="Century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entury"/>
          <a:ea typeface="Century"/>
          <a:cs typeface="Century"/>
          <a:sym typeface="Century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entury"/>
          <a:ea typeface="Century"/>
          <a:cs typeface="Century"/>
          <a:sym typeface="Century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entury"/>
          <a:ea typeface="Century"/>
          <a:cs typeface="Century"/>
          <a:sym typeface="Century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Century"/>
          <a:ea typeface="Century"/>
          <a:cs typeface="Century"/>
          <a:sym typeface="Century"/>
        </a:defRPr>
      </a:lvl1pPr>
      <a:lvl2pPr marL="783771" marR="0" indent="-326571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Century"/>
          <a:ea typeface="Century"/>
          <a:cs typeface="Century"/>
          <a:sym typeface="Century"/>
        </a:defRPr>
      </a:lvl2pPr>
      <a:lvl3pPr marL="1219200" marR="0" indent="-3048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Century"/>
          <a:ea typeface="Century"/>
          <a:cs typeface="Century"/>
          <a:sym typeface="Century"/>
        </a:defRPr>
      </a:lvl3pPr>
      <a:lvl4pPr marL="17373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Century"/>
          <a:ea typeface="Century"/>
          <a:cs typeface="Century"/>
          <a:sym typeface="Century"/>
        </a:defRPr>
      </a:lvl4pPr>
      <a:lvl5pPr marL="22352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Century"/>
          <a:ea typeface="Century"/>
          <a:cs typeface="Century"/>
          <a:sym typeface="Century"/>
        </a:defRPr>
      </a:lvl5pPr>
      <a:lvl6pPr marL="26924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Century"/>
          <a:ea typeface="Century"/>
          <a:cs typeface="Century"/>
          <a:sym typeface="Century"/>
        </a:defRPr>
      </a:lvl6pPr>
      <a:lvl7pPr marL="31496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Century"/>
          <a:ea typeface="Century"/>
          <a:cs typeface="Century"/>
          <a:sym typeface="Century"/>
        </a:defRPr>
      </a:lvl7pPr>
      <a:lvl8pPr marL="36068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Century"/>
          <a:ea typeface="Century"/>
          <a:cs typeface="Century"/>
          <a:sym typeface="Century"/>
        </a:defRPr>
      </a:lvl8pPr>
      <a:lvl9pPr marL="40640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Century"/>
          <a:ea typeface="Century"/>
          <a:cs typeface="Century"/>
          <a:sym typeface="Century"/>
        </a:defRPr>
      </a:lvl9pPr>
    </p:bodyStyle>
    <p:other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entury"/>
        </a:defRPr>
      </a:lvl1pPr>
      <a:lvl2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entury"/>
        </a:defRPr>
      </a:lvl2pPr>
      <a:lvl3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entury"/>
        </a:defRPr>
      </a:lvl3pPr>
      <a:lvl4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entury"/>
        </a:defRPr>
      </a:lvl4pPr>
      <a:lvl5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entury"/>
        </a:defRPr>
      </a:lvl5pPr>
      <a:lvl6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entury"/>
        </a:defRPr>
      </a:lvl6pPr>
      <a:lvl7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entury"/>
        </a:defRPr>
      </a:lvl7pPr>
      <a:lvl8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entury"/>
        </a:defRPr>
      </a:lvl8pPr>
      <a:lvl9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entury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hyperlink" Target="http://physics.cos.ucf.edu/microgravity/SLOPE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t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>
            <a:spLocks noGrp="1"/>
          </p:cNvSpPr>
          <p:nvPr>
            <p:ph type="sldNum" sz="quarter" idx="2"/>
          </p:nvPr>
        </p:nvSpPr>
        <p:spPr>
          <a:xfrm>
            <a:off x="4152988" y="6572250"/>
            <a:ext cx="203024" cy="30734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</a:t>
            </a:fld>
            <a:endParaRPr dirty="0"/>
          </a:p>
        </p:txBody>
      </p:sp>
      <p:sp>
        <p:nvSpPr>
          <p:cNvPr id="251" name="Shape 251"/>
          <p:cNvSpPr>
            <a:spLocks noGrp="1"/>
          </p:cNvSpPr>
          <p:nvPr>
            <p:ph type="title" idx="4294967295"/>
          </p:nvPr>
        </p:nvSpPr>
        <p:spPr>
          <a:xfrm>
            <a:off x="1052165" y="471487"/>
            <a:ext cx="7039670" cy="2141538"/>
          </a:xfrm>
          <a:prstGeom prst="rect">
            <a:avLst/>
          </a:prstGeom>
        </p:spPr>
        <p:txBody>
          <a:bodyPr/>
          <a:lstStyle>
            <a:lvl1pPr>
              <a:defRPr sz="3600">
                <a:latin typeface="Optima"/>
                <a:ea typeface="Optima"/>
                <a:cs typeface="Optima"/>
                <a:sym typeface="Optima"/>
              </a:defRPr>
            </a:lvl1pPr>
          </a:lstStyle>
          <a:p>
            <a:r>
              <a:rPr lang="en-US" dirty="0" smtClean="0"/>
              <a:t>Engaging Undergraduate Students in Planetary Science Research for Parabolic Flights</a:t>
            </a:r>
            <a:endParaRPr dirty="0"/>
          </a:p>
        </p:txBody>
      </p:sp>
      <p:sp>
        <p:nvSpPr>
          <p:cNvPr id="252" name="Shape 252"/>
          <p:cNvSpPr>
            <a:spLocks noGrp="1"/>
          </p:cNvSpPr>
          <p:nvPr>
            <p:ph type="body" sz="half" idx="4294967295"/>
          </p:nvPr>
        </p:nvSpPr>
        <p:spPr>
          <a:xfrm>
            <a:off x="1503958" y="2736895"/>
            <a:ext cx="6744295" cy="3141149"/>
          </a:xfrm>
          <a:prstGeom prst="rect">
            <a:avLst/>
          </a:prstGeom>
        </p:spPr>
        <p:txBody>
          <a:bodyPr/>
          <a:lstStyle/>
          <a:p>
            <a:pPr marL="0" indent="0" algn="ctr">
              <a:spcBef>
                <a:spcPts val="800"/>
              </a:spcBef>
              <a:buSzTx/>
              <a:buNone/>
              <a:defRPr sz="2400">
                <a:latin typeface="Optima"/>
                <a:ea typeface="Optima"/>
                <a:cs typeface="Optima"/>
                <a:sym typeface="Optima"/>
              </a:defRPr>
            </a:pPr>
            <a:r>
              <a:rPr lang="en-US" dirty="0" smtClean="0">
                <a:solidFill>
                  <a:schemeClr val="accent2"/>
                </a:solidFill>
              </a:rPr>
              <a:t>Gillian Gomer, </a:t>
            </a:r>
            <a:r>
              <a:rPr dirty="0" smtClean="0">
                <a:solidFill>
                  <a:schemeClr val="accent2"/>
                </a:solidFill>
              </a:rPr>
              <a:t>Adrienne </a:t>
            </a:r>
            <a:r>
              <a:rPr dirty="0">
                <a:solidFill>
                  <a:schemeClr val="accent2"/>
                </a:solidFill>
              </a:rPr>
              <a:t>Dove</a:t>
            </a:r>
            <a:r>
              <a:rPr dirty="0"/>
              <a:t>, </a:t>
            </a:r>
            <a:r>
              <a:rPr lang="en-US" dirty="0" smtClean="0"/>
              <a:t>Seamus Anderson, Jeffery </a:t>
            </a:r>
            <a:r>
              <a:rPr lang="en-US" dirty="0" err="1" smtClean="0"/>
              <a:t>Jorges</a:t>
            </a:r>
            <a:r>
              <a:rPr lang="en-US" dirty="0" smtClean="0"/>
              <a:t>, Alexandra Yates</a:t>
            </a:r>
          </a:p>
          <a:p>
            <a:pPr marL="0" indent="0" algn="ctr">
              <a:spcBef>
                <a:spcPts val="800"/>
              </a:spcBef>
              <a:buSzTx/>
              <a:buNone/>
              <a:defRPr sz="2400">
                <a:latin typeface="Optima"/>
                <a:ea typeface="Optima"/>
                <a:cs typeface="Optima"/>
                <a:sym typeface="Optima"/>
              </a:defRPr>
            </a:pPr>
            <a:r>
              <a:rPr dirty="0" smtClean="0"/>
              <a:t>Center </a:t>
            </a:r>
            <a:r>
              <a:rPr dirty="0"/>
              <a:t>for Microgravity Research</a:t>
            </a:r>
          </a:p>
          <a:p>
            <a:pPr marL="0" indent="0" algn="ctr">
              <a:spcBef>
                <a:spcPts val="0"/>
              </a:spcBef>
              <a:buSzTx/>
              <a:buNone/>
              <a:defRPr sz="2400">
                <a:solidFill>
                  <a:schemeClr val="accent2">
                    <a:lumOff val="-8000"/>
                  </a:schemeClr>
                </a:solidFill>
                <a:latin typeface="Optima"/>
                <a:ea typeface="Optima"/>
                <a:cs typeface="Optima"/>
                <a:sym typeface="Optima"/>
              </a:defRPr>
            </a:pPr>
            <a:r>
              <a:rPr dirty="0"/>
              <a:t>Department of Physics</a:t>
            </a:r>
          </a:p>
          <a:p>
            <a:pPr marL="0" indent="0" algn="ctr">
              <a:spcBef>
                <a:spcPts val="0"/>
              </a:spcBef>
              <a:buSzTx/>
              <a:buNone/>
              <a:defRPr sz="2400">
                <a:solidFill>
                  <a:schemeClr val="accent2">
                    <a:lumOff val="-8000"/>
                  </a:schemeClr>
                </a:solidFill>
                <a:latin typeface="Optima"/>
                <a:ea typeface="Optima"/>
                <a:cs typeface="Optima"/>
                <a:sym typeface="Optima"/>
              </a:defRPr>
            </a:pPr>
            <a:r>
              <a:rPr dirty="0"/>
              <a:t>University of Central Florida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6809"/>
            <a:ext cx="8229600" cy="885203"/>
          </a:xfrm>
        </p:spPr>
        <p:txBody>
          <a:bodyPr>
            <a:normAutofit/>
          </a:bodyPr>
          <a:lstStyle/>
          <a:p>
            <a:r>
              <a:rPr lang="en-US" sz="3200" u="sng" dirty="0" smtClean="0">
                <a:latin typeface="Optima"/>
              </a:rPr>
              <a:t>Data Analysis: Slope Detection</a:t>
            </a:r>
            <a:endParaRPr lang="en-US" sz="3200" u="sng" dirty="0">
              <a:latin typeface="Optim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64932"/>
            <a:ext cx="4194890" cy="4525963"/>
          </a:xfrm>
        </p:spPr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Optima"/>
              </a:rPr>
              <a:t>Spherical Particles</a:t>
            </a:r>
            <a:endParaRPr lang="en-US" sz="2400" dirty="0" smtClean="0">
              <a:latin typeface="Optima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Optima"/>
              </a:rPr>
              <a:t>Image Analysis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Optima"/>
              </a:rPr>
              <a:t>ImageJ (current)</a:t>
            </a:r>
            <a:endParaRPr lang="en-US" sz="2400" dirty="0" smtClean="0">
              <a:latin typeface="Optima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>
                <a:latin typeface="Optima"/>
              </a:rPr>
              <a:t>Python: edge detection after thresholding into B&amp;W </a:t>
            </a:r>
            <a:r>
              <a:rPr lang="en-US" sz="2400" dirty="0" smtClean="0">
                <a:latin typeface="Optima"/>
              </a:rPr>
              <a:t>images</a:t>
            </a:r>
            <a:endParaRPr lang="en-US" sz="2400" dirty="0" smtClean="0">
              <a:latin typeface="Optima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Optima"/>
              </a:rPr>
              <a:t>Front view and side view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Optima"/>
              </a:rPr>
              <a:t>Average main slope: 23.923º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Optima"/>
              </a:rPr>
              <a:t>Presence of different slopes at top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400" dirty="0" smtClean="0">
              <a:latin typeface="Optima"/>
            </a:endParaRP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4258" y="1028315"/>
            <a:ext cx="3472542" cy="3511812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327914"/>
            <a:ext cx="1576253" cy="2713754"/>
          </a:xfrm>
          <a:prstGeom prst="rect">
            <a:avLst/>
          </a:prstGeom>
        </p:spPr>
      </p:pic>
      <p:sp>
        <p:nvSpPr>
          <p:cNvPr id="7" name="Shape 340"/>
          <p:cNvSpPr>
            <a:spLocks noGrp="1"/>
          </p:cNvSpPr>
          <p:nvPr>
            <p:ph type="sldNum" sz="quarter" idx="2"/>
          </p:nvPr>
        </p:nvSpPr>
        <p:spPr>
          <a:xfrm>
            <a:off x="4108949" y="6572250"/>
            <a:ext cx="291103" cy="30777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dirty="0" smtClean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08739459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1"/>
          </a:xfrm>
        </p:spPr>
        <p:txBody>
          <a:bodyPr>
            <a:normAutofit/>
          </a:bodyPr>
          <a:lstStyle/>
          <a:p>
            <a:r>
              <a:rPr lang="en-US" sz="3200" u="sng" dirty="0" smtClean="0">
                <a:latin typeface="Optima"/>
              </a:rPr>
              <a:t>Data Analysis: Slope Detection</a:t>
            </a:r>
            <a:endParaRPr lang="en-US" sz="3200" u="sng" dirty="0">
              <a:latin typeface="Optim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47524"/>
            <a:ext cx="4776537" cy="4525963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dirty="0" err="1" smtClean="0">
                <a:latin typeface="Optima"/>
              </a:rPr>
              <a:t>Exolith</a:t>
            </a:r>
            <a:r>
              <a:rPr lang="en-US" sz="2400" dirty="0" smtClean="0">
                <a:latin typeface="Optima"/>
              </a:rPr>
              <a:t> Lab CI Simulant</a:t>
            </a:r>
            <a:endParaRPr lang="en-US" sz="2400" dirty="0" smtClean="0">
              <a:latin typeface="Optima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Optima"/>
              </a:rPr>
              <a:t>Slopes seem to maintain through rotation</a:t>
            </a:r>
            <a:endParaRPr lang="en-US" sz="2400" dirty="0" smtClean="0">
              <a:latin typeface="Optima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Optima"/>
              </a:rPr>
              <a:t>Presence of different slopes at top and bottom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Optima"/>
              </a:rPr>
              <a:t>Blocky feature at top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latin typeface="Optima"/>
              </a:rPr>
              <a:t>Incline against white background with </a:t>
            </a:r>
            <a:r>
              <a:rPr lang="en-US" sz="2400" dirty="0" smtClean="0">
                <a:latin typeface="Optima"/>
              </a:rPr>
              <a:t>different </a:t>
            </a:r>
            <a:r>
              <a:rPr lang="en-US" sz="2400" dirty="0" smtClean="0">
                <a:latin typeface="Optima"/>
              </a:rPr>
              <a:t>slopes</a:t>
            </a:r>
            <a:endParaRPr lang="en-US" sz="2400" dirty="0">
              <a:latin typeface="Optima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0027" y="1047524"/>
            <a:ext cx="3316773" cy="357890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615" y="3525838"/>
            <a:ext cx="1550824" cy="2600325"/>
          </a:xfrm>
          <a:prstGeom prst="rect">
            <a:avLst/>
          </a:prstGeom>
        </p:spPr>
      </p:pic>
      <p:sp>
        <p:nvSpPr>
          <p:cNvPr id="6" name="Shape 340"/>
          <p:cNvSpPr>
            <a:spLocks noGrp="1"/>
          </p:cNvSpPr>
          <p:nvPr>
            <p:ph type="sldNum" sz="quarter" idx="2"/>
          </p:nvPr>
        </p:nvSpPr>
        <p:spPr>
          <a:xfrm>
            <a:off x="4108949" y="6572250"/>
            <a:ext cx="291103" cy="30777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dirty="0" smtClean="0"/>
              <a:t>11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9992" y="3740939"/>
            <a:ext cx="2237238" cy="2170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46634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1"/>
          </a:xfrm>
        </p:spPr>
        <p:txBody>
          <a:bodyPr>
            <a:normAutofit/>
          </a:bodyPr>
          <a:lstStyle/>
          <a:p>
            <a:r>
              <a:rPr lang="en-US" sz="3200" u="sng" dirty="0" smtClean="0">
                <a:latin typeface="Optima"/>
              </a:rPr>
              <a:t>Data Analysis: Slope Detection</a:t>
            </a:r>
            <a:endParaRPr lang="en-US" sz="3200" u="sng" dirty="0">
              <a:latin typeface="Optim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43001"/>
            <a:ext cx="4668253" cy="4525963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Optima"/>
              </a:rPr>
              <a:t>Sand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Optima"/>
              </a:rPr>
              <a:t>Edge Effect</a:t>
            </a:r>
            <a:endParaRPr lang="en-US" sz="2400" dirty="0" smtClean="0">
              <a:latin typeface="Optima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Optima"/>
              </a:rPr>
              <a:t>No presence of slopes against front face of </a:t>
            </a:r>
            <a:r>
              <a:rPr lang="en-US" sz="2400" dirty="0" smtClean="0">
                <a:latin typeface="Optima"/>
              </a:rPr>
              <a:t>box</a:t>
            </a:r>
            <a:endParaRPr lang="en-US" sz="2400" dirty="0" smtClean="0">
              <a:latin typeface="Optima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Optima"/>
              </a:rPr>
              <a:t>Incline against white background with different slopes</a:t>
            </a:r>
            <a:endParaRPr lang="en-US" sz="2400" dirty="0">
              <a:latin typeface="Optima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1406" y="1168552"/>
            <a:ext cx="3465394" cy="340900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644" y="3510643"/>
            <a:ext cx="1554882" cy="2579916"/>
          </a:xfrm>
          <a:prstGeom prst="rect">
            <a:avLst/>
          </a:prstGeom>
        </p:spPr>
      </p:pic>
      <p:sp>
        <p:nvSpPr>
          <p:cNvPr id="7" name="Shape 340"/>
          <p:cNvSpPr>
            <a:spLocks noGrp="1"/>
          </p:cNvSpPr>
          <p:nvPr>
            <p:ph type="sldNum" sz="quarter" idx="2"/>
          </p:nvPr>
        </p:nvSpPr>
        <p:spPr>
          <a:xfrm>
            <a:off x="4108949" y="6572250"/>
            <a:ext cx="291103" cy="30777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dirty="0" smtClean="0"/>
              <a:t>12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8734145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1"/>
          </a:xfrm>
        </p:spPr>
        <p:txBody>
          <a:bodyPr>
            <a:normAutofit/>
          </a:bodyPr>
          <a:lstStyle/>
          <a:p>
            <a:r>
              <a:rPr lang="en-US" sz="3200" u="sng" dirty="0" smtClean="0">
                <a:latin typeface="Optima"/>
              </a:rPr>
              <a:t>Data Analysis: Slope Comparison</a:t>
            </a:r>
            <a:endParaRPr lang="en-US" sz="3200" u="sng" dirty="0">
              <a:solidFill>
                <a:srgbClr val="FF0000"/>
              </a:solidFill>
              <a:latin typeface="Optima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974558"/>
            <a:ext cx="3326693" cy="338087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2366" y="974558"/>
            <a:ext cx="3341675" cy="32820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9515" y="3058233"/>
            <a:ext cx="2842211" cy="3067930"/>
          </a:xfrm>
          <a:prstGeom prst="rect">
            <a:avLst/>
          </a:prstGeom>
        </p:spPr>
      </p:pic>
      <p:sp>
        <p:nvSpPr>
          <p:cNvPr id="7" name="Shape 340"/>
          <p:cNvSpPr>
            <a:spLocks noGrp="1"/>
          </p:cNvSpPr>
          <p:nvPr>
            <p:ph type="sldNum" sz="quarter" idx="2"/>
          </p:nvPr>
        </p:nvSpPr>
        <p:spPr>
          <a:xfrm>
            <a:off x="4108949" y="6572250"/>
            <a:ext cx="291103" cy="30777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dirty="0" smtClean="0"/>
              <a:t>13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3998830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1"/>
          </a:xfrm>
        </p:spPr>
        <p:txBody>
          <a:bodyPr>
            <a:normAutofit/>
          </a:bodyPr>
          <a:lstStyle/>
          <a:p>
            <a:r>
              <a:rPr lang="en-US" sz="3200" u="sng" dirty="0" smtClean="0">
                <a:latin typeface="Optima"/>
              </a:rPr>
              <a:t>Data Analysis: Negative G</a:t>
            </a:r>
            <a:endParaRPr lang="en-US" sz="3200" u="sng" dirty="0">
              <a:latin typeface="Optim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07116" y="5303922"/>
            <a:ext cx="2198154" cy="38701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>
                <a:latin typeface="Optima"/>
              </a:rPr>
              <a:t>Jumping Beads</a:t>
            </a:r>
            <a:endParaRPr lang="en-US" sz="2400" dirty="0">
              <a:latin typeface="Optima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07695"/>
            <a:ext cx="4087220" cy="37418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9639" y="1407695"/>
            <a:ext cx="3827161" cy="3741821"/>
          </a:xfrm>
          <a:prstGeom prst="rect">
            <a:avLst/>
          </a:prstGeom>
        </p:spPr>
      </p:pic>
      <p:sp>
        <p:nvSpPr>
          <p:cNvPr id="6" name="Text Placeholder 2"/>
          <p:cNvSpPr txBox="1">
            <a:spLocks/>
          </p:cNvSpPr>
          <p:nvPr/>
        </p:nvSpPr>
        <p:spPr>
          <a:xfrm>
            <a:off x="5604973" y="5303921"/>
            <a:ext cx="2336491" cy="3870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Autofit/>
          </a:bodyPr>
          <a:lstStyle>
            <a:lvl1pPr marL="342900" marR="0" indent="-34290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»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entury"/>
                <a:ea typeface="Century"/>
                <a:cs typeface="Century"/>
                <a:sym typeface="Century"/>
              </a:defRPr>
            </a:lvl1pPr>
            <a:lvl2pPr marL="783771" marR="0" indent="-326571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–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entury"/>
                <a:ea typeface="Century"/>
                <a:cs typeface="Century"/>
                <a:sym typeface="Century"/>
              </a:defRPr>
            </a:lvl2pPr>
            <a:lvl3pPr marL="1219200" marR="0" indent="-30480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entury"/>
                <a:ea typeface="Century"/>
                <a:cs typeface="Century"/>
                <a:sym typeface="Century"/>
              </a:defRPr>
            </a:lvl3pPr>
            <a:lvl4pPr marL="1737360" marR="0" indent="-36576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–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entury"/>
                <a:ea typeface="Century"/>
                <a:cs typeface="Century"/>
                <a:sym typeface="Century"/>
              </a:defRPr>
            </a:lvl4pPr>
            <a:lvl5pPr marL="2235200" marR="0" indent="-40640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»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entury"/>
                <a:ea typeface="Century"/>
                <a:cs typeface="Century"/>
                <a:sym typeface="Century"/>
              </a:defRPr>
            </a:lvl5pPr>
            <a:lvl6pPr marL="2692400" marR="0" indent="-40640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entury"/>
                <a:ea typeface="Century"/>
                <a:cs typeface="Century"/>
                <a:sym typeface="Century"/>
              </a:defRPr>
            </a:lvl6pPr>
            <a:lvl7pPr marL="3149600" marR="0" indent="-40640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entury"/>
                <a:ea typeface="Century"/>
                <a:cs typeface="Century"/>
                <a:sym typeface="Century"/>
              </a:defRPr>
            </a:lvl7pPr>
            <a:lvl8pPr marL="3606800" marR="0" indent="-40640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entury"/>
                <a:ea typeface="Century"/>
                <a:cs typeface="Century"/>
                <a:sym typeface="Century"/>
              </a:defRPr>
            </a:lvl8pPr>
            <a:lvl9pPr marL="4064000" marR="0" indent="-40640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entury"/>
                <a:ea typeface="Century"/>
                <a:cs typeface="Century"/>
                <a:sym typeface="Century"/>
              </a:defRPr>
            </a:lvl9pPr>
          </a:lstStyle>
          <a:p>
            <a:pPr marL="0" indent="0" hangingPunct="1">
              <a:buFontTx/>
              <a:buNone/>
            </a:pPr>
            <a:r>
              <a:rPr lang="en-US" sz="2400" dirty="0" smtClean="0">
                <a:latin typeface="Optima"/>
              </a:rPr>
              <a:t>Peeling Regolith</a:t>
            </a:r>
            <a:endParaRPr lang="en-US" sz="2400" dirty="0">
              <a:latin typeface="Optima"/>
            </a:endParaRPr>
          </a:p>
        </p:txBody>
      </p:sp>
      <p:sp>
        <p:nvSpPr>
          <p:cNvPr id="7" name="Shape 340"/>
          <p:cNvSpPr>
            <a:spLocks noGrp="1"/>
          </p:cNvSpPr>
          <p:nvPr>
            <p:ph type="sldNum" sz="quarter" idx="2"/>
          </p:nvPr>
        </p:nvSpPr>
        <p:spPr>
          <a:xfrm>
            <a:off x="4108949" y="6572250"/>
            <a:ext cx="291103" cy="52322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dirty="0" smtClean="0"/>
              <a:t>14</a:t>
            </a:r>
          </a:p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300855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Shape 332"/>
          <p:cNvSpPr>
            <a:spLocks noGrp="1"/>
          </p:cNvSpPr>
          <p:nvPr>
            <p:ph type="title"/>
          </p:nvPr>
        </p:nvSpPr>
        <p:spPr>
          <a:xfrm>
            <a:off x="391388" y="0"/>
            <a:ext cx="8229600" cy="1143001"/>
          </a:xfrm>
          <a:prstGeom prst="rect">
            <a:avLst/>
          </a:prstGeom>
        </p:spPr>
        <p:txBody>
          <a:bodyPr/>
          <a:lstStyle>
            <a:lvl1pPr>
              <a:defRPr sz="3200" u="sng">
                <a:latin typeface="Optima"/>
                <a:ea typeface="Optima"/>
                <a:cs typeface="Optima"/>
                <a:sym typeface="Optima"/>
              </a:defRPr>
            </a:lvl1pPr>
          </a:lstStyle>
          <a:p>
            <a:r>
              <a:rPr dirty="0"/>
              <a:t>Social Media, Outreach, and Engagement</a:t>
            </a:r>
          </a:p>
        </p:txBody>
      </p:sp>
      <p:sp>
        <p:nvSpPr>
          <p:cNvPr id="333" name="Shape 333"/>
          <p:cNvSpPr>
            <a:spLocks noGrp="1"/>
          </p:cNvSpPr>
          <p:nvPr>
            <p:ph type="sldNum" sz="quarter" idx="2"/>
          </p:nvPr>
        </p:nvSpPr>
        <p:spPr>
          <a:xfrm>
            <a:off x="4152988" y="6572250"/>
            <a:ext cx="203024" cy="30734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15</a:t>
            </a:fld>
            <a:endParaRPr/>
          </a:p>
        </p:txBody>
      </p:sp>
      <p:sp>
        <p:nvSpPr>
          <p:cNvPr id="334" name="Shape 334"/>
          <p:cNvSpPr/>
          <p:nvPr/>
        </p:nvSpPr>
        <p:spPr>
          <a:xfrm>
            <a:off x="147954" y="2260090"/>
            <a:ext cx="3358825" cy="3506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marL="342900" indent="-342900">
              <a:spcBef>
                <a:spcPts val="700"/>
              </a:spcBef>
              <a:buSzPct val="100000"/>
              <a:buChar char="•"/>
              <a:defRPr>
                <a:latin typeface="Optima"/>
                <a:ea typeface="Optima"/>
                <a:cs typeface="Optima"/>
                <a:sym typeface="Optima"/>
              </a:defRPr>
            </a:pPr>
            <a:r>
              <a:rPr dirty="0"/>
              <a:t>Blog, Twitter, Instagram, Facebook used to document experiment development.</a:t>
            </a:r>
          </a:p>
          <a:p>
            <a:pPr marL="342900" indent="-342900">
              <a:spcBef>
                <a:spcPts val="700"/>
              </a:spcBef>
              <a:buSzPct val="100000"/>
              <a:buChar char="•"/>
              <a:defRPr>
                <a:latin typeface="Optima"/>
                <a:ea typeface="Optima"/>
                <a:cs typeface="Optima"/>
                <a:sym typeface="Optima"/>
              </a:defRPr>
            </a:pPr>
            <a:r>
              <a:rPr dirty="0"/>
              <a:t>Presentations to high </a:t>
            </a:r>
            <a:r>
              <a:rPr dirty="0" smtClean="0"/>
              <a:t>schools</a:t>
            </a:r>
            <a:r>
              <a:rPr lang="en-US" dirty="0" smtClean="0"/>
              <a:t>, middle schools,</a:t>
            </a:r>
            <a:r>
              <a:rPr dirty="0" smtClean="0"/>
              <a:t> </a:t>
            </a:r>
            <a:r>
              <a:rPr dirty="0"/>
              <a:t>and local clubs.</a:t>
            </a:r>
          </a:p>
        </p:txBody>
      </p:sp>
      <p:sp>
        <p:nvSpPr>
          <p:cNvPr id="337" name="Shape 337"/>
          <p:cNvSpPr/>
          <p:nvPr/>
        </p:nvSpPr>
        <p:spPr>
          <a:xfrm>
            <a:off x="391388" y="1394656"/>
            <a:ext cx="5330851" cy="4521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u="sng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Optima"/>
                <a:ea typeface="Optima"/>
                <a:cs typeface="Optima"/>
                <a:sym typeface="Optima"/>
                <a:hlinkClick r:id="rId2"/>
              </a:defRPr>
            </a:lvl1pPr>
          </a:lstStyle>
          <a:p>
            <a:pPr>
              <a:defRPr u="none">
                <a:solidFill>
                  <a:schemeClr val="accent2"/>
                </a:solidFill>
                <a:uFillTx/>
              </a:defRPr>
            </a:pPr>
            <a:r>
              <a:rPr u="sng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hlinkClick r:id="rId2"/>
              </a:rPr>
              <a:t>physics.cos.ucf.edu/microgravity/SLOPE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0760" y="2829176"/>
            <a:ext cx="3799083" cy="3109676"/>
          </a:xfrm>
          <a:prstGeom prst="rect">
            <a:avLst/>
          </a:prstGeom>
        </p:spPr>
      </p:pic>
      <p:pic>
        <p:nvPicPr>
          <p:cNvPr id="336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202289" y="969113"/>
            <a:ext cx="2902024" cy="217129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Shape 339"/>
          <p:cNvSpPr>
            <a:spLocks noGrp="1"/>
          </p:cNvSpPr>
          <p:nvPr>
            <p:ph type="title"/>
          </p:nvPr>
        </p:nvSpPr>
        <p:spPr>
          <a:xfrm>
            <a:off x="246856" y="-2584"/>
            <a:ext cx="8650288" cy="1143001"/>
          </a:xfrm>
          <a:prstGeom prst="rect">
            <a:avLst/>
          </a:prstGeom>
        </p:spPr>
        <p:txBody>
          <a:bodyPr/>
          <a:lstStyle>
            <a:lvl1pPr>
              <a:defRPr sz="3200" u="sng">
                <a:latin typeface="Optima"/>
                <a:ea typeface="Optima"/>
                <a:cs typeface="Optima"/>
                <a:sym typeface="Optima"/>
              </a:defRPr>
            </a:lvl1pPr>
          </a:lstStyle>
          <a:p>
            <a:r>
              <a:rPr dirty="0"/>
              <a:t>Lessons Learned from </a:t>
            </a:r>
            <a:r>
              <a:rPr lang="en-US" dirty="0" smtClean="0"/>
              <a:t>This</a:t>
            </a:r>
            <a:r>
              <a:rPr dirty="0" smtClean="0"/>
              <a:t> </a:t>
            </a:r>
            <a:r>
              <a:rPr dirty="0"/>
              <a:t>USIP Experience</a:t>
            </a:r>
          </a:p>
        </p:txBody>
      </p:sp>
      <p:sp>
        <p:nvSpPr>
          <p:cNvPr id="340" name="Shape 34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16</a:t>
            </a:fld>
            <a:endParaRPr dirty="0"/>
          </a:p>
        </p:txBody>
      </p:sp>
      <p:sp>
        <p:nvSpPr>
          <p:cNvPr id="341" name="Shape 341"/>
          <p:cNvSpPr/>
          <p:nvPr/>
        </p:nvSpPr>
        <p:spPr>
          <a:xfrm>
            <a:off x="457200" y="1135886"/>
            <a:ext cx="8229600" cy="4883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marL="342900" indent="-342900">
              <a:spcBef>
                <a:spcPts val="700"/>
              </a:spcBef>
              <a:buSzPct val="100000"/>
              <a:buChar char="•"/>
              <a:defRPr>
                <a:latin typeface="Optima"/>
                <a:ea typeface="Optima"/>
                <a:cs typeface="Optima"/>
                <a:sym typeface="Optima"/>
              </a:defRPr>
            </a:pPr>
            <a:r>
              <a:rPr dirty="0"/>
              <a:t>Students were motivated by sense of ownership of the project - it’s important to (re-)emphasize this throughout</a:t>
            </a:r>
          </a:p>
          <a:p>
            <a:pPr marL="342900" indent="-342900">
              <a:spcBef>
                <a:spcPts val="700"/>
              </a:spcBef>
              <a:buSzPct val="100000"/>
              <a:buChar char="•"/>
              <a:defRPr>
                <a:latin typeface="Optima"/>
                <a:ea typeface="Optima"/>
                <a:cs typeface="Optima"/>
                <a:sym typeface="Optima"/>
              </a:defRPr>
            </a:pPr>
            <a:r>
              <a:rPr dirty="0"/>
              <a:t>Students were motivated by being able to see project through from start to finish</a:t>
            </a:r>
          </a:p>
          <a:p>
            <a:pPr marL="342900" marR="3942079" indent="-342900">
              <a:spcBef>
                <a:spcPts val="700"/>
              </a:spcBef>
              <a:buSzPct val="100000"/>
              <a:buChar char="•"/>
              <a:defRPr>
                <a:latin typeface="Optima"/>
                <a:ea typeface="Optima"/>
                <a:cs typeface="Optima"/>
                <a:sym typeface="Optima"/>
              </a:defRPr>
            </a:pPr>
            <a:r>
              <a:rPr dirty="0"/>
              <a:t>Students were motivated by unique opportunity.</a:t>
            </a:r>
          </a:p>
          <a:p>
            <a:pPr marL="342900" marR="3942079" indent="-342900">
              <a:spcBef>
                <a:spcPts val="700"/>
              </a:spcBef>
              <a:buSzPct val="100000"/>
              <a:buChar char="•"/>
              <a:defRPr>
                <a:latin typeface="Optima"/>
                <a:ea typeface="Optima"/>
                <a:cs typeface="Optima"/>
                <a:sym typeface="Optima"/>
              </a:defRPr>
            </a:pPr>
            <a:r>
              <a:rPr dirty="0"/>
              <a:t>Interdisciplinary team paid unanticipated dividends.</a:t>
            </a:r>
          </a:p>
          <a:p>
            <a:pPr marL="342900" marR="3942079" indent="-342900">
              <a:spcBef>
                <a:spcPts val="700"/>
              </a:spcBef>
              <a:buSzPct val="100000"/>
              <a:buChar char="•"/>
              <a:defRPr>
                <a:latin typeface="Optima"/>
                <a:ea typeface="Optima"/>
                <a:cs typeface="Optima"/>
                <a:sym typeface="Optima"/>
              </a:defRPr>
            </a:pPr>
            <a:r>
              <a:rPr dirty="0"/>
              <a:t>Student-led experiments can </a:t>
            </a:r>
            <a:r>
              <a:rPr lang="en-US" dirty="0" smtClean="0"/>
              <a:t>be </a:t>
            </a:r>
            <a:r>
              <a:rPr dirty="0" smtClean="0"/>
              <a:t>highly </a:t>
            </a:r>
            <a:r>
              <a:rPr dirty="0"/>
              <a:t>successful, and lead to future flight experiments!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9" t="20798" r="10183"/>
          <a:stretch/>
        </p:blipFill>
        <p:spPr>
          <a:xfrm>
            <a:off x="4680654" y="2400694"/>
            <a:ext cx="3421624" cy="191005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3" t="14124" r="2963" b="17"/>
          <a:stretch/>
        </p:blipFill>
        <p:spPr>
          <a:xfrm>
            <a:off x="5302545" y="4004841"/>
            <a:ext cx="3478852" cy="2014433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4000" u="sng">
                <a:latin typeface="Optima"/>
                <a:ea typeface="Optima"/>
                <a:cs typeface="Optima"/>
                <a:sym typeface="Optima"/>
              </a:defRPr>
            </a:lvl1pPr>
          </a:lstStyle>
          <a:p>
            <a:r>
              <a:t>What is SLOPE?</a:t>
            </a:r>
          </a:p>
        </p:txBody>
      </p:sp>
      <p:sp>
        <p:nvSpPr>
          <p:cNvPr id="255" name="Shape 255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5769472" cy="4343983"/>
          </a:xfrm>
          <a:prstGeom prst="rect">
            <a:avLst/>
          </a:prstGeom>
        </p:spPr>
        <p:txBody>
          <a:bodyPr/>
          <a:lstStyle/>
          <a:p>
            <a:pPr>
              <a:buChar char="•"/>
              <a:defRPr sz="2800">
                <a:latin typeface="Optima"/>
                <a:ea typeface="Optima"/>
                <a:cs typeface="Optima"/>
                <a:sym typeface="Optima"/>
              </a:defRPr>
            </a:pPr>
            <a:r>
              <a:t>SLOPE = Simulating LOw-gravity Planetary Environments</a:t>
            </a:r>
          </a:p>
          <a:p>
            <a:pPr>
              <a:buChar char="•"/>
              <a:defRPr sz="2800">
                <a:latin typeface="Optima"/>
                <a:ea typeface="Optima"/>
                <a:cs typeface="Optima"/>
                <a:sym typeface="Optima"/>
              </a:defRPr>
            </a:pPr>
            <a:r>
              <a:t>Study the effects of slopes on mass movement of granular material, like planetary surfaces</a:t>
            </a:r>
          </a:p>
          <a:p>
            <a:pPr>
              <a:buChar char="•"/>
              <a:defRPr sz="2800">
                <a:latin typeface="Optima"/>
                <a:ea typeface="Optima"/>
                <a:cs typeface="Optima"/>
                <a:sym typeface="Optima"/>
              </a:defRPr>
            </a:pPr>
            <a:r>
              <a:t>Provide students an opportunity to participate in the full life cycle of a planetary science space experiment.</a:t>
            </a:r>
          </a:p>
        </p:txBody>
      </p:sp>
      <p:sp>
        <p:nvSpPr>
          <p:cNvPr id="256" name="Shape 256"/>
          <p:cNvSpPr>
            <a:spLocks noGrp="1"/>
          </p:cNvSpPr>
          <p:nvPr>
            <p:ph type="sldNum" sz="quarter" idx="2"/>
          </p:nvPr>
        </p:nvSpPr>
        <p:spPr>
          <a:xfrm>
            <a:off x="4152988" y="6572250"/>
            <a:ext cx="203024" cy="30734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  <p:pic>
        <p:nvPicPr>
          <p:cNvPr id="257" name="itokawa07_hayabusa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16200000">
            <a:off x="5317110" y="2329091"/>
            <a:ext cx="4628405" cy="2458840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extBox 1"/>
          <p:cNvSpPr txBox="1"/>
          <p:nvPr/>
        </p:nvSpPr>
        <p:spPr>
          <a:xfrm>
            <a:off x="8229600" y="1261648"/>
            <a:ext cx="2129741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bg1"/>
                </a:solidFill>
                <a:latin typeface="Optima"/>
              </a:rPr>
              <a:t>JAXA</a:t>
            </a:r>
            <a:endParaRPr kumimoji="0" lang="en-US" sz="16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Optima"/>
              <a:sym typeface="Century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Shape 259"/>
          <p:cNvSpPr>
            <a:spLocks noGrp="1"/>
          </p:cNvSpPr>
          <p:nvPr>
            <p:ph type="title"/>
          </p:nvPr>
        </p:nvSpPr>
        <p:spPr>
          <a:xfrm>
            <a:off x="457200" y="-15284"/>
            <a:ext cx="8229600" cy="1143001"/>
          </a:xfrm>
          <a:prstGeom prst="rect">
            <a:avLst/>
          </a:prstGeom>
        </p:spPr>
        <p:txBody>
          <a:bodyPr/>
          <a:lstStyle>
            <a:lvl1pPr>
              <a:defRPr sz="3200" u="sng">
                <a:latin typeface="Optima"/>
                <a:ea typeface="Optima"/>
                <a:cs typeface="Optima"/>
                <a:sym typeface="Optima"/>
              </a:defRPr>
            </a:lvl1pPr>
          </a:lstStyle>
          <a:p>
            <a:r>
              <a:t>Experiments compliment observational data</a:t>
            </a:r>
          </a:p>
        </p:txBody>
      </p:sp>
      <p:sp>
        <p:nvSpPr>
          <p:cNvPr id="260" name="Shape 260"/>
          <p:cNvSpPr>
            <a:spLocks noGrp="1"/>
          </p:cNvSpPr>
          <p:nvPr>
            <p:ph type="body" idx="1"/>
          </p:nvPr>
        </p:nvSpPr>
        <p:spPr>
          <a:xfrm>
            <a:off x="2518122" y="1104608"/>
            <a:ext cx="6259315" cy="4343984"/>
          </a:xfrm>
          <a:prstGeom prst="rect">
            <a:avLst/>
          </a:prstGeom>
        </p:spPr>
        <p:txBody>
          <a:bodyPr/>
          <a:lstStyle/>
          <a:p>
            <a:pPr marL="220435" indent="-220435" defTabSz="410765">
              <a:spcBef>
                <a:spcPts val="0"/>
              </a:spcBef>
              <a:buClr>
                <a:srgbClr val="000000"/>
              </a:buClr>
              <a:buSzPct val="75000"/>
              <a:buChar char="•"/>
              <a:defRPr sz="2200">
                <a:latin typeface="Optima"/>
                <a:ea typeface="Optima"/>
                <a:cs typeface="Optima"/>
                <a:sym typeface="Optima"/>
              </a:defRPr>
            </a:pPr>
            <a:r>
              <a:t>Observations of regolith distribution on asteroidal and small moon surfaces</a:t>
            </a:r>
          </a:p>
          <a:p>
            <a:pPr marL="220435" indent="-220435" defTabSz="410765">
              <a:spcBef>
                <a:spcPts val="0"/>
              </a:spcBef>
              <a:buClr>
                <a:srgbClr val="000000"/>
              </a:buClr>
              <a:buSzPct val="75000"/>
              <a:buChar char="•"/>
              <a:defRPr sz="2200">
                <a:latin typeface="Optima"/>
                <a:ea typeface="Optima"/>
                <a:cs typeface="Optima"/>
                <a:sym typeface="Optima"/>
              </a:defRPr>
            </a:pPr>
            <a:r>
              <a:t>Optical, spectral, thermal measurements used to determine particle sizes on surfaces</a:t>
            </a:r>
          </a:p>
          <a:p>
            <a:pPr marL="220435" indent="-220435" defTabSz="410765">
              <a:spcBef>
                <a:spcPts val="0"/>
              </a:spcBef>
              <a:buClr>
                <a:srgbClr val="000000"/>
              </a:buClr>
              <a:buSzPct val="75000"/>
              <a:buChar char="•"/>
              <a:defRPr sz="2200">
                <a:latin typeface="Optima"/>
                <a:ea typeface="Optima"/>
                <a:cs typeface="Optima"/>
                <a:sym typeface="Optima"/>
              </a:defRPr>
            </a:pPr>
            <a:endParaRPr/>
          </a:p>
          <a:p>
            <a:pPr marL="1330415" indent="-220435" defTabSz="410765">
              <a:spcBef>
                <a:spcPts val="0"/>
              </a:spcBef>
              <a:buClr>
                <a:srgbClr val="000000"/>
              </a:buClr>
              <a:buSzPct val="75000"/>
              <a:buChar char="•"/>
              <a:defRPr sz="2200">
                <a:latin typeface="Optima"/>
                <a:ea typeface="Optima"/>
                <a:cs typeface="Optima"/>
                <a:sym typeface="Optima"/>
              </a:defRPr>
            </a:pPr>
            <a:r>
              <a:t>Cratering observations and modeling can be used to make predictions about regolith depths</a:t>
            </a:r>
          </a:p>
          <a:p>
            <a:pPr marL="1330415" indent="-220435" defTabSz="410765">
              <a:spcBef>
                <a:spcPts val="0"/>
              </a:spcBef>
              <a:buClr>
                <a:srgbClr val="000000"/>
              </a:buClr>
              <a:buSzPct val="75000"/>
              <a:buChar char="•"/>
              <a:defRPr sz="2200">
                <a:latin typeface="Optima"/>
                <a:ea typeface="Optima"/>
                <a:cs typeface="Optima"/>
                <a:sym typeface="Optima"/>
              </a:defRPr>
            </a:pPr>
            <a:r>
              <a:t>Without sampling, difficult to determine size distribution, distribution with depth</a:t>
            </a:r>
          </a:p>
        </p:txBody>
      </p:sp>
      <p:sp>
        <p:nvSpPr>
          <p:cNvPr id="261" name="Shape 261"/>
          <p:cNvSpPr>
            <a:spLocks noGrp="1"/>
          </p:cNvSpPr>
          <p:nvPr>
            <p:ph type="sldNum" sz="quarter" idx="2"/>
          </p:nvPr>
        </p:nvSpPr>
        <p:spPr>
          <a:xfrm>
            <a:off x="4152988" y="6572250"/>
            <a:ext cx="203024" cy="30734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  <p:pic>
        <p:nvPicPr>
          <p:cNvPr id="262" name="itokawa07_hayabusa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3372" y="2795515"/>
            <a:ext cx="3398040" cy="1805209"/>
          </a:xfrm>
          <a:prstGeom prst="rect">
            <a:avLst/>
          </a:prstGeom>
          <a:ln w="12700">
            <a:miter lim="400000"/>
          </a:ln>
        </p:spPr>
      </p:pic>
      <p:pic>
        <p:nvPicPr>
          <p:cNvPr id="263" name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29700" y="4725805"/>
            <a:ext cx="7484600" cy="1939532"/>
          </a:xfrm>
          <a:prstGeom prst="rect">
            <a:avLst/>
          </a:prstGeom>
          <a:ln w="12700">
            <a:miter lim="400000"/>
          </a:ln>
        </p:spPr>
      </p:pic>
      <p:pic>
        <p:nvPicPr>
          <p:cNvPr id="264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54314" y="1045622"/>
            <a:ext cx="2166417" cy="162481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extBox 1"/>
          <p:cNvSpPr txBox="1"/>
          <p:nvPr/>
        </p:nvSpPr>
        <p:spPr>
          <a:xfrm>
            <a:off x="1838911" y="2362659"/>
            <a:ext cx="1886673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bg1"/>
                </a:solidFill>
                <a:latin typeface="Optima"/>
              </a:rPr>
              <a:t>JAXA</a:t>
            </a:r>
            <a:endParaRPr kumimoji="0" lang="en-US" sz="16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Optima"/>
              <a:sym typeface="Century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872" y="5165683"/>
            <a:ext cx="891250" cy="7386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Optima"/>
                <a:sym typeface="Century"/>
              </a:rPr>
              <a:t>Dombard</a:t>
            </a:r>
            <a:r>
              <a:rPr kumimoji="0" lang="en-US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Optima"/>
                <a:sym typeface="Century"/>
              </a:rPr>
              <a:t> et al. 2010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Optima"/>
              <a:sym typeface="Century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4314" y="4289438"/>
            <a:ext cx="1886673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bg1"/>
                </a:solidFill>
                <a:latin typeface="Optima"/>
              </a:rPr>
              <a:t>JAXA</a:t>
            </a:r>
            <a:endParaRPr kumimoji="0" lang="en-US" sz="16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Optima"/>
              <a:sym typeface="Century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Shape 266"/>
          <p:cNvSpPr>
            <a:spLocks noGrp="1"/>
          </p:cNvSpPr>
          <p:nvPr>
            <p:ph type="title"/>
          </p:nvPr>
        </p:nvSpPr>
        <p:spPr>
          <a:xfrm>
            <a:off x="240779" y="-4763"/>
            <a:ext cx="8662442" cy="1143001"/>
          </a:xfrm>
          <a:prstGeom prst="rect">
            <a:avLst/>
          </a:prstGeom>
        </p:spPr>
        <p:txBody>
          <a:bodyPr/>
          <a:lstStyle>
            <a:lvl1pPr>
              <a:defRPr sz="3200" u="sng">
                <a:latin typeface="Optima"/>
                <a:ea typeface="Optima"/>
                <a:cs typeface="Optima"/>
                <a:sym typeface="Optima"/>
              </a:defRPr>
            </a:lvl1pPr>
          </a:lstStyle>
          <a:p>
            <a:r>
              <a:t>and can be used to drive exploration constraints</a:t>
            </a:r>
          </a:p>
        </p:txBody>
      </p:sp>
      <p:sp>
        <p:nvSpPr>
          <p:cNvPr id="267" name="Shape 267"/>
          <p:cNvSpPr>
            <a:spLocks noGrp="1"/>
          </p:cNvSpPr>
          <p:nvPr>
            <p:ph type="sldNum" sz="quarter" idx="2"/>
          </p:nvPr>
        </p:nvSpPr>
        <p:spPr>
          <a:xfrm>
            <a:off x="4152988" y="6572250"/>
            <a:ext cx="203024" cy="30734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  <p:pic>
        <p:nvPicPr>
          <p:cNvPr id="268" name="tagsam-at-bennu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0575" y="1272397"/>
            <a:ext cx="3574146" cy="4313206"/>
          </a:xfrm>
          <a:prstGeom prst="rect">
            <a:avLst/>
          </a:prstGeom>
          <a:ln w="12700">
            <a:miter lim="400000"/>
          </a:ln>
        </p:spPr>
      </p:pic>
      <p:pic>
        <p:nvPicPr>
          <p:cNvPr id="269" name="image3.jpg" descr="Apollo_11_bootprint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482755" y="2995857"/>
            <a:ext cx="3696806" cy="3718838"/>
          </a:xfrm>
          <a:prstGeom prst="rect">
            <a:avLst/>
          </a:prstGeom>
          <a:ln w="12700">
            <a:miter lim="400000"/>
          </a:ln>
        </p:spPr>
      </p:pic>
      <p:pic>
        <p:nvPicPr>
          <p:cNvPr id="270" name="arm-capture_0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553682" y="965047"/>
            <a:ext cx="5554951" cy="3126995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extBox 1"/>
          <p:cNvSpPr txBox="1"/>
          <p:nvPr/>
        </p:nvSpPr>
        <p:spPr>
          <a:xfrm>
            <a:off x="240779" y="5585603"/>
            <a:ext cx="2176041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Optima"/>
                <a:sym typeface="Century"/>
              </a:rPr>
              <a:t>Photo Credit: NASA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Optima"/>
              <a:sym typeface="Century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2" name="67Poutgassing.jpg"/>
          <p:cNvPicPr>
            <a:picLocks noChangeAspect="1"/>
          </p:cNvPicPr>
          <p:nvPr/>
        </p:nvPicPr>
        <p:blipFill>
          <a:blip r:embed="rId2">
            <a:extLst/>
          </a:blip>
          <a:srcRect b="9937"/>
          <a:stretch>
            <a:fillRect/>
          </a:stretch>
        </p:blipFill>
        <p:spPr>
          <a:xfrm>
            <a:off x="6885979" y="4293301"/>
            <a:ext cx="1969529" cy="1659130"/>
          </a:xfrm>
          <a:prstGeom prst="rect">
            <a:avLst/>
          </a:prstGeom>
          <a:ln w="12700">
            <a:miter lim="400000"/>
          </a:ln>
        </p:spPr>
      </p:pic>
      <p:sp>
        <p:nvSpPr>
          <p:cNvPr id="273" name="Shape 273"/>
          <p:cNvSpPr>
            <a:spLocks noGrp="1"/>
          </p:cNvSpPr>
          <p:nvPr>
            <p:ph type="title"/>
          </p:nvPr>
        </p:nvSpPr>
        <p:spPr>
          <a:xfrm>
            <a:off x="457200" y="-15284"/>
            <a:ext cx="8229600" cy="1143001"/>
          </a:xfrm>
          <a:prstGeom prst="rect">
            <a:avLst/>
          </a:prstGeom>
        </p:spPr>
        <p:txBody>
          <a:bodyPr/>
          <a:lstStyle>
            <a:lvl1pPr>
              <a:defRPr sz="3200" u="sng">
                <a:latin typeface="Optima"/>
                <a:ea typeface="Optima"/>
                <a:cs typeface="Optima"/>
                <a:sym typeface="Optima"/>
              </a:defRPr>
            </a:lvl1pPr>
          </a:lstStyle>
          <a:p>
            <a:r>
              <a:t>Experiment Plan and Overview</a:t>
            </a:r>
          </a:p>
        </p:txBody>
      </p:sp>
      <p:sp>
        <p:nvSpPr>
          <p:cNvPr id="274" name="Shape 274"/>
          <p:cNvSpPr>
            <a:spLocks noGrp="1"/>
          </p:cNvSpPr>
          <p:nvPr>
            <p:ph type="body" idx="1"/>
          </p:nvPr>
        </p:nvSpPr>
        <p:spPr>
          <a:xfrm>
            <a:off x="516681" y="1104608"/>
            <a:ext cx="8110638" cy="4648784"/>
          </a:xfrm>
          <a:prstGeom prst="rect">
            <a:avLst/>
          </a:prstGeom>
        </p:spPr>
        <p:txBody>
          <a:bodyPr/>
          <a:lstStyle/>
          <a:p>
            <a:pPr marL="339470" indent="-339470" defTabSz="905255">
              <a:lnSpc>
                <a:spcPct val="80000"/>
              </a:lnSpc>
              <a:spcBef>
                <a:spcPts val="500"/>
              </a:spcBef>
              <a:buChar char="•"/>
              <a:defRPr sz="2178">
                <a:latin typeface="Optima"/>
                <a:ea typeface="Optima"/>
                <a:cs typeface="Optima"/>
                <a:sym typeface="Optima"/>
              </a:defRPr>
            </a:pPr>
            <a:r>
              <a:rPr dirty="0"/>
              <a:t>SLOPE will utilize variable gravity environments available on parabolic flights to simulate microgravity environments found on asteroids</a:t>
            </a:r>
          </a:p>
          <a:p>
            <a:pPr marL="339470" indent="-339470" defTabSz="905255">
              <a:lnSpc>
                <a:spcPct val="80000"/>
              </a:lnSpc>
              <a:spcBef>
                <a:spcPts val="500"/>
              </a:spcBef>
              <a:buChar char="•"/>
              <a:defRPr sz="2178">
                <a:latin typeface="Optima"/>
                <a:ea typeface="Optima"/>
                <a:cs typeface="Optima"/>
                <a:sym typeface="Optima"/>
              </a:defRPr>
            </a:pPr>
            <a:r>
              <a:rPr dirty="0"/>
              <a:t>We will explore the outcome of a variety of regolith disturbance mechanisms on slope failure in different gravity regimes. </a:t>
            </a:r>
          </a:p>
          <a:p>
            <a:pPr marL="792098" marR="1706362" lvl="1" indent="-339470" defTabSz="905255">
              <a:lnSpc>
                <a:spcPct val="80000"/>
              </a:lnSpc>
              <a:spcBef>
                <a:spcPts val="500"/>
              </a:spcBef>
              <a:buChar char="•"/>
              <a:defRPr sz="2178">
                <a:latin typeface="Optima"/>
                <a:ea typeface="Optima"/>
                <a:cs typeface="Optima"/>
                <a:sym typeface="Optima"/>
              </a:defRPr>
            </a:pPr>
            <a:r>
              <a:rPr dirty="0"/>
              <a:t>the flow behavior of granular material along slopes (landslides and avalanches) under reduced-gravity conditions;</a:t>
            </a:r>
          </a:p>
          <a:p>
            <a:pPr marL="792098" marR="1706362" lvl="1" indent="-339470" defTabSz="905255">
              <a:lnSpc>
                <a:spcPct val="80000"/>
              </a:lnSpc>
              <a:spcBef>
                <a:spcPts val="500"/>
              </a:spcBef>
              <a:buChar char="•"/>
              <a:defRPr sz="2178">
                <a:latin typeface="Optima"/>
                <a:ea typeface="Optima"/>
                <a:cs typeface="Optima"/>
                <a:sym typeface="Optima"/>
              </a:defRPr>
            </a:pPr>
            <a:r>
              <a:rPr dirty="0"/>
              <a:t>the displacement of granular matter in response to impact-induced seismic vibrations; and </a:t>
            </a:r>
          </a:p>
          <a:p>
            <a:pPr marL="792098" marR="1706362" lvl="1" indent="-339470" defTabSz="905255">
              <a:lnSpc>
                <a:spcPct val="80000"/>
              </a:lnSpc>
              <a:spcBef>
                <a:spcPts val="500"/>
              </a:spcBef>
              <a:buChar char="•"/>
              <a:defRPr sz="2178">
                <a:latin typeface="Optima"/>
                <a:ea typeface="Optima"/>
                <a:cs typeface="Optima"/>
                <a:sym typeface="Optima"/>
              </a:defRPr>
            </a:pPr>
            <a:r>
              <a:rPr dirty="0"/>
              <a:t>the responses of regolith to subsurface “jets” or gaseous outflow features, such as those seen on comets and due to rocket exhaust from rendezvous spacecraft.</a:t>
            </a:r>
          </a:p>
        </p:txBody>
      </p:sp>
      <p:sp>
        <p:nvSpPr>
          <p:cNvPr id="275" name="Shape 275"/>
          <p:cNvSpPr>
            <a:spLocks noGrp="1"/>
          </p:cNvSpPr>
          <p:nvPr>
            <p:ph type="sldNum" sz="quarter" idx="2"/>
          </p:nvPr>
        </p:nvSpPr>
        <p:spPr>
          <a:xfrm>
            <a:off x="4152988" y="6572250"/>
            <a:ext cx="203024" cy="30734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/>
          </a:p>
        </p:txBody>
      </p:sp>
      <p:pic>
        <p:nvPicPr>
          <p:cNvPr id="276" name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787617" y="2752409"/>
            <a:ext cx="2166416" cy="1624812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extBox 1"/>
          <p:cNvSpPr txBox="1"/>
          <p:nvPr/>
        </p:nvSpPr>
        <p:spPr>
          <a:xfrm>
            <a:off x="8379988" y="4069446"/>
            <a:ext cx="2176041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Optima"/>
                <a:sym typeface="Century"/>
              </a:rPr>
              <a:t>JAXA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Optima"/>
              <a:sym typeface="Century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85979" y="5670210"/>
            <a:ext cx="2129742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Optima"/>
                <a:sym typeface="Century"/>
              </a:rPr>
              <a:t>ESA/Rosetta</a:t>
            </a: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Optima"/>
              <a:sym typeface="Century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Shape 296"/>
          <p:cNvSpPr>
            <a:spLocks noGrp="1"/>
          </p:cNvSpPr>
          <p:nvPr>
            <p:ph type="title"/>
          </p:nvPr>
        </p:nvSpPr>
        <p:spPr>
          <a:xfrm>
            <a:off x="457200" y="-15284"/>
            <a:ext cx="8229600" cy="1143001"/>
          </a:xfrm>
          <a:prstGeom prst="rect">
            <a:avLst/>
          </a:prstGeom>
        </p:spPr>
        <p:txBody>
          <a:bodyPr/>
          <a:lstStyle>
            <a:lvl1pPr>
              <a:defRPr sz="3200" u="sng">
                <a:latin typeface="Optima"/>
                <a:ea typeface="Optima"/>
                <a:cs typeface="Optima"/>
                <a:sym typeface="Optima"/>
              </a:defRPr>
            </a:lvl1pPr>
          </a:lstStyle>
          <a:p>
            <a:r>
              <a:t>Organizational Chart</a:t>
            </a:r>
          </a:p>
        </p:txBody>
      </p:sp>
      <p:sp>
        <p:nvSpPr>
          <p:cNvPr id="297" name="Shape 297"/>
          <p:cNvSpPr>
            <a:spLocks noGrp="1"/>
          </p:cNvSpPr>
          <p:nvPr>
            <p:ph type="sldNum" sz="quarter" idx="2"/>
          </p:nvPr>
        </p:nvSpPr>
        <p:spPr>
          <a:xfrm>
            <a:off x="4152988" y="6572250"/>
            <a:ext cx="203024" cy="30734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/>
          </a:p>
        </p:txBody>
      </p:sp>
      <p:sp>
        <p:nvSpPr>
          <p:cNvPr id="298" name="Shape 298"/>
          <p:cNvSpPr/>
          <p:nvPr/>
        </p:nvSpPr>
        <p:spPr>
          <a:xfrm>
            <a:off x="5365750" y="1905000"/>
            <a:ext cx="0" cy="381000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99" name="Shape 299"/>
          <p:cNvSpPr/>
          <p:nvPr/>
        </p:nvSpPr>
        <p:spPr>
          <a:xfrm>
            <a:off x="5359400" y="2971800"/>
            <a:ext cx="0" cy="457200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00" name="Shape 300"/>
          <p:cNvSpPr/>
          <p:nvPr/>
        </p:nvSpPr>
        <p:spPr>
          <a:xfrm>
            <a:off x="5359399" y="4114800"/>
            <a:ext cx="6351" cy="457200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303" name="Group 303"/>
          <p:cNvGrpSpPr/>
          <p:nvPr/>
        </p:nvGrpSpPr>
        <p:grpSpPr>
          <a:xfrm>
            <a:off x="4737099" y="1219199"/>
            <a:ext cx="1447801" cy="685801"/>
            <a:chOff x="0" y="0"/>
            <a:chExt cx="1447800" cy="685800"/>
          </a:xfrm>
        </p:grpSpPr>
        <p:sp>
          <p:nvSpPr>
            <p:cNvPr id="301" name="Shape 301"/>
            <p:cNvSpPr/>
            <p:nvPr/>
          </p:nvSpPr>
          <p:spPr>
            <a:xfrm>
              <a:off x="0" y="0"/>
              <a:ext cx="1447800" cy="685801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D9D9D9"/>
                </a:gs>
                <a:gs pos="39999">
                  <a:srgbClr val="85C2FF"/>
                </a:gs>
                <a:gs pos="69999">
                  <a:srgbClr val="C4D6EB"/>
                </a:gs>
                <a:gs pos="100000">
                  <a:srgbClr val="FFEBFA"/>
                </a:gs>
              </a:gsLst>
              <a:lin ang="2700000" scaled="0"/>
            </a:gra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200"/>
              </a:pPr>
              <a:endParaRPr/>
            </a:p>
          </p:txBody>
        </p:sp>
        <p:sp>
          <p:nvSpPr>
            <p:cNvPr id="302" name="Shape 302"/>
            <p:cNvSpPr/>
            <p:nvPr/>
          </p:nvSpPr>
          <p:spPr>
            <a:xfrm>
              <a:off x="33464" y="30480"/>
              <a:ext cx="1380872" cy="624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1200" u="sng"/>
              </a:pPr>
              <a:r>
                <a:t>Principal Investigator</a:t>
              </a:r>
            </a:p>
            <a:p>
              <a:pPr algn="ctr">
                <a:defRPr sz="1200"/>
              </a:pPr>
              <a:r>
                <a:t>Adrienne Dove</a:t>
              </a:r>
            </a:p>
          </p:txBody>
        </p:sp>
      </p:grpSp>
      <p:grpSp>
        <p:nvGrpSpPr>
          <p:cNvPr id="306" name="Group 306"/>
          <p:cNvGrpSpPr/>
          <p:nvPr/>
        </p:nvGrpSpPr>
        <p:grpSpPr>
          <a:xfrm>
            <a:off x="4660900" y="2286000"/>
            <a:ext cx="1600201" cy="685801"/>
            <a:chOff x="0" y="0"/>
            <a:chExt cx="1600200" cy="685800"/>
          </a:xfrm>
        </p:grpSpPr>
        <p:sp>
          <p:nvSpPr>
            <p:cNvPr id="304" name="Shape 304"/>
            <p:cNvSpPr/>
            <p:nvPr/>
          </p:nvSpPr>
          <p:spPr>
            <a:xfrm>
              <a:off x="0" y="0"/>
              <a:ext cx="1600201" cy="685801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D9D9D9"/>
                </a:gs>
                <a:gs pos="39999">
                  <a:srgbClr val="85C2FF"/>
                </a:gs>
                <a:gs pos="69999">
                  <a:srgbClr val="C4D6EB"/>
                </a:gs>
                <a:gs pos="100000">
                  <a:srgbClr val="FFEBFA"/>
                </a:gs>
              </a:gsLst>
              <a:lin ang="2700000" scaled="0"/>
            </a:gra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200"/>
              </a:pPr>
              <a:endParaRPr/>
            </a:p>
          </p:txBody>
        </p:sp>
        <p:sp>
          <p:nvSpPr>
            <p:cNvPr id="305" name="Shape 305"/>
            <p:cNvSpPr/>
            <p:nvPr/>
          </p:nvSpPr>
          <p:spPr>
            <a:xfrm>
              <a:off x="33464" y="30480"/>
              <a:ext cx="1533272" cy="624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1200" u="sng"/>
              </a:pPr>
              <a:r>
                <a:t>Co-Investigators</a:t>
              </a:r>
            </a:p>
            <a:p>
              <a:pPr algn="ctr">
                <a:defRPr sz="1200"/>
              </a:pPr>
              <a:r>
                <a:t>Julie Brisset</a:t>
              </a:r>
            </a:p>
            <a:p>
              <a:pPr algn="ctr">
                <a:defRPr sz="1200"/>
              </a:pPr>
              <a:r>
                <a:t>Joshua Colwell</a:t>
              </a:r>
            </a:p>
          </p:txBody>
        </p:sp>
      </p:grpSp>
      <p:grpSp>
        <p:nvGrpSpPr>
          <p:cNvPr id="309" name="Group 309"/>
          <p:cNvGrpSpPr/>
          <p:nvPr/>
        </p:nvGrpSpPr>
        <p:grpSpPr>
          <a:xfrm>
            <a:off x="4737099" y="3428999"/>
            <a:ext cx="1447801" cy="685801"/>
            <a:chOff x="0" y="0"/>
            <a:chExt cx="1447800" cy="685800"/>
          </a:xfrm>
        </p:grpSpPr>
        <p:sp>
          <p:nvSpPr>
            <p:cNvPr id="307" name="Shape 307"/>
            <p:cNvSpPr/>
            <p:nvPr/>
          </p:nvSpPr>
          <p:spPr>
            <a:xfrm>
              <a:off x="0" y="0"/>
              <a:ext cx="1447800" cy="685801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D9D9D9"/>
                </a:gs>
                <a:gs pos="39999">
                  <a:srgbClr val="85C2FF"/>
                </a:gs>
                <a:gs pos="69999">
                  <a:srgbClr val="C4D6EB"/>
                </a:gs>
                <a:gs pos="100000">
                  <a:srgbClr val="FFEBFA"/>
                </a:gs>
              </a:gsLst>
              <a:lin ang="2700000" scaled="0"/>
            </a:gra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200"/>
              </a:pPr>
              <a:endParaRPr/>
            </a:p>
          </p:txBody>
        </p:sp>
        <p:sp>
          <p:nvSpPr>
            <p:cNvPr id="308" name="Shape 308"/>
            <p:cNvSpPr/>
            <p:nvPr/>
          </p:nvSpPr>
          <p:spPr>
            <a:xfrm>
              <a:off x="33464" y="119380"/>
              <a:ext cx="1380872" cy="447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1200" u="sng"/>
              </a:pPr>
              <a:r>
                <a:t>Graduate Student</a:t>
              </a:r>
            </a:p>
            <a:p>
              <a:pPr algn="ctr">
                <a:defRPr sz="1200"/>
              </a:pPr>
              <a:r>
                <a:t>Wesley Chambers</a:t>
              </a:r>
            </a:p>
          </p:txBody>
        </p:sp>
      </p:grpSp>
      <p:grpSp>
        <p:nvGrpSpPr>
          <p:cNvPr id="312" name="Group 312"/>
          <p:cNvGrpSpPr/>
          <p:nvPr/>
        </p:nvGrpSpPr>
        <p:grpSpPr>
          <a:xfrm>
            <a:off x="1498600" y="4800599"/>
            <a:ext cx="1447801" cy="914402"/>
            <a:chOff x="0" y="0"/>
            <a:chExt cx="1447800" cy="914401"/>
          </a:xfrm>
        </p:grpSpPr>
        <p:sp>
          <p:nvSpPr>
            <p:cNvPr id="310" name="Shape 310"/>
            <p:cNvSpPr/>
            <p:nvPr/>
          </p:nvSpPr>
          <p:spPr>
            <a:xfrm>
              <a:off x="0" y="0"/>
              <a:ext cx="1447800" cy="914401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D9D9D9"/>
                </a:gs>
                <a:gs pos="39999">
                  <a:srgbClr val="85C2FF"/>
                </a:gs>
                <a:gs pos="69999">
                  <a:srgbClr val="C4D6EB"/>
                </a:gs>
                <a:gs pos="100000">
                  <a:srgbClr val="FFEBFA"/>
                </a:gs>
              </a:gsLst>
              <a:lin ang="2700000" scaled="0"/>
            </a:gra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200"/>
              </a:pPr>
              <a:endParaRPr/>
            </a:p>
          </p:txBody>
        </p:sp>
        <p:sp>
          <p:nvSpPr>
            <p:cNvPr id="311" name="Shape 311"/>
            <p:cNvSpPr/>
            <p:nvPr/>
          </p:nvSpPr>
          <p:spPr>
            <a:xfrm>
              <a:off x="44619" y="141731"/>
              <a:ext cx="1358562" cy="6309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1200" u="sng"/>
              </a:pPr>
              <a:r>
                <a:rPr dirty="0"/>
                <a:t>Experiment Storage Unit</a:t>
              </a:r>
            </a:p>
            <a:p>
              <a:pPr algn="ctr">
                <a:defRPr sz="1100"/>
              </a:pPr>
              <a:r>
                <a:rPr dirty="0"/>
                <a:t>Jacob </a:t>
              </a:r>
              <a:r>
                <a:rPr dirty="0" smtClean="0"/>
                <a:t>Kirstein</a:t>
              </a:r>
              <a:endParaRPr dirty="0"/>
            </a:p>
          </p:txBody>
        </p:sp>
      </p:grpSp>
      <p:grpSp>
        <p:nvGrpSpPr>
          <p:cNvPr id="315" name="Group 315"/>
          <p:cNvGrpSpPr/>
          <p:nvPr/>
        </p:nvGrpSpPr>
        <p:grpSpPr>
          <a:xfrm>
            <a:off x="3021012" y="4800996"/>
            <a:ext cx="1447801" cy="914403"/>
            <a:chOff x="0" y="0"/>
            <a:chExt cx="1447800" cy="914401"/>
          </a:xfrm>
        </p:grpSpPr>
        <p:sp>
          <p:nvSpPr>
            <p:cNvPr id="313" name="Shape 313"/>
            <p:cNvSpPr/>
            <p:nvPr/>
          </p:nvSpPr>
          <p:spPr>
            <a:xfrm>
              <a:off x="0" y="0"/>
              <a:ext cx="1447800" cy="914401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D9D9D9"/>
                </a:gs>
                <a:gs pos="39999">
                  <a:srgbClr val="85C2FF"/>
                </a:gs>
                <a:gs pos="69999">
                  <a:srgbClr val="C4D6EB"/>
                </a:gs>
                <a:gs pos="100000">
                  <a:srgbClr val="FFEBFA"/>
                </a:gs>
              </a:gsLst>
              <a:lin ang="2700000" scaled="0"/>
            </a:gra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200"/>
              </a:pPr>
              <a:endParaRPr/>
            </a:p>
          </p:txBody>
        </p:sp>
        <p:sp>
          <p:nvSpPr>
            <p:cNvPr id="314" name="Shape 314"/>
            <p:cNvSpPr/>
            <p:nvPr/>
          </p:nvSpPr>
          <p:spPr>
            <a:xfrm>
              <a:off x="44619" y="57093"/>
              <a:ext cx="1358562" cy="8002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1200" u="sng"/>
              </a:pPr>
              <a:r>
                <a:rPr dirty="0"/>
                <a:t>Experiment Chambers</a:t>
              </a:r>
            </a:p>
            <a:p>
              <a:pPr algn="ctr">
                <a:defRPr sz="1100"/>
              </a:pPr>
              <a:r>
                <a:rPr dirty="0"/>
                <a:t>Alexandra </a:t>
              </a:r>
              <a:r>
                <a:rPr dirty="0" smtClean="0"/>
                <a:t>Yates</a:t>
              </a:r>
              <a:endParaRPr lang="en-US" dirty="0"/>
            </a:p>
            <a:p>
              <a:pPr algn="ctr">
                <a:defRPr sz="1100"/>
              </a:pPr>
              <a:r>
                <a:rPr lang="en-US" dirty="0" smtClean="0"/>
                <a:t>Seamus Anderson</a:t>
              </a:r>
              <a:endParaRPr dirty="0"/>
            </a:p>
          </p:txBody>
        </p:sp>
      </p:grpSp>
      <p:grpSp>
        <p:nvGrpSpPr>
          <p:cNvPr id="318" name="Group 318"/>
          <p:cNvGrpSpPr/>
          <p:nvPr/>
        </p:nvGrpSpPr>
        <p:grpSpPr>
          <a:xfrm>
            <a:off x="4543425" y="4801394"/>
            <a:ext cx="1447800" cy="914402"/>
            <a:chOff x="0" y="0"/>
            <a:chExt cx="1447800" cy="914401"/>
          </a:xfrm>
        </p:grpSpPr>
        <p:sp>
          <p:nvSpPr>
            <p:cNvPr id="316" name="Shape 316"/>
            <p:cNvSpPr/>
            <p:nvPr/>
          </p:nvSpPr>
          <p:spPr>
            <a:xfrm>
              <a:off x="0" y="0"/>
              <a:ext cx="1447800" cy="914401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D9D9D9"/>
                </a:gs>
                <a:gs pos="39999">
                  <a:srgbClr val="85C2FF"/>
                </a:gs>
                <a:gs pos="69999">
                  <a:srgbClr val="C4D6EB"/>
                </a:gs>
                <a:gs pos="100000">
                  <a:srgbClr val="FFEBFA"/>
                </a:gs>
              </a:gsLst>
              <a:lin ang="2700000" scaled="0"/>
            </a:gra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200"/>
              </a:pPr>
              <a:endParaRPr/>
            </a:p>
          </p:txBody>
        </p:sp>
        <p:sp>
          <p:nvSpPr>
            <p:cNvPr id="317" name="Shape 317"/>
            <p:cNvSpPr/>
            <p:nvPr/>
          </p:nvSpPr>
          <p:spPr>
            <a:xfrm>
              <a:off x="44619" y="57093"/>
              <a:ext cx="1358562" cy="8002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1200" u="sng"/>
              </a:pPr>
              <a:r>
                <a:rPr dirty="0"/>
                <a:t>Data Collection and Analysis</a:t>
              </a:r>
            </a:p>
            <a:p>
              <a:pPr algn="ctr">
                <a:defRPr sz="1100"/>
              </a:pPr>
              <a:r>
                <a:rPr dirty="0"/>
                <a:t>Jeffery </a:t>
              </a:r>
              <a:r>
                <a:rPr dirty="0" err="1" smtClean="0"/>
                <a:t>Jorges</a:t>
              </a:r>
              <a:endParaRPr lang="en-US" dirty="0" smtClean="0"/>
            </a:p>
            <a:p>
              <a:pPr algn="ctr">
                <a:defRPr sz="1100"/>
              </a:pPr>
              <a:r>
                <a:rPr lang="en-US" dirty="0" smtClean="0"/>
                <a:t>Gillian Gomer</a:t>
              </a:r>
              <a:endParaRPr dirty="0"/>
            </a:p>
          </p:txBody>
        </p:sp>
      </p:grpSp>
      <p:grpSp>
        <p:nvGrpSpPr>
          <p:cNvPr id="321" name="Group 321"/>
          <p:cNvGrpSpPr/>
          <p:nvPr/>
        </p:nvGrpSpPr>
        <p:grpSpPr>
          <a:xfrm>
            <a:off x="6287293" y="4800599"/>
            <a:ext cx="1447800" cy="914402"/>
            <a:chOff x="0" y="0"/>
            <a:chExt cx="1447800" cy="914400"/>
          </a:xfrm>
        </p:grpSpPr>
        <p:sp>
          <p:nvSpPr>
            <p:cNvPr id="319" name="Shape 319"/>
            <p:cNvSpPr/>
            <p:nvPr/>
          </p:nvSpPr>
          <p:spPr>
            <a:xfrm>
              <a:off x="0" y="0"/>
              <a:ext cx="1447800" cy="914401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D9D9D9"/>
                </a:gs>
                <a:gs pos="39999">
                  <a:srgbClr val="85C2FF"/>
                </a:gs>
                <a:gs pos="69999">
                  <a:srgbClr val="C4D6EB"/>
                </a:gs>
                <a:gs pos="100000">
                  <a:srgbClr val="FFEBFA"/>
                </a:gs>
              </a:gsLst>
              <a:lin ang="2700000" scaled="0"/>
            </a:gra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200"/>
              </a:pPr>
              <a:endParaRPr/>
            </a:p>
          </p:txBody>
        </p:sp>
        <p:sp>
          <p:nvSpPr>
            <p:cNvPr id="320" name="Shape 320"/>
            <p:cNvSpPr/>
            <p:nvPr/>
          </p:nvSpPr>
          <p:spPr>
            <a:xfrm>
              <a:off x="44619" y="151130"/>
              <a:ext cx="1358562" cy="6121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1200" u="sng"/>
              </a:pPr>
              <a:r>
                <a:rPr dirty="0"/>
                <a:t>Social Media and Outreach</a:t>
              </a:r>
            </a:p>
            <a:p>
              <a:pPr algn="ctr">
                <a:defRPr sz="1100"/>
              </a:pPr>
              <a:r>
                <a:rPr dirty="0"/>
                <a:t>Rachel Hayden</a:t>
              </a:r>
            </a:p>
          </p:txBody>
        </p:sp>
      </p:grpSp>
      <p:sp>
        <p:nvSpPr>
          <p:cNvPr id="323" name="Shape 323"/>
          <p:cNvSpPr/>
          <p:nvPr/>
        </p:nvSpPr>
        <p:spPr>
          <a:xfrm rot="5400000" flipH="1">
            <a:off x="6085433" y="3842921"/>
            <a:ext cx="228567" cy="167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150" y="216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24" name="Shape 324"/>
          <p:cNvSpPr/>
          <p:nvPr/>
        </p:nvSpPr>
        <p:spPr>
          <a:xfrm rot="16200000">
            <a:off x="2851166" y="3881021"/>
            <a:ext cx="228567" cy="16002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150" y="216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25" name="Shape 325"/>
          <p:cNvSpPr/>
          <p:nvPr/>
        </p:nvSpPr>
        <p:spPr>
          <a:xfrm>
            <a:off x="6360048" y="1719579"/>
            <a:ext cx="2720787" cy="18158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2200" b="1">
                <a:latin typeface="+mn-lt"/>
                <a:ea typeface="+mn-ea"/>
                <a:cs typeface="+mn-cs"/>
                <a:sym typeface="Helvetica"/>
              </a:defRPr>
            </a:pPr>
            <a:r>
              <a:rPr dirty="0"/>
              <a:t>Student majors:</a:t>
            </a:r>
          </a:p>
          <a:p>
            <a:pPr>
              <a:defRPr sz="1800"/>
            </a:pPr>
            <a:r>
              <a:rPr dirty="0"/>
              <a:t>Aerospace Engineering</a:t>
            </a:r>
          </a:p>
          <a:p>
            <a:pPr>
              <a:defRPr sz="1800"/>
            </a:pPr>
            <a:r>
              <a:rPr dirty="0"/>
              <a:t>Mechanical Engineering</a:t>
            </a:r>
          </a:p>
          <a:p>
            <a:pPr>
              <a:defRPr sz="1800"/>
            </a:pPr>
            <a:r>
              <a:rPr dirty="0"/>
              <a:t>Physics</a:t>
            </a:r>
          </a:p>
          <a:p>
            <a:pPr>
              <a:defRPr sz="1800"/>
            </a:pPr>
            <a:r>
              <a:rPr dirty="0" smtClean="0"/>
              <a:t>Mathematics</a:t>
            </a:r>
            <a:endParaRPr lang="en-US" dirty="0" smtClean="0"/>
          </a:p>
          <a:p>
            <a:pPr>
              <a:defRPr sz="1800"/>
            </a:pPr>
            <a:r>
              <a:rPr lang="en-US" dirty="0" smtClean="0"/>
              <a:t>Botany</a:t>
            </a:r>
            <a:endParaRPr dirty="0"/>
          </a:p>
        </p:txBody>
      </p:sp>
      <p:pic>
        <p:nvPicPr>
          <p:cNvPr id="326" name="pasted-image.tif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9700" y="1132978"/>
            <a:ext cx="4422252" cy="3316690"/>
          </a:xfrm>
          <a:prstGeom prst="rect">
            <a:avLst/>
          </a:prstGeom>
          <a:ln w="12700">
            <a:miter lim="400000"/>
          </a:ln>
        </p:spPr>
      </p:pic>
      <p:sp>
        <p:nvSpPr>
          <p:cNvPr id="330" name="Shape 330"/>
          <p:cNvSpPr/>
          <p:nvPr/>
        </p:nvSpPr>
        <p:spPr>
          <a:xfrm rot="16200000">
            <a:off x="4449249" y="3881021"/>
            <a:ext cx="228568" cy="16002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150" y="2160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lIns="45719" rIns="45719"/>
          <a:lstStyle/>
          <a:p>
            <a:endParaRPr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Shape 278"/>
          <p:cNvSpPr>
            <a:spLocks noGrp="1"/>
          </p:cNvSpPr>
          <p:nvPr>
            <p:ph type="title"/>
          </p:nvPr>
        </p:nvSpPr>
        <p:spPr>
          <a:xfrm>
            <a:off x="457200" y="-15284"/>
            <a:ext cx="8229600" cy="1143001"/>
          </a:xfrm>
          <a:prstGeom prst="rect">
            <a:avLst/>
          </a:prstGeom>
        </p:spPr>
        <p:txBody>
          <a:bodyPr/>
          <a:lstStyle>
            <a:lvl1pPr>
              <a:defRPr sz="3200" u="sng">
                <a:latin typeface="Optima"/>
                <a:ea typeface="Optima"/>
                <a:cs typeface="Optima"/>
                <a:sym typeface="Optima"/>
              </a:defRPr>
            </a:lvl1pPr>
          </a:lstStyle>
          <a:p>
            <a:r>
              <a:t>Experiment Design</a:t>
            </a:r>
          </a:p>
        </p:txBody>
      </p:sp>
      <p:sp>
        <p:nvSpPr>
          <p:cNvPr id="279" name="Shape 279"/>
          <p:cNvSpPr>
            <a:spLocks noGrp="1"/>
          </p:cNvSpPr>
          <p:nvPr>
            <p:ph type="sldNum" sz="quarter" idx="2"/>
          </p:nvPr>
        </p:nvSpPr>
        <p:spPr>
          <a:xfrm>
            <a:off x="4152988" y="6572250"/>
            <a:ext cx="203024" cy="30734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7</a:t>
            </a:fld>
            <a:endParaRPr/>
          </a:p>
        </p:txBody>
      </p:sp>
      <p:pic>
        <p:nvPicPr>
          <p:cNvPr id="280" name="exp rack CAD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5337" y="897603"/>
            <a:ext cx="4196326" cy="5062794"/>
          </a:xfrm>
          <a:prstGeom prst="rect">
            <a:avLst/>
          </a:prstGeom>
          <a:ln w="12700">
            <a:miter lim="400000"/>
          </a:ln>
        </p:spPr>
      </p:pic>
      <p:sp>
        <p:nvSpPr>
          <p:cNvPr id="281" name="Shape 281"/>
          <p:cNvSpPr/>
          <p:nvPr/>
        </p:nvSpPr>
        <p:spPr>
          <a:xfrm>
            <a:off x="5557405" y="840227"/>
            <a:ext cx="2564588" cy="4613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584200">
              <a:defRPr>
                <a:solidFill>
                  <a:schemeClr val="accent2">
                    <a:lumOff val="-8000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regolith chambers</a:t>
            </a:r>
          </a:p>
        </p:txBody>
      </p:sp>
      <p:pic>
        <p:nvPicPr>
          <p:cNvPr id="282" name="std cell new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997536" y="1320957"/>
            <a:ext cx="1778001" cy="1756557"/>
          </a:xfrm>
          <a:prstGeom prst="rect">
            <a:avLst/>
          </a:prstGeom>
          <a:ln w="12700">
            <a:miter lim="400000"/>
          </a:ln>
        </p:spPr>
      </p:pic>
      <p:pic>
        <p:nvPicPr>
          <p:cNvPr id="283" name="vib cell new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791567" y="3756087"/>
            <a:ext cx="1778001" cy="1640067"/>
          </a:xfrm>
          <a:prstGeom prst="rect">
            <a:avLst/>
          </a:prstGeom>
          <a:ln w="12700">
            <a:miter lim="400000"/>
          </a:ln>
        </p:spPr>
      </p:pic>
      <p:pic>
        <p:nvPicPr>
          <p:cNvPr id="284" name="jet cell new.jp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028662" y="3756087"/>
            <a:ext cx="1778001" cy="1688499"/>
          </a:xfrm>
          <a:prstGeom prst="rect">
            <a:avLst/>
          </a:prstGeom>
          <a:ln w="12700">
            <a:miter lim="400000"/>
          </a:ln>
        </p:spPr>
      </p:pic>
      <p:sp>
        <p:nvSpPr>
          <p:cNvPr id="285" name="Shape 285"/>
          <p:cNvSpPr/>
          <p:nvPr/>
        </p:nvSpPr>
        <p:spPr>
          <a:xfrm>
            <a:off x="5997536" y="2875689"/>
            <a:ext cx="1684326" cy="8296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 defTabSz="584200">
              <a:defRPr>
                <a:solidFill>
                  <a:srgbClr val="5A198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avalanche </a:t>
            </a:r>
          </a:p>
          <a:p>
            <a:pPr algn="ctr" defTabSz="584200">
              <a:defRPr>
                <a:solidFill>
                  <a:srgbClr val="5A198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mechanism</a:t>
            </a:r>
          </a:p>
        </p:txBody>
      </p:sp>
      <p:sp>
        <p:nvSpPr>
          <p:cNvPr id="286" name="Shape 286"/>
          <p:cNvSpPr/>
          <p:nvPr/>
        </p:nvSpPr>
        <p:spPr>
          <a:xfrm>
            <a:off x="4880596" y="5279452"/>
            <a:ext cx="1556005" cy="4613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584200">
              <a:defRPr>
                <a:solidFill>
                  <a:srgbClr val="5A198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+vibration </a:t>
            </a:r>
          </a:p>
        </p:txBody>
      </p:sp>
      <p:sp>
        <p:nvSpPr>
          <p:cNvPr id="287" name="Shape 287"/>
          <p:cNvSpPr/>
          <p:nvPr/>
        </p:nvSpPr>
        <p:spPr>
          <a:xfrm>
            <a:off x="6864223" y="5279452"/>
            <a:ext cx="2013205" cy="4613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584200">
              <a:defRPr>
                <a:solidFill>
                  <a:srgbClr val="5A198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+gas injection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1"/>
          </a:xfrm>
        </p:spPr>
        <p:txBody>
          <a:bodyPr>
            <a:normAutofit/>
          </a:bodyPr>
          <a:lstStyle/>
          <a:p>
            <a:r>
              <a:rPr lang="en-US" sz="3200" u="sng" dirty="0" smtClean="0">
                <a:latin typeface="Optima"/>
              </a:rPr>
              <a:t>Experiment</a:t>
            </a:r>
            <a:endParaRPr lang="en-US" sz="4000" u="sng" dirty="0">
              <a:latin typeface="Optima"/>
            </a:endParaRPr>
          </a:p>
        </p:txBody>
      </p:sp>
      <p:sp>
        <p:nvSpPr>
          <p:cNvPr id="4" name="Shape 340"/>
          <p:cNvSpPr>
            <a:spLocks noGrp="1"/>
          </p:cNvSpPr>
          <p:nvPr>
            <p:ph type="sldNum" sz="quarter" idx="2"/>
          </p:nvPr>
        </p:nvSpPr>
        <p:spPr>
          <a:xfrm>
            <a:off x="4158641" y="6572250"/>
            <a:ext cx="191718" cy="30777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dirty="0" smtClean="0"/>
              <a:t>8</a:t>
            </a:r>
            <a:endParaRPr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3532" y="821802"/>
            <a:ext cx="2871245" cy="510443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223" y="821803"/>
            <a:ext cx="2871245" cy="510443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456" y="1610627"/>
            <a:ext cx="2645087" cy="3526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66135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Shape 289"/>
          <p:cNvSpPr>
            <a:spLocks noGrp="1"/>
          </p:cNvSpPr>
          <p:nvPr>
            <p:ph type="title"/>
          </p:nvPr>
        </p:nvSpPr>
        <p:spPr>
          <a:xfrm>
            <a:off x="457200" y="-15284"/>
            <a:ext cx="8229600" cy="1143001"/>
          </a:xfrm>
          <a:prstGeom prst="rect">
            <a:avLst/>
          </a:prstGeom>
        </p:spPr>
        <p:txBody>
          <a:bodyPr/>
          <a:lstStyle>
            <a:lvl1pPr>
              <a:defRPr sz="3200" u="sng">
                <a:latin typeface="Optima"/>
                <a:ea typeface="Optima"/>
                <a:cs typeface="Optima"/>
                <a:sym typeface="Optima"/>
              </a:defRPr>
            </a:lvl1pPr>
          </a:lstStyle>
          <a:p>
            <a:r>
              <a:rPr dirty="0"/>
              <a:t>Data and </a:t>
            </a:r>
            <a:r>
              <a:rPr dirty="0" smtClean="0"/>
              <a:t>analysis</a:t>
            </a:r>
            <a:r>
              <a:rPr lang="en-US" dirty="0" smtClean="0"/>
              <a:t> - Background</a:t>
            </a:r>
            <a:endParaRPr dirty="0"/>
          </a:p>
        </p:txBody>
      </p:sp>
      <p:sp>
        <p:nvSpPr>
          <p:cNvPr id="290" name="Shape 290"/>
          <p:cNvSpPr>
            <a:spLocks noGrp="1"/>
          </p:cNvSpPr>
          <p:nvPr>
            <p:ph type="sldNum" sz="quarter" idx="2"/>
          </p:nvPr>
        </p:nvSpPr>
        <p:spPr>
          <a:xfrm>
            <a:off x="4152988" y="6572250"/>
            <a:ext cx="203024" cy="30734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9</a:t>
            </a:fld>
            <a:endParaRPr/>
          </a:p>
        </p:txBody>
      </p:sp>
      <p:pic>
        <p:nvPicPr>
          <p:cNvPr id="291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09644" y="3725547"/>
            <a:ext cx="3111195" cy="1908958"/>
          </a:xfrm>
          <a:prstGeom prst="rect">
            <a:avLst/>
          </a:prstGeom>
          <a:ln w="12700">
            <a:miter lim="400000"/>
          </a:ln>
        </p:spPr>
      </p:pic>
      <p:sp>
        <p:nvSpPr>
          <p:cNvPr id="293" name="Shape 293"/>
          <p:cNvSpPr/>
          <p:nvPr/>
        </p:nvSpPr>
        <p:spPr>
          <a:xfrm>
            <a:off x="947717" y="5634505"/>
            <a:ext cx="2435048" cy="376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defTabSz="457200">
              <a:defRPr sz="1800">
                <a:latin typeface="Optima"/>
                <a:ea typeface="Optima"/>
                <a:cs typeface="Optima"/>
                <a:sym typeface="Optima"/>
              </a:defRPr>
            </a:pPr>
            <a:r>
              <a:rPr dirty="0" err="1"/>
              <a:t>Hofmeister</a:t>
            </a:r>
            <a:r>
              <a:rPr dirty="0"/>
              <a:t> </a:t>
            </a:r>
            <a:r>
              <a:rPr i="1" dirty="0"/>
              <a:t>et al</a:t>
            </a:r>
            <a:r>
              <a:rPr dirty="0"/>
              <a:t>., 2009 </a:t>
            </a:r>
          </a:p>
        </p:txBody>
      </p:sp>
      <p:sp>
        <p:nvSpPr>
          <p:cNvPr id="294" name="Shape 294"/>
          <p:cNvSpPr/>
          <p:nvPr/>
        </p:nvSpPr>
        <p:spPr>
          <a:xfrm>
            <a:off x="768748" y="1190858"/>
            <a:ext cx="7903281" cy="23335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marL="342900" indent="-342900" defTabSz="584200">
              <a:spcBef>
                <a:spcPts val="3200"/>
              </a:spcBef>
              <a:buClr>
                <a:srgbClr val="000000"/>
              </a:buClr>
              <a:buSzPct val="75000"/>
              <a:buChar char="•"/>
              <a:defRPr>
                <a:latin typeface="Optima"/>
                <a:ea typeface="Optima"/>
                <a:cs typeface="Optima"/>
                <a:sym typeface="Optima"/>
              </a:defRPr>
            </a:pPr>
            <a:r>
              <a:rPr dirty="0"/>
              <a:t>Previous </a:t>
            </a:r>
            <a:r>
              <a:rPr dirty="0" smtClean="0"/>
              <a:t>work </a:t>
            </a:r>
            <a:r>
              <a:rPr dirty="0"/>
              <a:t>indicated that avalanche behavior </a:t>
            </a:r>
            <a:r>
              <a:rPr dirty="0" smtClean="0"/>
              <a:t>show</a:t>
            </a:r>
            <a:r>
              <a:rPr lang="en-US" dirty="0" smtClean="0"/>
              <a:t>ed</a:t>
            </a:r>
            <a:r>
              <a:rPr dirty="0" smtClean="0"/>
              <a:t> </a:t>
            </a:r>
            <a:r>
              <a:rPr dirty="0"/>
              <a:t>a dependence on </a:t>
            </a:r>
            <a:r>
              <a:rPr i="1" dirty="0"/>
              <a:t>g</a:t>
            </a:r>
            <a:r>
              <a:rPr dirty="0"/>
              <a:t>-level</a:t>
            </a:r>
          </a:p>
          <a:p>
            <a:pPr marL="342900" indent="-342900" defTabSz="584200">
              <a:spcBef>
                <a:spcPts val="3200"/>
              </a:spcBef>
              <a:buClr>
                <a:srgbClr val="000000"/>
              </a:buClr>
              <a:buSzPct val="75000"/>
              <a:buChar char="•"/>
              <a:defRPr>
                <a:latin typeface="Optima"/>
                <a:ea typeface="Optima"/>
                <a:cs typeface="Optima"/>
                <a:sym typeface="Optima"/>
              </a:defRPr>
            </a:pPr>
            <a:r>
              <a:rPr dirty="0"/>
              <a:t>We can use variable g-levels to look at regolith motion due to change in slope, vibration (seismic) effects, and jetting effects.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06" r="5267" b="13257"/>
          <a:stretch/>
        </p:blipFill>
        <p:spPr>
          <a:xfrm>
            <a:off x="3945503" y="3615155"/>
            <a:ext cx="2195762" cy="20193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58" r="5019" b="12196"/>
          <a:stretch/>
        </p:blipFill>
        <p:spPr>
          <a:xfrm>
            <a:off x="6365929" y="3615155"/>
            <a:ext cx="2125050" cy="20193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20388" y="5638171"/>
            <a:ext cx="3167532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800" dirty="0" smtClean="0">
                <a:latin typeface="Optima"/>
              </a:rPr>
              <a:t>Current Slope measurements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Optima"/>
              <a:sym typeface="Century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 Design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Default Desig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entury"/>
            <a:ea typeface="Century"/>
            <a:cs typeface="Century"/>
            <a:sym typeface="Century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entury"/>
            <a:ea typeface="Century"/>
            <a:cs typeface="Century"/>
            <a:sym typeface="Century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 Design">
  <a:themeElements>
    <a:clrScheme name="Default Design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 Design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Default Desig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entury"/>
            <a:ea typeface="Century"/>
            <a:cs typeface="Century"/>
            <a:sym typeface="Century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entury"/>
            <a:ea typeface="Century"/>
            <a:cs typeface="Century"/>
            <a:sym typeface="Century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591</Words>
  <Application>Microsoft Office PowerPoint</Application>
  <PresentationFormat>On-screen Show (4:3)</PresentationFormat>
  <Paragraphs>114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Arial</vt:lpstr>
      <vt:lpstr>Calibri</vt:lpstr>
      <vt:lpstr>Century</vt:lpstr>
      <vt:lpstr>Gill Sans</vt:lpstr>
      <vt:lpstr>Helvetica</vt:lpstr>
      <vt:lpstr>Helvetica Neue</vt:lpstr>
      <vt:lpstr>Helvetica Neue Medium</vt:lpstr>
      <vt:lpstr>Optima</vt:lpstr>
      <vt:lpstr>Default Design</vt:lpstr>
      <vt:lpstr>Engaging Undergraduate Students in Planetary Science Research for Parabolic Flights</vt:lpstr>
      <vt:lpstr>What is SLOPE?</vt:lpstr>
      <vt:lpstr>Experiments compliment observational data</vt:lpstr>
      <vt:lpstr>and can be used to drive exploration constraints</vt:lpstr>
      <vt:lpstr>Experiment Plan and Overview</vt:lpstr>
      <vt:lpstr>Organizational Chart</vt:lpstr>
      <vt:lpstr>Experiment Design</vt:lpstr>
      <vt:lpstr>Experiment</vt:lpstr>
      <vt:lpstr>Data and analysis - Background</vt:lpstr>
      <vt:lpstr>Data Analysis: Slope Detection</vt:lpstr>
      <vt:lpstr>Data Analysis: Slope Detection</vt:lpstr>
      <vt:lpstr>Data Analysis: Slope Detection</vt:lpstr>
      <vt:lpstr>Data Analysis: Slope Comparison</vt:lpstr>
      <vt:lpstr>Data Analysis: Negative G</vt:lpstr>
      <vt:lpstr>Social Media, Outreach, and Engagement</vt:lpstr>
      <vt:lpstr>Lessons Learned from This USIP Experience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SLOPE: A USIP interdisciplinary undergraduate student microgravity experiment</dc:title>
  <cp:lastModifiedBy>Gillian Gomer</cp:lastModifiedBy>
  <cp:revision>35</cp:revision>
  <dcterms:modified xsi:type="dcterms:W3CDTF">2018-12-12T21:06:55Z</dcterms:modified>
</cp:coreProperties>
</file>