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8" r:id="rId4"/>
    <p:sldId id="259" r:id="rId5"/>
    <p:sldId id="263" r:id="rId6"/>
    <p:sldId id="260" r:id="rId7"/>
    <p:sldId id="261" r:id="rId8"/>
    <p:sldId id="264" r:id="rId9"/>
    <p:sldId id="274" r:id="rId10"/>
    <p:sldId id="273" r:id="rId11"/>
    <p:sldId id="265" r:id="rId12"/>
    <p:sldId id="266" r:id="rId13"/>
    <p:sldId id="267" r:id="rId14"/>
    <p:sldId id="268" r:id="rId15"/>
    <p:sldId id="269" r:id="rId16"/>
    <p:sldId id="272" r:id="rId17"/>
    <p:sldId id="275"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360" userDrawn="1">
          <p15:clr>
            <a:srgbClr val="A4A3A4"/>
          </p15:clr>
        </p15:guide>
        <p15:guide id="2"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88918" autoAdjust="0"/>
  </p:normalViewPr>
  <p:slideViewPr>
    <p:cSldViewPr snapToGrid="0">
      <p:cViewPr varScale="1">
        <p:scale>
          <a:sx n="61" d="100"/>
          <a:sy n="61" d="100"/>
        </p:scale>
        <p:origin x="62" y="322"/>
      </p:cViewPr>
      <p:guideLst>
        <p:guide pos="3360"/>
        <p:guide orient="horz"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12E992-F895-4FBD-AA62-66D92FE5BBEC}" type="datetimeFigureOut">
              <a:rPr lang="en-US" smtClean="0"/>
              <a:t>6/15/2017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9D4715-EBD7-4C04-9B71-0431A6E9DC99}" type="slidenum">
              <a:rPr lang="en-US" smtClean="0"/>
              <a:t>‹#›</a:t>
            </a:fld>
            <a:endParaRPr lang="en-US"/>
          </a:p>
        </p:txBody>
      </p:sp>
    </p:spTree>
    <p:extLst>
      <p:ext uri="{BB962C8B-B14F-4D97-AF65-F5344CB8AC3E}">
        <p14:creationId xmlns:p14="http://schemas.microsoft.com/office/powerpoint/2010/main" val="8168667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collection was purchased in 2010.</a:t>
            </a:r>
          </a:p>
          <a:p>
            <a:r>
              <a:rPr lang="en-US" dirty="0"/>
              <a:t>Card</a:t>
            </a:r>
            <a:r>
              <a:rPr lang="en-US" baseline="0" dirty="0"/>
              <a:t> (one of 4 from the collection):</a:t>
            </a:r>
            <a:endParaRPr lang="en-US" dirty="0"/>
          </a:p>
          <a:p>
            <a:r>
              <a:rPr lang="en-US" dirty="0"/>
              <a:t>Copyright</a:t>
            </a:r>
            <a:r>
              <a:rPr lang="en-US" baseline="0" dirty="0"/>
              <a:t> by Heb. Pub. 1909</a:t>
            </a:r>
          </a:p>
          <a:p>
            <a:r>
              <a:rPr lang="en-US" baseline="0" dirty="0"/>
              <a:t> </a:t>
            </a:r>
            <a:r>
              <a:rPr lang="he-IL" sz="1200" b="0" i="0" kern="1200" dirty="0">
                <a:solidFill>
                  <a:schemeClr val="tx1"/>
                </a:solidFill>
                <a:effectLst/>
                <a:latin typeface="+mn-lt"/>
                <a:ea typeface="+mn-ea"/>
                <a:cs typeface="+mn-cs"/>
              </a:rPr>
              <a:t>פִּתְחוּ לִי שַׁעֲרֵי צֶדֶק</a:t>
            </a:r>
            <a:r>
              <a:rPr lang="en-US" sz="1200" b="0" i="0" kern="1200" dirty="0">
                <a:solidFill>
                  <a:schemeClr val="tx1"/>
                </a:solidFill>
                <a:effectLst/>
                <a:latin typeface="+mn-lt"/>
                <a:ea typeface="+mn-ea"/>
                <a:cs typeface="+mn-cs"/>
              </a:rPr>
              <a:t> Psalm 118:19 "Open the gates of righteousness for me"</a:t>
            </a:r>
          </a:p>
          <a:p>
            <a:r>
              <a:rPr lang="he-IL" sz="1200" b="0" i="0" kern="1200" dirty="0">
                <a:solidFill>
                  <a:schemeClr val="tx1"/>
                </a:solidFill>
                <a:effectLst/>
                <a:latin typeface="+mn-lt"/>
                <a:ea typeface="+mn-ea"/>
                <a:cs typeface="+mn-cs"/>
              </a:rPr>
              <a:t>פִּתְחוּ שְׁעָרִים וְיָבֹא גוֹי צַדִּיק</a:t>
            </a:r>
            <a:r>
              <a:rPr lang="en-US" sz="1200" b="0" i="0" kern="1200" dirty="0">
                <a:solidFill>
                  <a:schemeClr val="tx1"/>
                </a:solidFill>
                <a:effectLst/>
                <a:latin typeface="+mn-lt"/>
                <a:ea typeface="+mn-ea"/>
                <a:cs typeface="+mn-cs"/>
              </a:rPr>
              <a:t>  Isaiah 26:2 "Open the gates and let a righteous nation enter" </a:t>
            </a:r>
          </a:p>
          <a:p>
            <a:r>
              <a:rPr lang="en-US" sz="1200" b="0" i="0" kern="1200" dirty="0">
                <a:solidFill>
                  <a:schemeClr val="tx1"/>
                </a:solidFill>
                <a:effectLst/>
                <a:latin typeface="+mn-lt"/>
                <a:ea typeface="+mn-ea"/>
                <a:cs typeface="+mn-cs"/>
              </a:rPr>
              <a:t>Very similar picture, published</a:t>
            </a:r>
            <a:r>
              <a:rPr lang="en-US" sz="1200" b="0" i="0" kern="1200" baseline="0" dirty="0">
                <a:solidFill>
                  <a:schemeClr val="tx1"/>
                </a:solidFill>
                <a:effectLst/>
                <a:latin typeface="+mn-lt"/>
                <a:ea typeface="+mn-ea"/>
                <a:cs typeface="+mn-cs"/>
              </a:rPr>
              <a:t> by the Hebrew Immigrant Aid Society, New York, 1909, front page of </a:t>
            </a:r>
            <a:r>
              <a:rPr lang="en-US" sz="1200" b="0" i="1" kern="1200" baseline="0" dirty="0">
                <a:solidFill>
                  <a:schemeClr val="tx1"/>
                </a:solidFill>
                <a:effectLst/>
                <a:latin typeface="+mn-lt"/>
                <a:ea typeface="+mn-ea"/>
                <a:cs typeface="+mn-cs"/>
              </a:rPr>
              <a:t>The Jewish Immigrant</a:t>
            </a:r>
            <a:r>
              <a:rPr lang="en-US" sz="1200" b="0" i="0" kern="1200" baseline="0" dirty="0">
                <a:solidFill>
                  <a:schemeClr val="tx1"/>
                </a:solidFill>
                <a:effectLst/>
                <a:latin typeface="+mn-lt"/>
                <a:ea typeface="+mn-ea"/>
                <a:cs typeface="+mn-cs"/>
              </a:rPr>
              <a:t>, vol. 11. No. 1, January, 1909, with the same biblical quotes</a:t>
            </a:r>
            <a:endParaRPr lang="en-US" dirty="0"/>
          </a:p>
        </p:txBody>
      </p:sp>
      <p:sp>
        <p:nvSpPr>
          <p:cNvPr id="4" name="Slide Number Placeholder 3"/>
          <p:cNvSpPr>
            <a:spLocks noGrp="1"/>
          </p:cNvSpPr>
          <p:nvPr>
            <p:ph type="sldNum" sz="quarter" idx="10"/>
          </p:nvPr>
        </p:nvSpPr>
        <p:spPr/>
        <p:txBody>
          <a:bodyPr/>
          <a:lstStyle/>
          <a:p>
            <a:fld id="{309D4715-EBD7-4C04-9B71-0431A6E9DC99}" type="slidenum">
              <a:rPr lang="en-US" smtClean="0"/>
              <a:t>1</a:t>
            </a:fld>
            <a:endParaRPr lang="en-US"/>
          </a:p>
        </p:txBody>
      </p:sp>
    </p:spTree>
    <p:extLst>
      <p:ext uri="{BB962C8B-B14F-4D97-AF65-F5344CB8AC3E}">
        <p14:creationId xmlns:p14="http://schemas.microsoft.com/office/powerpoint/2010/main" val="621377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a:solidFill>
                  <a:schemeClr val="tx1"/>
                </a:solidFill>
                <a:effectLst/>
                <a:latin typeface="+mn-lt"/>
                <a:ea typeface="+mn-ea"/>
                <a:cs typeface="+mn-cs"/>
              </a:rPr>
              <a:t>Pamphlet, in Yiddish, for prospective students of the Woodbine Agricultural School</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 Woodbine Colony in southern New Jersey (1891-1940)</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Jewish Agricultural Society (JAS) (Jewish Agricultural and Industrial Aid Society)</a:t>
            </a:r>
            <a:r>
              <a:rPr lang="en-US" sz="1200" kern="1200" baseline="0" dirty="0">
                <a:solidFill>
                  <a:schemeClr val="tx1"/>
                </a:solidFill>
                <a:effectLst/>
                <a:latin typeface="+mn-lt"/>
                <a:ea typeface="+mn-ea"/>
                <a:cs typeface="+mn-cs"/>
              </a:rPr>
              <a:t> (1900) NYC</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loans to farmers and providing agricultural instruction on an extension basis</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 Baron de Hirsch Trade-School was established for the purpose of providing free instruction in the mechanical trades to immigrants from Russia and Rumania. For a time the school was conducted in a leased building; but later a new school building was erected on East Sixty-fourth street, between Second and Third avenues, at a cost of $150,000, which sum was given by the Baroness de Hirsch for the purpose in the summer of 1897.</a:t>
            </a:r>
          </a:p>
          <a:p>
            <a:r>
              <a:rPr lang="en-US" sz="1200" kern="1200" dirty="0">
                <a:solidFill>
                  <a:schemeClr val="tx1"/>
                </a:solidFill>
                <a:effectLst/>
                <a:latin typeface="+mn-lt"/>
                <a:ea typeface="+mn-ea"/>
                <a:cs typeface="+mn-cs"/>
              </a:rPr>
              <a:t>With the exception of a short time during which wood-carving was taught, the same trades as those taught at the present time, namely, carpentry, house- and sign-painting, plumbing, and the machinist's and electrician's trades, have been the subjects of instruction. The Baron de Hirsch Trade-School does not attempt to turn out skilled mechanics, for pupils receive instruction during five and one-half months only. The aim is, by a good elementary training to make them intelligent apprentices or helpers, and to afford them the opportunity to enter profitable trades under the most favorable conditions.</a:t>
            </a:r>
          </a:p>
          <a:p>
            <a:pPr marL="171450" lvl="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309D4715-EBD7-4C04-9B71-0431A6E9DC99}" type="slidenum">
              <a:rPr lang="en-US" smtClean="0"/>
              <a:t>10</a:t>
            </a:fld>
            <a:endParaRPr lang="en-US"/>
          </a:p>
        </p:txBody>
      </p:sp>
    </p:spTree>
    <p:extLst>
      <p:ext uri="{BB962C8B-B14F-4D97-AF65-F5344CB8AC3E}">
        <p14:creationId xmlns:p14="http://schemas.microsoft.com/office/powerpoint/2010/main" val="15155045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Ruben </a:t>
            </a:r>
            <a:r>
              <a:rPr lang="en-US" b="1" dirty="0" err="1"/>
              <a:t>Bickman</a:t>
            </a:r>
            <a:r>
              <a:rPr lang="en-US" dirty="0"/>
              <a:t>: needs assistance to get his</a:t>
            </a:r>
            <a:r>
              <a:rPr lang="en-US" baseline="0" dirty="0"/>
              <a:t> wife and two children, one child is ill. – </a:t>
            </a:r>
            <a:r>
              <a:rPr lang="en-US" b="1" baseline="0" dirty="0"/>
              <a:t>Problem of illness</a:t>
            </a:r>
          </a:p>
          <a:p>
            <a:r>
              <a:rPr lang="en-US" baseline="0" dirty="0"/>
              <a:t>	</a:t>
            </a:r>
            <a:r>
              <a:rPr lang="en-US" sz="1200" kern="1200" dirty="0">
                <a:solidFill>
                  <a:schemeClr val="tx1"/>
                </a:solidFill>
                <a:effectLst/>
                <a:latin typeface="+mn-lt"/>
                <a:ea typeface="+mn-ea"/>
                <a:cs typeface="+mn-cs"/>
              </a:rPr>
              <a:t>Addressed to Joseph Ehrlich,  dated Oct 15, 1901</a:t>
            </a:r>
          </a:p>
          <a:p>
            <a:r>
              <a:rPr lang="en-US" sz="1200" kern="1200" dirty="0">
                <a:solidFill>
                  <a:schemeClr val="tx1"/>
                </a:solidFill>
                <a:effectLst/>
                <a:latin typeface="+mn-lt"/>
                <a:ea typeface="+mn-ea"/>
                <a:cs typeface="+mn-cs"/>
              </a:rPr>
              <a:t> Dear Sir: The bearer, Reuben Berkman, has applied to us to assist him to get his wife and two children from the steamer, Nederland, which just arrived from Europe.  We understand that they are to be returned on account of the child’s illness, and we would ask you to see if it is not possible that they be detained until the child is better, instead of being sent back.	Thanking you in advance,	Yours truly,	Max Herzberg, (President)</a:t>
            </a:r>
          </a:p>
          <a:p>
            <a:endParaRPr lang="en-US" baseline="0" dirty="0"/>
          </a:p>
          <a:p>
            <a:r>
              <a:rPr lang="en-US" b="1" baseline="0" dirty="0"/>
              <a:t>Rosa Goldberg</a:t>
            </a:r>
            <a:r>
              <a:rPr lang="en-US" baseline="0" dirty="0"/>
              <a:t>: “infantile paralysis”, need to have a surety bond (1909). – </a:t>
            </a:r>
            <a:r>
              <a:rPr lang="en-US" b="1" baseline="0" dirty="0"/>
              <a:t>problem of LPC</a:t>
            </a:r>
            <a:endParaRPr lang="en-US" b="0" baseline="0" dirty="0"/>
          </a:p>
          <a:p>
            <a:endParaRPr lang="en-US" b="1" baseline="0" dirty="0"/>
          </a:p>
        </p:txBody>
      </p:sp>
      <p:sp>
        <p:nvSpPr>
          <p:cNvPr id="4" name="Slide Number Placeholder 3"/>
          <p:cNvSpPr>
            <a:spLocks noGrp="1"/>
          </p:cNvSpPr>
          <p:nvPr>
            <p:ph type="sldNum" sz="quarter" idx="10"/>
          </p:nvPr>
        </p:nvSpPr>
        <p:spPr/>
        <p:txBody>
          <a:bodyPr/>
          <a:lstStyle/>
          <a:p>
            <a:fld id="{309D4715-EBD7-4C04-9B71-0431A6E9DC99}" type="slidenum">
              <a:rPr lang="en-US" smtClean="0"/>
              <a:t>11</a:t>
            </a:fld>
            <a:endParaRPr lang="en-US"/>
          </a:p>
        </p:txBody>
      </p:sp>
    </p:spTree>
    <p:extLst>
      <p:ext uri="{BB962C8B-B14F-4D97-AF65-F5344CB8AC3E}">
        <p14:creationId xmlns:p14="http://schemas.microsoft.com/office/powerpoint/2010/main" val="32012469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a:solidFill>
                  <a:schemeClr val="tx1"/>
                </a:solidFill>
                <a:effectLst/>
                <a:latin typeface="+mn-lt"/>
                <a:ea typeface="+mn-ea"/>
                <a:cs typeface="+mn-cs"/>
              </a:rPr>
              <a:t>NYC</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Wife</a:t>
            </a:r>
            <a:r>
              <a:rPr lang="en-US" sz="1200" kern="1200" baseline="0" dirty="0">
                <a:solidFill>
                  <a:schemeClr val="tx1"/>
                </a:solidFill>
                <a:effectLst/>
                <a:latin typeface="+mn-lt"/>
                <a:ea typeface="+mn-ea"/>
                <a:cs typeface="+mn-cs"/>
              </a:rPr>
              <a:t> and family of Abe </a:t>
            </a:r>
            <a:r>
              <a:rPr lang="en-US" sz="1200" kern="1200" baseline="0" dirty="0" err="1">
                <a:solidFill>
                  <a:schemeClr val="tx1"/>
                </a:solidFill>
                <a:effectLst/>
                <a:latin typeface="+mn-lt"/>
                <a:ea typeface="+mn-ea"/>
                <a:cs typeface="+mn-cs"/>
              </a:rPr>
              <a:t>Gelman</a:t>
            </a:r>
            <a:r>
              <a:rPr lang="en-US" sz="1200" kern="1200" baseline="0" dirty="0">
                <a:solidFill>
                  <a:schemeClr val="tx1"/>
                </a:solidFill>
                <a:effectLst/>
                <a:latin typeface="+mn-lt"/>
                <a:ea typeface="+mn-ea"/>
                <a:cs typeface="+mn-cs"/>
              </a:rPr>
              <a:t> need $225.00 for transportation, to prevent deportation.</a:t>
            </a: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Philadelphia: Where is Abe </a:t>
            </a:r>
            <a:r>
              <a:rPr lang="en-US" sz="1200" kern="1200" baseline="0" dirty="0" err="1">
                <a:solidFill>
                  <a:schemeClr val="tx1"/>
                </a:solidFill>
                <a:effectLst/>
                <a:latin typeface="+mn-lt"/>
                <a:ea typeface="+mn-ea"/>
                <a:cs typeface="+mn-cs"/>
              </a:rPr>
              <a:t>Gelman</a:t>
            </a:r>
            <a:r>
              <a:rPr lang="en-US" sz="1200" kern="1200" baseline="0" dirty="0">
                <a:solidFill>
                  <a:schemeClr val="tx1"/>
                </a:solidFill>
                <a:effectLst/>
                <a:latin typeface="+mn-lt"/>
                <a:ea typeface="+mn-ea"/>
                <a:cs typeface="+mn-cs"/>
              </a:rPr>
              <a:t>?  Not in Philadelphia, but in NYC, his sister will locate him and try to raise some money.</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Citizens of the Russian Empire caught in the turmoil of advancing and retreating armies on the eastern front of the war made their way to the West Coast by way of Siberia, Manchuria, Japan, and the Pacific. Between 1915 and 1919, Russian Jewish men, escaping conscription or deserting the army, and later mothers, children, and other relatives of American residents, constituted a large share of the non–Asians arriving at Angel Island.</a:t>
            </a:r>
            <a:endParaRPr lang="en-US" dirty="0"/>
          </a:p>
        </p:txBody>
      </p:sp>
      <p:sp>
        <p:nvSpPr>
          <p:cNvPr id="4" name="Slide Number Placeholder 3"/>
          <p:cNvSpPr>
            <a:spLocks noGrp="1"/>
          </p:cNvSpPr>
          <p:nvPr>
            <p:ph type="sldNum" sz="quarter" idx="10"/>
          </p:nvPr>
        </p:nvSpPr>
        <p:spPr/>
        <p:txBody>
          <a:bodyPr/>
          <a:lstStyle/>
          <a:p>
            <a:fld id="{309D4715-EBD7-4C04-9B71-0431A6E9DC99}" type="slidenum">
              <a:rPr lang="en-US" smtClean="0"/>
              <a:t>12</a:t>
            </a:fld>
            <a:endParaRPr lang="en-US"/>
          </a:p>
        </p:txBody>
      </p:sp>
    </p:spTree>
    <p:extLst>
      <p:ext uri="{BB962C8B-B14F-4D97-AF65-F5344CB8AC3E}">
        <p14:creationId xmlns:p14="http://schemas.microsoft.com/office/powerpoint/2010/main" val="31915541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(Philadelphia) Husband not located,</a:t>
            </a:r>
            <a:r>
              <a:rPr lang="en-US" baseline="0" dirty="0"/>
              <a:t> a cousin deposited $100.00</a:t>
            </a:r>
          </a:p>
          <a:p>
            <a:pPr marL="171450" indent="-171450">
              <a:buFont typeface="Arial" panose="020B0604020202020204" pitchFamily="34" charset="0"/>
              <a:buChar char="•"/>
            </a:pPr>
            <a:r>
              <a:rPr lang="en-US" baseline="0" dirty="0"/>
              <a:t>(San Francisco): Mrs. Perla </a:t>
            </a:r>
            <a:r>
              <a:rPr lang="en-US" baseline="0" dirty="0" err="1"/>
              <a:t>Gelman</a:t>
            </a:r>
            <a:r>
              <a:rPr lang="en-US" baseline="0" dirty="0"/>
              <a:t> and children left – 1 child needs medical attention.  (now we know her name)</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309D4715-EBD7-4C04-9B71-0431A6E9DC99}" type="slidenum">
              <a:rPr lang="en-US" smtClean="0"/>
              <a:t>13</a:t>
            </a:fld>
            <a:endParaRPr lang="en-US"/>
          </a:p>
        </p:txBody>
      </p:sp>
    </p:spTree>
    <p:extLst>
      <p:ext uri="{BB962C8B-B14F-4D97-AF65-F5344CB8AC3E}">
        <p14:creationId xmlns:p14="http://schemas.microsoft.com/office/powerpoint/2010/main" val="18752844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Hand</a:t>
            </a:r>
            <a:r>
              <a:rPr lang="en-US" baseline="0" dirty="0"/>
              <a:t>written note – acknowledge arrival of Mrs. </a:t>
            </a:r>
            <a:r>
              <a:rPr lang="en-US" baseline="0" dirty="0" err="1"/>
              <a:t>Gelmen</a:t>
            </a:r>
            <a:r>
              <a:rPr lang="en-US" baseline="0" dirty="0"/>
              <a:t> and 3 children.</a:t>
            </a:r>
          </a:p>
          <a:p>
            <a:pPr marL="171450" indent="-171450">
              <a:buFont typeface="Arial" panose="020B0604020202020204" pitchFamily="34" charset="0"/>
              <a:buChar char="•"/>
            </a:pPr>
            <a:r>
              <a:rPr lang="en-US" baseline="0" dirty="0"/>
              <a:t>She claims to own a house in Philadelphia</a:t>
            </a:r>
            <a:endParaRPr lang="en-US" dirty="0"/>
          </a:p>
        </p:txBody>
      </p:sp>
      <p:sp>
        <p:nvSpPr>
          <p:cNvPr id="4" name="Slide Number Placeholder 3"/>
          <p:cNvSpPr>
            <a:spLocks noGrp="1"/>
          </p:cNvSpPr>
          <p:nvPr>
            <p:ph type="sldNum" sz="quarter" idx="10"/>
          </p:nvPr>
        </p:nvSpPr>
        <p:spPr/>
        <p:txBody>
          <a:bodyPr/>
          <a:lstStyle/>
          <a:p>
            <a:fld id="{309D4715-EBD7-4C04-9B71-0431A6E9DC99}" type="slidenum">
              <a:rPr lang="en-US" smtClean="0"/>
              <a:t>14</a:t>
            </a:fld>
            <a:endParaRPr lang="en-US"/>
          </a:p>
        </p:txBody>
      </p:sp>
    </p:spTree>
    <p:extLst>
      <p:ext uri="{BB962C8B-B14F-4D97-AF65-F5344CB8AC3E}">
        <p14:creationId xmlns:p14="http://schemas.microsoft.com/office/powerpoint/2010/main" val="26031388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 husband bought the house a year before she came.  Question about how much she owes.</a:t>
            </a:r>
            <a:r>
              <a:rPr lang="en-US" baseline="0" dirty="0"/>
              <a:t>  106 Yen from the Yokohama office.  She is living with a friend in Philadelphia</a:t>
            </a:r>
          </a:p>
          <a:p>
            <a:pPr marL="171450" indent="-171450">
              <a:buFont typeface="Arial" panose="020B0604020202020204" pitchFamily="34" charset="0"/>
              <a:buChar char="•"/>
            </a:pPr>
            <a:r>
              <a:rPr lang="en-US" baseline="0" dirty="0"/>
              <a:t>Abe </a:t>
            </a:r>
            <a:r>
              <a:rPr lang="en-US" baseline="0" dirty="0" err="1"/>
              <a:t>Gelman</a:t>
            </a:r>
            <a:r>
              <a:rPr lang="en-US" baseline="0" dirty="0"/>
              <a:t> owns the house, valued at $3000.00.  He can be made responsible for the transportation costs.</a:t>
            </a:r>
            <a:endParaRPr lang="en-US" dirty="0"/>
          </a:p>
        </p:txBody>
      </p:sp>
      <p:sp>
        <p:nvSpPr>
          <p:cNvPr id="4" name="Slide Number Placeholder 3"/>
          <p:cNvSpPr>
            <a:spLocks noGrp="1"/>
          </p:cNvSpPr>
          <p:nvPr>
            <p:ph type="sldNum" sz="quarter" idx="10"/>
          </p:nvPr>
        </p:nvSpPr>
        <p:spPr/>
        <p:txBody>
          <a:bodyPr/>
          <a:lstStyle/>
          <a:p>
            <a:fld id="{309D4715-EBD7-4C04-9B71-0431A6E9DC99}" type="slidenum">
              <a:rPr lang="en-US" smtClean="0"/>
              <a:t>15</a:t>
            </a:fld>
            <a:endParaRPr lang="en-US"/>
          </a:p>
        </p:txBody>
      </p:sp>
    </p:spTree>
    <p:extLst>
      <p:ext uri="{BB962C8B-B14F-4D97-AF65-F5344CB8AC3E}">
        <p14:creationId xmlns:p14="http://schemas.microsoft.com/office/powerpoint/2010/main" val="1236351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Languages: mostly English, some French</a:t>
            </a:r>
            <a:r>
              <a:rPr lang="en-US" sz="1200" kern="1200" baseline="0" dirty="0">
                <a:solidFill>
                  <a:schemeClr val="tx1"/>
                </a:solidFill>
                <a:effectLst/>
                <a:latin typeface="+mn-lt"/>
                <a:ea typeface="+mn-ea"/>
                <a:cs typeface="+mn-cs"/>
              </a:rPr>
              <a:t>, German, and Yiddish, </a:t>
            </a:r>
            <a:r>
              <a:rPr lang="en-US" sz="1200" kern="1200" dirty="0">
                <a:solidFill>
                  <a:schemeClr val="tx1"/>
                </a:solidFill>
                <a:effectLst/>
                <a:latin typeface="+mn-lt"/>
                <a:ea typeface="+mn-ea"/>
                <a:cs typeface="+mn-cs"/>
              </a:rPr>
              <a:t>Purchased 2010</a:t>
            </a:r>
            <a:r>
              <a:rPr lang="en-US" sz="1200" kern="1200" baseline="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Louis Edward Levy (1846-1919):  Chemist, inventor, newspaper</a:t>
            </a:r>
            <a:r>
              <a:rPr lang="en-US" sz="1200" kern="1200" baseline="0" dirty="0">
                <a:solidFill>
                  <a:schemeClr val="tx1"/>
                </a:solidFill>
                <a:effectLst/>
                <a:latin typeface="+mn-lt"/>
                <a:ea typeface="+mn-ea"/>
                <a:cs typeface="+mn-cs"/>
              </a:rPr>
              <a:t> editor, published and edited the </a:t>
            </a:r>
            <a:r>
              <a:rPr lang="en-US" sz="1200" b="0" i="1" kern="1200" dirty="0">
                <a:solidFill>
                  <a:schemeClr val="tx1"/>
                </a:solidFill>
                <a:effectLst/>
                <a:latin typeface="+mn-lt"/>
                <a:ea typeface="+mn-ea"/>
                <a:cs typeface="+mn-cs"/>
              </a:rPr>
              <a:t>Philadelphia Evening Herald</a:t>
            </a:r>
            <a:r>
              <a:rPr lang="en-US" sz="1200" b="0" i="0" kern="1200" dirty="0">
                <a:solidFill>
                  <a:schemeClr val="tx1"/>
                </a:solidFill>
                <a:effectLst/>
                <a:latin typeface="+mn-lt"/>
                <a:ea typeface="+mn-ea"/>
                <a:cs typeface="+mn-cs"/>
              </a:rPr>
              <a:t>, the </a:t>
            </a:r>
            <a:r>
              <a:rPr lang="en-US" sz="1200" b="0" i="1" kern="1200" dirty="0">
                <a:solidFill>
                  <a:schemeClr val="tx1"/>
                </a:solidFill>
                <a:effectLst/>
                <a:latin typeface="+mn-lt"/>
                <a:ea typeface="+mn-ea"/>
                <a:cs typeface="+mn-cs"/>
              </a:rPr>
              <a:t>Sunday Mercury </a:t>
            </a:r>
            <a:r>
              <a:rPr lang="en-US" sz="1200" b="0" i="0" kern="1200" dirty="0">
                <a:solidFill>
                  <a:schemeClr val="tx1"/>
                </a:solidFill>
                <a:effectLst/>
                <a:latin typeface="+mn-lt"/>
                <a:ea typeface="+mn-ea"/>
                <a:cs typeface="+mn-cs"/>
              </a:rPr>
              <a:t>and the </a:t>
            </a:r>
            <a:r>
              <a:rPr lang="en-US" sz="1200" b="0" i="1" kern="1200" dirty="0">
                <a:solidFill>
                  <a:schemeClr val="tx1"/>
                </a:solidFill>
                <a:effectLst/>
                <a:latin typeface="+mn-lt"/>
                <a:ea typeface="+mn-ea"/>
                <a:cs typeface="+mn-cs"/>
              </a:rPr>
              <a:t>Jewish Year.  </a:t>
            </a:r>
            <a:r>
              <a:rPr lang="en-US" sz="1200" kern="1200" dirty="0">
                <a:solidFill>
                  <a:schemeClr val="tx1"/>
                </a:solidFill>
                <a:effectLst/>
                <a:latin typeface="+mn-lt"/>
                <a:ea typeface="+mn-ea"/>
                <a:cs typeface="+mn-cs"/>
              </a:rPr>
              <a:t>With Moses Aaron </a:t>
            </a:r>
            <a:r>
              <a:rPr lang="en-US" sz="1200" kern="1200" dirty="0" err="1">
                <a:solidFill>
                  <a:schemeClr val="tx1"/>
                </a:solidFill>
                <a:effectLst/>
                <a:latin typeface="+mn-lt"/>
                <a:ea typeface="+mn-ea"/>
                <a:cs typeface="+mn-cs"/>
              </a:rPr>
              <a:t>Dropsie</a:t>
            </a:r>
            <a:r>
              <a:rPr lang="en-US" sz="1200" kern="1200" dirty="0">
                <a:solidFill>
                  <a:schemeClr val="tx1"/>
                </a:solidFill>
                <a:effectLst/>
                <a:latin typeface="+mn-lt"/>
                <a:ea typeface="+mn-ea"/>
                <a:cs typeface="+mn-cs"/>
              </a:rPr>
              <a:t>, founded the Association for the Protection of Jewish Immigrants, now HIAS (Hebrew Immigrant Aid Society).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Joseph Ehrlich (1861-): </a:t>
            </a:r>
            <a:r>
              <a:rPr lang="en-US" sz="1200" kern="1200" baseline="0" dirty="0">
                <a:solidFill>
                  <a:schemeClr val="tx1"/>
                </a:solidFill>
                <a:effectLst/>
                <a:latin typeface="+mn-lt"/>
                <a:ea typeface="+mn-ea"/>
                <a:cs typeface="+mn-cs"/>
              </a:rPr>
              <a:t>Interpreter in the Immigration Service (1889), </a:t>
            </a:r>
            <a:r>
              <a:rPr lang="en-US" sz="1200" kern="1200" dirty="0">
                <a:solidFill>
                  <a:schemeClr val="tx1"/>
                </a:solidFill>
                <a:effectLst/>
                <a:latin typeface="+mn-lt"/>
                <a:ea typeface="+mn-ea"/>
                <a:cs typeface="+mn-cs"/>
              </a:rPr>
              <a:t>agent</a:t>
            </a:r>
            <a:r>
              <a:rPr lang="en-US" sz="1200" kern="1200" baseline="0" dirty="0">
                <a:solidFill>
                  <a:schemeClr val="tx1"/>
                </a:solidFill>
                <a:effectLst/>
                <a:latin typeface="+mn-lt"/>
                <a:ea typeface="+mn-ea"/>
                <a:cs typeface="+mn-cs"/>
              </a:rPr>
              <a:t> (1890/91) the Association of Jewish Immigrants / the Protection of Jewish Immigrants, assistant immigrant inspector, (1891), Inspector of Immigrants (1904), Philadelphia</a:t>
            </a:r>
            <a:endParaRPr lang="en-US" sz="12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Charitable</a:t>
            </a:r>
            <a:r>
              <a:rPr lang="en-US" baseline="0" dirty="0"/>
              <a:t> organizations, such as </a:t>
            </a:r>
            <a:r>
              <a:rPr lang="en-US" sz="1200" kern="1200" dirty="0">
                <a:solidFill>
                  <a:schemeClr val="tx1"/>
                </a:solidFill>
                <a:effectLst/>
                <a:latin typeface="+mn-lt"/>
                <a:ea typeface="+mn-ea"/>
                <a:cs typeface="+mn-cs"/>
              </a:rPr>
              <a:t>The United Hebrew Charities of New York</a:t>
            </a:r>
            <a:r>
              <a:rPr lang="en-US" sz="1200" kern="1200" baseline="0" dirty="0">
                <a:solidFill>
                  <a:schemeClr val="tx1"/>
                </a:solidFill>
                <a:effectLst/>
                <a:latin typeface="+mn-lt"/>
                <a:ea typeface="+mn-ea"/>
                <a:cs typeface="+mn-cs"/>
              </a:rPr>
              <a:t> (1874 – coordinate relief and charitable work of several independent groups in NYC), </a:t>
            </a:r>
            <a:r>
              <a:rPr lang="en-US" baseline="0" dirty="0"/>
              <a:t> the Hebrew Emigrant Aid Society (1881, NYC ) received financial support from the Baron de Hirsch Fund.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The peak years of Jewish migration lie between 1881 and 1914, when approximately 2 ½ million Jews crossed national borders. </a:t>
            </a:r>
            <a:r>
              <a:rPr lang="en-US" sz="1200" b="0" i="0" kern="1200" dirty="0">
                <a:solidFill>
                  <a:schemeClr val="tx1"/>
                </a:solidFill>
                <a:effectLst/>
                <a:latin typeface="+mn-lt"/>
                <a:ea typeface="+mn-ea"/>
                <a:cs typeface="+mn-cs"/>
              </a:rPr>
              <a:t>The mass immigration was ended by the adoption of restrictive quota legislation by the American government in 1921 and, with greater stringency, 1924.</a:t>
            </a:r>
            <a:endParaRPr lang="en-US" baseline="0" dirty="0"/>
          </a:p>
        </p:txBody>
      </p:sp>
      <p:sp>
        <p:nvSpPr>
          <p:cNvPr id="4" name="Slide Number Placeholder 3"/>
          <p:cNvSpPr>
            <a:spLocks noGrp="1"/>
          </p:cNvSpPr>
          <p:nvPr>
            <p:ph type="sldNum" sz="quarter" idx="10"/>
          </p:nvPr>
        </p:nvSpPr>
        <p:spPr/>
        <p:txBody>
          <a:bodyPr/>
          <a:lstStyle/>
          <a:p>
            <a:fld id="{309D4715-EBD7-4C04-9B71-0431A6E9DC99}" type="slidenum">
              <a:rPr lang="en-US" smtClean="0"/>
              <a:t>2</a:t>
            </a:fld>
            <a:endParaRPr lang="en-US"/>
          </a:p>
        </p:txBody>
      </p:sp>
    </p:spTree>
    <p:extLst>
      <p:ext uri="{BB962C8B-B14F-4D97-AF65-F5344CB8AC3E}">
        <p14:creationId xmlns:p14="http://schemas.microsoft.com/office/powerpoint/2010/main" val="37434417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Documents relating to the establishing</a:t>
            </a:r>
            <a:r>
              <a:rPr lang="en-US" baseline="0" dirty="0"/>
              <a:t> of the Baron de Hirsch Fund.</a:t>
            </a:r>
          </a:p>
          <a:p>
            <a:endParaRPr lang="en-US" dirty="0"/>
          </a:p>
          <a:p>
            <a:r>
              <a:rPr lang="en-US" dirty="0"/>
              <a:t>Image from </a:t>
            </a:r>
            <a:r>
              <a:rPr lang="en-US" i="1" dirty="0"/>
              <a:t>History of the Baron de Hirsch Fund: the Americanization</a:t>
            </a:r>
            <a:r>
              <a:rPr lang="en-US" i="1" baseline="0" dirty="0"/>
              <a:t> of the Jewish Immigrant</a:t>
            </a:r>
            <a:r>
              <a:rPr lang="en-US" baseline="0" dirty="0"/>
              <a:t>, by Samuel Joseph, 1935.</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Baron Maurice de Hirsch, a Jewish-German financier and philanthropist dedicated his fortune to the welfare of Eastern European Jews at a time when worsening conditions in Russia made mass emigration a necessity. Hirsch's estate, estimated at $100 million by 1890, resulted from his pioneer enterprises in the sugar and copper industries and management of the Turkish railway, which linked Constantinople to Europe.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He envisioned an organized, orderly transplantation of Russian Jews, who would</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become “farmers and also as handicraftsmen, in those lands where the laws and religious tolerance permit them to carry on the struggle for existence as noble and responsible subjects of a humane government.”—”My Views on Philanthropy”, Baron de</a:t>
            </a:r>
            <a:r>
              <a:rPr lang="en-US" sz="1200" kern="1200" baseline="0" dirty="0">
                <a:solidFill>
                  <a:schemeClr val="tx1"/>
                </a:solidFill>
                <a:effectLst/>
                <a:latin typeface="+mn-lt"/>
                <a:ea typeface="+mn-ea"/>
                <a:cs typeface="+mn-cs"/>
              </a:rPr>
              <a:t> Hirsch, North American Review, No. 416, July 1891. [History of the Baron de Hirsch Fund: the Americanization of the Jewish Immigrant / Samuel Joseph. Baron de Hirsch Fund, c1935.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On March 13, 1890, the formal meeting of the organization took place, 9 men were chosen as the Central Committee and as Trustees of the Baron de Hirsch Fund.  The Baron sent $10,000 monthly until March 1891 when the capital of the Fund would be made available. </a:t>
            </a:r>
            <a:endParaRPr lang="en-US" sz="1200" kern="1200" dirty="0">
              <a:solidFill>
                <a:schemeClr val="tx1"/>
              </a:solidFill>
              <a:effectLst/>
              <a:latin typeface="+mn-lt"/>
              <a:ea typeface="+mn-ea"/>
              <a:cs typeface="+mn-cs"/>
            </a:endParaRPr>
          </a:p>
          <a:p>
            <a:endParaRPr lang="en-US" dirty="0"/>
          </a:p>
          <a:p>
            <a:endParaRPr lang="en-US" dirty="0"/>
          </a:p>
        </p:txBody>
      </p:sp>
      <p:sp>
        <p:nvSpPr>
          <p:cNvPr id="4" name="Slide Number Placeholder 3"/>
          <p:cNvSpPr>
            <a:spLocks noGrp="1"/>
          </p:cNvSpPr>
          <p:nvPr>
            <p:ph type="sldNum" sz="quarter" idx="10"/>
          </p:nvPr>
        </p:nvSpPr>
        <p:spPr/>
        <p:txBody>
          <a:bodyPr/>
          <a:lstStyle/>
          <a:p>
            <a:fld id="{309D4715-EBD7-4C04-9B71-0431A6E9DC99}" type="slidenum">
              <a:rPr lang="en-US" smtClean="0"/>
              <a:t>3</a:t>
            </a:fld>
            <a:endParaRPr lang="en-US"/>
          </a:p>
        </p:txBody>
      </p:sp>
    </p:spTree>
    <p:extLst>
      <p:ext uri="{BB962C8B-B14F-4D97-AF65-F5344CB8AC3E}">
        <p14:creationId xmlns:p14="http://schemas.microsoft.com/office/powerpoint/2010/main" val="27559506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Addressed</a:t>
            </a:r>
            <a:r>
              <a:rPr lang="en-US" baseline="0" dirty="0"/>
              <a:t> to </a:t>
            </a:r>
            <a:r>
              <a:rPr lang="en-US" sz="1200" kern="1200" dirty="0">
                <a:solidFill>
                  <a:schemeClr val="tx1"/>
                </a:solidFill>
                <a:effectLst/>
                <a:latin typeface="+mn-lt"/>
                <a:ea typeface="+mn-ea"/>
                <a:cs typeface="+mn-cs"/>
              </a:rPr>
              <a:t>Myer S. Isaacs, E. Lehmann, Meyer Sulzberger, Leonard </a:t>
            </a:r>
            <a:r>
              <a:rPr lang="en-US" sz="1200" kern="1200" dirty="0" err="1">
                <a:solidFill>
                  <a:schemeClr val="tx1"/>
                </a:solidFill>
                <a:effectLst/>
                <a:latin typeface="+mn-lt"/>
                <a:ea typeface="+mn-ea"/>
                <a:cs typeface="+mn-cs"/>
              </a:rPr>
              <a:t>Lewisohn</a:t>
            </a:r>
            <a:r>
              <a:rPr lang="en-US" sz="1200" kern="1200" dirty="0">
                <a:solidFill>
                  <a:schemeClr val="tx1"/>
                </a:solidFill>
                <a:effectLst/>
                <a:latin typeface="+mn-lt"/>
                <a:ea typeface="+mn-ea"/>
                <a:cs typeface="+mn-cs"/>
              </a:rPr>
              <a:t>, B. </a:t>
            </a:r>
            <a:r>
              <a:rPr lang="en-US" sz="1200" kern="1200" dirty="0" err="1">
                <a:solidFill>
                  <a:schemeClr val="tx1"/>
                </a:solidFill>
                <a:effectLst/>
                <a:latin typeface="+mn-lt"/>
                <a:ea typeface="+mn-ea"/>
                <a:cs typeface="+mn-cs"/>
              </a:rPr>
              <a:t>Hackenburg</a:t>
            </a:r>
            <a:r>
              <a:rPr lang="en-US" sz="1200" kern="1200" dirty="0">
                <a:solidFill>
                  <a:schemeClr val="tx1"/>
                </a:solidFill>
                <a:effectLst/>
                <a:latin typeface="+mn-lt"/>
                <a:ea typeface="+mn-ea"/>
                <a:cs typeface="+mn-cs"/>
              </a:rPr>
              <a:t>, [S.] </a:t>
            </a:r>
            <a:r>
              <a:rPr lang="en-US" sz="1200" kern="1200" dirty="0" err="1">
                <a:solidFill>
                  <a:schemeClr val="tx1"/>
                </a:solidFill>
                <a:effectLst/>
                <a:latin typeface="+mn-lt"/>
                <a:ea typeface="+mn-ea"/>
                <a:cs typeface="+mn-cs"/>
              </a:rPr>
              <a:t>Muhr</a:t>
            </a:r>
            <a:r>
              <a:rPr lang="en-US" sz="1200" kern="1200" dirty="0">
                <a:solidFill>
                  <a:schemeClr val="tx1"/>
                </a:solidFill>
                <a:effectLst/>
                <a:latin typeface="+mn-lt"/>
                <a:ea typeface="+mn-ea"/>
                <a:cs typeface="+mn-cs"/>
              </a:rPr>
              <a:t>, A. </a:t>
            </a:r>
            <a:r>
              <a:rPr lang="en-US" sz="1200" kern="1200" dirty="0" err="1">
                <a:solidFill>
                  <a:schemeClr val="tx1"/>
                </a:solidFill>
                <a:effectLst/>
                <a:latin typeface="+mn-lt"/>
                <a:ea typeface="+mn-ea"/>
                <a:cs typeface="+mn-cs"/>
              </a:rPr>
              <a:t>Solomons</a:t>
            </a:r>
            <a:r>
              <a:rPr lang="en-US" sz="1200" kern="1200" dirty="0">
                <a:solidFill>
                  <a:schemeClr val="tx1"/>
                </a:solidFill>
                <a:effectLst/>
                <a:latin typeface="+mn-lt"/>
                <a:ea typeface="+mn-ea"/>
                <a:cs typeface="+mn-cs"/>
              </a:rPr>
              <a:t>, Jesse Seligman, Jacob H. Schiff, Henry Rice, James H. Hoffman, Julius Goldman, I. Isaacs, Moses </a:t>
            </a:r>
            <a:r>
              <a:rPr lang="en-US" sz="1200" kern="1200" dirty="0" err="1">
                <a:solidFill>
                  <a:schemeClr val="tx1"/>
                </a:solidFill>
                <a:effectLst/>
                <a:latin typeface="+mn-lt"/>
                <a:ea typeface="+mn-ea"/>
                <a:cs typeface="+mn-cs"/>
              </a:rPr>
              <a:t>Dropsie</a:t>
            </a:r>
            <a:endParaRPr lang="en-US" sz="1200" kern="1200" dirty="0">
              <a:solidFill>
                <a:schemeClr val="tx1"/>
              </a:solidFill>
              <a:effectLst/>
              <a:latin typeface="+mn-lt"/>
              <a:ea typeface="+mn-ea"/>
              <a:cs typeface="+mn-cs"/>
            </a:endParaRPr>
          </a:p>
          <a:p>
            <a:r>
              <a:rPr lang="en-US" dirty="0"/>
              <a:t>-- Jewish leaders who</a:t>
            </a:r>
            <a:r>
              <a:rPr lang="en-US" baseline="0" dirty="0"/>
              <a:t> met together to plan how such a fund could best be used.</a:t>
            </a:r>
          </a:p>
          <a:p>
            <a:pPr marL="171450" indent="-171450">
              <a:buFont typeface="Arial" panose="020B0604020202020204" pitchFamily="34" charset="0"/>
              <a:buChar char="•"/>
            </a:pPr>
            <a:r>
              <a:rPr lang="en-US" baseline="0" dirty="0"/>
              <a:t>The letter has hand written corrections and so appears to be a draft, or a copy of a draft.</a:t>
            </a:r>
          </a:p>
          <a:p>
            <a:endParaRPr lang="en-US" dirty="0"/>
          </a:p>
        </p:txBody>
      </p:sp>
      <p:sp>
        <p:nvSpPr>
          <p:cNvPr id="4" name="Slide Number Placeholder 3"/>
          <p:cNvSpPr>
            <a:spLocks noGrp="1"/>
          </p:cNvSpPr>
          <p:nvPr>
            <p:ph type="sldNum" sz="quarter" idx="10"/>
          </p:nvPr>
        </p:nvSpPr>
        <p:spPr/>
        <p:txBody>
          <a:bodyPr/>
          <a:lstStyle/>
          <a:p>
            <a:fld id="{309D4715-EBD7-4C04-9B71-0431A6E9DC99}" type="slidenum">
              <a:rPr lang="en-US" smtClean="0"/>
              <a:t>4</a:t>
            </a:fld>
            <a:endParaRPr lang="en-US"/>
          </a:p>
        </p:txBody>
      </p:sp>
    </p:spTree>
    <p:extLst>
      <p:ext uri="{BB962C8B-B14F-4D97-AF65-F5344CB8AC3E}">
        <p14:creationId xmlns:p14="http://schemas.microsoft.com/office/powerpoint/2010/main" val="14881750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letter is a copy, with</a:t>
            </a:r>
            <a:r>
              <a:rPr lang="en-US" baseline="0" dirty="0"/>
              <a:t> some hand written editing.</a:t>
            </a:r>
          </a:p>
          <a:p>
            <a:pPr marL="171450" indent="-171450">
              <a:buFont typeface="Arial" panose="020B0604020202020204" pitchFamily="34" charset="0"/>
              <a:buChar char="•"/>
            </a:pPr>
            <a:r>
              <a:rPr lang="en-US" baseline="0" dirty="0"/>
              <a:t>Moses Aaron </a:t>
            </a:r>
            <a:r>
              <a:rPr lang="en-US" baseline="0" dirty="0" err="1"/>
              <a:t>Dropsie</a:t>
            </a:r>
            <a:r>
              <a:rPr lang="en-US" baseline="0" dirty="0"/>
              <a:t> (1821-1905), was a lawyer, charter member and an officer of the Hebrew Education Society of Philadelphia.  He was president in 1889 when this letter was written.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err="1"/>
              <a:t>Isidore</a:t>
            </a:r>
            <a:r>
              <a:rPr lang="en-US" baseline="0" dirty="0"/>
              <a:t> Loeb (1839-: secretary of the Alliance Israelite </a:t>
            </a:r>
            <a:r>
              <a:rPr lang="en-US" baseline="0" dirty="0" err="1"/>
              <a:t>Universelle</a:t>
            </a:r>
            <a:r>
              <a:rPr lang="en-US" baseline="0" dirty="0"/>
              <a:t> (</a:t>
            </a:r>
            <a:r>
              <a:rPr lang="he-IL" baseline="0" dirty="0"/>
              <a:t>כל ישראל חברים</a:t>
            </a:r>
            <a:r>
              <a:rPr lang="en-US" baseline="0" dirty="0"/>
              <a:t>), founded in 1860, by Adolphe </a:t>
            </a:r>
            <a:r>
              <a:rPr lang="en-US" baseline="0" dirty="0" err="1"/>
              <a:t>Crémieux</a:t>
            </a:r>
            <a:r>
              <a:rPr lang="en-US" baseline="0"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South NJ Colonies: Alliance (1882-1883), </a:t>
            </a:r>
            <a:r>
              <a:rPr lang="en-US" baseline="0" dirty="0" err="1"/>
              <a:t>Rosenhayn</a:t>
            </a:r>
            <a:r>
              <a:rPr lang="en-US" baseline="0" dirty="0"/>
              <a:t> and Carmel (1882), Woodbine (1891).  By the 1890s, the colonies were funded substantially by Baron de Hirsch.</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 Woodbine Colony in southern New Jersey (1891-1940)</a:t>
            </a:r>
          </a:p>
          <a:p>
            <a:endParaRPr lang="en-US" dirty="0"/>
          </a:p>
        </p:txBody>
      </p:sp>
      <p:sp>
        <p:nvSpPr>
          <p:cNvPr id="4" name="Slide Number Placeholder 3"/>
          <p:cNvSpPr>
            <a:spLocks noGrp="1"/>
          </p:cNvSpPr>
          <p:nvPr>
            <p:ph type="sldNum" sz="quarter" idx="10"/>
          </p:nvPr>
        </p:nvSpPr>
        <p:spPr/>
        <p:txBody>
          <a:bodyPr/>
          <a:lstStyle/>
          <a:p>
            <a:fld id="{309D4715-EBD7-4C04-9B71-0431A6E9DC99}" type="slidenum">
              <a:rPr lang="en-US" smtClean="0"/>
              <a:t>5</a:t>
            </a:fld>
            <a:endParaRPr lang="en-US"/>
          </a:p>
        </p:txBody>
      </p:sp>
    </p:spTree>
    <p:extLst>
      <p:ext uri="{BB962C8B-B14F-4D97-AF65-F5344CB8AC3E}">
        <p14:creationId xmlns:p14="http://schemas.microsoft.com/office/powerpoint/2010/main" val="6430195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Copy</a:t>
            </a:r>
            <a:r>
              <a:rPr lang="en-US" baseline="0" dirty="0"/>
              <a:t> of the Deed of Trust of the Baron de Hirsch Fund, [incorporated 1891]</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 Jewish Colonization Association, 1891 (J.C.A.)</a:t>
            </a:r>
            <a:r>
              <a:rPr lang="en-US" sz="1200" kern="1200" baseline="0" dirty="0">
                <a:solidFill>
                  <a:schemeClr val="tx1"/>
                </a:solidFill>
                <a:effectLst/>
                <a:latin typeface="+mn-lt"/>
                <a:ea typeface="+mn-ea"/>
                <a:cs typeface="+mn-cs"/>
              </a:rPr>
              <a:t> -- </a:t>
            </a:r>
            <a:r>
              <a:rPr lang="en-US" sz="1200" kern="1200" dirty="0">
                <a:solidFill>
                  <a:schemeClr val="tx1"/>
                </a:solidFill>
                <a:effectLst/>
                <a:latin typeface="+mn-lt"/>
                <a:ea typeface="+mn-ea"/>
                <a:cs typeface="+mn-cs"/>
              </a:rPr>
              <a:t>secured concession from the Russian government legalizing the departure of Jews from the country.</a:t>
            </a:r>
            <a:endParaRPr lang="en-US" dirty="0"/>
          </a:p>
        </p:txBody>
      </p:sp>
      <p:sp>
        <p:nvSpPr>
          <p:cNvPr id="4" name="Slide Number Placeholder 3"/>
          <p:cNvSpPr>
            <a:spLocks noGrp="1"/>
          </p:cNvSpPr>
          <p:nvPr>
            <p:ph type="sldNum" sz="quarter" idx="10"/>
          </p:nvPr>
        </p:nvSpPr>
        <p:spPr/>
        <p:txBody>
          <a:bodyPr/>
          <a:lstStyle/>
          <a:p>
            <a:fld id="{309D4715-EBD7-4C04-9B71-0431A6E9DC99}" type="slidenum">
              <a:rPr lang="en-US" smtClean="0"/>
              <a:t>6</a:t>
            </a:fld>
            <a:endParaRPr lang="en-US"/>
          </a:p>
        </p:txBody>
      </p:sp>
    </p:spTree>
    <p:extLst>
      <p:ext uri="{BB962C8B-B14F-4D97-AF65-F5344CB8AC3E}">
        <p14:creationId xmlns:p14="http://schemas.microsoft.com/office/powerpoint/2010/main" val="3396107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New York,</a:t>
            </a:r>
            <a:r>
              <a:rPr lang="en-US" baseline="0" dirty="0"/>
              <a:t> November 28</a:t>
            </a:r>
            <a:r>
              <a:rPr lang="en-US" baseline="30000" dirty="0"/>
              <a:t>th</a:t>
            </a:r>
            <a:r>
              <a:rPr lang="en-US" baseline="0" dirty="0"/>
              <a:t> 1890</a:t>
            </a:r>
          </a:p>
          <a:p>
            <a:r>
              <a:rPr lang="en-US" baseline="0" dirty="0"/>
              <a:t>Myer S. Isaacs: a judge, conducted negotiations with the European committees on behalf of the American committee</a:t>
            </a:r>
          </a:p>
          <a:p>
            <a:r>
              <a:rPr lang="en-US" baseline="0" dirty="0"/>
              <a:t>Attempt to decrease the numbers of immigrants to a more manageable size – so that the available funds could help more individuals; so that large numbers of Jewish immigrants unable to support themselves would not lead to an increase in anti-immigration agitation or anti-Semitism in the US</a:t>
            </a:r>
            <a:endParaRPr lang="en-US" dirty="0"/>
          </a:p>
        </p:txBody>
      </p:sp>
      <p:sp>
        <p:nvSpPr>
          <p:cNvPr id="4" name="Slide Number Placeholder 3"/>
          <p:cNvSpPr>
            <a:spLocks noGrp="1"/>
          </p:cNvSpPr>
          <p:nvPr>
            <p:ph type="sldNum" sz="quarter" idx="10"/>
          </p:nvPr>
        </p:nvSpPr>
        <p:spPr/>
        <p:txBody>
          <a:bodyPr/>
          <a:lstStyle/>
          <a:p>
            <a:fld id="{309D4715-EBD7-4C04-9B71-0431A6E9DC99}" type="slidenum">
              <a:rPr lang="en-US" smtClean="0"/>
              <a:t>7</a:t>
            </a:fld>
            <a:endParaRPr lang="en-US"/>
          </a:p>
        </p:txBody>
      </p:sp>
    </p:spTree>
    <p:extLst>
      <p:ext uri="{BB962C8B-B14F-4D97-AF65-F5344CB8AC3E}">
        <p14:creationId xmlns:p14="http://schemas.microsoft.com/office/powerpoint/2010/main" val="1873263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collection includes many reports</a:t>
            </a:r>
            <a:r>
              <a:rPr lang="en-US" baseline="0" dirty="0"/>
              <a:t> on the activities of charitable organizations, and on immigration statistics – numbers of immigrants, countries of origin, sometimes occupations.</a:t>
            </a:r>
            <a:endParaRPr lang="en-US" dirty="0"/>
          </a:p>
        </p:txBody>
      </p:sp>
      <p:sp>
        <p:nvSpPr>
          <p:cNvPr id="4" name="Slide Number Placeholder 3"/>
          <p:cNvSpPr>
            <a:spLocks noGrp="1"/>
          </p:cNvSpPr>
          <p:nvPr>
            <p:ph type="sldNum" sz="quarter" idx="10"/>
          </p:nvPr>
        </p:nvSpPr>
        <p:spPr/>
        <p:txBody>
          <a:bodyPr/>
          <a:lstStyle/>
          <a:p>
            <a:fld id="{309D4715-EBD7-4C04-9B71-0431A6E9DC99}" type="slidenum">
              <a:rPr lang="en-US" smtClean="0"/>
              <a:t>8</a:t>
            </a:fld>
            <a:endParaRPr lang="en-US"/>
          </a:p>
        </p:txBody>
      </p:sp>
    </p:spTree>
    <p:extLst>
      <p:ext uri="{BB962C8B-B14F-4D97-AF65-F5344CB8AC3E}">
        <p14:creationId xmlns:p14="http://schemas.microsoft.com/office/powerpoint/2010/main" val="23197924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Expenditures to aid immigrants (1891):</a:t>
            </a:r>
          </a:p>
          <a:p>
            <a:pPr lvl="1"/>
            <a:r>
              <a:rPr lang="en-US" dirty="0"/>
              <a:t>Tools for various trades</a:t>
            </a:r>
          </a:p>
          <a:p>
            <a:pPr lvl="1"/>
            <a:r>
              <a:rPr lang="en-US" dirty="0"/>
              <a:t>Peddler’s Goods</a:t>
            </a:r>
          </a:p>
          <a:p>
            <a:pPr lvl="1"/>
            <a:r>
              <a:rPr lang="en-US" dirty="0"/>
              <a:t>Transportation</a:t>
            </a:r>
          </a:p>
          <a:p>
            <a:pPr lvl="1"/>
            <a:r>
              <a:rPr lang="en-US" dirty="0"/>
              <a:t>Financial support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1915: Jacob</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Halfon</a:t>
            </a:r>
            <a:r>
              <a:rPr lang="en-US" sz="1200" kern="1200" baseline="0" dirty="0">
                <a:solidFill>
                  <a:schemeClr val="tx1"/>
                </a:solidFill>
                <a:effectLst/>
                <a:latin typeface="+mn-lt"/>
                <a:ea typeface="+mn-ea"/>
                <a:cs typeface="+mn-cs"/>
              </a:rPr>
              <a:t>, $10.00 to start out huckstering …</a:t>
            </a:r>
            <a:endParaRPr lang="en-US" sz="12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Services</a:t>
            </a:r>
            <a:r>
              <a:rPr lang="en-US" sz="1200" kern="1200" baseline="0" dirty="0">
                <a:solidFill>
                  <a:schemeClr val="tx1"/>
                </a:solidFill>
                <a:effectLst/>
                <a:latin typeface="+mn-lt"/>
                <a:ea typeface="+mn-ea"/>
                <a:cs typeface="+mn-cs"/>
              </a:rPr>
              <a:t> provided by the organizations included t</a:t>
            </a:r>
            <a:r>
              <a:rPr lang="en-US" sz="1200" kern="1200" dirty="0">
                <a:solidFill>
                  <a:schemeClr val="tx1"/>
                </a:solidFill>
                <a:effectLst/>
                <a:latin typeface="+mn-lt"/>
                <a:ea typeface="+mn-ea"/>
                <a:cs typeface="+mn-cs"/>
              </a:rPr>
              <a:t>ranslation services, guidance, advocacy to prevent deportations at Castle Garden, then Ellis Island, and other ports of entry (agents), obtaining bonds to guarantee employable status, lending money for the landing fee, finding relatives of detained immigrants.  Transportation to areas with</a:t>
            </a:r>
            <a:r>
              <a:rPr lang="en-US" sz="1200" kern="1200" baseline="0" dirty="0">
                <a:solidFill>
                  <a:schemeClr val="tx1"/>
                </a:solidFill>
                <a:effectLst/>
                <a:latin typeface="+mn-lt"/>
                <a:ea typeface="+mn-ea"/>
                <a:cs typeface="+mn-cs"/>
              </a:rPr>
              <a:t> better employment opportunities or to where relatives where living who were willing to help the new immigrant.</a:t>
            </a:r>
            <a:endParaRPr lang="en-US" sz="12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LPC likely to become a public charge</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309D4715-EBD7-4C04-9B71-0431A6E9DC99}" type="slidenum">
              <a:rPr lang="en-US" smtClean="0"/>
              <a:t>9</a:t>
            </a:fld>
            <a:endParaRPr lang="en-US"/>
          </a:p>
        </p:txBody>
      </p:sp>
    </p:spTree>
    <p:extLst>
      <p:ext uri="{BB962C8B-B14F-4D97-AF65-F5344CB8AC3E}">
        <p14:creationId xmlns:p14="http://schemas.microsoft.com/office/powerpoint/2010/main" val="2564465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462EA5B-E22D-49B5-BFCD-2A4F58C5DDEB}" type="datetimeFigureOut">
              <a:rPr lang="en-US" smtClean="0"/>
              <a:t>6/15/2017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016A80-8731-43B1-BAB0-B1DA7BEFA1FA}" type="slidenum">
              <a:rPr lang="en-US" smtClean="0"/>
              <a:t>‹#›</a:t>
            </a:fld>
            <a:endParaRPr lang="en-US"/>
          </a:p>
        </p:txBody>
      </p:sp>
    </p:spTree>
    <p:extLst>
      <p:ext uri="{BB962C8B-B14F-4D97-AF65-F5344CB8AC3E}">
        <p14:creationId xmlns:p14="http://schemas.microsoft.com/office/powerpoint/2010/main" val="3433021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62EA5B-E22D-49B5-BFCD-2A4F58C5DDEB}" type="datetimeFigureOut">
              <a:rPr lang="en-US" smtClean="0"/>
              <a:t>6/15/2017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016A80-8731-43B1-BAB0-B1DA7BEFA1FA}" type="slidenum">
              <a:rPr lang="en-US" smtClean="0"/>
              <a:t>‹#›</a:t>
            </a:fld>
            <a:endParaRPr lang="en-US"/>
          </a:p>
        </p:txBody>
      </p:sp>
    </p:spTree>
    <p:extLst>
      <p:ext uri="{BB962C8B-B14F-4D97-AF65-F5344CB8AC3E}">
        <p14:creationId xmlns:p14="http://schemas.microsoft.com/office/powerpoint/2010/main" val="442551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62EA5B-E22D-49B5-BFCD-2A4F58C5DDEB}" type="datetimeFigureOut">
              <a:rPr lang="en-US" smtClean="0"/>
              <a:t>6/15/2017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016A80-8731-43B1-BAB0-B1DA7BEFA1FA}" type="slidenum">
              <a:rPr lang="en-US" smtClean="0"/>
              <a:t>‹#›</a:t>
            </a:fld>
            <a:endParaRPr lang="en-US"/>
          </a:p>
        </p:txBody>
      </p:sp>
    </p:spTree>
    <p:extLst>
      <p:ext uri="{BB962C8B-B14F-4D97-AF65-F5344CB8AC3E}">
        <p14:creationId xmlns:p14="http://schemas.microsoft.com/office/powerpoint/2010/main" val="3768402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62EA5B-E22D-49B5-BFCD-2A4F58C5DDEB}" type="datetimeFigureOut">
              <a:rPr lang="en-US" smtClean="0"/>
              <a:t>6/15/2017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016A80-8731-43B1-BAB0-B1DA7BEFA1FA}" type="slidenum">
              <a:rPr lang="en-US" smtClean="0"/>
              <a:t>‹#›</a:t>
            </a:fld>
            <a:endParaRPr lang="en-US"/>
          </a:p>
        </p:txBody>
      </p:sp>
    </p:spTree>
    <p:extLst>
      <p:ext uri="{BB962C8B-B14F-4D97-AF65-F5344CB8AC3E}">
        <p14:creationId xmlns:p14="http://schemas.microsoft.com/office/powerpoint/2010/main" val="557123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462EA5B-E22D-49B5-BFCD-2A4F58C5DDEB}" type="datetimeFigureOut">
              <a:rPr lang="en-US" smtClean="0"/>
              <a:t>6/15/2017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016A80-8731-43B1-BAB0-B1DA7BEFA1FA}" type="slidenum">
              <a:rPr lang="en-US" smtClean="0"/>
              <a:t>‹#›</a:t>
            </a:fld>
            <a:endParaRPr lang="en-US"/>
          </a:p>
        </p:txBody>
      </p:sp>
    </p:spTree>
    <p:extLst>
      <p:ext uri="{BB962C8B-B14F-4D97-AF65-F5344CB8AC3E}">
        <p14:creationId xmlns:p14="http://schemas.microsoft.com/office/powerpoint/2010/main" val="31310920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462EA5B-E22D-49B5-BFCD-2A4F58C5DDEB}" type="datetimeFigureOut">
              <a:rPr lang="en-US" smtClean="0"/>
              <a:t>6/15/2017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016A80-8731-43B1-BAB0-B1DA7BEFA1FA}" type="slidenum">
              <a:rPr lang="en-US" smtClean="0"/>
              <a:t>‹#›</a:t>
            </a:fld>
            <a:endParaRPr lang="en-US"/>
          </a:p>
        </p:txBody>
      </p:sp>
    </p:spTree>
    <p:extLst>
      <p:ext uri="{BB962C8B-B14F-4D97-AF65-F5344CB8AC3E}">
        <p14:creationId xmlns:p14="http://schemas.microsoft.com/office/powerpoint/2010/main" val="2593933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462EA5B-E22D-49B5-BFCD-2A4F58C5DDEB}" type="datetimeFigureOut">
              <a:rPr lang="en-US" smtClean="0"/>
              <a:t>6/15/2017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016A80-8731-43B1-BAB0-B1DA7BEFA1FA}" type="slidenum">
              <a:rPr lang="en-US" smtClean="0"/>
              <a:t>‹#›</a:t>
            </a:fld>
            <a:endParaRPr lang="en-US"/>
          </a:p>
        </p:txBody>
      </p:sp>
    </p:spTree>
    <p:extLst>
      <p:ext uri="{BB962C8B-B14F-4D97-AF65-F5344CB8AC3E}">
        <p14:creationId xmlns:p14="http://schemas.microsoft.com/office/powerpoint/2010/main" val="1130052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462EA5B-E22D-49B5-BFCD-2A4F58C5DDEB}" type="datetimeFigureOut">
              <a:rPr lang="en-US" smtClean="0"/>
              <a:t>6/15/2017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016A80-8731-43B1-BAB0-B1DA7BEFA1FA}" type="slidenum">
              <a:rPr lang="en-US" smtClean="0"/>
              <a:t>‹#›</a:t>
            </a:fld>
            <a:endParaRPr lang="en-US"/>
          </a:p>
        </p:txBody>
      </p:sp>
    </p:spTree>
    <p:extLst>
      <p:ext uri="{BB962C8B-B14F-4D97-AF65-F5344CB8AC3E}">
        <p14:creationId xmlns:p14="http://schemas.microsoft.com/office/powerpoint/2010/main" val="2977228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62EA5B-E22D-49B5-BFCD-2A4F58C5DDEB}" type="datetimeFigureOut">
              <a:rPr lang="en-US" smtClean="0"/>
              <a:t>6/15/2017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016A80-8731-43B1-BAB0-B1DA7BEFA1FA}" type="slidenum">
              <a:rPr lang="en-US" smtClean="0"/>
              <a:t>‹#›</a:t>
            </a:fld>
            <a:endParaRPr lang="en-US"/>
          </a:p>
        </p:txBody>
      </p:sp>
    </p:spTree>
    <p:extLst>
      <p:ext uri="{BB962C8B-B14F-4D97-AF65-F5344CB8AC3E}">
        <p14:creationId xmlns:p14="http://schemas.microsoft.com/office/powerpoint/2010/main" val="1261199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462EA5B-E22D-49B5-BFCD-2A4F58C5DDEB}" type="datetimeFigureOut">
              <a:rPr lang="en-US" smtClean="0"/>
              <a:t>6/15/2017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016A80-8731-43B1-BAB0-B1DA7BEFA1FA}" type="slidenum">
              <a:rPr lang="en-US" smtClean="0"/>
              <a:t>‹#›</a:t>
            </a:fld>
            <a:endParaRPr lang="en-US"/>
          </a:p>
        </p:txBody>
      </p:sp>
    </p:spTree>
    <p:extLst>
      <p:ext uri="{BB962C8B-B14F-4D97-AF65-F5344CB8AC3E}">
        <p14:creationId xmlns:p14="http://schemas.microsoft.com/office/powerpoint/2010/main" val="442944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462EA5B-E22D-49B5-BFCD-2A4F58C5DDEB}" type="datetimeFigureOut">
              <a:rPr lang="en-US" smtClean="0"/>
              <a:t>6/15/2017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016A80-8731-43B1-BAB0-B1DA7BEFA1FA}" type="slidenum">
              <a:rPr lang="en-US" smtClean="0"/>
              <a:t>‹#›</a:t>
            </a:fld>
            <a:endParaRPr lang="en-US"/>
          </a:p>
        </p:txBody>
      </p:sp>
    </p:spTree>
    <p:extLst>
      <p:ext uri="{BB962C8B-B14F-4D97-AF65-F5344CB8AC3E}">
        <p14:creationId xmlns:p14="http://schemas.microsoft.com/office/powerpoint/2010/main" val="2880459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62EA5B-E22D-49B5-BFCD-2A4F58C5DDEB}" type="datetimeFigureOut">
              <a:rPr lang="en-US" smtClean="0"/>
              <a:t>6/15/2017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016A80-8731-43B1-BAB0-B1DA7BEFA1FA}" type="slidenum">
              <a:rPr lang="en-US" smtClean="0"/>
              <a:t>‹#›</a:t>
            </a:fld>
            <a:endParaRPr lang="en-US"/>
          </a:p>
        </p:txBody>
      </p:sp>
    </p:spTree>
    <p:extLst>
      <p:ext uri="{BB962C8B-B14F-4D97-AF65-F5344CB8AC3E}">
        <p14:creationId xmlns:p14="http://schemas.microsoft.com/office/powerpoint/2010/main" val="15871359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43499" y="601249"/>
            <a:ext cx="6567855" cy="1490598"/>
          </a:xfrm>
        </p:spPr>
        <p:txBody>
          <a:bodyPr>
            <a:normAutofit fontScale="90000"/>
          </a:bodyPr>
          <a:lstStyle/>
          <a:p>
            <a:r>
              <a:rPr lang="en-US" sz="4000" dirty="0">
                <a:latin typeface="+mn-lt"/>
              </a:rPr>
              <a:t>Collection Highlights: American Jewish Immigration Collection</a:t>
            </a:r>
          </a:p>
        </p:txBody>
      </p:sp>
      <p:sp>
        <p:nvSpPr>
          <p:cNvPr id="3" name="Subtitle 2"/>
          <p:cNvSpPr>
            <a:spLocks noGrp="1"/>
          </p:cNvSpPr>
          <p:nvPr>
            <p:ph type="subTitle" idx="1"/>
          </p:nvPr>
        </p:nvSpPr>
        <p:spPr>
          <a:xfrm>
            <a:off x="5275384" y="2830882"/>
            <a:ext cx="6137030" cy="3270980"/>
          </a:xfrm>
        </p:spPr>
        <p:txBody>
          <a:bodyPr>
            <a:normAutofit/>
          </a:bodyPr>
          <a:lstStyle/>
          <a:p>
            <a:r>
              <a:rPr lang="en-US" dirty="0"/>
              <a:t>AJL: The Sky’s the Limit</a:t>
            </a:r>
          </a:p>
          <a:p>
            <a:r>
              <a:rPr lang="en-US" dirty="0"/>
              <a:t>June 21, 2017</a:t>
            </a:r>
          </a:p>
          <a:p>
            <a:endParaRPr lang="en-US" dirty="0"/>
          </a:p>
          <a:p>
            <a:r>
              <a:rPr lang="en-US" dirty="0"/>
              <a:t>Jerry Anne Dickel</a:t>
            </a:r>
          </a:p>
          <a:p>
            <a:r>
              <a:rPr lang="en-US" dirty="0" err="1"/>
              <a:t>Hebraica</a:t>
            </a:r>
            <a:r>
              <a:rPr lang="en-US" dirty="0"/>
              <a:t> Catalog Librarian, Yale University</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143500" cy="6858000"/>
          </a:xfrm>
          <a:prstGeom prst="rect">
            <a:avLst/>
          </a:prstGeom>
        </p:spPr>
      </p:pic>
    </p:spTree>
    <p:extLst>
      <p:ext uri="{BB962C8B-B14F-4D97-AF65-F5344CB8AC3E}">
        <p14:creationId xmlns:p14="http://schemas.microsoft.com/office/powerpoint/2010/main" val="26213112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13044"/>
          </a:xfrm>
        </p:spPr>
        <p:txBody>
          <a:bodyPr/>
          <a:lstStyle/>
          <a:p>
            <a:r>
              <a:rPr lang="en-US" dirty="0"/>
              <a:t>Education</a:t>
            </a:r>
          </a:p>
        </p:txBody>
      </p:sp>
      <p:pic>
        <p:nvPicPr>
          <p:cNvPr id="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38200" y="1315671"/>
            <a:ext cx="3962400" cy="5283201"/>
          </a:xfrm>
        </p:spPr>
      </p:pic>
      <p:sp>
        <p:nvSpPr>
          <p:cNvPr id="4" name="Content Placeholder 3"/>
          <p:cNvSpPr>
            <a:spLocks noGrp="1"/>
          </p:cNvSpPr>
          <p:nvPr>
            <p:ph sz="half" idx="2"/>
          </p:nvPr>
        </p:nvSpPr>
        <p:spPr>
          <a:xfrm>
            <a:off x="5310552" y="1315670"/>
            <a:ext cx="6242539" cy="5283201"/>
          </a:xfrm>
        </p:spPr>
        <p:txBody>
          <a:bodyPr/>
          <a:lstStyle/>
          <a:p>
            <a:r>
              <a:rPr lang="en-US" dirty="0"/>
              <a:t>the Woodbine Agricultural School (1893-1917) NJ</a:t>
            </a:r>
          </a:p>
          <a:p>
            <a:r>
              <a:rPr lang="en-US" dirty="0"/>
              <a:t>Baron De Hirsch Trade School (1895) NYC</a:t>
            </a:r>
          </a:p>
          <a:p>
            <a:pPr lvl="1"/>
            <a:r>
              <a:rPr lang="en-US" dirty="0"/>
              <a:t>East 64th street, between Second and Third avenues</a:t>
            </a:r>
          </a:p>
          <a:p>
            <a:pPr lvl="1"/>
            <a:r>
              <a:rPr lang="en-US" dirty="0"/>
              <a:t>carpentry, house- and sign-painting, plumbing, and the machinist's and electrician's trades</a:t>
            </a:r>
          </a:p>
          <a:p>
            <a:r>
              <a:rPr lang="en-US" dirty="0"/>
              <a:t>English classes</a:t>
            </a:r>
          </a:p>
          <a:p>
            <a:endParaRPr lang="en-US" dirty="0"/>
          </a:p>
        </p:txBody>
      </p:sp>
    </p:spTree>
    <p:extLst>
      <p:ext uri="{BB962C8B-B14F-4D97-AF65-F5344CB8AC3E}">
        <p14:creationId xmlns:p14="http://schemas.microsoft.com/office/powerpoint/2010/main" val="19229859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36956"/>
          </a:xfrm>
        </p:spPr>
        <p:txBody>
          <a:bodyPr>
            <a:normAutofit fontScale="90000"/>
          </a:bodyPr>
          <a:lstStyle/>
          <a:p>
            <a:r>
              <a:rPr lang="en-US" dirty="0"/>
              <a:t>Ruben </a:t>
            </a:r>
            <a:r>
              <a:rPr lang="en-US" dirty="0" err="1"/>
              <a:t>Bickman</a:t>
            </a:r>
            <a:r>
              <a:rPr lang="en-US" dirty="0"/>
              <a:t> (1901)</a:t>
            </a:r>
          </a:p>
        </p:txBody>
      </p:sp>
      <p:pic>
        <p:nvPicPr>
          <p:cNvPr id="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426369" y="1182462"/>
            <a:ext cx="5745831" cy="4554459"/>
          </a:xfrm>
        </p:spPr>
      </p:pic>
      <p:sp>
        <p:nvSpPr>
          <p:cNvPr id="3" name="Content Placeholder 2"/>
          <p:cNvSpPr>
            <a:spLocks noGrp="1"/>
          </p:cNvSpPr>
          <p:nvPr>
            <p:ph sz="half" idx="2"/>
          </p:nvPr>
        </p:nvSpPr>
        <p:spPr>
          <a:xfrm>
            <a:off x="6172200" y="1182462"/>
            <a:ext cx="5181600" cy="4994501"/>
          </a:xfrm>
        </p:spPr>
        <p:txBody>
          <a:bodyPr>
            <a:normAutofit/>
          </a:bodyPr>
          <a:lstStyle/>
          <a:p>
            <a:r>
              <a:rPr lang="en-US" dirty="0"/>
              <a:t>The bearer, Reuben Berkman, has applied to us to assist him to get his wife and two children from the steamer, Nederland, which just arrived from Europe.  We understand that they are to be returned on account of the child’s illness, and we would ask you to see if it is not possible that they be detained until the child is better, instead of being sent back.</a:t>
            </a:r>
            <a:endParaRPr lang="en-US" dirty="0"/>
          </a:p>
        </p:txBody>
      </p:sp>
    </p:spTree>
    <p:extLst>
      <p:ext uri="{BB962C8B-B14F-4D97-AF65-F5344CB8AC3E}">
        <p14:creationId xmlns:p14="http://schemas.microsoft.com/office/powerpoint/2010/main" val="27791170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49691"/>
          </a:xfrm>
        </p:spPr>
        <p:txBody>
          <a:bodyPr/>
          <a:lstStyle/>
          <a:p>
            <a:r>
              <a:rPr lang="en-US" dirty="0"/>
              <a:t>Perla </a:t>
            </a:r>
            <a:r>
              <a:rPr lang="en-US" dirty="0" err="1"/>
              <a:t>Gelman</a:t>
            </a:r>
            <a:r>
              <a:rPr lang="en-US" dirty="0"/>
              <a:t> and 3 children (1918)</a:t>
            </a:r>
          </a:p>
        </p:txBody>
      </p:sp>
      <p:pic>
        <p:nvPicPr>
          <p:cNvPr id="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38200" y="1532101"/>
            <a:ext cx="5181600" cy="3886200"/>
          </a:xfrm>
        </p:spPr>
      </p:pic>
      <p:pic>
        <p:nvPicPr>
          <p:cNvPr id="6" name="Content Placeholder 5"/>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172200" y="1532101"/>
            <a:ext cx="5181600" cy="3886200"/>
          </a:xfrm>
        </p:spPr>
      </p:pic>
    </p:spTree>
    <p:extLst>
      <p:ext uri="{BB962C8B-B14F-4D97-AF65-F5344CB8AC3E}">
        <p14:creationId xmlns:p14="http://schemas.microsoft.com/office/powerpoint/2010/main" val="35491219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281835" y="950311"/>
            <a:ext cx="5714090" cy="4285567"/>
          </a:xfrm>
        </p:spPr>
      </p:pic>
      <p:pic>
        <p:nvPicPr>
          <p:cNvPr id="6" name="Content Placeholder 5"/>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172199" y="950311"/>
            <a:ext cx="5714090" cy="4285567"/>
          </a:xfrm>
        </p:spPr>
      </p:pic>
    </p:spTree>
    <p:extLst>
      <p:ext uri="{BB962C8B-B14F-4D97-AF65-F5344CB8AC3E}">
        <p14:creationId xmlns:p14="http://schemas.microsoft.com/office/powerpoint/2010/main" val="8904776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592255" y="175310"/>
            <a:ext cx="4919698" cy="6559598"/>
          </a:xfrm>
        </p:spPr>
      </p:pic>
      <p:pic>
        <p:nvPicPr>
          <p:cNvPr id="6" name="Content Placeholder 5"/>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480617" y="175309"/>
            <a:ext cx="4931798" cy="6575731"/>
          </a:xfrm>
        </p:spPr>
      </p:pic>
    </p:spTree>
    <p:extLst>
      <p:ext uri="{BB962C8B-B14F-4D97-AF65-F5344CB8AC3E}">
        <p14:creationId xmlns:p14="http://schemas.microsoft.com/office/powerpoint/2010/main" val="16191486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14193" y="685077"/>
            <a:ext cx="4008328" cy="5502781"/>
          </a:xfrm>
          <a:prstGeom prst="rect">
            <a:avLst/>
          </a:prstGeom>
          <a:noFill/>
        </p:spPr>
        <p:txBody>
          <a:bodyPr wrap="square" rtlCol="0">
            <a:spAutoFit/>
          </a:bodyPr>
          <a:lstStyle/>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370" y="7467"/>
            <a:ext cx="5143500" cy="68580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31219" y="7467"/>
            <a:ext cx="5143500" cy="6858000"/>
          </a:xfrm>
          <a:prstGeom prst="rect">
            <a:avLst/>
          </a:prstGeom>
        </p:spPr>
      </p:pic>
    </p:spTree>
    <p:extLst>
      <p:ext uri="{BB962C8B-B14F-4D97-AF65-F5344CB8AC3E}">
        <p14:creationId xmlns:p14="http://schemas.microsoft.com/office/powerpoint/2010/main" val="25469640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757" y="0"/>
            <a:ext cx="5143500" cy="6858000"/>
          </a:xfrm>
          <a:prstGeom prst="rect">
            <a:avLst/>
          </a:prstGeom>
        </p:spPr>
      </p:pic>
      <p:sp>
        <p:nvSpPr>
          <p:cNvPr id="4" name="TextBox 3"/>
          <p:cNvSpPr txBox="1"/>
          <p:nvPr/>
        </p:nvSpPr>
        <p:spPr>
          <a:xfrm>
            <a:off x="6187857" y="588721"/>
            <a:ext cx="4772416" cy="4247317"/>
          </a:xfrm>
          <a:prstGeom prst="rect">
            <a:avLst/>
          </a:prstGeom>
          <a:noFill/>
        </p:spPr>
        <p:txBody>
          <a:bodyPr wrap="square" rtlCol="0">
            <a:spAutoFit/>
          </a:bodyPr>
          <a:lstStyle/>
          <a:p>
            <a:r>
              <a:rPr lang="en-US" b="1" dirty="0"/>
              <a:t>A Response to the Balfour Declaration by the Central Conference of American Rabbis</a:t>
            </a:r>
          </a:p>
          <a:p>
            <a:endParaRPr lang="en-US" dirty="0"/>
          </a:p>
          <a:p>
            <a:r>
              <a:rPr lang="en-US" dirty="0"/>
              <a:t>“We hold that Jews in Palestine as well as anywhere else in the world are entitled to equality in political, civil and religious rights but we do not subscribe to the phrase in the declaration which says , ‘Palestine is to be a national home-land for the Jewish people.’ … We hold that Jewish people are and of right ought to be at home in all lands.”  </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3897301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16900" y="1127343"/>
            <a:ext cx="7716032" cy="1477328"/>
          </a:xfrm>
          <a:prstGeom prst="rect">
            <a:avLst/>
          </a:prstGeom>
          <a:noFill/>
        </p:spPr>
        <p:txBody>
          <a:bodyPr wrap="square" rtlCol="0">
            <a:spAutoFit/>
          </a:bodyPr>
          <a:lstStyle/>
          <a:p>
            <a:r>
              <a:rPr lang="en-US" dirty="0"/>
              <a:t>Related Collections:</a:t>
            </a:r>
          </a:p>
          <a:p>
            <a:pPr marL="285750" indent="-285750">
              <a:buFont typeface="Arial" panose="020B0604020202020204" pitchFamily="34" charset="0"/>
              <a:buChar char="•"/>
            </a:pPr>
            <a:r>
              <a:rPr lang="en-US" dirty="0"/>
              <a:t>American Jewish Historical Society: Baron de Hirsch Fund Records (109 linear feet)</a:t>
            </a:r>
          </a:p>
          <a:p>
            <a:pPr marL="285750" indent="-285750">
              <a:buFont typeface="Arial" panose="020B0604020202020204" pitchFamily="34" charset="0"/>
              <a:buChar char="•"/>
            </a:pPr>
            <a:r>
              <a:rPr lang="en-US" dirty="0"/>
              <a:t>YIVO: HIAS Archive; United Hebrew Charities (1849-1916)</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850011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American Jewish Immigration Collection</a:t>
            </a:r>
          </a:p>
        </p:txBody>
      </p:sp>
      <p:pic>
        <p:nvPicPr>
          <p:cNvPr id="5" name="Content Placeholder 4"/>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l="13557" t="-1068" r="4735" b="-1"/>
          <a:stretch/>
        </p:blipFill>
        <p:spPr>
          <a:xfrm>
            <a:off x="875779" y="1803747"/>
            <a:ext cx="4233798" cy="3927704"/>
          </a:xfrm>
        </p:spPr>
      </p:pic>
      <p:sp>
        <p:nvSpPr>
          <p:cNvPr id="4" name="Content Placeholder 3"/>
          <p:cNvSpPr>
            <a:spLocks noGrp="1"/>
          </p:cNvSpPr>
          <p:nvPr>
            <p:ph sz="half" idx="2"/>
          </p:nvPr>
        </p:nvSpPr>
        <p:spPr>
          <a:xfrm>
            <a:off x="5423770" y="1690688"/>
            <a:ext cx="5930030" cy="4785267"/>
          </a:xfrm>
        </p:spPr>
        <p:txBody>
          <a:bodyPr>
            <a:normAutofit lnSpcReduction="10000"/>
          </a:bodyPr>
          <a:lstStyle/>
          <a:p>
            <a:r>
              <a:rPr lang="en-US" dirty="0"/>
              <a:t>Correspondence, reports, and other documents concerning Jewish immigration from Eastern Europe and Russia into the United States</a:t>
            </a:r>
          </a:p>
          <a:p>
            <a:pPr lvl="1"/>
            <a:r>
              <a:rPr lang="en-US" dirty="0"/>
              <a:t>Archives of Louis Levy, President of the Association of Jewish Immigrants in Philadelphia; Joseph Ehrlich, agent for the Association of Jewish Immigrants</a:t>
            </a:r>
          </a:p>
          <a:p>
            <a:r>
              <a:rPr lang="en-US" dirty="0"/>
              <a:t>Dates covered: 1888-1938</a:t>
            </a:r>
          </a:p>
          <a:p>
            <a:pPr lvl="1"/>
            <a:r>
              <a:rPr lang="en-US" dirty="0"/>
              <a:t>Bulk of the collection 1888-1918</a:t>
            </a:r>
          </a:p>
          <a:p>
            <a:r>
              <a:rPr lang="en-US" dirty="0"/>
              <a:t>2 boxes (300+ items) </a:t>
            </a:r>
          </a:p>
          <a:p>
            <a:pPr lvl="1"/>
            <a:r>
              <a:rPr lang="en-US" dirty="0"/>
              <a:t>Organized chronologically</a:t>
            </a:r>
          </a:p>
          <a:p>
            <a:endParaRPr lang="en-US" dirty="0"/>
          </a:p>
          <a:p>
            <a:endParaRPr lang="en-US" dirty="0"/>
          </a:p>
          <a:p>
            <a:endParaRPr lang="en-US" dirty="0"/>
          </a:p>
        </p:txBody>
      </p:sp>
    </p:spTree>
    <p:extLst>
      <p:ext uri="{BB962C8B-B14F-4D97-AF65-F5344CB8AC3E}">
        <p14:creationId xmlns:p14="http://schemas.microsoft.com/office/powerpoint/2010/main" val="33613931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Baron de Hirsch (1831-1896)</a:t>
            </a:r>
          </a:p>
        </p:txBody>
      </p:sp>
      <p:sp>
        <p:nvSpPr>
          <p:cNvPr id="4" name="Content Placeholder 3"/>
          <p:cNvSpPr>
            <a:spLocks noGrp="1"/>
          </p:cNvSpPr>
          <p:nvPr>
            <p:ph sz="half" idx="2"/>
          </p:nvPr>
        </p:nvSpPr>
        <p:spPr>
          <a:xfrm>
            <a:off x="4343400" y="1561856"/>
            <a:ext cx="7278328" cy="4615107"/>
          </a:xfrm>
        </p:spPr>
        <p:txBody>
          <a:bodyPr/>
          <a:lstStyle/>
          <a:p>
            <a:r>
              <a:rPr lang="en-US" dirty="0"/>
              <a:t>The solution to Jewish oppression in Russia was emigration.</a:t>
            </a:r>
          </a:p>
          <a:p>
            <a:pPr lvl="1"/>
            <a:r>
              <a:rPr lang="en-US" dirty="0"/>
              <a:t>Pogroms (1881 and following)</a:t>
            </a:r>
          </a:p>
          <a:p>
            <a:pPr lvl="1"/>
            <a:r>
              <a:rPr lang="en-US" dirty="0"/>
              <a:t>"Temporary Laws" of May 1882, and other oppressive measures</a:t>
            </a:r>
          </a:p>
          <a:p>
            <a:pPr lvl="1"/>
            <a:r>
              <a:rPr lang="en-US" dirty="0"/>
              <a:t>Conscription</a:t>
            </a:r>
          </a:p>
          <a:p>
            <a:r>
              <a:rPr lang="en-US" dirty="0"/>
              <a:t>The Baron de Hirsch Fund</a:t>
            </a:r>
          </a:p>
          <a:p>
            <a:pPr lvl="1"/>
            <a:r>
              <a:rPr lang="en-US" dirty="0"/>
              <a:t>Incorporation, 1891, NYC. </a:t>
            </a:r>
          </a:p>
          <a:p>
            <a:pPr lvl="1"/>
            <a:r>
              <a:rPr lang="en-US" dirty="0"/>
              <a:t>$2.4 million capital</a:t>
            </a:r>
          </a:p>
          <a:p>
            <a:pPr lvl="1"/>
            <a:endParaRPr lang="en-US" dirty="0"/>
          </a:p>
        </p:txBody>
      </p:sp>
      <p:pic>
        <p:nvPicPr>
          <p:cNvPr id="9" name="Content Placeholder 8"/>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38200" y="1561856"/>
            <a:ext cx="3263503" cy="4351338"/>
          </a:xfrm>
        </p:spPr>
      </p:pic>
    </p:spTree>
    <p:extLst>
      <p:ext uri="{BB962C8B-B14F-4D97-AF65-F5344CB8AC3E}">
        <p14:creationId xmlns:p14="http://schemas.microsoft.com/office/powerpoint/2010/main" val="1874279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37582"/>
          </a:xfrm>
        </p:spPr>
        <p:txBody>
          <a:bodyPr/>
          <a:lstStyle/>
          <a:p>
            <a:r>
              <a:rPr lang="en-US" dirty="0"/>
              <a:t>Letter from Hirsch dated 1889</a:t>
            </a:r>
          </a:p>
        </p:txBody>
      </p:sp>
      <p:pic>
        <p:nvPicPr>
          <p:cNvPr id="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38200" y="1302708"/>
            <a:ext cx="4598096" cy="4351338"/>
          </a:xfrm>
        </p:spPr>
      </p:pic>
      <p:sp>
        <p:nvSpPr>
          <p:cNvPr id="7" name="Content Placeholder 6"/>
          <p:cNvSpPr>
            <a:spLocks noGrp="1"/>
          </p:cNvSpPr>
          <p:nvPr>
            <p:ph sz="half" idx="2"/>
          </p:nvPr>
        </p:nvSpPr>
        <p:spPr>
          <a:xfrm>
            <a:off x="5724395" y="1302708"/>
            <a:ext cx="5629405" cy="4874255"/>
          </a:xfrm>
        </p:spPr>
        <p:txBody>
          <a:bodyPr>
            <a:normAutofit fontScale="85000" lnSpcReduction="20000"/>
          </a:bodyPr>
          <a:lstStyle/>
          <a:p>
            <a:pPr marL="0" indent="0">
              <a:buNone/>
            </a:pPr>
            <a:r>
              <a:rPr lang="en-US" dirty="0"/>
              <a:t>Post scriptum:</a:t>
            </a:r>
          </a:p>
          <a:p>
            <a:pPr marL="0" indent="0">
              <a:buNone/>
            </a:pPr>
            <a:r>
              <a:rPr lang="en-US" dirty="0"/>
              <a:t>I make no doubt that you understood from the outset that my trust is exclusively for the benefit of the Russian Jews in the first place, and of the </a:t>
            </a:r>
            <a:r>
              <a:rPr lang="en-US" dirty="0" err="1"/>
              <a:t>Roumanian</a:t>
            </a:r>
            <a:r>
              <a:rPr lang="en-US" dirty="0"/>
              <a:t> Jews in the second, and that you took this point into account, as I never had any other object in view. … My point of view will be, I am sure, quite </a:t>
            </a:r>
            <a:r>
              <a:rPr lang="en-US" dirty="0" err="1"/>
              <a:t>inteligible</a:t>
            </a:r>
            <a:r>
              <a:rPr lang="en-US" dirty="0"/>
              <a:t> to you, Gentlemen.  It is the very poorest of our brethren which I wish to benefit and there cannot be any doubt that the misery of the Jews in both Russia and </a:t>
            </a:r>
            <a:r>
              <a:rPr lang="en-US" dirty="0" err="1"/>
              <a:t>Roumania</a:t>
            </a:r>
            <a:r>
              <a:rPr lang="en-US" dirty="0"/>
              <a:t> is the most cruel, and there they cannot fight for their existence under the hard special laws in those countries.  While in other parts of Europe they are not so hardly oppressed.</a:t>
            </a:r>
          </a:p>
          <a:p>
            <a:endParaRPr lang="en-US" dirty="0"/>
          </a:p>
        </p:txBody>
      </p:sp>
    </p:spTree>
    <p:extLst>
      <p:ext uri="{BB962C8B-B14F-4D97-AF65-F5344CB8AC3E}">
        <p14:creationId xmlns:p14="http://schemas.microsoft.com/office/powerpoint/2010/main" val="40995824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62217"/>
          </a:xfrm>
        </p:spPr>
        <p:txBody>
          <a:bodyPr>
            <a:normAutofit fontScale="90000"/>
          </a:bodyPr>
          <a:lstStyle/>
          <a:p>
            <a:r>
              <a:rPr lang="en-US" sz="4000" dirty="0"/>
              <a:t>Letter from Moses A. </a:t>
            </a:r>
            <a:r>
              <a:rPr lang="en-US" sz="4000" dirty="0" err="1"/>
              <a:t>Dropsie</a:t>
            </a:r>
            <a:r>
              <a:rPr lang="en-US" sz="4000" dirty="0"/>
              <a:t> to </a:t>
            </a:r>
            <a:r>
              <a:rPr lang="en-US" sz="4000" dirty="0" err="1"/>
              <a:t>Isidore</a:t>
            </a:r>
            <a:r>
              <a:rPr lang="en-US" sz="4000" dirty="0"/>
              <a:t> Loeb, 1889</a:t>
            </a:r>
          </a:p>
        </p:txBody>
      </p:sp>
      <p:pic>
        <p:nvPicPr>
          <p:cNvPr id="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38200" y="1127342"/>
            <a:ext cx="3751385" cy="5022516"/>
          </a:xfrm>
        </p:spPr>
      </p:pic>
      <p:sp>
        <p:nvSpPr>
          <p:cNvPr id="4" name="Content Placeholder 3"/>
          <p:cNvSpPr>
            <a:spLocks noGrp="1"/>
          </p:cNvSpPr>
          <p:nvPr>
            <p:ph sz="half" idx="2"/>
          </p:nvPr>
        </p:nvSpPr>
        <p:spPr>
          <a:xfrm>
            <a:off x="4923691" y="1127342"/>
            <a:ext cx="6430109" cy="5439445"/>
          </a:xfrm>
        </p:spPr>
        <p:txBody>
          <a:bodyPr>
            <a:normAutofit fontScale="70000" lnSpcReduction="20000"/>
          </a:bodyPr>
          <a:lstStyle/>
          <a:p>
            <a:r>
              <a:rPr lang="en-US" dirty="0"/>
              <a:t>Suggestions on how the Baron de Hirsch fund should be utilized:</a:t>
            </a:r>
          </a:p>
          <a:p>
            <a:pPr marL="457200" lvl="1" indent="0">
              <a:buNone/>
            </a:pPr>
            <a:r>
              <a:rPr lang="en-US" dirty="0"/>
              <a:t>The objects of such help should be: </a:t>
            </a:r>
          </a:p>
          <a:p>
            <a:pPr marL="914400" lvl="1" indent="-457200">
              <a:buFont typeface="+mj-lt"/>
              <a:buAutoNum type="arabicPeriod"/>
            </a:pPr>
            <a:r>
              <a:rPr lang="en-US" dirty="0"/>
              <a:t>To give to certain worthy persons enough to commence a little business or trade, or to help them and their children to learn trades.</a:t>
            </a:r>
          </a:p>
          <a:p>
            <a:pPr marL="914400" lvl="1" indent="-457200">
              <a:buFont typeface="+mj-lt"/>
              <a:buAutoNum type="arabicPeriod"/>
            </a:pPr>
            <a:r>
              <a:rPr lang="en-US" dirty="0"/>
              <a:t>To aid other persons of the same kind by loans to effect the same purpose.</a:t>
            </a:r>
          </a:p>
          <a:p>
            <a:pPr marL="914400" lvl="1" indent="-457200">
              <a:buFont typeface="+mj-lt"/>
              <a:buAutoNum type="arabicPeriod"/>
            </a:pPr>
            <a:r>
              <a:rPr lang="en-US" dirty="0"/>
              <a:t>To help persons who are capable of only the simpler and ill-paid forms of labor to become fitted for better paid employments.</a:t>
            </a:r>
          </a:p>
          <a:p>
            <a:pPr marL="914400" lvl="1" indent="-457200">
              <a:buFont typeface="+mj-lt"/>
              <a:buAutoNum type="arabicPeriod"/>
            </a:pPr>
            <a:r>
              <a:rPr lang="en-US" dirty="0"/>
              <a:t>To help children of such persons to learn trades for which they are adapted.</a:t>
            </a:r>
          </a:p>
          <a:p>
            <a:pPr marL="914400" lvl="1" indent="-457200">
              <a:buFont typeface="+mj-lt"/>
              <a:buAutoNum type="arabicPeriod"/>
            </a:pPr>
            <a:r>
              <a:rPr lang="en-US" dirty="0"/>
              <a:t>To give to working immigrants and their children opportunities to learn the English language and other necessary elementary subjects at times after their labor ceases- so that they may add to their earning powers by increased adaptation to environing circumstances.</a:t>
            </a:r>
          </a:p>
          <a:p>
            <a:pPr marL="914400" lvl="1" indent="-457200">
              <a:buFont typeface="+mj-lt"/>
              <a:buAutoNum type="arabicPeriod"/>
            </a:pPr>
            <a:r>
              <a:rPr lang="en-US" dirty="0"/>
              <a:t>To help persons already established in agricultural, mechanical or other labor by loans or gifts so as to convert their struggling existence into one of permanent success.</a:t>
            </a:r>
          </a:p>
          <a:p>
            <a:r>
              <a:rPr lang="en-US" dirty="0"/>
              <a:t>Opposition to using the fund to establish exclusively Jewish agricultural colonies or Jewish manufacturing enterprises.</a:t>
            </a:r>
          </a:p>
        </p:txBody>
      </p:sp>
    </p:spTree>
    <p:extLst>
      <p:ext uri="{BB962C8B-B14F-4D97-AF65-F5344CB8AC3E}">
        <p14:creationId xmlns:p14="http://schemas.microsoft.com/office/powerpoint/2010/main" val="433836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4250" y="0"/>
            <a:ext cx="5143500" cy="6858000"/>
          </a:xfrm>
          <a:prstGeom prst="rect">
            <a:avLst/>
          </a:prstGeom>
        </p:spPr>
      </p:pic>
    </p:spTree>
    <p:extLst>
      <p:ext uri="{BB962C8B-B14F-4D97-AF65-F5344CB8AC3E}">
        <p14:creationId xmlns:p14="http://schemas.microsoft.com/office/powerpoint/2010/main" val="4723447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87270"/>
          </a:xfrm>
        </p:spPr>
        <p:txBody>
          <a:bodyPr>
            <a:normAutofit/>
          </a:bodyPr>
          <a:lstStyle/>
          <a:p>
            <a:r>
              <a:rPr lang="en-US" sz="4000" dirty="0"/>
              <a:t>Letter from Myer S. Isaacs to </a:t>
            </a:r>
            <a:r>
              <a:rPr lang="en-US" sz="4000" dirty="0" err="1"/>
              <a:t>Isidor</a:t>
            </a:r>
            <a:r>
              <a:rPr lang="en-US" sz="4000" dirty="0"/>
              <a:t> Loeb, 1890</a:t>
            </a:r>
          </a:p>
        </p:txBody>
      </p:sp>
      <p:pic>
        <p:nvPicPr>
          <p:cNvPr id="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958004" y="1312057"/>
            <a:ext cx="3588944" cy="4961275"/>
          </a:xfrm>
        </p:spPr>
      </p:pic>
      <p:sp>
        <p:nvSpPr>
          <p:cNvPr id="4" name="Content Placeholder 3"/>
          <p:cNvSpPr>
            <a:spLocks noGrp="1"/>
          </p:cNvSpPr>
          <p:nvPr>
            <p:ph sz="half" idx="2"/>
          </p:nvPr>
        </p:nvSpPr>
        <p:spPr>
          <a:xfrm>
            <a:off x="4985359" y="1312058"/>
            <a:ext cx="6368441" cy="5149164"/>
          </a:xfrm>
        </p:spPr>
        <p:txBody>
          <a:bodyPr>
            <a:normAutofit/>
          </a:bodyPr>
          <a:lstStyle/>
          <a:p>
            <a:r>
              <a:rPr lang="en-US" sz="2400" dirty="0"/>
              <a:t>“Is it not possible for the German, French, and English Committees to take charge in their countries of families of whom only the wage earner should be sent to America?</a:t>
            </a:r>
          </a:p>
          <a:p>
            <a:r>
              <a:rPr lang="en-US" sz="2400" dirty="0"/>
              <a:t>“The classes recommended will include: 1</a:t>
            </a:r>
            <a:r>
              <a:rPr lang="en-US" sz="2400" baseline="30000" dirty="0"/>
              <a:t>st</a:t>
            </a:r>
            <a:r>
              <a:rPr lang="en-US" sz="2400" dirty="0"/>
              <a:t>: -Skilled laborers. 2</a:t>
            </a:r>
            <a:r>
              <a:rPr lang="en-US" sz="2400" baseline="30000" dirty="0"/>
              <a:t>nd</a:t>
            </a:r>
            <a:r>
              <a:rPr lang="en-US" sz="2400" dirty="0"/>
              <a:t>:-Young men able and willing to endure the struggles of life until they can accumulate savings. 3</a:t>
            </a:r>
            <a:r>
              <a:rPr lang="en-US" sz="2400" baseline="30000" dirty="0"/>
              <a:t>rd</a:t>
            </a:r>
            <a:r>
              <a:rPr lang="en-US" sz="2400" dirty="0"/>
              <a:t>:-Fathers of small families who understand farming or have trade, and who can, if practicable, leave their families in Europe until they have located in America and saved something with which to bring out their families.”</a:t>
            </a:r>
          </a:p>
        </p:txBody>
      </p:sp>
    </p:spTree>
    <p:extLst>
      <p:ext uri="{BB962C8B-B14F-4D97-AF65-F5344CB8AC3E}">
        <p14:creationId xmlns:p14="http://schemas.microsoft.com/office/powerpoint/2010/main" val="402149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206864"/>
            <a:ext cx="10660693" cy="1208577"/>
          </a:xfrm>
        </p:spPr>
        <p:txBody>
          <a:bodyPr>
            <a:normAutofit fontScale="90000"/>
          </a:bodyPr>
          <a:lstStyle/>
          <a:p>
            <a:r>
              <a:rPr lang="en-US" dirty="0"/>
              <a:t>Annual report of the Association of Jewish Immigrants, by Joseph </a:t>
            </a:r>
            <a:r>
              <a:rPr lang="en-US" dirty="0" err="1"/>
              <a:t>Erhlich</a:t>
            </a:r>
            <a:r>
              <a:rPr lang="en-US" dirty="0"/>
              <a:t>, 1901</a:t>
            </a:r>
          </a:p>
        </p:txBody>
      </p:sp>
      <p:pic>
        <p:nvPicPr>
          <p:cNvPr id="7" name="Content Placeholder 6"/>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38200" y="1579439"/>
            <a:ext cx="3751385" cy="5001846"/>
          </a:xfrm>
        </p:spPr>
      </p:pic>
      <p:pic>
        <p:nvPicPr>
          <p:cNvPr id="8" name="Content Placeholder 7"/>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5192923" y="1579440"/>
            <a:ext cx="3751384" cy="5001845"/>
          </a:xfrm>
        </p:spPr>
      </p:pic>
    </p:spTree>
    <p:extLst>
      <p:ext uri="{BB962C8B-B14F-4D97-AF65-F5344CB8AC3E}">
        <p14:creationId xmlns:p14="http://schemas.microsoft.com/office/powerpoint/2010/main" val="16794589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775570" y="173114"/>
            <a:ext cx="4397679" cy="6449829"/>
          </a:xfrm>
        </p:spPr>
      </p:pic>
      <p:pic>
        <p:nvPicPr>
          <p:cNvPr id="2" name="Content Placeholder 1"/>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5959909" y="173113"/>
            <a:ext cx="4574479" cy="6446161"/>
          </a:xfrm>
        </p:spPr>
      </p:pic>
    </p:spTree>
    <p:extLst>
      <p:ext uri="{BB962C8B-B14F-4D97-AF65-F5344CB8AC3E}">
        <p14:creationId xmlns:p14="http://schemas.microsoft.com/office/powerpoint/2010/main" val="154021350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1625</TotalTime>
  <Words>2183</Words>
  <Application>Microsoft Office PowerPoint</Application>
  <PresentationFormat>Widescreen</PresentationFormat>
  <Paragraphs>134</Paragraphs>
  <Slides>17</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Collection Highlights: American Jewish Immigration Collection</vt:lpstr>
      <vt:lpstr>American Jewish Immigration Collection</vt:lpstr>
      <vt:lpstr>Baron de Hirsch (1831-1896)</vt:lpstr>
      <vt:lpstr>Letter from Hirsch dated 1889</vt:lpstr>
      <vt:lpstr>Letter from Moses A. Dropsie to Isidore Loeb, 1889</vt:lpstr>
      <vt:lpstr>PowerPoint Presentation</vt:lpstr>
      <vt:lpstr>Letter from Myer S. Isaacs to Isidor Loeb, 1890</vt:lpstr>
      <vt:lpstr>Annual report of the Association of Jewish Immigrants, by Joseph Erhlich, 1901</vt:lpstr>
      <vt:lpstr>PowerPoint Presentation</vt:lpstr>
      <vt:lpstr>Education</vt:lpstr>
      <vt:lpstr>Ruben Bickman (1901)</vt:lpstr>
      <vt:lpstr>Perla Gelman and 3 children (1918)</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Collection Highlights</dc:title>
  <dc:creator>Dickel, Geraldine</dc:creator>
  <cp:lastModifiedBy>Dickel, Geraldine</cp:lastModifiedBy>
  <cp:revision>102</cp:revision>
  <dcterms:created xsi:type="dcterms:W3CDTF">2017-06-12T14:54:08Z</dcterms:created>
  <dcterms:modified xsi:type="dcterms:W3CDTF">2017-06-15T20:43:27Z</dcterms:modified>
</cp:coreProperties>
</file>