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0"/>
  </p:notesMasterIdLst>
  <p:sldIdLst>
    <p:sldId id="256" r:id="rId2"/>
    <p:sldId id="290" r:id="rId3"/>
    <p:sldId id="291" r:id="rId4"/>
    <p:sldId id="301" r:id="rId5"/>
    <p:sldId id="294" r:id="rId6"/>
    <p:sldId id="302" r:id="rId7"/>
    <p:sldId id="257" r:id="rId8"/>
    <p:sldId id="321" r:id="rId9"/>
    <p:sldId id="305" r:id="rId10"/>
    <p:sldId id="306" r:id="rId11"/>
    <p:sldId id="308" r:id="rId12"/>
    <p:sldId id="309" r:id="rId13"/>
    <p:sldId id="307" r:id="rId14"/>
    <p:sldId id="324" r:id="rId15"/>
    <p:sldId id="260" r:id="rId16"/>
    <p:sldId id="310" r:id="rId17"/>
    <p:sldId id="258" r:id="rId18"/>
    <p:sldId id="261" r:id="rId19"/>
    <p:sldId id="311" r:id="rId20"/>
    <p:sldId id="312" r:id="rId21"/>
    <p:sldId id="313" r:id="rId22"/>
    <p:sldId id="314" r:id="rId23"/>
    <p:sldId id="315" r:id="rId24"/>
    <p:sldId id="303" r:id="rId25"/>
    <p:sldId id="325" r:id="rId26"/>
    <p:sldId id="304" r:id="rId27"/>
    <p:sldId id="316" r:id="rId28"/>
    <p:sldId id="317" r:id="rId29"/>
    <p:sldId id="299" r:id="rId30"/>
    <p:sldId id="300" r:id="rId31"/>
    <p:sldId id="293" r:id="rId32"/>
    <p:sldId id="319" r:id="rId33"/>
    <p:sldId id="320" r:id="rId34"/>
    <p:sldId id="318" r:id="rId35"/>
    <p:sldId id="268" r:id="rId36"/>
    <p:sldId id="326" r:id="rId37"/>
    <p:sldId id="327" r:id="rId38"/>
    <p:sldId id="328" r:id="rId39"/>
    <p:sldId id="272" r:id="rId40"/>
    <p:sldId id="274" r:id="rId41"/>
    <p:sldId id="275" r:id="rId42"/>
    <p:sldId id="276" r:id="rId43"/>
    <p:sldId id="281" r:id="rId44"/>
    <p:sldId id="277" r:id="rId45"/>
    <p:sldId id="278" r:id="rId46"/>
    <p:sldId id="279" r:id="rId47"/>
    <p:sldId id="280" r:id="rId48"/>
    <p:sldId id="282" r:id="rId49"/>
    <p:sldId id="283" r:id="rId50"/>
    <p:sldId id="284" r:id="rId51"/>
    <p:sldId id="285" r:id="rId52"/>
    <p:sldId id="329" r:id="rId53"/>
    <p:sldId id="330" r:id="rId54"/>
    <p:sldId id="331" r:id="rId55"/>
    <p:sldId id="332" r:id="rId56"/>
    <p:sldId id="333" r:id="rId57"/>
    <p:sldId id="334" r:id="rId58"/>
    <p:sldId id="335" r:id="rId59"/>
    <p:sldId id="336" r:id="rId60"/>
    <p:sldId id="337" r:id="rId61"/>
    <p:sldId id="338" r:id="rId62"/>
    <p:sldId id="339" r:id="rId63"/>
    <p:sldId id="340" r:id="rId64"/>
    <p:sldId id="341" r:id="rId65"/>
    <p:sldId id="342" r:id="rId66"/>
    <p:sldId id="343" r:id="rId67"/>
    <p:sldId id="344" r:id="rId68"/>
    <p:sldId id="345"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36" autoAdjust="0"/>
  </p:normalViewPr>
  <p:slideViewPr>
    <p:cSldViewPr>
      <p:cViewPr>
        <p:scale>
          <a:sx n="66" d="100"/>
          <a:sy n="66" d="100"/>
        </p:scale>
        <p:origin x="-1680" y="-5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F88237-39DF-4FBA-AF12-80B9CE2567EE}"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ABEA9260-9C72-4307-BEFC-FD5C1A3414F5}">
      <dgm:prSet phldrT="[Text]"/>
      <dgm:spPr/>
      <dgm:t>
        <a:bodyPr/>
        <a:lstStyle/>
        <a:p>
          <a:r>
            <a:rPr lang="en-US" dirty="0" smtClean="0"/>
            <a:t>Mind</a:t>
          </a:r>
          <a:endParaRPr lang="en-US" dirty="0"/>
        </a:p>
      </dgm:t>
    </dgm:pt>
    <dgm:pt modelId="{6717BD21-D422-4A7A-BC7F-00734CD73619}" type="parTrans" cxnId="{300061BE-2F2E-41FF-A1AC-3C1A985D28A3}">
      <dgm:prSet/>
      <dgm:spPr/>
      <dgm:t>
        <a:bodyPr/>
        <a:lstStyle/>
        <a:p>
          <a:endParaRPr lang="en-US"/>
        </a:p>
      </dgm:t>
    </dgm:pt>
    <dgm:pt modelId="{B0AD9727-428B-4B26-8A5E-7718FE87A487}" type="sibTrans" cxnId="{300061BE-2F2E-41FF-A1AC-3C1A985D28A3}">
      <dgm:prSet/>
      <dgm:spPr/>
      <dgm:t>
        <a:bodyPr/>
        <a:lstStyle/>
        <a:p>
          <a:endParaRPr lang="en-US"/>
        </a:p>
      </dgm:t>
    </dgm:pt>
    <dgm:pt modelId="{8FB78D08-A174-4C1E-8B32-F6397519D9F3}">
      <dgm:prSet phldrT="[Text]"/>
      <dgm:spPr/>
      <dgm:t>
        <a:bodyPr/>
        <a:lstStyle/>
        <a:p>
          <a:r>
            <a:rPr lang="en-US" dirty="0" smtClean="0"/>
            <a:t>Relationships</a:t>
          </a:r>
          <a:endParaRPr lang="en-US" dirty="0"/>
        </a:p>
      </dgm:t>
    </dgm:pt>
    <dgm:pt modelId="{752DE01F-CBC3-4AEE-9CD9-8EAD0DCF88F3}" type="parTrans" cxnId="{27894241-EBD5-4A44-9648-52A042E6E88C}">
      <dgm:prSet/>
      <dgm:spPr/>
      <dgm:t>
        <a:bodyPr/>
        <a:lstStyle/>
        <a:p>
          <a:endParaRPr lang="en-US"/>
        </a:p>
      </dgm:t>
    </dgm:pt>
    <dgm:pt modelId="{A73304F4-B0D6-4286-8C56-0357C0116D21}" type="sibTrans" cxnId="{27894241-EBD5-4A44-9648-52A042E6E88C}">
      <dgm:prSet/>
      <dgm:spPr/>
      <dgm:t>
        <a:bodyPr/>
        <a:lstStyle/>
        <a:p>
          <a:endParaRPr lang="en-US"/>
        </a:p>
      </dgm:t>
    </dgm:pt>
    <dgm:pt modelId="{9F88F469-3BBA-43CE-943F-B781F3FB0349}">
      <dgm:prSet phldrT="[Text]"/>
      <dgm:spPr/>
      <dgm:t>
        <a:bodyPr/>
        <a:lstStyle/>
        <a:p>
          <a:r>
            <a:rPr lang="en-US" dirty="0" smtClean="0"/>
            <a:t>Brain</a:t>
          </a:r>
          <a:endParaRPr lang="en-US" dirty="0"/>
        </a:p>
      </dgm:t>
    </dgm:pt>
    <dgm:pt modelId="{FC5D714A-6F62-420A-BDD7-E577A108831A}" type="parTrans" cxnId="{2A986B19-27BA-408E-9A6F-4A308A5937D1}">
      <dgm:prSet/>
      <dgm:spPr/>
      <dgm:t>
        <a:bodyPr/>
        <a:lstStyle/>
        <a:p>
          <a:endParaRPr lang="en-US"/>
        </a:p>
      </dgm:t>
    </dgm:pt>
    <dgm:pt modelId="{677EAE80-BD77-418A-A17E-3FAC99D4593D}" type="sibTrans" cxnId="{2A986B19-27BA-408E-9A6F-4A308A5937D1}">
      <dgm:prSet/>
      <dgm:spPr/>
      <dgm:t>
        <a:bodyPr/>
        <a:lstStyle/>
        <a:p>
          <a:endParaRPr lang="en-US"/>
        </a:p>
      </dgm:t>
    </dgm:pt>
    <dgm:pt modelId="{496B71DA-45E6-44F2-82ED-D4B602E9FA7F}" type="pres">
      <dgm:prSet presAssocID="{15F88237-39DF-4FBA-AF12-80B9CE2567EE}" presName="Name0" presStyleCnt="0">
        <dgm:presLayoutVars>
          <dgm:dir/>
          <dgm:resizeHandles val="exact"/>
        </dgm:presLayoutVars>
      </dgm:prSet>
      <dgm:spPr/>
      <dgm:t>
        <a:bodyPr/>
        <a:lstStyle/>
        <a:p>
          <a:endParaRPr lang="en-US"/>
        </a:p>
      </dgm:t>
    </dgm:pt>
    <dgm:pt modelId="{CD2131E6-2B35-43F7-86FE-1910BF6A4356}" type="pres">
      <dgm:prSet presAssocID="{ABEA9260-9C72-4307-BEFC-FD5C1A3414F5}" presName="node" presStyleLbl="node1" presStyleIdx="0" presStyleCnt="3">
        <dgm:presLayoutVars>
          <dgm:bulletEnabled val="1"/>
        </dgm:presLayoutVars>
      </dgm:prSet>
      <dgm:spPr/>
      <dgm:t>
        <a:bodyPr/>
        <a:lstStyle/>
        <a:p>
          <a:endParaRPr lang="en-US"/>
        </a:p>
      </dgm:t>
    </dgm:pt>
    <dgm:pt modelId="{D692F409-7E2A-433C-8861-D92B8F9AC1C8}" type="pres">
      <dgm:prSet presAssocID="{B0AD9727-428B-4B26-8A5E-7718FE87A487}" presName="sibTrans" presStyleLbl="sibTrans2D1" presStyleIdx="0" presStyleCnt="3"/>
      <dgm:spPr/>
      <dgm:t>
        <a:bodyPr/>
        <a:lstStyle/>
        <a:p>
          <a:endParaRPr lang="en-US"/>
        </a:p>
      </dgm:t>
    </dgm:pt>
    <dgm:pt modelId="{579F69CB-4540-40F3-8499-F58903838BC2}" type="pres">
      <dgm:prSet presAssocID="{B0AD9727-428B-4B26-8A5E-7718FE87A487}" presName="connectorText" presStyleLbl="sibTrans2D1" presStyleIdx="0" presStyleCnt="3"/>
      <dgm:spPr/>
      <dgm:t>
        <a:bodyPr/>
        <a:lstStyle/>
        <a:p>
          <a:endParaRPr lang="en-US"/>
        </a:p>
      </dgm:t>
    </dgm:pt>
    <dgm:pt modelId="{3813E467-FF3E-4269-8D2E-70253D374594}" type="pres">
      <dgm:prSet presAssocID="{8FB78D08-A174-4C1E-8B32-F6397519D9F3}" presName="node" presStyleLbl="node1" presStyleIdx="1" presStyleCnt="3">
        <dgm:presLayoutVars>
          <dgm:bulletEnabled val="1"/>
        </dgm:presLayoutVars>
      </dgm:prSet>
      <dgm:spPr/>
      <dgm:t>
        <a:bodyPr/>
        <a:lstStyle/>
        <a:p>
          <a:endParaRPr lang="en-US"/>
        </a:p>
      </dgm:t>
    </dgm:pt>
    <dgm:pt modelId="{1D5A63D8-633B-411A-9572-45E92FAE55B6}" type="pres">
      <dgm:prSet presAssocID="{A73304F4-B0D6-4286-8C56-0357C0116D21}" presName="sibTrans" presStyleLbl="sibTrans2D1" presStyleIdx="1" presStyleCnt="3"/>
      <dgm:spPr/>
      <dgm:t>
        <a:bodyPr/>
        <a:lstStyle/>
        <a:p>
          <a:endParaRPr lang="en-US"/>
        </a:p>
      </dgm:t>
    </dgm:pt>
    <dgm:pt modelId="{3C82D455-98E0-4159-A1BB-F4E278E65E9B}" type="pres">
      <dgm:prSet presAssocID="{A73304F4-B0D6-4286-8C56-0357C0116D21}" presName="connectorText" presStyleLbl="sibTrans2D1" presStyleIdx="1" presStyleCnt="3"/>
      <dgm:spPr/>
      <dgm:t>
        <a:bodyPr/>
        <a:lstStyle/>
        <a:p>
          <a:endParaRPr lang="en-US"/>
        </a:p>
      </dgm:t>
    </dgm:pt>
    <dgm:pt modelId="{E3B9B8F7-D311-4CFD-BB6D-13E4F21EF155}" type="pres">
      <dgm:prSet presAssocID="{9F88F469-3BBA-43CE-943F-B781F3FB0349}" presName="node" presStyleLbl="node1" presStyleIdx="2" presStyleCnt="3">
        <dgm:presLayoutVars>
          <dgm:bulletEnabled val="1"/>
        </dgm:presLayoutVars>
      </dgm:prSet>
      <dgm:spPr/>
      <dgm:t>
        <a:bodyPr/>
        <a:lstStyle/>
        <a:p>
          <a:endParaRPr lang="en-US"/>
        </a:p>
      </dgm:t>
    </dgm:pt>
    <dgm:pt modelId="{0768E38A-2F15-4269-9127-BFFCBF04C6A3}" type="pres">
      <dgm:prSet presAssocID="{677EAE80-BD77-418A-A17E-3FAC99D4593D}" presName="sibTrans" presStyleLbl="sibTrans2D1" presStyleIdx="2" presStyleCnt="3"/>
      <dgm:spPr/>
      <dgm:t>
        <a:bodyPr/>
        <a:lstStyle/>
        <a:p>
          <a:endParaRPr lang="en-US"/>
        </a:p>
      </dgm:t>
    </dgm:pt>
    <dgm:pt modelId="{E4B7FA82-34C5-45CD-B53B-AD25B42E5EBD}" type="pres">
      <dgm:prSet presAssocID="{677EAE80-BD77-418A-A17E-3FAC99D4593D}" presName="connectorText" presStyleLbl="sibTrans2D1" presStyleIdx="2" presStyleCnt="3"/>
      <dgm:spPr/>
      <dgm:t>
        <a:bodyPr/>
        <a:lstStyle/>
        <a:p>
          <a:endParaRPr lang="en-US"/>
        </a:p>
      </dgm:t>
    </dgm:pt>
  </dgm:ptLst>
  <dgm:cxnLst>
    <dgm:cxn modelId="{1EC0A7A6-83B7-410B-AB10-023892823BB3}" type="presOf" srcId="{B0AD9727-428B-4B26-8A5E-7718FE87A487}" destId="{D692F409-7E2A-433C-8861-D92B8F9AC1C8}" srcOrd="0" destOrd="0" presId="urn:microsoft.com/office/officeart/2005/8/layout/cycle7"/>
    <dgm:cxn modelId="{ECE36F1A-97F9-46D8-AC52-1D2BFBDCF977}" type="presOf" srcId="{8FB78D08-A174-4C1E-8B32-F6397519D9F3}" destId="{3813E467-FF3E-4269-8D2E-70253D374594}" srcOrd="0" destOrd="0" presId="urn:microsoft.com/office/officeart/2005/8/layout/cycle7"/>
    <dgm:cxn modelId="{F20BB318-F1C3-4279-83D9-061A6BA2CA3A}" type="presOf" srcId="{ABEA9260-9C72-4307-BEFC-FD5C1A3414F5}" destId="{CD2131E6-2B35-43F7-86FE-1910BF6A4356}" srcOrd="0" destOrd="0" presId="urn:microsoft.com/office/officeart/2005/8/layout/cycle7"/>
    <dgm:cxn modelId="{A3D28DD3-60A9-458C-ABDC-59F6693516F1}" type="presOf" srcId="{677EAE80-BD77-418A-A17E-3FAC99D4593D}" destId="{0768E38A-2F15-4269-9127-BFFCBF04C6A3}" srcOrd="0" destOrd="0" presId="urn:microsoft.com/office/officeart/2005/8/layout/cycle7"/>
    <dgm:cxn modelId="{2A986B19-27BA-408E-9A6F-4A308A5937D1}" srcId="{15F88237-39DF-4FBA-AF12-80B9CE2567EE}" destId="{9F88F469-3BBA-43CE-943F-B781F3FB0349}" srcOrd="2" destOrd="0" parTransId="{FC5D714A-6F62-420A-BDD7-E577A108831A}" sibTransId="{677EAE80-BD77-418A-A17E-3FAC99D4593D}"/>
    <dgm:cxn modelId="{47695C73-7235-4BEB-B8DC-D0FA92CD8943}" type="presOf" srcId="{15F88237-39DF-4FBA-AF12-80B9CE2567EE}" destId="{496B71DA-45E6-44F2-82ED-D4B602E9FA7F}" srcOrd="0" destOrd="0" presId="urn:microsoft.com/office/officeart/2005/8/layout/cycle7"/>
    <dgm:cxn modelId="{85D98B34-55CF-433F-BFF0-1B24BFD5C451}" type="presOf" srcId="{B0AD9727-428B-4B26-8A5E-7718FE87A487}" destId="{579F69CB-4540-40F3-8499-F58903838BC2}" srcOrd="1" destOrd="0" presId="urn:microsoft.com/office/officeart/2005/8/layout/cycle7"/>
    <dgm:cxn modelId="{135FBB8D-ACF2-403F-9E49-2A223AC3E882}" type="presOf" srcId="{A73304F4-B0D6-4286-8C56-0357C0116D21}" destId="{1D5A63D8-633B-411A-9572-45E92FAE55B6}" srcOrd="0" destOrd="0" presId="urn:microsoft.com/office/officeart/2005/8/layout/cycle7"/>
    <dgm:cxn modelId="{86A543DF-3172-4D1D-B1B8-BDA22E07CCAE}" type="presOf" srcId="{9F88F469-3BBA-43CE-943F-B781F3FB0349}" destId="{E3B9B8F7-D311-4CFD-BB6D-13E4F21EF155}" srcOrd="0" destOrd="0" presId="urn:microsoft.com/office/officeart/2005/8/layout/cycle7"/>
    <dgm:cxn modelId="{52D094A0-C3B1-45CF-ADCE-FF41388D85AE}" type="presOf" srcId="{A73304F4-B0D6-4286-8C56-0357C0116D21}" destId="{3C82D455-98E0-4159-A1BB-F4E278E65E9B}" srcOrd="1" destOrd="0" presId="urn:microsoft.com/office/officeart/2005/8/layout/cycle7"/>
    <dgm:cxn modelId="{27894241-EBD5-4A44-9648-52A042E6E88C}" srcId="{15F88237-39DF-4FBA-AF12-80B9CE2567EE}" destId="{8FB78D08-A174-4C1E-8B32-F6397519D9F3}" srcOrd="1" destOrd="0" parTransId="{752DE01F-CBC3-4AEE-9CD9-8EAD0DCF88F3}" sibTransId="{A73304F4-B0D6-4286-8C56-0357C0116D21}"/>
    <dgm:cxn modelId="{300061BE-2F2E-41FF-A1AC-3C1A985D28A3}" srcId="{15F88237-39DF-4FBA-AF12-80B9CE2567EE}" destId="{ABEA9260-9C72-4307-BEFC-FD5C1A3414F5}" srcOrd="0" destOrd="0" parTransId="{6717BD21-D422-4A7A-BC7F-00734CD73619}" sibTransId="{B0AD9727-428B-4B26-8A5E-7718FE87A487}"/>
    <dgm:cxn modelId="{E0A400EB-BA9C-4610-9385-3D36A88D2B69}" type="presOf" srcId="{677EAE80-BD77-418A-A17E-3FAC99D4593D}" destId="{E4B7FA82-34C5-45CD-B53B-AD25B42E5EBD}" srcOrd="1" destOrd="0" presId="urn:microsoft.com/office/officeart/2005/8/layout/cycle7"/>
    <dgm:cxn modelId="{9AF8EEB7-D64A-4C77-BDA3-D880BD236DA8}" type="presParOf" srcId="{496B71DA-45E6-44F2-82ED-D4B602E9FA7F}" destId="{CD2131E6-2B35-43F7-86FE-1910BF6A4356}" srcOrd="0" destOrd="0" presId="urn:microsoft.com/office/officeart/2005/8/layout/cycle7"/>
    <dgm:cxn modelId="{EEAF944E-0362-4C2D-8756-0C6D2FBB49F7}" type="presParOf" srcId="{496B71DA-45E6-44F2-82ED-D4B602E9FA7F}" destId="{D692F409-7E2A-433C-8861-D92B8F9AC1C8}" srcOrd="1" destOrd="0" presId="urn:microsoft.com/office/officeart/2005/8/layout/cycle7"/>
    <dgm:cxn modelId="{C258DD79-F94B-43F0-BDF1-AFE9A469DFA1}" type="presParOf" srcId="{D692F409-7E2A-433C-8861-D92B8F9AC1C8}" destId="{579F69CB-4540-40F3-8499-F58903838BC2}" srcOrd="0" destOrd="0" presId="urn:microsoft.com/office/officeart/2005/8/layout/cycle7"/>
    <dgm:cxn modelId="{E73C83B7-382D-4272-ACA4-F9BA039F4D66}" type="presParOf" srcId="{496B71DA-45E6-44F2-82ED-D4B602E9FA7F}" destId="{3813E467-FF3E-4269-8D2E-70253D374594}" srcOrd="2" destOrd="0" presId="urn:microsoft.com/office/officeart/2005/8/layout/cycle7"/>
    <dgm:cxn modelId="{8A205159-999E-4015-8443-B16B49D94DE3}" type="presParOf" srcId="{496B71DA-45E6-44F2-82ED-D4B602E9FA7F}" destId="{1D5A63D8-633B-411A-9572-45E92FAE55B6}" srcOrd="3" destOrd="0" presId="urn:microsoft.com/office/officeart/2005/8/layout/cycle7"/>
    <dgm:cxn modelId="{08DB2BCC-2FA0-4EEE-BEA6-9AA96596282C}" type="presParOf" srcId="{1D5A63D8-633B-411A-9572-45E92FAE55B6}" destId="{3C82D455-98E0-4159-A1BB-F4E278E65E9B}" srcOrd="0" destOrd="0" presId="urn:microsoft.com/office/officeart/2005/8/layout/cycle7"/>
    <dgm:cxn modelId="{41FA4936-E189-4618-86DB-283D34E74210}" type="presParOf" srcId="{496B71DA-45E6-44F2-82ED-D4B602E9FA7F}" destId="{E3B9B8F7-D311-4CFD-BB6D-13E4F21EF155}" srcOrd="4" destOrd="0" presId="urn:microsoft.com/office/officeart/2005/8/layout/cycle7"/>
    <dgm:cxn modelId="{3C02476A-B217-4E4E-8959-C46DE81E5D79}" type="presParOf" srcId="{496B71DA-45E6-44F2-82ED-D4B602E9FA7F}" destId="{0768E38A-2F15-4269-9127-BFFCBF04C6A3}" srcOrd="5" destOrd="0" presId="urn:microsoft.com/office/officeart/2005/8/layout/cycle7"/>
    <dgm:cxn modelId="{10C0C7FA-20A3-46BB-A6E4-7920D2A4FD3D}" type="presParOf" srcId="{0768E38A-2F15-4269-9127-BFFCBF04C6A3}" destId="{E4B7FA82-34C5-45CD-B53B-AD25B42E5EBD}"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7FA102-200F-4B3A-8FCD-A185435EEFF1}" type="doc">
      <dgm:prSet loTypeId="urn:microsoft.com/office/officeart/2008/layout/AlternatingHexagons" loCatId="list" qsTypeId="urn:microsoft.com/office/officeart/2005/8/quickstyle/3d1" qsCatId="3D" csTypeId="urn:microsoft.com/office/officeart/2005/8/colors/accent1_2" csCatId="accent1" phldr="0"/>
      <dgm:spPr/>
      <dgm:t>
        <a:bodyPr/>
        <a:lstStyle/>
        <a:p>
          <a:endParaRPr lang="en-US"/>
        </a:p>
      </dgm:t>
    </dgm:pt>
    <dgm:pt modelId="{515D742F-89B9-4D86-A5B6-996151C2E8C8}">
      <dgm:prSet phldrT="[Text]" phldr="1"/>
      <dgm:spPr/>
      <dgm:t>
        <a:bodyPr/>
        <a:lstStyle/>
        <a:p>
          <a:endParaRPr lang="en-US"/>
        </a:p>
      </dgm:t>
    </dgm:pt>
    <dgm:pt modelId="{3DC64F0B-83EF-493E-8A27-1BF3DFEA0F0C}" type="parTrans" cxnId="{8AE3F97E-0C19-489A-9970-287147857E68}">
      <dgm:prSet/>
      <dgm:spPr/>
      <dgm:t>
        <a:bodyPr/>
        <a:lstStyle/>
        <a:p>
          <a:endParaRPr lang="en-US"/>
        </a:p>
      </dgm:t>
    </dgm:pt>
    <dgm:pt modelId="{C5A865B4-8135-4FA7-94C9-265C257E7613}" type="sibTrans" cxnId="{8AE3F97E-0C19-489A-9970-287147857E68}">
      <dgm:prSet/>
      <dgm:spPr/>
      <dgm:t>
        <a:bodyPr/>
        <a:lstStyle/>
        <a:p>
          <a:endParaRPr lang="en-US"/>
        </a:p>
      </dgm:t>
    </dgm:pt>
    <dgm:pt modelId="{5A4AB1EF-2E3A-4BD4-B851-99696589AAA2}">
      <dgm:prSet phldrT="[Text]" phldr="1"/>
      <dgm:spPr/>
      <dgm:t>
        <a:bodyPr/>
        <a:lstStyle/>
        <a:p>
          <a:endParaRPr lang="en-US"/>
        </a:p>
      </dgm:t>
    </dgm:pt>
    <dgm:pt modelId="{E970A081-01A5-4AF9-AE2D-1C07F0053ACC}" type="parTrans" cxnId="{72B6C192-E33E-4212-99A1-049EC618DA16}">
      <dgm:prSet/>
      <dgm:spPr/>
      <dgm:t>
        <a:bodyPr/>
        <a:lstStyle/>
        <a:p>
          <a:endParaRPr lang="en-US"/>
        </a:p>
      </dgm:t>
    </dgm:pt>
    <dgm:pt modelId="{85B50620-3955-42F2-91AE-4B91631FBB68}" type="sibTrans" cxnId="{72B6C192-E33E-4212-99A1-049EC618DA16}">
      <dgm:prSet/>
      <dgm:spPr/>
      <dgm:t>
        <a:bodyPr/>
        <a:lstStyle/>
        <a:p>
          <a:endParaRPr lang="en-US"/>
        </a:p>
      </dgm:t>
    </dgm:pt>
    <dgm:pt modelId="{0D41EEED-1251-42DC-A9A3-59D2DB1582E0}">
      <dgm:prSet phldrT="[Text]" phldr="1"/>
      <dgm:spPr/>
      <dgm:t>
        <a:bodyPr/>
        <a:lstStyle/>
        <a:p>
          <a:endParaRPr lang="en-US"/>
        </a:p>
      </dgm:t>
    </dgm:pt>
    <dgm:pt modelId="{5127C3CA-D23E-475B-AC3E-0308918C1DAF}" type="parTrans" cxnId="{35E39964-4C5E-4A99-8E25-7C617709B9F7}">
      <dgm:prSet/>
      <dgm:spPr/>
      <dgm:t>
        <a:bodyPr/>
        <a:lstStyle/>
        <a:p>
          <a:endParaRPr lang="en-US"/>
        </a:p>
      </dgm:t>
    </dgm:pt>
    <dgm:pt modelId="{48C0FA45-1B34-4A21-9343-2142123676EA}" type="sibTrans" cxnId="{35E39964-4C5E-4A99-8E25-7C617709B9F7}">
      <dgm:prSet/>
      <dgm:spPr/>
      <dgm:t>
        <a:bodyPr/>
        <a:lstStyle/>
        <a:p>
          <a:endParaRPr lang="en-US"/>
        </a:p>
      </dgm:t>
    </dgm:pt>
    <dgm:pt modelId="{E586D2AC-8942-4A2B-A8EE-152B8F3B4201}">
      <dgm:prSet phldrT="[Text]" phldr="1"/>
      <dgm:spPr/>
      <dgm:t>
        <a:bodyPr/>
        <a:lstStyle/>
        <a:p>
          <a:endParaRPr lang="en-US" dirty="0"/>
        </a:p>
      </dgm:t>
    </dgm:pt>
    <dgm:pt modelId="{88281329-C9BA-4A60-8F62-2F5A3D2A9C69}" type="parTrans" cxnId="{BF977F27-1E33-4EFF-9A0F-38C9AEA8C308}">
      <dgm:prSet/>
      <dgm:spPr/>
      <dgm:t>
        <a:bodyPr/>
        <a:lstStyle/>
        <a:p>
          <a:endParaRPr lang="en-US"/>
        </a:p>
      </dgm:t>
    </dgm:pt>
    <dgm:pt modelId="{20B095F2-A0F4-4D95-9C80-AE2F0B71D60E}" type="sibTrans" cxnId="{BF977F27-1E33-4EFF-9A0F-38C9AEA8C308}">
      <dgm:prSet/>
      <dgm:spPr/>
      <dgm:t>
        <a:bodyPr/>
        <a:lstStyle/>
        <a:p>
          <a:endParaRPr lang="en-US"/>
        </a:p>
      </dgm:t>
    </dgm:pt>
    <dgm:pt modelId="{BF93DCE0-8B2A-4628-A905-19845E3F9F57}">
      <dgm:prSet phldrT="[Text]" phldr="1"/>
      <dgm:spPr/>
      <dgm:t>
        <a:bodyPr/>
        <a:lstStyle/>
        <a:p>
          <a:endParaRPr lang="en-US" dirty="0"/>
        </a:p>
      </dgm:t>
    </dgm:pt>
    <dgm:pt modelId="{5A29A398-CDBF-4A89-8A3E-160360D2A407}" type="parTrans" cxnId="{C9A3D44F-67BF-4D43-8F63-4DE0654CBE18}">
      <dgm:prSet/>
      <dgm:spPr/>
      <dgm:t>
        <a:bodyPr/>
        <a:lstStyle/>
        <a:p>
          <a:endParaRPr lang="en-US"/>
        </a:p>
      </dgm:t>
    </dgm:pt>
    <dgm:pt modelId="{BD7EB08F-25EE-4B6E-8E10-8E565D901F34}" type="sibTrans" cxnId="{C9A3D44F-67BF-4D43-8F63-4DE0654CBE18}">
      <dgm:prSet/>
      <dgm:spPr/>
      <dgm:t>
        <a:bodyPr/>
        <a:lstStyle/>
        <a:p>
          <a:endParaRPr lang="en-US"/>
        </a:p>
      </dgm:t>
    </dgm:pt>
    <dgm:pt modelId="{04482FA3-54C4-474E-A59A-6E9F3C35F3C4}">
      <dgm:prSet phldrT="[Text]" phldr="1"/>
      <dgm:spPr/>
      <dgm:t>
        <a:bodyPr/>
        <a:lstStyle/>
        <a:p>
          <a:endParaRPr lang="en-US"/>
        </a:p>
      </dgm:t>
    </dgm:pt>
    <dgm:pt modelId="{20227A1E-EC16-491D-820D-AC091941C471}" type="parTrans" cxnId="{BB2D835E-A132-404C-A621-A786C11C0ED0}">
      <dgm:prSet/>
      <dgm:spPr/>
      <dgm:t>
        <a:bodyPr/>
        <a:lstStyle/>
        <a:p>
          <a:endParaRPr lang="en-US"/>
        </a:p>
      </dgm:t>
    </dgm:pt>
    <dgm:pt modelId="{752A90DF-4D4A-475C-AE08-19260CDC1ECE}" type="sibTrans" cxnId="{BB2D835E-A132-404C-A621-A786C11C0ED0}">
      <dgm:prSet/>
      <dgm:spPr/>
      <dgm:t>
        <a:bodyPr/>
        <a:lstStyle/>
        <a:p>
          <a:endParaRPr lang="en-US"/>
        </a:p>
      </dgm:t>
    </dgm:pt>
    <dgm:pt modelId="{8F00EC9B-E708-4217-8B47-9842F61CA48F}" type="pres">
      <dgm:prSet presAssocID="{007FA102-200F-4B3A-8FCD-A185435EEFF1}" presName="Name0" presStyleCnt="0">
        <dgm:presLayoutVars>
          <dgm:chMax/>
          <dgm:chPref/>
          <dgm:dir/>
          <dgm:animLvl val="lvl"/>
        </dgm:presLayoutVars>
      </dgm:prSet>
      <dgm:spPr/>
      <dgm:t>
        <a:bodyPr/>
        <a:lstStyle/>
        <a:p>
          <a:endParaRPr lang="en-US"/>
        </a:p>
      </dgm:t>
    </dgm:pt>
    <dgm:pt modelId="{2CED405B-1ACC-4154-A183-ACD29FF78E81}" type="pres">
      <dgm:prSet presAssocID="{515D742F-89B9-4D86-A5B6-996151C2E8C8}" presName="composite" presStyleCnt="0"/>
      <dgm:spPr/>
    </dgm:pt>
    <dgm:pt modelId="{D11CE214-B56E-4931-896D-CA8F0A995577}" type="pres">
      <dgm:prSet presAssocID="{515D742F-89B9-4D86-A5B6-996151C2E8C8}" presName="Parent1" presStyleLbl="node1" presStyleIdx="0" presStyleCnt="6" custLinFactNeighborX="-86052" custLinFactNeighborY="23600">
        <dgm:presLayoutVars>
          <dgm:chMax val="1"/>
          <dgm:chPref val="1"/>
          <dgm:bulletEnabled val="1"/>
        </dgm:presLayoutVars>
      </dgm:prSet>
      <dgm:spPr/>
      <dgm:t>
        <a:bodyPr/>
        <a:lstStyle/>
        <a:p>
          <a:endParaRPr lang="en-US"/>
        </a:p>
      </dgm:t>
    </dgm:pt>
    <dgm:pt modelId="{04789C3A-AA3F-4C89-9817-A49C37231F17}" type="pres">
      <dgm:prSet presAssocID="{515D742F-89B9-4D86-A5B6-996151C2E8C8}" presName="Childtext1" presStyleLbl="revTx" presStyleIdx="0" presStyleCnt="3">
        <dgm:presLayoutVars>
          <dgm:chMax val="0"/>
          <dgm:chPref val="0"/>
          <dgm:bulletEnabled val="1"/>
        </dgm:presLayoutVars>
      </dgm:prSet>
      <dgm:spPr/>
      <dgm:t>
        <a:bodyPr/>
        <a:lstStyle/>
        <a:p>
          <a:endParaRPr lang="en-US"/>
        </a:p>
      </dgm:t>
    </dgm:pt>
    <dgm:pt modelId="{F0B20BFD-04A1-403A-8897-780523F402B4}" type="pres">
      <dgm:prSet presAssocID="{515D742F-89B9-4D86-A5B6-996151C2E8C8}" presName="BalanceSpacing" presStyleCnt="0"/>
      <dgm:spPr/>
    </dgm:pt>
    <dgm:pt modelId="{5EA212A2-FF37-4F17-B63D-E7D9B75E3AFA}" type="pres">
      <dgm:prSet presAssocID="{515D742F-89B9-4D86-A5B6-996151C2E8C8}" presName="BalanceSpacing1" presStyleCnt="0"/>
      <dgm:spPr/>
    </dgm:pt>
    <dgm:pt modelId="{0A09819F-968C-4A7B-B83F-36232650C87D}" type="pres">
      <dgm:prSet presAssocID="{C5A865B4-8135-4FA7-94C9-265C257E7613}" presName="Accent1Text" presStyleLbl="node1" presStyleIdx="1" presStyleCnt="6" custLinFactNeighborX="21948" custLinFactNeighborY="48891"/>
      <dgm:spPr/>
      <dgm:t>
        <a:bodyPr/>
        <a:lstStyle/>
        <a:p>
          <a:endParaRPr lang="en-US"/>
        </a:p>
      </dgm:t>
    </dgm:pt>
    <dgm:pt modelId="{CDC6B40D-C7FF-49F2-A055-9AAA9739F809}" type="pres">
      <dgm:prSet presAssocID="{C5A865B4-8135-4FA7-94C9-265C257E7613}" presName="spaceBetweenRectangles" presStyleCnt="0"/>
      <dgm:spPr/>
    </dgm:pt>
    <dgm:pt modelId="{53C8E352-7726-48BB-AAC7-B834FE296FFB}" type="pres">
      <dgm:prSet presAssocID="{0D41EEED-1251-42DC-A9A3-59D2DB1582E0}" presName="composite" presStyleCnt="0"/>
      <dgm:spPr/>
    </dgm:pt>
    <dgm:pt modelId="{86A0CE75-7FE9-4E4A-8264-4D31725C51A5}" type="pres">
      <dgm:prSet presAssocID="{0D41EEED-1251-42DC-A9A3-59D2DB1582E0}" presName="Parent1" presStyleLbl="node1" presStyleIdx="2" presStyleCnt="6" custLinFactNeighborX="-37659" custLinFactNeighborY="-25873">
        <dgm:presLayoutVars>
          <dgm:chMax val="1"/>
          <dgm:chPref val="1"/>
          <dgm:bulletEnabled val="1"/>
        </dgm:presLayoutVars>
      </dgm:prSet>
      <dgm:spPr/>
      <dgm:t>
        <a:bodyPr/>
        <a:lstStyle/>
        <a:p>
          <a:endParaRPr lang="en-US"/>
        </a:p>
      </dgm:t>
    </dgm:pt>
    <dgm:pt modelId="{464370E9-0ED0-4860-AB62-7978ABA5819D}" type="pres">
      <dgm:prSet presAssocID="{0D41EEED-1251-42DC-A9A3-59D2DB1582E0}" presName="Childtext1" presStyleLbl="revTx" presStyleIdx="1" presStyleCnt="3">
        <dgm:presLayoutVars>
          <dgm:chMax val="0"/>
          <dgm:chPref val="0"/>
          <dgm:bulletEnabled val="1"/>
        </dgm:presLayoutVars>
      </dgm:prSet>
      <dgm:spPr/>
      <dgm:t>
        <a:bodyPr/>
        <a:lstStyle/>
        <a:p>
          <a:endParaRPr lang="en-US"/>
        </a:p>
      </dgm:t>
    </dgm:pt>
    <dgm:pt modelId="{22AE91F1-1963-41BB-837C-316B2927186E}" type="pres">
      <dgm:prSet presAssocID="{0D41EEED-1251-42DC-A9A3-59D2DB1582E0}" presName="BalanceSpacing" presStyleCnt="0"/>
      <dgm:spPr/>
    </dgm:pt>
    <dgm:pt modelId="{0960DF18-25AB-41F9-871D-EFA54A485449}" type="pres">
      <dgm:prSet presAssocID="{0D41EEED-1251-42DC-A9A3-59D2DB1582E0}" presName="BalanceSpacing1" presStyleCnt="0"/>
      <dgm:spPr/>
    </dgm:pt>
    <dgm:pt modelId="{931943CD-6250-4ED5-A0F3-70992931F214}" type="pres">
      <dgm:prSet presAssocID="{48C0FA45-1B34-4A21-9343-2142123676EA}" presName="Accent1Text" presStyleLbl="node1" presStyleIdx="3" presStyleCnt="6" custLinFactX="-51473" custLinFactNeighborX="-100000" custLinFactNeighborY="-30931"/>
      <dgm:spPr/>
      <dgm:t>
        <a:bodyPr/>
        <a:lstStyle/>
        <a:p>
          <a:endParaRPr lang="en-US"/>
        </a:p>
      </dgm:t>
    </dgm:pt>
    <dgm:pt modelId="{53BB06C9-04E8-44F9-8BD4-7F95150B9A88}" type="pres">
      <dgm:prSet presAssocID="{48C0FA45-1B34-4A21-9343-2142123676EA}" presName="spaceBetweenRectangles" presStyleCnt="0"/>
      <dgm:spPr/>
    </dgm:pt>
    <dgm:pt modelId="{B16BCF44-4342-4F0C-B785-08D218B1FEAE}" type="pres">
      <dgm:prSet presAssocID="{BF93DCE0-8B2A-4628-A905-19845E3F9F57}" presName="composite" presStyleCnt="0"/>
      <dgm:spPr/>
    </dgm:pt>
    <dgm:pt modelId="{0CBE6345-1169-42B1-8C3B-64B1DE542B2F}" type="pres">
      <dgm:prSet presAssocID="{BF93DCE0-8B2A-4628-A905-19845E3F9F57}" presName="Parent1" presStyleLbl="node1" presStyleIdx="4" presStyleCnt="6" custLinFactY="-5694" custLinFactNeighborX="-86052" custLinFactNeighborY="-100000">
        <dgm:presLayoutVars>
          <dgm:chMax val="1"/>
          <dgm:chPref val="1"/>
          <dgm:bulletEnabled val="1"/>
        </dgm:presLayoutVars>
      </dgm:prSet>
      <dgm:spPr/>
      <dgm:t>
        <a:bodyPr/>
        <a:lstStyle/>
        <a:p>
          <a:endParaRPr lang="en-US"/>
        </a:p>
      </dgm:t>
    </dgm:pt>
    <dgm:pt modelId="{03730DF1-E4C8-4B25-844B-9A5234153DAA}" type="pres">
      <dgm:prSet presAssocID="{BF93DCE0-8B2A-4628-A905-19845E3F9F57}" presName="Childtext1" presStyleLbl="revTx" presStyleIdx="2" presStyleCnt="3">
        <dgm:presLayoutVars>
          <dgm:chMax val="0"/>
          <dgm:chPref val="0"/>
          <dgm:bulletEnabled val="1"/>
        </dgm:presLayoutVars>
      </dgm:prSet>
      <dgm:spPr/>
      <dgm:t>
        <a:bodyPr/>
        <a:lstStyle/>
        <a:p>
          <a:endParaRPr lang="en-US"/>
        </a:p>
      </dgm:t>
    </dgm:pt>
    <dgm:pt modelId="{BD00F8A0-B567-4BE8-9735-68AEB8F38B5A}" type="pres">
      <dgm:prSet presAssocID="{BF93DCE0-8B2A-4628-A905-19845E3F9F57}" presName="BalanceSpacing" presStyleCnt="0"/>
      <dgm:spPr/>
    </dgm:pt>
    <dgm:pt modelId="{E6CA73DE-3557-458A-9553-6CFC53C9E781}" type="pres">
      <dgm:prSet presAssocID="{BF93DCE0-8B2A-4628-A905-19845E3F9F57}" presName="BalanceSpacing1" presStyleCnt="0"/>
      <dgm:spPr/>
    </dgm:pt>
    <dgm:pt modelId="{FB9D4741-835F-4C82-A156-FCFB9B65D93C}" type="pres">
      <dgm:prSet presAssocID="{BD7EB08F-25EE-4B6E-8E10-8E565D901F34}" presName="Accent1Text" presStyleLbl="node1" presStyleIdx="5" presStyleCnt="6" custLinFactNeighborX="-15369" custLinFactNeighborY="-86662"/>
      <dgm:spPr/>
      <dgm:t>
        <a:bodyPr/>
        <a:lstStyle/>
        <a:p>
          <a:endParaRPr lang="en-US"/>
        </a:p>
      </dgm:t>
    </dgm:pt>
  </dgm:ptLst>
  <dgm:cxnLst>
    <dgm:cxn modelId="{F3920D83-A21A-46F6-B347-4EE0F261FDC0}" type="presOf" srcId="{007FA102-200F-4B3A-8FCD-A185435EEFF1}" destId="{8F00EC9B-E708-4217-8B47-9842F61CA48F}" srcOrd="0" destOrd="0" presId="urn:microsoft.com/office/officeart/2008/layout/AlternatingHexagons"/>
    <dgm:cxn modelId="{72B6C192-E33E-4212-99A1-049EC618DA16}" srcId="{515D742F-89B9-4D86-A5B6-996151C2E8C8}" destId="{5A4AB1EF-2E3A-4BD4-B851-99696589AAA2}" srcOrd="0" destOrd="0" parTransId="{E970A081-01A5-4AF9-AE2D-1C07F0053ACC}" sibTransId="{85B50620-3955-42F2-91AE-4B91631FBB68}"/>
    <dgm:cxn modelId="{BFC1E71E-83E4-42E5-9964-256E5E7E7F2A}" type="presOf" srcId="{BF93DCE0-8B2A-4628-A905-19845E3F9F57}" destId="{0CBE6345-1169-42B1-8C3B-64B1DE542B2F}" srcOrd="0" destOrd="0" presId="urn:microsoft.com/office/officeart/2008/layout/AlternatingHexagons"/>
    <dgm:cxn modelId="{BB2D835E-A132-404C-A621-A786C11C0ED0}" srcId="{BF93DCE0-8B2A-4628-A905-19845E3F9F57}" destId="{04482FA3-54C4-474E-A59A-6E9F3C35F3C4}" srcOrd="0" destOrd="0" parTransId="{20227A1E-EC16-491D-820D-AC091941C471}" sibTransId="{752A90DF-4D4A-475C-AE08-19260CDC1ECE}"/>
    <dgm:cxn modelId="{97F12DC6-B5BC-41BD-B305-FEA7C677CB86}" type="presOf" srcId="{BD7EB08F-25EE-4B6E-8E10-8E565D901F34}" destId="{FB9D4741-835F-4C82-A156-FCFB9B65D93C}" srcOrd="0" destOrd="0" presId="urn:microsoft.com/office/officeart/2008/layout/AlternatingHexagons"/>
    <dgm:cxn modelId="{0897AFB8-4C86-463C-A79B-23D101800700}" type="presOf" srcId="{E586D2AC-8942-4A2B-A8EE-152B8F3B4201}" destId="{464370E9-0ED0-4860-AB62-7978ABA5819D}" srcOrd="0" destOrd="0" presId="urn:microsoft.com/office/officeart/2008/layout/AlternatingHexagons"/>
    <dgm:cxn modelId="{7A6D4987-9AE3-451C-8F28-8F3B36230D05}" type="presOf" srcId="{0D41EEED-1251-42DC-A9A3-59D2DB1582E0}" destId="{86A0CE75-7FE9-4E4A-8264-4D31725C51A5}" srcOrd="0" destOrd="0" presId="urn:microsoft.com/office/officeart/2008/layout/AlternatingHexagons"/>
    <dgm:cxn modelId="{3A0CD331-1DA8-4BEC-A8C9-9472956E9814}" type="presOf" srcId="{04482FA3-54C4-474E-A59A-6E9F3C35F3C4}" destId="{03730DF1-E4C8-4B25-844B-9A5234153DAA}" srcOrd="0" destOrd="0" presId="urn:microsoft.com/office/officeart/2008/layout/AlternatingHexagons"/>
    <dgm:cxn modelId="{16EA5DEC-EF97-481F-B60D-FBBE942E2D0F}" type="presOf" srcId="{515D742F-89B9-4D86-A5B6-996151C2E8C8}" destId="{D11CE214-B56E-4931-896D-CA8F0A995577}" srcOrd="0" destOrd="0" presId="urn:microsoft.com/office/officeart/2008/layout/AlternatingHexagons"/>
    <dgm:cxn modelId="{21083AAD-1F24-4B90-9272-CA4FD0E7A82F}" type="presOf" srcId="{48C0FA45-1B34-4A21-9343-2142123676EA}" destId="{931943CD-6250-4ED5-A0F3-70992931F214}" srcOrd="0" destOrd="0" presId="urn:microsoft.com/office/officeart/2008/layout/AlternatingHexagons"/>
    <dgm:cxn modelId="{BF977F27-1E33-4EFF-9A0F-38C9AEA8C308}" srcId="{0D41EEED-1251-42DC-A9A3-59D2DB1582E0}" destId="{E586D2AC-8942-4A2B-A8EE-152B8F3B4201}" srcOrd="0" destOrd="0" parTransId="{88281329-C9BA-4A60-8F62-2F5A3D2A9C69}" sibTransId="{20B095F2-A0F4-4D95-9C80-AE2F0B71D60E}"/>
    <dgm:cxn modelId="{E5CEB3DF-1712-41D5-A8FC-9D250E967CE8}" type="presOf" srcId="{C5A865B4-8135-4FA7-94C9-265C257E7613}" destId="{0A09819F-968C-4A7B-B83F-36232650C87D}" srcOrd="0" destOrd="0" presId="urn:microsoft.com/office/officeart/2008/layout/AlternatingHexagons"/>
    <dgm:cxn modelId="{35E39964-4C5E-4A99-8E25-7C617709B9F7}" srcId="{007FA102-200F-4B3A-8FCD-A185435EEFF1}" destId="{0D41EEED-1251-42DC-A9A3-59D2DB1582E0}" srcOrd="1" destOrd="0" parTransId="{5127C3CA-D23E-475B-AC3E-0308918C1DAF}" sibTransId="{48C0FA45-1B34-4A21-9343-2142123676EA}"/>
    <dgm:cxn modelId="{8AE3F97E-0C19-489A-9970-287147857E68}" srcId="{007FA102-200F-4B3A-8FCD-A185435EEFF1}" destId="{515D742F-89B9-4D86-A5B6-996151C2E8C8}" srcOrd="0" destOrd="0" parTransId="{3DC64F0B-83EF-493E-8A27-1BF3DFEA0F0C}" sibTransId="{C5A865B4-8135-4FA7-94C9-265C257E7613}"/>
    <dgm:cxn modelId="{C9A3D44F-67BF-4D43-8F63-4DE0654CBE18}" srcId="{007FA102-200F-4B3A-8FCD-A185435EEFF1}" destId="{BF93DCE0-8B2A-4628-A905-19845E3F9F57}" srcOrd="2" destOrd="0" parTransId="{5A29A398-CDBF-4A89-8A3E-160360D2A407}" sibTransId="{BD7EB08F-25EE-4B6E-8E10-8E565D901F34}"/>
    <dgm:cxn modelId="{937A1E50-8639-4A14-81AF-D16442B4EF39}" type="presOf" srcId="{5A4AB1EF-2E3A-4BD4-B851-99696589AAA2}" destId="{04789C3A-AA3F-4C89-9817-A49C37231F17}" srcOrd="0" destOrd="0" presId="urn:microsoft.com/office/officeart/2008/layout/AlternatingHexagons"/>
    <dgm:cxn modelId="{4A193179-3ED5-4DA3-8A76-275099D7BAD1}" type="presParOf" srcId="{8F00EC9B-E708-4217-8B47-9842F61CA48F}" destId="{2CED405B-1ACC-4154-A183-ACD29FF78E81}" srcOrd="0" destOrd="0" presId="urn:microsoft.com/office/officeart/2008/layout/AlternatingHexagons"/>
    <dgm:cxn modelId="{B6C63F0F-75B2-4A85-8232-DF37C3DD1731}" type="presParOf" srcId="{2CED405B-1ACC-4154-A183-ACD29FF78E81}" destId="{D11CE214-B56E-4931-896D-CA8F0A995577}" srcOrd="0" destOrd="0" presId="urn:microsoft.com/office/officeart/2008/layout/AlternatingHexagons"/>
    <dgm:cxn modelId="{96B1AA73-477E-4356-BE40-0EA16E860056}" type="presParOf" srcId="{2CED405B-1ACC-4154-A183-ACD29FF78E81}" destId="{04789C3A-AA3F-4C89-9817-A49C37231F17}" srcOrd="1" destOrd="0" presId="urn:microsoft.com/office/officeart/2008/layout/AlternatingHexagons"/>
    <dgm:cxn modelId="{DC745233-BD24-4990-A790-99B44600161B}" type="presParOf" srcId="{2CED405B-1ACC-4154-A183-ACD29FF78E81}" destId="{F0B20BFD-04A1-403A-8897-780523F402B4}" srcOrd="2" destOrd="0" presId="urn:microsoft.com/office/officeart/2008/layout/AlternatingHexagons"/>
    <dgm:cxn modelId="{30538904-B72C-4E7D-90B0-78027A27E317}" type="presParOf" srcId="{2CED405B-1ACC-4154-A183-ACD29FF78E81}" destId="{5EA212A2-FF37-4F17-B63D-E7D9B75E3AFA}" srcOrd="3" destOrd="0" presId="urn:microsoft.com/office/officeart/2008/layout/AlternatingHexagons"/>
    <dgm:cxn modelId="{A5B0049F-DBF5-4384-AFCB-AD33BA24B6E5}" type="presParOf" srcId="{2CED405B-1ACC-4154-A183-ACD29FF78E81}" destId="{0A09819F-968C-4A7B-B83F-36232650C87D}" srcOrd="4" destOrd="0" presId="urn:microsoft.com/office/officeart/2008/layout/AlternatingHexagons"/>
    <dgm:cxn modelId="{2AAC3188-7255-43C4-82DF-4F9FBFE6E57C}" type="presParOf" srcId="{8F00EC9B-E708-4217-8B47-9842F61CA48F}" destId="{CDC6B40D-C7FF-49F2-A055-9AAA9739F809}" srcOrd="1" destOrd="0" presId="urn:microsoft.com/office/officeart/2008/layout/AlternatingHexagons"/>
    <dgm:cxn modelId="{3DA5A839-CD7B-4E30-A403-A9323FABA395}" type="presParOf" srcId="{8F00EC9B-E708-4217-8B47-9842F61CA48F}" destId="{53C8E352-7726-48BB-AAC7-B834FE296FFB}" srcOrd="2" destOrd="0" presId="urn:microsoft.com/office/officeart/2008/layout/AlternatingHexagons"/>
    <dgm:cxn modelId="{3840A0DC-FD14-4357-8401-4B625E670F1C}" type="presParOf" srcId="{53C8E352-7726-48BB-AAC7-B834FE296FFB}" destId="{86A0CE75-7FE9-4E4A-8264-4D31725C51A5}" srcOrd="0" destOrd="0" presId="urn:microsoft.com/office/officeart/2008/layout/AlternatingHexagons"/>
    <dgm:cxn modelId="{14715FA1-4A16-4F28-90E5-919B908000C3}" type="presParOf" srcId="{53C8E352-7726-48BB-AAC7-B834FE296FFB}" destId="{464370E9-0ED0-4860-AB62-7978ABA5819D}" srcOrd="1" destOrd="0" presId="urn:microsoft.com/office/officeart/2008/layout/AlternatingHexagons"/>
    <dgm:cxn modelId="{CA93B32C-3BDE-42EF-B71A-5577C5756144}" type="presParOf" srcId="{53C8E352-7726-48BB-AAC7-B834FE296FFB}" destId="{22AE91F1-1963-41BB-837C-316B2927186E}" srcOrd="2" destOrd="0" presId="urn:microsoft.com/office/officeart/2008/layout/AlternatingHexagons"/>
    <dgm:cxn modelId="{D9CD8DBB-B80E-46CB-8170-B43C41EA628C}" type="presParOf" srcId="{53C8E352-7726-48BB-AAC7-B834FE296FFB}" destId="{0960DF18-25AB-41F9-871D-EFA54A485449}" srcOrd="3" destOrd="0" presId="urn:microsoft.com/office/officeart/2008/layout/AlternatingHexagons"/>
    <dgm:cxn modelId="{8B6F023F-B229-44D5-ACB5-75F6AD3A9478}" type="presParOf" srcId="{53C8E352-7726-48BB-AAC7-B834FE296FFB}" destId="{931943CD-6250-4ED5-A0F3-70992931F214}" srcOrd="4" destOrd="0" presId="urn:microsoft.com/office/officeart/2008/layout/AlternatingHexagons"/>
    <dgm:cxn modelId="{C77C0D07-7E07-4BB6-B870-DED8334D14F7}" type="presParOf" srcId="{8F00EC9B-E708-4217-8B47-9842F61CA48F}" destId="{53BB06C9-04E8-44F9-8BD4-7F95150B9A88}" srcOrd="3" destOrd="0" presId="urn:microsoft.com/office/officeart/2008/layout/AlternatingHexagons"/>
    <dgm:cxn modelId="{2AEA1EFF-E6CC-4D1E-BE62-489949BE68C4}" type="presParOf" srcId="{8F00EC9B-E708-4217-8B47-9842F61CA48F}" destId="{B16BCF44-4342-4F0C-B785-08D218B1FEAE}" srcOrd="4" destOrd="0" presId="urn:microsoft.com/office/officeart/2008/layout/AlternatingHexagons"/>
    <dgm:cxn modelId="{A3019165-72B2-43AB-86BA-77DB17F59AAC}" type="presParOf" srcId="{B16BCF44-4342-4F0C-B785-08D218B1FEAE}" destId="{0CBE6345-1169-42B1-8C3B-64B1DE542B2F}" srcOrd="0" destOrd="0" presId="urn:microsoft.com/office/officeart/2008/layout/AlternatingHexagons"/>
    <dgm:cxn modelId="{B230A26E-D909-43B5-8F19-398B7FCFE28F}" type="presParOf" srcId="{B16BCF44-4342-4F0C-B785-08D218B1FEAE}" destId="{03730DF1-E4C8-4B25-844B-9A5234153DAA}" srcOrd="1" destOrd="0" presId="urn:microsoft.com/office/officeart/2008/layout/AlternatingHexagons"/>
    <dgm:cxn modelId="{9280DF08-31BE-4055-9CC8-EBC049DDA210}" type="presParOf" srcId="{B16BCF44-4342-4F0C-B785-08D218B1FEAE}" destId="{BD00F8A0-B567-4BE8-9735-68AEB8F38B5A}" srcOrd="2" destOrd="0" presId="urn:microsoft.com/office/officeart/2008/layout/AlternatingHexagons"/>
    <dgm:cxn modelId="{4505368E-D31C-4BAA-AA49-107B43E1BB00}" type="presParOf" srcId="{B16BCF44-4342-4F0C-B785-08D218B1FEAE}" destId="{E6CA73DE-3557-458A-9553-6CFC53C9E781}" srcOrd="3" destOrd="0" presId="urn:microsoft.com/office/officeart/2008/layout/AlternatingHexagons"/>
    <dgm:cxn modelId="{5275C48B-F93E-4DA8-9CBF-D2A0FFE610B4}" type="presParOf" srcId="{B16BCF44-4342-4F0C-B785-08D218B1FEAE}" destId="{FB9D4741-835F-4C82-A156-FCFB9B65D93C}"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9F4BDBC-0513-44BC-90F8-367F3B462ED8}" type="doc">
      <dgm:prSet loTypeId="urn:microsoft.com/office/officeart/2008/layout/AlternatingHexagons" loCatId="list" qsTypeId="urn:microsoft.com/office/officeart/2005/8/quickstyle/simple1" qsCatId="simple" csTypeId="urn:microsoft.com/office/officeart/2005/8/colors/accent1_2" csCatId="accent1" phldr="0"/>
      <dgm:spPr/>
      <dgm:t>
        <a:bodyPr/>
        <a:lstStyle/>
        <a:p>
          <a:endParaRPr lang="en-US"/>
        </a:p>
      </dgm:t>
    </dgm:pt>
    <dgm:pt modelId="{E860A441-611E-4044-AF2B-5C5D97AD24C8}">
      <dgm:prSet phldrT="[Text]" phldr="1"/>
      <dgm:spPr/>
      <dgm:t>
        <a:bodyPr/>
        <a:lstStyle/>
        <a:p>
          <a:endParaRPr lang="en-US"/>
        </a:p>
      </dgm:t>
    </dgm:pt>
    <dgm:pt modelId="{17E3E958-B850-4650-8A4C-9DE4D7356B87}" type="parTrans" cxnId="{D8BC4A1F-9A1C-4D4F-B449-CF3012F732DC}">
      <dgm:prSet/>
      <dgm:spPr/>
      <dgm:t>
        <a:bodyPr/>
        <a:lstStyle/>
        <a:p>
          <a:endParaRPr lang="en-US"/>
        </a:p>
      </dgm:t>
    </dgm:pt>
    <dgm:pt modelId="{E505C053-97F4-4E01-8E29-B8E8639C3D87}" type="sibTrans" cxnId="{D8BC4A1F-9A1C-4D4F-B449-CF3012F732DC}">
      <dgm:prSet/>
      <dgm:spPr/>
      <dgm:t>
        <a:bodyPr/>
        <a:lstStyle/>
        <a:p>
          <a:endParaRPr lang="en-US"/>
        </a:p>
      </dgm:t>
    </dgm:pt>
    <dgm:pt modelId="{6E90F8A8-629D-4645-AF15-5125629DE3FB}">
      <dgm:prSet phldrT="[Text]" phldr="1"/>
      <dgm:spPr/>
      <dgm:t>
        <a:bodyPr/>
        <a:lstStyle/>
        <a:p>
          <a:endParaRPr lang="en-US"/>
        </a:p>
      </dgm:t>
    </dgm:pt>
    <dgm:pt modelId="{73DE2125-281F-4DB7-8504-706F77321FBF}" type="parTrans" cxnId="{1157B021-5C3F-4294-9C61-00D65209F666}">
      <dgm:prSet/>
      <dgm:spPr/>
      <dgm:t>
        <a:bodyPr/>
        <a:lstStyle/>
        <a:p>
          <a:endParaRPr lang="en-US"/>
        </a:p>
      </dgm:t>
    </dgm:pt>
    <dgm:pt modelId="{EF8D13A6-919E-46AC-A292-D51D0C463FB7}" type="sibTrans" cxnId="{1157B021-5C3F-4294-9C61-00D65209F666}">
      <dgm:prSet/>
      <dgm:spPr/>
      <dgm:t>
        <a:bodyPr/>
        <a:lstStyle/>
        <a:p>
          <a:endParaRPr lang="en-US"/>
        </a:p>
      </dgm:t>
    </dgm:pt>
    <dgm:pt modelId="{79F971F8-46A7-4F70-9D1F-21EC3E8B1E37}">
      <dgm:prSet phldrT="[Text]" phldr="1"/>
      <dgm:spPr/>
      <dgm:t>
        <a:bodyPr/>
        <a:lstStyle/>
        <a:p>
          <a:endParaRPr lang="en-US"/>
        </a:p>
      </dgm:t>
    </dgm:pt>
    <dgm:pt modelId="{C31BEE12-B9AD-4391-8F9C-CEE08CBA9AAE}" type="parTrans" cxnId="{B151B996-51C7-4BF8-AD84-B63AB70811A5}">
      <dgm:prSet/>
      <dgm:spPr/>
      <dgm:t>
        <a:bodyPr/>
        <a:lstStyle/>
        <a:p>
          <a:endParaRPr lang="en-US"/>
        </a:p>
      </dgm:t>
    </dgm:pt>
    <dgm:pt modelId="{2AEE7F8F-DA10-4A4D-B1E3-14A53DE2B59F}" type="sibTrans" cxnId="{B151B996-51C7-4BF8-AD84-B63AB70811A5}">
      <dgm:prSet/>
      <dgm:spPr/>
      <dgm:t>
        <a:bodyPr/>
        <a:lstStyle/>
        <a:p>
          <a:endParaRPr lang="en-US"/>
        </a:p>
      </dgm:t>
    </dgm:pt>
    <dgm:pt modelId="{F4C24800-3536-47C8-8AE1-4A31F2974C89}">
      <dgm:prSet phldrT="[Text]" phldr="1"/>
      <dgm:spPr/>
      <dgm:t>
        <a:bodyPr/>
        <a:lstStyle/>
        <a:p>
          <a:endParaRPr lang="en-US"/>
        </a:p>
      </dgm:t>
    </dgm:pt>
    <dgm:pt modelId="{B27C743F-8544-4999-8C6A-4B768B58A5A4}" type="parTrans" cxnId="{EFFD81DB-0171-4108-AE75-F2BD1DD33BA7}">
      <dgm:prSet/>
      <dgm:spPr/>
      <dgm:t>
        <a:bodyPr/>
        <a:lstStyle/>
        <a:p>
          <a:endParaRPr lang="en-US"/>
        </a:p>
      </dgm:t>
    </dgm:pt>
    <dgm:pt modelId="{503AF874-09A8-4B82-AA7A-BB75A293499A}" type="sibTrans" cxnId="{EFFD81DB-0171-4108-AE75-F2BD1DD33BA7}">
      <dgm:prSet/>
      <dgm:spPr/>
      <dgm:t>
        <a:bodyPr/>
        <a:lstStyle/>
        <a:p>
          <a:endParaRPr lang="en-US"/>
        </a:p>
      </dgm:t>
    </dgm:pt>
    <dgm:pt modelId="{178EA608-9E5D-4586-AB10-799DD620ABE8}">
      <dgm:prSet phldrT="[Text]" phldr="1"/>
      <dgm:spPr/>
      <dgm:t>
        <a:bodyPr/>
        <a:lstStyle/>
        <a:p>
          <a:endParaRPr lang="en-US" dirty="0"/>
        </a:p>
      </dgm:t>
    </dgm:pt>
    <dgm:pt modelId="{C5FC24FA-4DBA-4D42-9358-7578CEED4B63}" type="parTrans" cxnId="{7D2148DD-42AB-45D0-A5F7-7B3FC09A5AF9}">
      <dgm:prSet/>
      <dgm:spPr/>
      <dgm:t>
        <a:bodyPr/>
        <a:lstStyle/>
        <a:p>
          <a:endParaRPr lang="en-US"/>
        </a:p>
      </dgm:t>
    </dgm:pt>
    <dgm:pt modelId="{F31439EE-ED20-46F4-BC8E-4F31CF081B56}" type="sibTrans" cxnId="{7D2148DD-42AB-45D0-A5F7-7B3FC09A5AF9}">
      <dgm:prSet/>
      <dgm:spPr/>
      <dgm:t>
        <a:bodyPr/>
        <a:lstStyle/>
        <a:p>
          <a:endParaRPr lang="en-US"/>
        </a:p>
      </dgm:t>
    </dgm:pt>
    <dgm:pt modelId="{43B0A3E9-E6AF-4979-B9FF-37C134BA27C7}">
      <dgm:prSet phldrT="[Text]" phldr="1"/>
      <dgm:spPr/>
      <dgm:t>
        <a:bodyPr/>
        <a:lstStyle/>
        <a:p>
          <a:endParaRPr lang="en-US"/>
        </a:p>
      </dgm:t>
    </dgm:pt>
    <dgm:pt modelId="{6FCFD04F-74F0-4854-8032-A7254EE4FFC6}" type="parTrans" cxnId="{69B90364-B5CE-4B86-9337-459D14EE6613}">
      <dgm:prSet/>
      <dgm:spPr/>
      <dgm:t>
        <a:bodyPr/>
        <a:lstStyle/>
        <a:p>
          <a:endParaRPr lang="en-US"/>
        </a:p>
      </dgm:t>
    </dgm:pt>
    <dgm:pt modelId="{13C37956-C4B2-4152-A628-604939F93875}" type="sibTrans" cxnId="{69B90364-B5CE-4B86-9337-459D14EE6613}">
      <dgm:prSet/>
      <dgm:spPr/>
      <dgm:t>
        <a:bodyPr/>
        <a:lstStyle/>
        <a:p>
          <a:endParaRPr lang="en-US"/>
        </a:p>
      </dgm:t>
    </dgm:pt>
    <dgm:pt modelId="{3B6AD162-13FF-400F-B958-0FEA433C636A}" type="pres">
      <dgm:prSet presAssocID="{89F4BDBC-0513-44BC-90F8-367F3B462ED8}" presName="Name0" presStyleCnt="0">
        <dgm:presLayoutVars>
          <dgm:chMax/>
          <dgm:chPref/>
          <dgm:dir/>
          <dgm:animLvl val="lvl"/>
        </dgm:presLayoutVars>
      </dgm:prSet>
      <dgm:spPr/>
      <dgm:t>
        <a:bodyPr/>
        <a:lstStyle/>
        <a:p>
          <a:endParaRPr lang="en-US"/>
        </a:p>
      </dgm:t>
    </dgm:pt>
    <dgm:pt modelId="{5ADF353E-A1AD-48AD-A56C-FC6CB45CEA0C}" type="pres">
      <dgm:prSet presAssocID="{E860A441-611E-4044-AF2B-5C5D97AD24C8}" presName="composite" presStyleCnt="0"/>
      <dgm:spPr/>
    </dgm:pt>
    <dgm:pt modelId="{321BEEC6-3F8F-414E-B0E3-7EE3A626EE20}" type="pres">
      <dgm:prSet presAssocID="{E860A441-611E-4044-AF2B-5C5D97AD24C8}" presName="Parent1" presStyleLbl="node1" presStyleIdx="0" presStyleCnt="6" custLinFactNeighborX="67881" custLinFactNeighborY="-20366">
        <dgm:presLayoutVars>
          <dgm:chMax val="1"/>
          <dgm:chPref val="1"/>
          <dgm:bulletEnabled val="1"/>
        </dgm:presLayoutVars>
      </dgm:prSet>
      <dgm:spPr/>
      <dgm:t>
        <a:bodyPr/>
        <a:lstStyle/>
        <a:p>
          <a:endParaRPr lang="en-US"/>
        </a:p>
      </dgm:t>
    </dgm:pt>
    <dgm:pt modelId="{30D645D0-CA87-438A-9DAE-F84EF8B1C76E}" type="pres">
      <dgm:prSet presAssocID="{E860A441-611E-4044-AF2B-5C5D97AD24C8}" presName="Childtext1" presStyleLbl="revTx" presStyleIdx="0" presStyleCnt="3">
        <dgm:presLayoutVars>
          <dgm:chMax val="0"/>
          <dgm:chPref val="0"/>
          <dgm:bulletEnabled val="1"/>
        </dgm:presLayoutVars>
      </dgm:prSet>
      <dgm:spPr/>
      <dgm:t>
        <a:bodyPr/>
        <a:lstStyle/>
        <a:p>
          <a:endParaRPr lang="en-US"/>
        </a:p>
      </dgm:t>
    </dgm:pt>
    <dgm:pt modelId="{B9AD7109-3102-47EA-BE07-0F519082EAF7}" type="pres">
      <dgm:prSet presAssocID="{E860A441-611E-4044-AF2B-5C5D97AD24C8}" presName="BalanceSpacing" presStyleCnt="0"/>
      <dgm:spPr/>
    </dgm:pt>
    <dgm:pt modelId="{C5680B1A-9E0F-4245-9499-4CD6908ABED9}" type="pres">
      <dgm:prSet presAssocID="{E860A441-611E-4044-AF2B-5C5D97AD24C8}" presName="BalanceSpacing1" presStyleCnt="0"/>
      <dgm:spPr/>
    </dgm:pt>
    <dgm:pt modelId="{E7816EB6-FC45-4F12-BFFB-21F63345F71E}" type="pres">
      <dgm:prSet presAssocID="{E505C053-97F4-4E01-8E29-B8E8639C3D87}" presName="Accent1Text" presStyleLbl="node1" presStyleIdx="1" presStyleCnt="6" custLinFactNeighborX="4645" custLinFactNeighborY="-36"/>
      <dgm:spPr/>
      <dgm:t>
        <a:bodyPr/>
        <a:lstStyle/>
        <a:p>
          <a:endParaRPr lang="en-US"/>
        </a:p>
      </dgm:t>
    </dgm:pt>
    <dgm:pt modelId="{EEF2124E-6F91-469A-9A6B-F659EF66A6E1}" type="pres">
      <dgm:prSet presAssocID="{E505C053-97F4-4E01-8E29-B8E8639C3D87}" presName="spaceBetweenRectangles" presStyleCnt="0"/>
      <dgm:spPr/>
    </dgm:pt>
    <dgm:pt modelId="{EDFEBA9A-E7C7-4533-B058-2BCFEEE94F75}" type="pres">
      <dgm:prSet presAssocID="{79F971F8-46A7-4F70-9D1F-21EC3E8B1E37}" presName="composite" presStyleCnt="0"/>
      <dgm:spPr/>
    </dgm:pt>
    <dgm:pt modelId="{A456671C-6FCC-43E6-AC80-C1C7FAA2C4D4}" type="pres">
      <dgm:prSet presAssocID="{79F971F8-46A7-4F70-9D1F-21EC3E8B1E37}" presName="Parent1" presStyleLbl="node1" presStyleIdx="2" presStyleCnt="6" custLinFactX="-75321" custLinFactNeighborX="-100000" custLinFactNeighborY="1332">
        <dgm:presLayoutVars>
          <dgm:chMax val="1"/>
          <dgm:chPref val="1"/>
          <dgm:bulletEnabled val="1"/>
        </dgm:presLayoutVars>
      </dgm:prSet>
      <dgm:spPr/>
      <dgm:t>
        <a:bodyPr/>
        <a:lstStyle/>
        <a:p>
          <a:endParaRPr lang="en-US"/>
        </a:p>
      </dgm:t>
    </dgm:pt>
    <dgm:pt modelId="{B946822B-E68B-4B64-89BD-51F9A14C86F9}" type="pres">
      <dgm:prSet presAssocID="{79F971F8-46A7-4F70-9D1F-21EC3E8B1E37}" presName="Childtext1" presStyleLbl="revTx" presStyleIdx="1" presStyleCnt="3">
        <dgm:presLayoutVars>
          <dgm:chMax val="0"/>
          <dgm:chPref val="0"/>
          <dgm:bulletEnabled val="1"/>
        </dgm:presLayoutVars>
      </dgm:prSet>
      <dgm:spPr/>
      <dgm:t>
        <a:bodyPr/>
        <a:lstStyle/>
        <a:p>
          <a:endParaRPr lang="en-US"/>
        </a:p>
      </dgm:t>
    </dgm:pt>
    <dgm:pt modelId="{85B991F3-5B4C-4FA7-9F8C-AC341135D844}" type="pres">
      <dgm:prSet presAssocID="{79F971F8-46A7-4F70-9D1F-21EC3E8B1E37}" presName="BalanceSpacing" presStyleCnt="0"/>
      <dgm:spPr/>
    </dgm:pt>
    <dgm:pt modelId="{63C9A86E-5E76-4713-B778-DE56CEC42C4A}" type="pres">
      <dgm:prSet presAssocID="{79F971F8-46A7-4F70-9D1F-21EC3E8B1E37}" presName="BalanceSpacing1" presStyleCnt="0"/>
      <dgm:spPr/>
    </dgm:pt>
    <dgm:pt modelId="{9DD136F2-6A18-46EB-871D-7E823E9A645A}" type="pres">
      <dgm:prSet presAssocID="{2AEE7F8F-DA10-4A4D-B1E3-14A53DE2B59F}" presName="Accent1Text" presStyleLbl="node1" presStyleIdx="3" presStyleCnt="6" custLinFactX="33173" custLinFactNeighborX="100000" custLinFactNeighborY="1332"/>
      <dgm:spPr/>
      <dgm:t>
        <a:bodyPr/>
        <a:lstStyle/>
        <a:p>
          <a:endParaRPr lang="en-US"/>
        </a:p>
      </dgm:t>
    </dgm:pt>
    <dgm:pt modelId="{6BC62DA7-5470-4C64-8661-8DCF765A5F3E}" type="pres">
      <dgm:prSet presAssocID="{2AEE7F8F-DA10-4A4D-B1E3-14A53DE2B59F}" presName="spaceBetweenRectangles" presStyleCnt="0"/>
      <dgm:spPr/>
    </dgm:pt>
    <dgm:pt modelId="{9F119B52-3CBA-4326-B9B3-AB8786956B8A}" type="pres">
      <dgm:prSet presAssocID="{178EA608-9E5D-4586-AB10-799DD620ABE8}" presName="composite" presStyleCnt="0"/>
      <dgm:spPr/>
    </dgm:pt>
    <dgm:pt modelId="{0DBFE34C-A397-4DF5-946D-36620F35ADD7}" type="pres">
      <dgm:prSet presAssocID="{178EA608-9E5D-4586-AB10-799DD620ABE8}" presName="Parent1" presStyleLbl="node1" presStyleIdx="4" presStyleCnt="6" custLinFactNeighborX="40844" custLinFactNeighborY="10542">
        <dgm:presLayoutVars>
          <dgm:chMax val="1"/>
          <dgm:chPref val="1"/>
          <dgm:bulletEnabled val="1"/>
        </dgm:presLayoutVars>
      </dgm:prSet>
      <dgm:spPr/>
      <dgm:t>
        <a:bodyPr/>
        <a:lstStyle/>
        <a:p>
          <a:endParaRPr lang="en-US"/>
        </a:p>
      </dgm:t>
    </dgm:pt>
    <dgm:pt modelId="{01AE9816-C785-4A46-91AB-9E0EDFAC0468}" type="pres">
      <dgm:prSet presAssocID="{178EA608-9E5D-4586-AB10-799DD620ABE8}" presName="Childtext1" presStyleLbl="revTx" presStyleIdx="2" presStyleCnt="3">
        <dgm:presLayoutVars>
          <dgm:chMax val="0"/>
          <dgm:chPref val="0"/>
          <dgm:bulletEnabled val="1"/>
        </dgm:presLayoutVars>
      </dgm:prSet>
      <dgm:spPr/>
      <dgm:t>
        <a:bodyPr/>
        <a:lstStyle/>
        <a:p>
          <a:endParaRPr lang="en-US"/>
        </a:p>
      </dgm:t>
    </dgm:pt>
    <dgm:pt modelId="{88BC543C-D676-40AD-9F03-E1F5B63F768B}" type="pres">
      <dgm:prSet presAssocID="{178EA608-9E5D-4586-AB10-799DD620ABE8}" presName="BalanceSpacing" presStyleCnt="0"/>
      <dgm:spPr/>
    </dgm:pt>
    <dgm:pt modelId="{8FDFF48B-E065-44F7-A44F-EF6C50270369}" type="pres">
      <dgm:prSet presAssocID="{178EA608-9E5D-4586-AB10-799DD620ABE8}" presName="BalanceSpacing1" presStyleCnt="0"/>
      <dgm:spPr/>
    </dgm:pt>
    <dgm:pt modelId="{EB53C34C-C0A5-411A-BB4B-C6ED4C81FB0E}" type="pres">
      <dgm:prSet presAssocID="{F31439EE-ED20-46F4-BC8E-4F31CF081B56}" presName="Accent1Text" presStyleLbl="node1" presStyleIdx="5" presStyleCnt="6"/>
      <dgm:spPr/>
      <dgm:t>
        <a:bodyPr/>
        <a:lstStyle/>
        <a:p>
          <a:endParaRPr lang="en-US"/>
        </a:p>
      </dgm:t>
    </dgm:pt>
  </dgm:ptLst>
  <dgm:cxnLst>
    <dgm:cxn modelId="{E6737749-22A0-48CB-B14A-722A00F7BAFB}" type="presOf" srcId="{F4C24800-3536-47C8-8AE1-4A31F2974C89}" destId="{B946822B-E68B-4B64-89BD-51F9A14C86F9}" srcOrd="0" destOrd="0" presId="urn:microsoft.com/office/officeart/2008/layout/AlternatingHexagons"/>
    <dgm:cxn modelId="{EFFD81DB-0171-4108-AE75-F2BD1DD33BA7}" srcId="{79F971F8-46A7-4F70-9D1F-21EC3E8B1E37}" destId="{F4C24800-3536-47C8-8AE1-4A31F2974C89}" srcOrd="0" destOrd="0" parTransId="{B27C743F-8544-4999-8C6A-4B768B58A5A4}" sibTransId="{503AF874-09A8-4B82-AA7A-BB75A293499A}"/>
    <dgm:cxn modelId="{07BA49C5-E50A-4EBC-B47C-68096B0BA3DA}" type="presOf" srcId="{E860A441-611E-4044-AF2B-5C5D97AD24C8}" destId="{321BEEC6-3F8F-414E-B0E3-7EE3A626EE20}" srcOrd="0" destOrd="0" presId="urn:microsoft.com/office/officeart/2008/layout/AlternatingHexagons"/>
    <dgm:cxn modelId="{6C8CDB9A-37DD-43C2-A550-9B4FFA1ACC44}" type="presOf" srcId="{2AEE7F8F-DA10-4A4D-B1E3-14A53DE2B59F}" destId="{9DD136F2-6A18-46EB-871D-7E823E9A645A}" srcOrd="0" destOrd="0" presId="urn:microsoft.com/office/officeart/2008/layout/AlternatingHexagons"/>
    <dgm:cxn modelId="{C8FB8D50-E010-4349-96C2-8CE2A1EC51FB}" type="presOf" srcId="{E505C053-97F4-4E01-8E29-B8E8639C3D87}" destId="{E7816EB6-FC45-4F12-BFFB-21F63345F71E}" srcOrd="0" destOrd="0" presId="urn:microsoft.com/office/officeart/2008/layout/AlternatingHexagons"/>
    <dgm:cxn modelId="{D49A2ECC-8B60-4623-A41D-28C8879F2FF3}" type="presOf" srcId="{178EA608-9E5D-4586-AB10-799DD620ABE8}" destId="{0DBFE34C-A397-4DF5-946D-36620F35ADD7}" srcOrd="0" destOrd="0" presId="urn:microsoft.com/office/officeart/2008/layout/AlternatingHexagons"/>
    <dgm:cxn modelId="{B151B996-51C7-4BF8-AD84-B63AB70811A5}" srcId="{89F4BDBC-0513-44BC-90F8-367F3B462ED8}" destId="{79F971F8-46A7-4F70-9D1F-21EC3E8B1E37}" srcOrd="1" destOrd="0" parTransId="{C31BEE12-B9AD-4391-8F9C-CEE08CBA9AAE}" sibTransId="{2AEE7F8F-DA10-4A4D-B1E3-14A53DE2B59F}"/>
    <dgm:cxn modelId="{49E825B6-9165-4E97-B035-8F52D815DDAF}" type="presOf" srcId="{79F971F8-46A7-4F70-9D1F-21EC3E8B1E37}" destId="{A456671C-6FCC-43E6-AC80-C1C7FAA2C4D4}" srcOrd="0" destOrd="0" presId="urn:microsoft.com/office/officeart/2008/layout/AlternatingHexagons"/>
    <dgm:cxn modelId="{1157B021-5C3F-4294-9C61-00D65209F666}" srcId="{E860A441-611E-4044-AF2B-5C5D97AD24C8}" destId="{6E90F8A8-629D-4645-AF15-5125629DE3FB}" srcOrd="0" destOrd="0" parTransId="{73DE2125-281F-4DB7-8504-706F77321FBF}" sibTransId="{EF8D13A6-919E-46AC-A292-D51D0C463FB7}"/>
    <dgm:cxn modelId="{C46B9C39-0068-421B-BD13-70C636F64EA7}" type="presOf" srcId="{6E90F8A8-629D-4645-AF15-5125629DE3FB}" destId="{30D645D0-CA87-438A-9DAE-F84EF8B1C76E}" srcOrd="0" destOrd="0" presId="urn:microsoft.com/office/officeart/2008/layout/AlternatingHexagons"/>
    <dgm:cxn modelId="{D8BC4A1F-9A1C-4D4F-B449-CF3012F732DC}" srcId="{89F4BDBC-0513-44BC-90F8-367F3B462ED8}" destId="{E860A441-611E-4044-AF2B-5C5D97AD24C8}" srcOrd="0" destOrd="0" parTransId="{17E3E958-B850-4650-8A4C-9DE4D7356B87}" sibTransId="{E505C053-97F4-4E01-8E29-B8E8639C3D87}"/>
    <dgm:cxn modelId="{7D2148DD-42AB-45D0-A5F7-7B3FC09A5AF9}" srcId="{89F4BDBC-0513-44BC-90F8-367F3B462ED8}" destId="{178EA608-9E5D-4586-AB10-799DD620ABE8}" srcOrd="2" destOrd="0" parTransId="{C5FC24FA-4DBA-4D42-9358-7578CEED4B63}" sibTransId="{F31439EE-ED20-46F4-BC8E-4F31CF081B56}"/>
    <dgm:cxn modelId="{DEB8DD85-B904-4B80-AB46-9D2542A74AD1}" type="presOf" srcId="{F31439EE-ED20-46F4-BC8E-4F31CF081B56}" destId="{EB53C34C-C0A5-411A-BB4B-C6ED4C81FB0E}" srcOrd="0" destOrd="0" presId="urn:microsoft.com/office/officeart/2008/layout/AlternatingHexagons"/>
    <dgm:cxn modelId="{B6A8EAA6-CC25-4091-84D5-886B980DD701}" type="presOf" srcId="{43B0A3E9-E6AF-4979-B9FF-37C134BA27C7}" destId="{01AE9816-C785-4A46-91AB-9E0EDFAC0468}" srcOrd="0" destOrd="0" presId="urn:microsoft.com/office/officeart/2008/layout/AlternatingHexagons"/>
    <dgm:cxn modelId="{69B90364-B5CE-4B86-9337-459D14EE6613}" srcId="{178EA608-9E5D-4586-AB10-799DD620ABE8}" destId="{43B0A3E9-E6AF-4979-B9FF-37C134BA27C7}" srcOrd="0" destOrd="0" parTransId="{6FCFD04F-74F0-4854-8032-A7254EE4FFC6}" sibTransId="{13C37956-C4B2-4152-A628-604939F93875}"/>
    <dgm:cxn modelId="{8CEE3710-9A85-4119-A615-D2462655A080}" type="presOf" srcId="{89F4BDBC-0513-44BC-90F8-367F3B462ED8}" destId="{3B6AD162-13FF-400F-B958-0FEA433C636A}" srcOrd="0" destOrd="0" presId="urn:microsoft.com/office/officeart/2008/layout/AlternatingHexagons"/>
    <dgm:cxn modelId="{D31F865C-4171-49E3-9B8B-2E116FE23A56}" type="presParOf" srcId="{3B6AD162-13FF-400F-B958-0FEA433C636A}" destId="{5ADF353E-A1AD-48AD-A56C-FC6CB45CEA0C}" srcOrd="0" destOrd="0" presId="urn:microsoft.com/office/officeart/2008/layout/AlternatingHexagons"/>
    <dgm:cxn modelId="{CE4E1603-B73C-4628-B9A7-4F7C2BF67CEA}" type="presParOf" srcId="{5ADF353E-A1AD-48AD-A56C-FC6CB45CEA0C}" destId="{321BEEC6-3F8F-414E-B0E3-7EE3A626EE20}" srcOrd="0" destOrd="0" presId="urn:microsoft.com/office/officeart/2008/layout/AlternatingHexagons"/>
    <dgm:cxn modelId="{E8D4CF34-ED7C-499E-A465-47C10F1592DD}" type="presParOf" srcId="{5ADF353E-A1AD-48AD-A56C-FC6CB45CEA0C}" destId="{30D645D0-CA87-438A-9DAE-F84EF8B1C76E}" srcOrd="1" destOrd="0" presId="urn:microsoft.com/office/officeart/2008/layout/AlternatingHexagons"/>
    <dgm:cxn modelId="{00155D39-CFF4-407D-9D02-B06C6B2E3170}" type="presParOf" srcId="{5ADF353E-A1AD-48AD-A56C-FC6CB45CEA0C}" destId="{B9AD7109-3102-47EA-BE07-0F519082EAF7}" srcOrd="2" destOrd="0" presId="urn:microsoft.com/office/officeart/2008/layout/AlternatingHexagons"/>
    <dgm:cxn modelId="{6B428F42-3F76-4279-92E5-9D92BAFA24A0}" type="presParOf" srcId="{5ADF353E-A1AD-48AD-A56C-FC6CB45CEA0C}" destId="{C5680B1A-9E0F-4245-9499-4CD6908ABED9}" srcOrd="3" destOrd="0" presId="urn:microsoft.com/office/officeart/2008/layout/AlternatingHexagons"/>
    <dgm:cxn modelId="{9984149F-EC99-41EE-AA34-457B009E9D7E}" type="presParOf" srcId="{5ADF353E-A1AD-48AD-A56C-FC6CB45CEA0C}" destId="{E7816EB6-FC45-4F12-BFFB-21F63345F71E}" srcOrd="4" destOrd="0" presId="urn:microsoft.com/office/officeart/2008/layout/AlternatingHexagons"/>
    <dgm:cxn modelId="{65B8E389-1997-40A5-BEDF-D2154093CBE8}" type="presParOf" srcId="{3B6AD162-13FF-400F-B958-0FEA433C636A}" destId="{EEF2124E-6F91-469A-9A6B-F659EF66A6E1}" srcOrd="1" destOrd="0" presId="urn:microsoft.com/office/officeart/2008/layout/AlternatingHexagons"/>
    <dgm:cxn modelId="{8648CE49-ABCE-4223-8C2A-7B7CFF1F9005}" type="presParOf" srcId="{3B6AD162-13FF-400F-B958-0FEA433C636A}" destId="{EDFEBA9A-E7C7-4533-B058-2BCFEEE94F75}" srcOrd="2" destOrd="0" presId="urn:microsoft.com/office/officeart/2008/layout/AlternatingHexagons"/>
    <dgm:cxn modelId="{DE73DC2B-5491-4E3F-98E3-10F9C48FF373}" type="presParOf" srcId="{EDFEBA9A-E7C7-4533-B058-2BCFEEE94F75}" destId="{A456671C-6FCC-43E6-AC80-C1C7FAA2C4D4}" srcOrd="0" destOrd="0" presId="urn:microsoft.com/office/officeart/2008/layout/AlternatingHexagons"/>
    <dgm:cxn modelId="{82E43C4B-D283-4341-AADC-B527582300D4}" type="presParOf" srcId="{EDFEBA9A-E7C7-4533-B058-2BCFEEE94F75}" destId="{B946822B-E68B-4B64-89BD-51F9A14C86F9}" srcOrd="1" destOrd="0" presId="urn:microsoft.com/office/officeart/2008/layout/AlternatingHexagons"/>
    <dgm:cxn modelId="{38BFF808-15EE-42C2-BFE2-A6E466421927}" type="presParOf" srcId="{EDFEBA9A-E7C7-4533-B058-2BCFEEE94F75}" destId="{85B991F3-5B4C-4FA7-9F8C-AC341135D844}" srcOrd="2" destOrd="0" presId="urn:microsoft.com/office/officeart/2008/layout/AlternatingHexagons"/>
    <dgm:cxn modelId="{27C57D98-EFA6-4DC5-A06F-6E8AF2DEF6C4}" type="presParOf" srcId="{EDFEBA9A-E7C7-4533-B058-2BCFEEE94F75}" destId="{63C9A86E-5E76-4713-B778-DE56CEC42C4A}" srcOrd="3" destOrd="0" presId="urn:microsoft.com/office/officeart/2008/layout/AlternatingHexagons"/>
    <dgm:cxn modelId="{32D70544-BAD5-4232-81A2-D40353BAF1CC}" type="presParOf" srcId="{EDFEBA9A-E7C7-4533-B058-2BCFEEE94F75}" destId="{9DD136F2-6A18-46EB-871D-7E823E9A645A}" srcOrd="4" destOrd="0" presId="urn:microsoft.com/office/officeart/2008/layout/AlternatingHexagons"/>
    <dgm:cxn modelId="{EA50F32D-75EE-4CEB-954B-AF33B659A33F}" type="presParOf" srcId="{3B6AD162-13FF-400F-B958-0FEA433C636A}" destId="{6BC62DA7-5470-4C64-8661-8DCF765A5F3E}" srcOrd="3" destOrd="0" presId="urn:microsoft.com/office/officeart/2008/layout/AlternatingHexagons"/>
    <dgm:cxn modelId="{ADF93256-EC0E-4FD1-B071-5E2138978F49}" type="presParOf" srcId="{3B6AD162-13FF-400F-B958-0FEA433C636A}" destId="{9F119B52-3CBA-4326-B9B3-AB8786956B8A}" srcOrd="4" destOrd="0" presId="urn:microsoft.com/office/officeart/2008/layout/AlternatingHexagons"/>
    <dgm:cxn modelId="{0B4356C8-F1E7-487B-9B5E-1A54555E02F4}" type="presParOf" srcId="{9F119B52-3CBA-4326-B9B3-AB8786956B8A}" destId="{0DBFE34C-A397-4DF5-946D-36620F35ADD7}" srcOrd="0" destOrd="0" presId="urn:microsoft.com/office/officeart/2008/layout/AlternatingHexagons"/>
    <dgm:cxn modelId="{8FA9E4EB-A5D7-41DF-9C54-BC69A814374B}" type="presParOf" srcId="{9F119B52-3CBA-4326-B9B3-AB8786956B8A}" destId="{01AE9816-C785-4A46-91AB-9E0EDFAC0468}" srcOrd="1" destOrd="0" presId="urn:microsoft.com/office/officeart/2008/layout/AlternatingHexagons"/>
    <dgm:cxn modelId="{73892858-ACFF-4D44-95C0-F01185BB5BED}" type="presParOf" srcId="{9F119B52-3CBA-4326-B9B3-AB8786956B8A}" destId="{88BC543C-D676-40AD-9F03-E1F5B63F768B}" srcOrd="2" destOrd="0" presId="urn:microsoft.com/office/officeart/2008/layout/AlternatingHexagons"/>
    <dgm:cxn modelId="{4A808814-34FF-4278-B5FE-364757B9BF31}" type="presParOf" srcId="{9F119B52-3CBA-4326-B9B3-AB8786956B8A}" destId="{8FDFF48B-E065-44F7-A44F-EF6C50270369}" srcOrd="3" destOrd="0" presId="urn:microsoft.com/office/officeart/2008/layout/AlternatingHexagons"/>
    <dgm:cxn modelId="{A7E82788-7DFE-46D7-B1EB-FB217589146C}" type="presParOf" srcId="{9F119B52-3CBA-4326-B9B3-AB8786956B8A}" destId="{EB53C34C-C0A5-411A-BB4B-C6ED4C81FB0E}" srcOrd="4" destOrd="0" presId="urn:microsoft.com/office/officeart/2008/layout/AlternatingHexagon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131E6-2B35-43F7-86FE-1910BF6A4356}">
      <dsp:nvSpPr>
        <dsp:cNvPr id="0" name=""/>
        <dsp:cNvSpPr/>
      </dsp:nvSpPr>
      <dsp:spPr>
        <a:xfrm>
          <a:off x="1995785" y="1179"/>
          <a:ext cx="2104429" cy="1052214"/>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Mind</a:t>
          </a:r>
          <a:endParaRPr lang="en-US" sz="2200" kern="1200" dirty="0"/>
        </a:p>
      </dsp:txBody>
      <dsp:txXfrm>
        <a:off x="2026603" y="31997"/>
        <a:ext cx="2042793" cy="990578"/>
      </dsp:txXfrm>
    </dsp:sp>
    <dsp:sp modelId="{D692F409-7E2A-433C-8861-D92B8F9AC1C8}">
      <dsp:nvSpPr>
        <dsp:cNvPr id="0" name=""/>
        <dsp:cNvSpPr/>
      </dsp:nvSpPr>
      <dsp:spPr>
        <a:xfrm rot="3600000">
          <a:off x="3368523" y="1847862"/>
          <a:ext cx="1096445" cy="36827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479006" y="1921517"/>
        <a:ext cx="875480" cy="220965"/>
      </dsp:txXfrm>
    </dsp:sp>
    <dsp:sp modelId="{3813E467-FF3E-4269-8D2E-70253D374594}">
      <dsp:nvSpPr>
        <dsp:cNvPr id="0" name=""/>
        <dsp:cNvSpPr/>
      </dsp:nvSpPr>
      <dsp:spPr>
        <a:xfrm>
          <a:off x="3733278" y="3010605"/>
          <a:ext cx="2104429" cy="1052214"/>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Relationships</a:t>
          </a:r>
          <a:endParaRPr lang="en-US" sz="2200" kern="1200" dirty="0"/>
        </a:p>
      </dsp:txBody>
      <dsp:txXfrm>
        <a:off x="3764096" y="3041423"/>
        <a:ext cx="2042793" cy="990578"/>
      </dsp:txXfrm>
    </dsp:sp>
    <dsp:sp modelId="{1D5A63D8-633B-411A-9572-45E92FAE55B6}">
      <dsp:nvSpPr>
        <dsp:cNvPr id="0" name=""/>
        <dsp:cNvSpPr/>
      </dsp:nvSpPr>
      <dsp:spPr>
        <a:xfrm rot="10800000">
          <a:off x="2499777" y="3352575"/>
          <a:ext cx="1096445" cy="36827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10800000">
        <a:off x="2610259" y="3426230"/>
        <a:ext cx="875480" cy="220965"/>
      </dsp:txXfrm>
    </dsp:sp>
    <dsp:sp modelId="{E3B9B8F7-D311-4CFD-BB6D-13E4F21EF155}">
      <dsp:nvSpPr>
        <dsp:cNvPr id="0" name=""/>
        <dsp:cNvSpPr/>
      </dsp:nvSpPr>
      <dsp:spPr>
        <a:xfrm>
          <a:off x="258291" y="3010605"/>
          <a:ext cx="2104429" cy="1052214"/>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Brain</a:t>
          </a:r>
          <a:endParaRPr lang="en-US" sz="2200" kern="1200" dirty="0"/>
        </a:p>
      </dsp:txBody>
      <dsp:txXfrm>
        <a:off x="289109" y="3041423"/>
        <a:ext cx="2042793" cy="990578"/>
      </dsp:txXfrm>
    </dsp:sp>
    <dsp:sp modelId="{0768E38A-2F15-4269-9127-BFFCBF04C6A3}">
      <dsp:nvSpPr>
        <dsp:cNvPr id="0" name=""/>
        <dsp:cNvSpPr/>
      </dsp:nvSpPr>
      <dsp:spPr>
        <a:xfrm rot="18000000">
          <a:off x="1631030" y="1847862"/>
          <a:ext cx="1096445" cy="36827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1741513" y="1921517"/>
        <a:ext cx="875480" cy="2209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CE214-B56E-4931-896D-CA8F0A995577}">
      <dsp:nvSpPr>
        <dsp:cNvPr id="0" name=""/>
        <dsp:cNvSpPr/>
      </dsp:nvSpPr>
      <dsp:spPr>
        <a:xfrm rot="5400000">
          <a:off x="458692" y="522003"/>
          <a:ext cx="592666" cy="515620"/>
        </a:xfrm>
        <a:prstGeom prst="hexagon">
          <a:avLst>
            <a:gd name="adj" fmla="val 25000"/>
            <a:gd name="vf" fmla="val 11547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577566" y="575837"/>
        <a:ext cx="354918" cy="407952"/>
      </dsp:txXfrm>
    </dsp:sp>
    <dsp:sp modelId="{04789C3A-AA3F-4C89-9817-A49C37231F17}">
      <dsp:nvSpPr>
        <dsp:cNvPr id="0" name=""/>
        <dsp:cNvSpPr/>
      </dsp:nvSpPr>
      <dsp:spPr>
        <a:xfrm>
          <a:off x="1472184" y="462144"/>
          <a:ext cx="661416" cy="35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endParaRPr lang="en-US" sz="1300" kern="1200"/>
        </a:p>
      </dsp:txBody>
      <dsp:txXfrm>
        <a:off x="1472184" y="462144"/>
        <a:ext cx="661416" cy="355600"/>
      </dsp:txXfrm>
    </dsp:sp>
    <dsp:sp modelId="{0A09819F-968C-4A7B-B83F-36232650C87D}">
      <dsp:nvSpPr>
        <dsp:cNvPr id="0" name=""/>
        <dsp:cNvSpPr/>
      </dsp:nvSpPr>
      <dsp:spPr>
        <a:xfrm rot="5400000">
          <a:off x="458692" y="671895"/>
          <a:ext cx="592666" cy="515620"/>
        </a:xfrm>
        <a:prstGeom prst="hexagon">
          <a:avLst>
            <a:gd name="adj" fmla="val 25000"/>
            <a:gd name="vf" fmla="val 11547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5400000">
        <a:off x="577566" y="725729"/>
        <a:ext cx="354918" cy="407952"/>
      </dsp:txXfrm>
    </dsp:sp>
    <dsp:sp modelId="{86A0CE75-7FE9-4E4A-8264-4D31725C51A5}">
      <dsp:nvSpPr>
        <dsp:cNvPr id="0" name=""/>
        <dsp:cNvSpPr/>
      </dsp:nvSpPr>
      <dsp:spPr>
        <a:xfrm rot="5400000">
          <a:off x="428715" y="731849"/>
          <a:ext cx="592666" cy="515620"/>
        </a:xfrm>
        <a:prstGeom prst="hexagon">
          <a:avLst>
            <a:gd name="adj" fmla="val 25000"/>
            <a:gd name="vf" fmla="val 11547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547589" y="785683"/>
        <a:ext cx="354918" cy="407952"/>
      </dsp:txXfrm>
    </dsp:sp>
    <dsp:sp modelId="{464370E9-0ED0-4860-AB62-7978ABA5819D}">
      <dsp:nvSpPr>
        <dsp:cNvPr id="0" name=""/>
        <dsp:cNvSpPr/>
      </dsp:nvSpPr>
      <dsp:spPr>
        <a:xfrm>
          <a:off x="0" y="965200"/>
          <a:ext cx="640080" cy="35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r" defTabSz="577850">
            <a:lnSpc>
              <a:spcPct val="90000"/>
            </a:lnSpc>
            <a:spcBef>
              <a:spcPct val="0"/>
            </a:spcBef>
            <a:spcAft>
              <a:spcPct val="35000"/>
            </a:spcAft>
          </a:pPr>
          <a:endParaRPr lang="en-US" sz="1300" kern="1200" dirty="0"/>
        </a:p>
      </dsp:txBody>
      <dsp:txXfrm>
        <a:off x="0" y="965200"/>
        <a:ext cx="640080" cy="355600"/>
      </dsp:txXfrm>
    </dsp:sp>
    <dsp:sp modelId="{931943CD-6250-4ED5-A0F3-70992931F214}">
      <dsp:nvSpPr>
        <dsp:cNvPr id="0" name=""/>
        <dsp:cNvSpPr/>
      </dsp:nvSpPr>
      <dsp:spPr>
        <a:xfrm rot="5400000">
          <a:off x="398737" y="701872"/>
          <a:ext cx="592666" cy="515620"/>
        </a:xfrm>
        <a:prstGeom prst="hexagon">
          <a:avLst>
            <a:gd name="adj" fmla="val 25000"/>
            <a:gd name="vf" fmla="val 11547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5400000">
        <a:off x="517611" y="755706"/>
        <a:ext cx="354918" cy="407952"/>
      </dsp:txXfrm>
    </dsp:sp>
    <dsp:sp modelId="{0CBE6345-1169-42B1-8C3B-64B1DE542B2F}">
      <dsp:nvSpPr>
        <dsp:cNvPr id="0" name=""/>
        <dsp:cNvSpPr/>
      </dsp:nvSpPr>
      <dsp:spPr>
        <a:xfrm rot="5400000">
          <a:off x="458692" y="761832"/>
          <a:ext cx="592666" cy="515620"/>
        </a:xfrm>
        <a:prstGeom prst="hexagon">
          <a:avLst>
            <a:gd name="adj" fmla="val 25000"/>
            <a:gd name="vf" fmla="val 11547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en-US" sz="800" kern="1200" dirty="0"/>
        </a:p>
      </dsp:txBody>
      <dsp:txXfrm rot="-5400000">
        <a:off x="577566" y="815666"/>
        <a:ext cx="354918" cy="407952"/>
      </dsp:txXfrm>
    </dsp:sp>
    <dsp:sp modelId="{03730DF1-E4C8-4B25-844B-9A5234153DAA}">
      <dsp:nvSpPr>
        <dsp:cNvPr id="0" name=""/>
        <dsp:cNvSpPr/>
      </dsp:nvSpPr>
      <dsp:spPr>
        <a:xfrm>
          <a:off x="1472184" y="1468255"/>
          <a:ext cx="661416" cy="35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endParaRPr lang="en-US" sz="1300" kern="1200"/>
        </a:p>
      </dsp:txBody>
      <dsp:txXfrm>
        <a:off x="1472184" y="1468255"/>
        <a:ext cx="661416" cy="355600"/>
      </dsp:txXfrm>
    </dsp:sp>
    <dsp:sp modelId="{FB9D4741-835F-4C82-A156-FCFB9B65D93C}">
      <dsp:nvSpPr>
        <dsp:cNvPr id="0" name=""/>
        <dsp:cNvSpPr/>
      </dsp:nvSpPr>
      <dsp:spPr>
        <a:xfrm rot="5400000">
          <a:off x="266279" y="874628"/>
          <a:ext cx="592666" cy="515620"/>
        </a:xfrm>
        <a:prstGeom prst="hexagon">
          <a:avLst>
            <a:gd name="adj" fmla="val 25000"/>
            <a:gd name="vf" fmla="val 11547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5400000">
        <a:off x="385153" y="928462"/>
        <a:ext cx="354918" cy="4079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1BEEC6-3F8F-414E-B0E3-7EE3A626EE20}">
      <dsp:nvSpPr>
        <dsp:cNvPr id="0" name=""/>
        <dsp:cNvSpPr/>
      </dsp:nvSpPr>
      <dsp:spPr>
        <a:xfrm rot="5400000">
          <a:off x="2603833" y="63169"/>
          <a:ext cx="971842" cy="845502"/>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endParaRPr lang="en-US" sz="1300" kern="1200"/>
        </a:p>
      </dsp:txBody>
      <dsp:txXfrm rot="-5400000">
        <a:off x="2798760" y="151444"/>
        <a:ext cx="581988" cy="668952"/>
      </dsp:txXfrm>
    </dsp:sp>
    <dsp:sp modelId="{30D645D0-CA87-438A-9DAE-F84EF8B1C76E}">
      <dsp:nvSpPr>
        <dsp:cNvPr id="0" name=""/>
        <dsp:cNvSpPr/>
      </dsp:nvSpPr>
      <dsp:spPr>
        <a:xfrm>
          <a:off x="2964226" y="194721"/>
          <a:ext cx="1084576" cy="583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endParaRPr lang="en-US" sz="2200" kern="1200"/>
        </a:p>
      </dsp:txBody>
      <dsp:txXfrm>
        <a:off x="2964226" y="194721"/>
        <a:ext cx="1084576" cy="583105"/>
      </dsp:txXfrm>
    </dsp:sp>
    <dsp:sp modelId="{E7816EB6-FC45-4F12-BFFB-21F63345F71E}">
      <dsp:nvSpPr>
        <dsp:cNvPr id="0" name=""/>
        <dsp:cNvSpPr/>
      </dsp:nvSpPr>
      <dsp:spPr>
        <a:xfrm rot="5400000">
          <a:off x="1156027" y="63172"/>
          <a:ext cx="971842" cy="845502"/>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1350954" y="151447"/>
        <a:ext cx="581988" cy="668952"/>
      </dsp:txXfrm>
    </dsp:sp>
    <dsp:sp modelId="{A456671C-6FCC-43E6-AC80-C1C7FAA2C4D4}">
      <dsp:nvSpPr>
        <dsp:cNvPr id="0" name=""/>
        <dsp:cNvSpPr/>
      </dsp:nvSpPr>
      <dsp:spPr>
        <a:xfrm rot="5400000">
          <a:off x="89232" y="901367"/>
          <a:ext cx="971842" cy="845502"/>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endParaRPr lang="en-US" sz="1300" kern="1200"/>
        </a:p>
      </dsp:txBody>
      <dsp:txXfrm rot="-5400000">
        <a:off x="284159" y="989642"/>
        <a:ext cx="581988" cy="668952"/>
      </dsp:txXfrm>
    </dsp:sp>
    <dsp:sp modelId="{B946822B-E68B-4B64-89BD-51F9A14C86F9}">
      <dsp:nvSpPr>
        <dsp:cNvPr id="0" name=""/>
        <dsp:cNvSpPr/>
      </dsp:nvSpPr>
      <dsp:spPr>
        <a:xfrm>
          <a:off x="550170" y="1019621"/>
          <a:ext cx="1049589" cy="583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r" defTabSz="977900">
            <a:lnSpc>
              <a:spcPct val="90000"/>
            </a:lnSpc>
            <a:spcBef>
              <a:spcPct val="0"/>
            </a:spcBef>
            <a:spcAft>
              <a:spcPct val="35000"/>
            </a:spcAft>
          </a:pPr>
          <a:endParaRPr lang="en-US" sz="2200" kern="1200"/>
        </a:p>
      </dsp:txBody>
      <dsp:txXfrm>
        <a:off x="550170" y="1019621"/>
        <a:ext cx="1049589" cy="583105"/>
      </dsp:txXfrm>
    </dsp:sp>
    <dsp:sp modelId="{9DD136F2-6A18-46EB-871D-7E823E9A645A}">
      <dsp:nvSpPr>
        <dsp:cNvPr id="0" name=""/>
        <dsp:cNvSpPr/>
      </dsp:nvSpPr>
      <dsp:spPr>
        <a:xfrm rot="5400000">
          <a:off x="3610701" y="901367"/>
          <a:ext cx="971842" cy="845502"/>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3805628" y="989642"/>
        <a:ext cx="581988" cy="668952"/>
      </dsp:txXfrm>
    </dsp:sp>
    <dsp:sp modelId="{0DBFE34C-A397-4DF5-946D-36620F35ADD7}">
      <dsp:nvSpPr>
        <dsp:cNvPr id="0" name=""/>
        <dsp:cNvSpPr/>
      </dsp:nvSpPr>
      <dsp:spPr>
        <a:xfrm rot="5400000">
          <a:off x="2375234" y="1713675"/>
          <a:ext cx="971842" cy="845502"/>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endParaRPr lang="en-US" sz="1300" kern="1200" dirty="0"/>
        </a:p>
      </dsp:txBody>
      <dsp:txXfrm rot="-5400000">
        <a:off x="2570161" y="1801950"/>
        <a:ext cx="581988" cy="668952"/>
      </dsp:txXfrm>
    </dsp:sp>
    <dsp:sp modelId="{01AE9816-C785-4A46-91AB-9E0EDFAC0468}">
      <dsp:nvSpPr>
        <dsp:cNvPr id="0" name=""/>
        <dsp:cNvSpPr/>
      </dsp:nvSpPr>
      <dsp:spPr>
        <a:xfrm>
          <a:off x="2964226" y="1844521"/>
          <a:ext cx="1084576" cy="583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endParaRPr lang="en-US" sz="2200" kern="1200"/>
        </a:p>
      </dsp:txBody>
      <dsp:txXfrm>
        <a:off x="2964226" y="1844521"/>
        <a:ext cx="1084576" cy="583105"/>
      </dsp:txXfrm>
    </dsp:sp>
    <dsp:sp modelId="{EB53C34C-C0A5-411A-BB4B-C6ED4C81FB0E}">
      <dsp:nvSpPr>
        <dsp:cNvPr id="0" name=""/>
        <dsp:cNvSpPr/>
      </dsp:nvSpPr>
      <dsp:spPr>
        <a:xfrm rot="5400000">
          <a:off x="1116754" y="1713322"/>
          <a:ext cx="971842" cy="845502"/>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dsp:txBody>
      <dsp:txXfrm rot="-5400000">
        <a:off x="1311681" y="1801597"/>
        <a:ext cx="581988" cy="668952"/>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8BFF89-F1A3-4095-A70A-A71FA35FAF6B}" type="datetimeFigureOut">
              <a:rPr lang="en-US" smtClean="0"/>
              <a:pPr/>
              <a:t>9/26/2012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7F0129-97BC-493D-A542-07EE8D49C818}" type="slidenum">
              <a:rPr lang="en-US" smtClean="0"/>
              <a:pPr/>
              <a:t>‹#›</a:t>
            </a:fld>
            <a:endParaRPr lang="en-US"/>
          </a:p>
        </p:txBody>
      </p:sp>
    </p:spTree>
    <p:extLst>
      <p:ext uri="{BB962C8B-B14F-4D97-AF65-F5344CB8AC3E}">
        <p14:creationId xmlns:p14="http://schemas.microsoft.com/office/powerpoint/2010/main" val="2591925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ln/>
        </p:spPr>
      </p:sp>
      <p:sp>
        <p:nvSpPr>
          <p:cNvPr id="125955" name="Notes Placeholder 2"/>
          <p:cNvSpPr>
            <a:spLocks noGrp="1"/>
          </p:cNvSpPr>
          <p:nvPr>
            <p:ph type="body" idx="1"/>
          </p:nvPr>
        </p:nvSpPr>
        <p:spPr>
          <a:noFill/>
          <a:ln/>
        </p:spPr>
        <p:txBody>
          <a:bodyPr/>
          <a:lstStyle/>
          <a:p>
            <a:endParaRPr lang="en-US" smtClean="0"/>
          </a:p>
        </p:txBody>
      </p:sp>
      <p:sp>
        <p:nvSpPr>
          <p:cNvPr id="125956" name="Header Placeholder 3"/>
          <p:cNvSpPr>
            <a:spLocks noGrp="1"/>
          </p:cNvSpPr>
          <p:nvPr>
            <p:ph type="hdr" sz="quarter"/>
          </p:nvPr>
        </p:nvSpPr>
        <p:spPr>
          <a:noFill/>
        </p:spPr>
        <p:txBody>
          <a:bodyPr/>
          <a:lstStyle/>
          <a:p>
            <a:r>
              <a:rPr lang="en-US" b="1" smtClean="0">
                <a:solidFill>
                  <a:srgbClr val="FFFFFF"/>
                </a:solidFill>
                <a:latin typeface="Times New Roman" pitchFamily="18" charset="0"/>
                <a:cs typeface="Times New Roman" pitchFamily="18" charset="0"/>
              </a:rPr>
              <a:t>Christian Attachment-based therapy</a:t>
            </a:r>
          </a:p>
        </p:txBody>
      </p:sp>
      <p:sp>
        <p:nvSpPr>
          <p:cNvPr id="125957" name="Slide Number Placeholder 4"/>
          <p:cNvSpPr>
            <a:spLocks noGrp="1"/>
          </p:cNvSpPr>
          <p:nvPr>
            <p:ph type="sldNum" sz="quarter" idx="5"/>
          </p:nvPr>
        </p:nvSpPr>
        <p:spPr>
          <a:noFill/>
        </p:spPr>
        <p:txBody>
          <a:bodyPr/>
          <a:lstStyle/>
          <a:p>
            <a:fld id="{E1F00CE9-C30F-4544-B78D-B06BE834D187}" type="slidenum">
              <a:rPr lang="en-US" b="1" smtClean="0">
                <a:solidFill>
                  <a:srgbClr val="FFFFFF"/>
                </a:solidFill>
                <a:latin typeface="Times New Roman" pitchFamily="18" charset="0"/>
                <a:cs typeface="Times New Roman" pitchFamily="18" charset="0"/>
              </a:rPr>
              <a:pPr/>
              <a:t>15</a:t>
            </a:fld>
            <a:endParaRPr lang="en-US" b="1" smtClean="0">
              <a:solidFill>
                <a:srgbClr val="FFFFFF"/>
              </a:solidFill>
              <a:latin typeface="Times New Roman" pitchFamily="18" charset="0"/>
              <a:cs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44F34A-49D6-49A5-9ACC-FD5D7FF0EC8F}" type="slidenum">
              <a:rPr lang="en-US"/>
              <a:pPr/>
              <a:t>17</a:t>
            </a:fld>
            <a:endParaRPr lang="en-US"/>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D7F0129-97BC-493D-A542-07EE8D49C818}" type="slidenum">
              <a:rPr lang="en-US" smtClean="0"/>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Knowing what</a:t>
            </a:r>
            <a:r>
              <a:rPr lang="en-US" baseline="0" dirty="0" smtClean="0"/>
              <a:t> and why </a:t>
            </a:r>
            <a:r>
              <a:rPr lang="en-US" dirty="0" smtClean="0"/>
              <a:t>your body feels</a:t>
            </a:r>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20</a:t>
            </a:fld>
            <a:endParaRPr lang="en-US"/>
          </a:p>
        </p:txBody>
      </p:sp>
    </p:spTree>
    <p:extLst>
      <p:ext uri="{BB962C8B-B14F-4D97-AF65-F5344CB8AC3E}">
        <p14:creationId xmlns:p14="http://schemas.microsoft.com/office/powerpoint/2010/main" val="491881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Amygdala</a:t>
            </a:r>
          </a:p>
          <a:p>
            <a:r>
              <a:rPr lang="en-US" dirty="0" smtClean="0"/>
              <a:t>Septum</a:t>
            </a:r>
          </a:p>
          <a:p>
            <a:r>
              <a:rPr lang="en-US" dirty="0" smtClean="0"/>
              <a:t>Locus </a:t>
            </a:r>
            <a:r>
              <a:rPr lang="en-US" dirty="0" err="1" smtClean="0"/>
              <a:t>coereleus</a:t>
            </a:r>
            <a:r>
              <a:rPr lang="en-US" dirty="0" smtClean="0"/>
              <a:t> </a:t>
            </a:r>
          </a:p>
          <a:p>
            <a:r>
              <a:rPr lang="en-US" dirty="0" smtClean="0"/>
              <a:t>Hippocampus</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23</a:t>
            </a:fld>
            <a:endParaRPr lang="en-US"/>
          </a:p>
        </p:txBody>
      </p:sp>
    </p:spTree>
    <p:extLst>
      <p:ext uri="{BB962C8B-B14F-4D97-AF65-F5344CB8AC3E}">
        <p14:creationId xmlns:p14="http://schemas.microsoft.com/office/powerpoint/2010/main" val="2554783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D7F0129-97BC-493D-A542-07EE8D49C818}" type="slidenum">
              <a:rPr lang="en-US" smtClean="0"/>
              <a:pPr/>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D7F0129-97BC-493D-A542-07EE8D49C818}" type="slidenum">
              <a:rPr lang="en-US" smtClean="0"/>
              <a:pPr/>
              <a:t>26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27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Hippocampus</a:t>
            </a:r>
            <a:r>
              <a:rPr lang="en-US" baseline="0" dirty="0" smtClean="0"/>
              <a:t> can be blocked by traumatic stress for two reasons</a:t>
            </a:r>
          </a:p>
          <a:p>
            <a:pPr marL="228600" indent="-228600">
              <a:buAutoNum type="arabicPeriod"/>
            </a:pPr>
            <a:r>
              <a:rPr lang="en-US" baseline="0" dirty="0" smtClean="0"/>
              <a:t>Corticotrophin stress hormone turns off </a:t>
            </a:r>
            <a:r>
              <a:rPr lang="en-US" baseline="0" dirty="0" err="1" smtClean="0"/>
              <a:t>hypocampus</a:t>
            </a:r>
            <a:r>
              <a:rPr lang="en-US" baseline="0" dirty="0" smtClean="0"/>
              <a:t> and higher brain circuits—keeps brain in the flight, fight, modes of processing, which is quicker and more efficient</a:t>
            </a:r>
          </a:p>
          <a:p>
            <a:pPr marL="228600" indent="-228600">
              <a:buAutoNum type="arabicPeriod"/>
            </a:pPr>
            <a:r>
              <a:rPr lang="en-US" baseline="0" dirty="0" smtClean="0"/>
              <a:t>During traumatic stress, attention can become divided away from the traumatic event—dissociation—thus inhibiting the hippocampus which requires conscious, direct attention for processing.</a:t>
            </a:r>
          </a:p>
          <a:p>
            <a:pPr marL="228600" indent="-228600">
              <a:buAutoNum type="arabicPeriod"/>
            </a:pPr>
            <a:r>
              <a:rPr lang="en-US" baseline="0" dirty="0" smtClean="0"/>
              <a:t>When implicit memories are triggered without conscious processing—experienced as flashback, conditioned emotional response (extreme cases) or trigger rigid, implicit mental models that block parents ability to remain open and flexibly attuned to their child </a:t>
            </a:r>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28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don’t confuse ourselves with any other organ in our bodied---”oh I have gas…I must be a really crappy person”</a:t>
            </a:r>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30</a:t>
            </a:fld>
            <a:endParaRPr lang="en-US"/>
          </a:p>
        </p:txBody>
      </p:sp>
    </p:spTree>
    <p:extLst>
      <p:ext uri="{BB962C8B-B14F-4D97-AF65-F5344CB8AC3E}">
        <p14:creationId xmlns:p14="http://schemas.microsoft.com/office/powerpoint/2010/main" val="57388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the metaphor</a:t>
            </a:r>
            <a:r>
              <a:rPr lang="en-US" baseline="0" dirty="0" smtClean="0"/>
              <a:t> of the personal computer—there is the computer—both hardware, software, and the computer user//</a:t>
            </a:r>
            <a:r>
              <a:rPr lang="en-US" baseline="0" dirty="0" err="1" smtClean="0"/>
              <a:t>hardward</a:t>
            </a:r>
            <a:r>
              <a:rPr lang="en-US" baseline="0" dirty="0" smtClean="0"/>
              <a:t> influences what the computer can and can’t do. Software is similar to implicit memory—certain programs work like operating system—implicit memory—they influence what kinds of programs can be loaded and how the programs work. Software is loaded on by user—like experiences—used to influence and guide what the use is able to do</a:t>
            </a:r>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31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D7F0129-97BC-493D-A542-07EE8D49C818}" type="slidenum">
              <a:rPr lang="en-US" smtClean="0"/>
              <a:pPr/>
              <a:t>35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5886D8-4224-4A11-8A15-C5DF32DFDF8C}" type="slidenum">
              <a:rPr lang="en-US">
                <a:solidFill>
                  <a:prstClr val="black"/>
                </a:solidFill>
              </a:rPr>
              <a:pPr/>
              <a:t>36</a:t>
            </a:fld>
            <a:endParaRPr lang="en-US">
              <a:solidFill>
                <a:prstClr val="black"/>
              </a:solidFill>
            </a:endParaRPr>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5886D8-4224-4A11-8A15-C5DF32DFDF8C}" type="slidenum">
              <a:rPr lang="en-US">
                <a:solidFill>
                  <a:prstClr val="black"/>
                </a:solidFill>
              </a:rPr>
              <a:pPr/>
              <a:t>37</a:t>
            </a:fld>
            <a:endParaRPr lang="en-US">
              <a:solidFill>
                <a:prstClr val="black"/>
              </a:solidFill>
            </a:endParaRPr>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p:spPr>
        <p:txBody>
          <a:bodyPr/>
          <a:lstStyle/>
          <a:p>
            <a:pPr eaLnBrk="1" hangingPunct="1"/>
            <a:endParaRPr lang="en-US" smtClean="0"/>
          </a:p>
        </p:txBody>
      </p:sp>
      <p:sp>
        <p:nvSpPr>
          <p:cNvPr id="102404" name="Slide Number Placeholder 3"/>
          <p:cNvSpPr>
            <a:spLocks noGrp="1"/>
          </p:cNvSpPr>
          <p:nvPr>
            <p:ph type="sldNum" sz="quarter" idx="5"/>
          </p:nvPr>
        </p:nvSpPr>
        <p:spPr>
          <a:noFill/>
        </p:spPr>
        <p:txBody>
          <a:bodyPr/>
          <a:lstStyle/>
          <a:p>
            <a:fld id="{91ABF070-EF94-4E1B-A2EB-19E35D9DC21A}" type="slidenum">
              <a:rPr lang="en-US" smtClean="0"/>
              <a:pPr/>
              <a:t>39</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p:spPr>
        <p:txBody>
          <a:bodyPr/>
          <a:lstStyle/>
          <a:p>
            <a:pPr eaLnBrk="1" hangingPunct="1"/>
            <a:endParaRPr lang="en-US" smtClean="0"/>
          </a:p>
        </p:txBody>
      </p:sp>
      <p:sp>
        <p:nvSpPr>
          <p:cNvPr id="103428" name="Slide Number Placeholder 3"/>
          <p:cNvSpPr>
            <a:spLocks noGrp="1"/>
          </p:cNvSpPr>
          <p:nvPr>
            <p:ph type="sldNum" sz="quarter" idx="5"/>
          </p:nvPr>
        </p:nvSpPr>
        <p:spPr>
          <a:noFill/>
        </p:spPr>
        <p:txBody>
          <a:bodyPr/>
          <a:lstStyle/>
          <a:p>
            <a:fld id="{F8BE3C6B-16E5-4BEF-8C5E-0487B5F2B8C1}" type="slidenum">
              <a:rPr lang="en-US" smtClean="0"/>
              <a:pPr/>
              <a:t>40</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DBF2F370-A5E2-47C4-A25F-3DD7277D25FB}" type="slidenum">
              <a:rPr lang="en-US" smtClean="0"/>
              <a:pPr/>
              <a:t>41</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pPr eaLnBrk="1" hangingPunct="1"/>
            <a:r>
              <a:rPr lang="en-US" smtClean="0"/>
              <a:t>Main’s basic methodolgy—how to create anxiety about attachment—use of interview—shock unconscious</a:t>
            </a:r>
          </a:p>
          <a:p>
            <a:pPr eaLnBrk="1" hangingPunct="1"/>
            <a:r>
              <a:rPr lang="en-US" smtClean="0"/>
              <a:t>Gave strange situation to kids, then interviewed parents, was blind to kids classification. High accuracy==left open question of the chicken or egg</a:t>
            </a:r>
          </a:p>
          <a:p>
            <a:pPr eaLnBrk="1" hangingPunct="1"/>
            <a:endParaRPr lang="en-US" smtClean="0"/>
          </a:p>
          <a:p>
            <a:pPr eaLnBrk="1" hangingPunct="1"/>
            <a:r>
              <a:rPr lang="en-US" smtClean="0"/>
              <a:t>Van izzendorn use of prospective design</a:t>
            </a:r>
          </a:p>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ln/>
        </p:spPr>
      </p:sp>
      <p:sp>
        <p:nvSpPr>
          <p:cNvPr id="112643" name="Notes Placeholder 2"/>
          <p:cNvSpPr>
            <a:spLocks noGrp="1"/>
          </p:cNvSpPr>
          <p:nvPr>
            <p:ph type="body" idx="1"/>
          </p:nvPr>
        </p:nvSpPr>
        <p:spPr>
          <a:noFill/>
          <a:ln/>
        </p:spPr>
        <p:txBody>
          <a:bodyPr/>
          <a:lstStyle/>
          <a:p>
            <a:pPr eaLnBrk="1" hangingPunct="1"/>
            <a:endParaRPr lang="en-US" smtClean="0"/>
          </a:p>
        </p:txBody>
      </p:sp>
      <p:sp>
        <p:nvSpPr>
          <p:cNvPr id="112644" name="Slide Number Placeholder 3"/>
          <p:cNvSpPr>
            <a:spLocks noGrp="1"/>
          </p:cNvSpPr>
          <p:nvPr>
            <p:ph type="sldNum" sz="quarter" idx="5"/>
          </p:nvPr>
        </p:nvSpPr>
        <p:spPr>
          <a:noFill/>
        </p:spPr>
        <p:txBody>
          <a:bodyPr/>
          <a:lstStyle/>
          <a:p>
            <a:fld id="{0F5348D7-47AB-4621-817E-F69F43909050}" type="slidenum">
              <a:rPr lang="en-US" smtClean="0"/>
              <a:pPr/>
              <a:t>42</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Christian Attachment-based therapy</a:t>
            </a:r>
            <a:endParaRPr lang="en-US"/>
          </a:p>
        </p:txBody>
      </p:sp>
      <p:sp>
        <p:nvSpPr>
          <p:cNvPr id="5" name="Slide Number Placeholder 4"/>
          <p:cNvSpPr>
            <a:spLocks noGrp="1"/>
          </p:cNvSpPr>
          <p:nvPr>
            <p:ph type="sldNum" sz="quarter" idx="11"/>
          </p:nvPr>
        </p:nvSpPr>
        <p:spPr/>
        <p:txBody>
          <a:bodyPr/>
          <a:lstStyle/>
          <a:p>
            <a:fld id="{3C5F1D08-0C11-4D56-9B24-107F8D68A5F8}" type="slidenum">
              <a:rPr lang="en-US" smtClean="0"/>
              <a:pPr/>
              <a:t>43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133123" name="Notes Placeholder 2"/>
          <p:cNvSpPr>
            <a:spLocks noGrp="1"/>
          </p:cNvSpPr>
          <p:nvPr>
            <p:ph type="body" idx="1"/>
          </p:nvPr>
        </p:nvSpPr>
        <p:spPr>
          <a:noFill/>
          <a:ln/>
        </p:spPr>
        <p:txBody>
          <a:bodyPr/>
          <a:lstStyle/>
          <a:p>
            <a:pPr eaLnBrk="1" hangingPunct="1"/>
            <a:endParaRPr lang="en-US" smtClean="0"/>
          </a:p>
        </p:txBody>
      </p:sp>
      <p:sp>
        <p:nvSpPr>
          <p:cNvPr id="133124" name="Slide Number Placeholder 3"/>
          <p:cNvSpPr>
            <a:spLocks noGrp="1"/>
          </p:cNvSpPr>
          <p:nvPr>
            <p:ph type="sldNum" sz="quarter" idx="5"/>
          </p:nvPr>
        </p:nvSpPr>
        <p:spPr>
          <a:noFill/>
        </p:spPr>
        <p:txBody>
          <a:bodyPr/>
          <a:lstStyle/>
          <a:p>
            <a:fld id="{8E1DE285-D351-4747-8C0C-A0AA91F9EFB2}" type="slidenum">
              <a:rPr lang="en-US" smtClean="0"/>
              <a:pPr/>
              <a:t>44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D7F0129-97BC-493D-A542-07EE8D49C818}"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ln/>
        </p:spPr>
      </p:sp>
      <p:sp>
        <p:nvSpPr>
          <p:cNvPr id="134147" name="Notes Placeholder 2"/>
          <p:cNvSpPr>
            <a:spLocks noGrp="1"/>
          </p:cNvSpPr>
          <p:nvPr>
            <p:ph type="body" idx="1"/>
          </p:nvPr>
        </p:nvSpPr>
        <p:spPr>
          <a:noFill/>
          <a:ln/>
        </p:spPr>
        <p:txBody>
          <a:bodyPr/>
          <a:lstStyle/>
          <a:p>
            <a:pPr eaLnBrk="1" hangingPunct="1"/>
            <a:endParaRPr lang="en-US" smtClean="0"/>
          </a:p>
        </p:txBody>
      </p:sp>
      <p:sp>
        <p:nvSpPr>
          <p:cNvPr id="134148" name="Slide Number Placeholder 3"/>
          <p:cNvSpPr>
            <a:spLocks noGrp="1"/>
          </p:cNvSpPr>
          <p:nvPr>
            <p:ph type="sldNum" sz="quarter" idx="5"/>
          </p:nvPr>
        </p:nvSpPr>
        <p:spPr>
          <a:noFill/>
        </p:spPr>
        <p:txBody>
          <a:bodyPr/>
          <a:lstStyle/>
          <a:p>
            <a:fld id="{914DFA12-A9C6-4543-B210-EB6BB5884D6A}" type="slidenum">
              <a:rPr lang="en-US" smtClean="0"/>
              <a:pPr/>
              <a:t>45</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D3463131-8CDF-4611-9E35-4411F0735B11}" type="slidenum">
              <a:rPr lang="en-US" smtClean="0"/>
              <a:pPr/>
              <a:t>46</a:t>
            </a:fld>
            <a:endParaRPr lang="en-US" smtClean="0"/>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xfrm>
            <a:off x="914400" y="4343400"/>
            <a:ext cx="5029200" cy="4114800"/>
          </a:xfrm>
          <a:noFill/>
          <a:ln/>
        </p:spPr>
        <p:txBody>
          <a:bodyPr/>
          <a:lstStyle/>
          <a:p>
            <a:pPr eaLnBrk="1" hangingPunct="1"/>
            <a:r>
              <a:rPr lang="en-US" smtClean="0"/>
              <a:t>Emotions are gas with a purpose</a:t>
            </a:r>
          </a:p>
          <a:p>
            <a:pPr eaLnBrk="1" hangingPunct="1"/>
            <a:r>
              <a:rPr lang="en-US" smtClean="0"/>
              <a:t>Drives behavior, organizes behavior</a:t>
            </a:r>
          </a:p>
          <a:p>
            <a:pPr eaLnBrk="1" hangingPunct="1"/>
            <a:r>
              <a:rPr lang="en-US" smtClean="0"/>
              <a:t>Adaptive, God given</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F17162F7-8BEB-4A62-BDC9-8B5EC42DB149}" type="slidenum">
              <a:rPr lang="en-US" smtClean="0"/>
              <a:pPr/>
              <a:t>47</a:t>
            </a:fld>
            <a:endParaRPr lang="en-US"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xfrm>
            <a:off x="914400" y="4343400"/>
            <a:ext cx="5029200" cy="4114800"/>
          </a:xfrm>
          <a:noFill/>
          <a:ln/>
        </p:spPr>
        <p:txBody>
          <a:bodyPr lIns="91435" tIns="45718" rIns="91435" bIns="45718"/>
          <a:lstStyle/>
          <a:p>
            <a:pPr eaLnBrk="1" hangingPunct="1"/>
            <a:r>
              <a:rPr lang="en-US" smtClean="0"/>
              <a:t>Emotions are gas with a purpose</a:t>
            </a:r>
          </a:p>
          <a:p>
            <a:pPr eaLnBrk="1" hangingPunct="1"/>
            <a:r>
              <a:rPr lang="en-US" smtClean="0"/>
              <a:t>Drives behavior, organizes behavior</a:t>
            </a:r>
          </a:p>
          <a:p>
            <a:pPr eaLnBrk="1" hangingPunct="1"/>
            <a:r>
              <a:rPr lang="en-US" smtClean="0"/>
              <a:t>Adaptive, God given</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Christian Attachment-based therapy</a:t>
            </a:r>
            <a:endParaRPr lang="en-US"/>
          </a:p>
        </p:txBody>
      </p:sp>
      <p:sp>
        <p:nvSpPr>
          <p:cNvPr id="5" name="Slide Number Placeholder 4"/>
          <p:cNvSpPr>
            <a:spLocks noGrp="1"/>
          </p:cNvSpPr>
          <p:nvPr>
            <p:ph type="sldNum" sz="quarter" idx="11"/>
          </p:nvPr>
        </p:nvSpPr>
        <p:spPr/>
        <p:txBody>
          <a:bodyPr/>
          <a:lstStyle/>
          <a:p>
            <a:fld id="{3C5F1D08-0C11-4D56-9B24-107F8D68A5F8}" type="slidenum">
              <a:rPr lang="en-US" smtClean="0"/>
              <a:pPr/>
              <a:t>48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Christian Attachment-based therapy</a:t>
            </a:r>
            <a:endParaRPr lang="en-US"/>
          </a:p>
        </p:txBody>
      </p:sp>
      <p:sp>
        <p:nvSpPr>
          <p:cNvPr id="5" name="Slide Number Placeholder 4"/>
          <p:cNvSpPr>
            <a:spLocks noGrp="1"/>
          </p:cNvSpPr>
          <p:nvPr>
            <p:ph type="sldNum" sz="quarter" idx="11"/>
          </p:nvPr>
        </p:nvSpPr>
        <p:spPr/>
        <p:txBody>
          <a:bodyPr/>
          <a:lstStyle/>
          <a:p>
            <a:fld id="{3C5F1D08-0C11-4D56-9B24-107F8D68A5F8}" type="slidenum">
              <a:rPr lang="en-US" smtClean="0"/>
              <a:pPr/>
              <a:t>49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Christian Attachment-based therapy</a:t>
            </a:r>
            <a:endParaRPr lang="en-US"/>
          </a:p>
        </p:txBody>
      </p:sp>
      <p:sp>
        <p:nvSpPr>
          <p:cNvPr id="5" name="Slide Number Placeholder 4"/>
          <p:cNvSpPr>
            <a:spLocks noGrp="1"/>
          </p:cNvSpPr>
          <p:nvPr>
            <p:ph type="sldNum" sz="quarter" idx="11"/>
          </p:nvPr>
        </p:nvSpPr>
        <p:spPr/>
        <p:txBody>
          <a:bodyPr/>
          <a:lstStyle/>
          <a:p>
            <a:fld id="{3C5F1D08-0C11-4D56-9B24-107F8D68A5F8}" type="slidenum">
              <a:rPr lang="en-US" smtClean="0"/>
              <a:pPr/>
              <a:t>50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Story of the mom, avoidant style, who talked about God in the most glowing terms, yet had</a:t>
            </a:r>
            <a:r>
              <a:rPr lang="en-US" baseline="0" dirty="0" smtClean="0"/>
              <a:t> a fairly rigid and </a:t>
            </a:r>
            <a:r>
              <a:rPr lang="en-US" baseline="0" dirty="0" err="1" smtClean="0"/>
              <a:t>unrefelctively</a:t>
            </a:r>
            <a:r>
              <a:rPr lang="en-US" baseline="0" dirty="0" smtClean="0"/>
              <a:t> global view of God, discovers that her father in law was a child molester/ also a pastor---she felt that God had abandoned her.</a:t>
            </a:r>
            <a:endParaRPr lang="en-US" dirty="0"/>
          </a:p>
        </p:txBody>
      </p:sp>
      <p:sp>
        <p:nvSpPr>
          <p:cNvPr id="4" name="Header Placeholder 3"/>
          <p:cNvSpPr>
            <a:spLocks noGrp="1"/>
          </p:cNvSpPr>
          <p:nvPr>
            <p:ph type="hdr" sz="quarter" idx="10"/>
          </p:nvPr>
        </p:nvSpPr>
        <p:spPr/>
        <p:txBody>
          <a:bodyPr/>
          <a:lstStyle/>
          <a:p>
            <a:r>
              <a:rPr lang="en-US" smtClean="0"/>
              <a:t>Christian Attachment-based therapy</a:t>
            </a:r>
            <a:endParaRPr lang="en-US"/>
          </a:p>
        </p:txBody>
      </p:sp>
      <p:sp>
        <p:nvSpPr>
          <p:cNvPr id="5" name="Slide Number Placeholder 4"/>
          <p:cNvSpPr>
            <a:spLocks noGrp="1"/>
          </p:cNvSpPr>
          <p:nvPr>
            <p:ph type="sldNum" sz="quarter" idx="11"/>
          </p:nvPr>
        </p:nvSpPr>
        <p:spPr/>
        <p:txBody>
          <a:bodyPr/>
          <a:lstStyle/>
          <a:p>
            <a:fld id="{3C5F1D08-0C11-4D56-9B24-107F8D68A5F8}" type="slidenum">
              <a:rPr lang="en-US" smtClean="0"/>
              <a:pPr/>
              <a:t>51</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ingredient is multifaceted</a:t>
            </a:r>
            <a:r>
              <a:rPr lang="en-US" baseline="0" dirty="0" smtClean="0"/>
              <a:t> and has various layers</a:t>
            </a:r>
            <a:endParaRPr lang="en-US" dirty="0"/>
          </a:p>
        </p:txBody>
      </p:sp>
      <p:sp>
        <p:nvSpPr>
          <p:cNvPr id="4" name="Slide Number Placeholder 3"/>
          <p:cNvSpPr>
            <a:spLocks noGrp="1"/>
          </p:cNvSpPr>
          <p:nvPr>
            <p:ph type="sldNum" sz="quarter" idx="10"/>
          </p:nvPr>
        </p:nvSpPr>
        <p:spPr/>
        <p:txBody>
          <a:bodyPr/>
          <a:lstStyle/>
          <a:p>
            <a:fld id="{FD52A5EB-67D7-40C6-A34D-8CFFA9A0F853}" type="slidenum">
              <a:rPr lang="en-US" smtClean="0"/>
              <a:t>52</a:t>
            </a:fld>
            <a:endParaRPr lang="en-US"/>
          </a:p>
        </p:txBody>
      </p:sp>
    </p:spTree>
    <p:extLst>
      <p:ext uri="{BB962C8B-B14F-4D97-AF65-F5344CB8AC3E}">
        <p14:creationId xmlns:p14="http://schemas.microsoft.com/office/powerpoint/2010/main" val="15534665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imitators of Christ</a:t>
            </a:r>
            <a:r>
              <a:rPr lang="en-US" baseline="0" dirty="0" smtClean="0"/>
              <a:t> </a:t>
            </a:r>
          </a:p>
          <a:p>
            <a:r>
              <a:rPr lang="en-US" dirty="0" smtClean="0"/>
              <a:t>Different terms—secure base (</a:t>
            </a:r>
            <a:r>
              <a:rPr lang="en-US" dirty="0" err="1" smtClean="0"/>
              <a:t>bowlby</a:t>
            </a:r>
            <a:r>
              <a:rPr lang="en-US" dirty="0" smtClean="0"/>
              <a:t>), container (</a:t>
            </a:r>
            <a:r>
              <a:rPr lang="en-US" dirty="0" err="1" smtClean="0"/>
              <a:t>bion</a:t>
            </a:r>
            <a:r>
              <a:rPr lang="en-US" dirty="0" smtClean="0"/>
              <a:t>), holding environment (</a:t>
            </a:r>
            <a:r>
              <a:rPr lang="en-US" dirty="0" err="1" smtClean="0"/>
              <a:t>Winnocot</a:t>
            </a:r>
            <a:r>
              <a:rPr lang="en-US" dirty="0" smtClean="0"/>
              <a:t>)</a:t>
            </a:r>
          </a:p>
          <a:p>
            <a:r>
              <a:rPr lang="en-US" dirty="0" smtClean="0"/>
              <a:t>Moving from global, </a:t>
            </a:r>
            <a:r>
              <a:rPr lang="en-US" dirty="0" err="1" smtClean="0"/>
              <a:t>transituational</a:t>
            </a:r>
            <a:r>
              <a:rPr lang="en-US" baseline="0" dirty="0" smtClean="0"/>
              <a:t> descriptions of problems to specific problems that occur in actual space and time</a:t>
            </a:r>
            <a:endParaRPr lang="en-US" dirty="0"/>
          </a:p>
        </p:txBody>
      </p:sp>
      <p:sp>
        <p:nvSpPr>
          <p:cNvPr id="4" name="Slide Number Placeholder 3"/>
          <p:cNvSpPr>
            <a:spLocks noGrp="1"/>
          </p:cNvSpPr>
          <p:nvPr>
            <p:ph type="sldNum" sz="quarter" idx="10"/>
          </p:nvPr>
        </p:nvSpPr>
        <p:spPr/>
        <p:txBody>
          <a:bodyPr/>
          <a:lstStyle/>
          <a:p>
            <a:fld id="{FD52A5EB-67D7-40C6-A34D-8CFFA9A0F853}" type="slidenum">
              <a:rPr lang="en-US" smtClean="0"/>
              <a:t>55</a:t>
            </a:fld>
            <a:endParaRPr lang="en-US"/>
          </a:p>
        </p:txBody>
      </p:sp>
    </p:spTree>
    <p:extLst>
      <p:ext uri="{BB962C8B-B14F-4D97-AF65-F5344CB8AC3E}">
        <p14:creationId xmlns:p14="http://schemas.microsoft.com/office/powerpoint/2010/main" val="34296783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52A5EB-67D7-40C6-A34D-8CFFA9A0F853}" type="slidenum">
              <a:rPr lang="en-US" smtClean="0"/>
              <a:t>58</a:t>
            </a:fld>
            <a:endParaRPr lang="en-US"/>
          </a:p>
        </p:txBody>
      </p:sp>
    </p:spTree>
    <p:extLst>
      <p:ext uri="{BB962C8B-B14F-4D97-AF65-F5344CB8AC3E}">
        <p14:creationId xmlns:p14="http://schemas.microsoft.com/office/powerpoint/2010/main" val="2554644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Tried to compliment a </a:t>
            </a:r>
            <a:r>
              <a:rPr lang="en-US" dirty="0" err="1" smtClean="0"/>
              <a:t>pt</a:t>
            </a:r>
            <a:r>
              <a:rPr lang="en-US" dirty="0" smtClean="0"/>
              <a:t> who told me I</a:t>
            </a:r>
            <a:r>
              <a:rPr lang="en-US" baseline="0" dirty="0" smtClean="0"/>
              <a:t> was saying that because I was being paid by him…link to his parents hiring a nanny who took care of him (because she was being paid--</a:t>
            </a:r>
            <a:endParaRPr lang="en-US" dirty="0"/>
          </a:p>
        </p:txBody>
      </p:sp>
      <p:sp>
        <p:nvSpPr>
          <p:cNvPr id="4" name="Slide Number Placeholder 3"/>
          <p:cNvSpPr>
            <a:spLocks noGrp="1"/>
          </p:cNvSpPr>
          <p:nvPr>
            <p:ph type="sldNum" sz="quarter" idx="10"/>
          </p:nvPr>
        </p:nvSpPr>
        <p:spPr/>
        <p:txBody>
          <a:bodyPr/>
          <a:lstStyle/>
          <a:p>
            <a:fld id="{FD52A5EB-67D7-40C6-A34D-8CFFA9A0F853}" type="slidenum">
              <a:rPr lang="en-US" smtClean="0"/>
              <a:t>64</a:t>
            </a:fld>
            <a:endParaRPr lang="en-US"/>
          </a:p>
        </p:txBody>
      </p:sp>
    </p:spTree>
    <p:extLst>
      <p:ext uri="{BB962C8B-B14F-4D97-AF65-F5344CB8AC3E}">
        <p14:creationId xmlns:p14="http://schemas.microsoft.com/office/powerpoint/2010/main" val="2473913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D7F0129-97BC-493D-A542-07EE8D49C81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Hierarchical regulation, where higher order (more complex and sophisticated) systems regulate lower ordered ones</a:t>
            </a:r>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6</a:t>
            </a:fld>
            <a:endParaRPr lang="en-US"/>
          </a:p>
        </p:txBody>
      </p:sp>
    </p:spTree>
    <p:extLst>
      <p:ext uri="{BB962C8B-B14F-4D97-AF65-F5344CB8AC3E}">
        <p14:creationId xmlns:p14="http://schemas.microsoft.com/office/powerpoint/2010/main" val="2436868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Too</a:t>
            </a:r>
            <a:r>
              <a:rPr lang="en-US" baseline="0" dirty="0" smtClean="0"/>
              <a:t> much sovereignty for any one system can potentially be debilitating, </a:t>
            </a:r>
            <a:r>
              <a:rPr lang="en-US" baseline="0" dirty="0" err="1" smtClean="0"/>
              <a:t>e.g</a:t>
            </a:r>
            <a:r>
              <a:rPr lang="en-US" baseline="0" dirty="0" smtClean="0"/>
              <a:t>, being ruled by the </a:t>
            </a:r>
            <a:r>
              <a:rPr lang="en-US" baseline="0" dirty="0" err="1" smtClean="0"/>
              <a:t>amagdala</a:t>
            </a:r>
            <a:endParaRPr lang="en-US" baseline="0" dirty="0" smtClean="0"/>
          </a:p>
          <a:p>
            <a:r>
              <a:rPr lang="en-US" baseline="0" dirty="0" smtClean="0"/>
              <a:t>Amygdala </a:t>
            </a:r>
            <a:r>
              <a:rPr lang="en-US" baseline="0" dirty="0" err="1" smtClean="0"/>
              <a:t>highjacking</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Complexity theory</a:t>
            </a:r>
          </a:p>
          <a:p>
            <a:r>
              <a:rPr lang="en-US" dirty="0" smtClean="0"/>
              <a:t>Central channel</a:t>
            </a:r>
            <a:r>
              <a:rPr lang="en-US" baseline="0" dirty="0" smtClean="0"/>
              <a:t> is the ever changing flow of integration and harmony (harmony is perfect example of integrated system)</a:t>
            </a:r>
          </a:p>
          <a:p>
            <a:r>
              <a:rPr lang="en-US" baseline="0" dirty="0" smtClean="0"/>
              <a:t>Also, chaos theory--jazz</a:t>
            </a:r>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10</a:t>
            </a:fld>
            <a:endParaRPr lang="en-US"/>
          </a:p>
        </p:txBody>
      </p:sp>
    </p:spTree>
    <p:extLst>
      <p:ext uri="{BB962C8B-B14F-4D97-AF65-F5344CB8AC3E}">
        <p14:creationId xmlns:p14="http://schemas.microsoft.com/office/powerpoint/2010/main" val="3634565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Depression is largely</a:t>
            </a:r>
            <a:r>
              <a:rPr lang="en-US" baseline="0" dirty="0" smtClean="0"/>
              <a:t> rigidity—shut down, stopping, withdrawing</a:t>
            </a:r>
          </a:p>
          <a:p>
            <a:r>
              <a:rPr lang="en-US" baseline="0" dirty="0" smtClean="0"/>
              <a:t>Addictions--chaos</a:t>
            </a:r>
            <a:endParaRPr lang="en-US" dirty="0"/>
          </a:p>
        </p:txBody>
      </p:sp>
      <p:sp>
        <p:nvSpPr>
          <p:cNvPr id="4" name="Slide Number Placeholder 3"/>
          <p:cNvSpPr>
            <a:spLocks noGrp="1"/>
          </p:cNvSpPr>
          <p:nvPr>
            <p:ph type="sldNum" sz="quarter" idx="10"/>
          </p:nvPr>
        </p:nvSpPr>
        <p:spPr/>
        <p:txBody>
          <a:bodyPr/>
          <a:lstStyle/>
          <a:p>
            <a:fld id="{CD7F0129-97BC-493D-A542-07EE8D49C818}" type="slidenum">
              <a:rPr lang="en-US" smtClean="0"/>
              <a:pPr/>
              <a:t>13</a:t>
            </a:fld>
            <a:endParaRPr lang="en-US"/>
          </a:p>
        </p:txBody>
      </p:sp>
    </p:spTree>
    <p:extLst>
      <p:ext uri="{BB962C8B-B14F-4D97-AF65-F5344CB8AC3E}">
        <p14:creationId xmlns:p14="http://schemas.microsoft.com/office/powerpoint/2010/main" val="36660919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FC9B928-3292-4D1B-A6E1-09765E3FB204}" type="datetimeFigureOut">
              <a:rPr lang="en-US" smtClean="0"/>
              <a:pPr/>
              <a:t>9/26/2012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CE1CA06-25DF-44DE-9EE8-7AA5812523A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C9B928-3292-4D1B-A6E1-09765E3FB204}" type="datetimeFigureOut">
              <a:rPr lang="en-US" smtClean="0"/>
              <a:pPr/>
              <a:t>9/26/2012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E1CA06-25DF-44DE-9EE8-7AA5812523A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C9B928-3292-4D1B-A6E1-09765E3FB204}" type="datetimeFigureOut">
              <a:rPr lang="en-US" smtClean="0"/>
              <a:pPr/>
              <a:t>9/26/2012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E1CA06-25DF-44DE-9EE8-7AA5812523A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C9B928-3292-4D1B-A6E1-09765E3FB204}" type="datetimeFigureOut">
              <a:rPr lang="en-US" smtClean="0"/>
              <a:pPr/>
              <a:t>9/26/2012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E1CA06-25DF-44DE-9EE8-7AA5812523AA}"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FC9B928-3292-4D1B-A6E1-09765E3FB204}" type="datetimeFigureOut">
              <a:rPr lang="en-US" smtClean="0"/>
              <a:pPr/>
              <a:t>9/26/2012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E1CA06-25DF-44DE-9EE8-7AA5812523AA}"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FC9B928-3292-4D1B-A6E1-09765E3FB204}" type="datetimeFigureOut">
              <a:rPr lang="en-US" smtClean="0"/>
              <a:pPr/>
              <a:t>9/26/2012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CE1CA06-25DF-44DE-9EE8-7AA5812523AA}"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FC9B928-3292-4D1B-A6E1-09765E3FB204}" type="datetimeFigureOut">
              <a:rPr lang="en-US" smtClean="0"/>
              <a:pPr/>
              <a:t>9/26/2012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CE1CA06-25DF-44DE-9EE8-7AA5812523A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FC9B928-3292-4D1B-A6E1-09765E3FB204}" type="datetimeFigureOut">
              <a:rPr lang="en-US" smtClean="0"/>
              <a:pPr/>
              <a:t>9/26/2012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CE1CA06-25DF-44DE-9EE8-7AA5812523AA}"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FC9B928-3292-4D1B-A6E1-09765E3FB204}" type="datetimeFigureOut">
              <a:rPr lang="en-US" smtClean="0"/>
              <a:pPr/>
              <a:t>9/26/2012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CE1CA06-25DF-44DE-9EE8-7AA5812523A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FC9B928-3292-4D1B-A6E1-09765E3FB204}" type="datetimeFigureOut">
              <a:rPr lang="en-US" smtClean="0"/>
              <a:pPr/>
              <a:t>9/26/2012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CE1CA06-25DF-44DE-9EE8-7AA5812523A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FC9B928-3292-4D1B-A6E1-09765E3FB204}" type="datetimeFigureOut">
              <a:rPr lang="en-US" smtClean="0"/>
              <a:pPr/>
              <a:t>9/26/2012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CE1CA06-25DF-44DE-9EE8-7AA5812523AA}"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FC9B928-3292-4D1B-A6E1-09765E3FB204}" type="datetimeFigureOut">
              <a:rPr lang="en-US" smtClean="0"/>
              <a:pPr/>
              <a:t>9/26/2012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CE1CA06-25DF-44DE-9EE8-7AA5812523A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brainandgender.files.wordpress.com/2011/03/limbsys2.jpg"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slide" Target="slide43.xml"/></Relationships>
</file>

<file path=ppt/slides/_rels/slide37.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Interpersonal Neurobiology, Counseling, Psychotherapy, and Spiritual Transformation</a:t>
            </a:r>
            <a:endParaRPr lang="en-US" dirty="0"/>
          </a:p>
        </p:txBody>
      </p:sp>
      <p:sp>
        <p:nvSpPr>
          <p:cNvPr id="3" name="Subtitle 2"/>
          <p:cNvSpPr>
            <a:spLocks noGrp="1"/>
          </p:cNvSpPr>
          <p:nvPr>
            <p:ph type="body" idx="1"/>
          </p:nvPr>
        </p:nvSpPr>
        <p:spPr>
          <a:xfrm>
            <a:off x="2286000" y="2931712"/>
            <a:ext cx="6208713" cy="1454888"/>
          </a:xfrm>
        </p:spPr>
        <p:txBody>
          <a:bodyPr>
            <a:noAutofit/>
          </a:bodyPr>
          <a:lstStyle/>
          <a:p>
            <a:r>
              <a:rPr lang="en-US" sz="1600" dirty="0" smtClean="0"/>
              <a:t>Gary Sibcy, II, Ph.D.</a:t>
            </a:r>
          </a:p>
          <a:p>
            <a:r>
              <a:rPr lang="en-US" sz="1600" dirty="0" smtClean="0"/>
              <a:t>Licensed Clinical Psychologist, Piedmont Psychiatric Center</a:t>
            </a:r>
          </a:p>
          <a:p>
            <a:endParaRPr lang="en-US" sz="1600" dirty="0" smtClean="0"/>
          </a:p>
          <a:p>
            <a:r>
              <a:rPr lang="en-US" sz="1600" dirty="0" smtClean="0"/>
              <a:t>Director, PhD Program in Professional Counseling</a:t>
            </a:r>
          </a:p>
          <a:p>
            <a:r>
              <a:rPr lang="en-US" sz="1600" dirty="0" smtClean="0"/>
              <a:t>Liberty University</a:t>
            </a:r>
          </a:p>
          <a:p>
            <a:r>
              <a:rPr lang="en-US" sz="1600" dirty="0" smtClean="0"/>
              <a:t>Lynchburg, </a:t>
            </a:r>
            <a:r>
              <a:rPr lang="en-US" sz="1600" dirty="0" smtClean="0"/>
              <a:t>Virginia</a:t>
            </a:r>
          </a:p>
          <a:p>
            <a:endParaRPr lang="en-US" sz="1600" dirty="0"/>
          </a:p>
          <a:p>
            <a:r>
              <a:rPr lang="en-US" sz="1600" dirty="0" smtClean="0"/>
              <a:t>Tim Clinton, </a:t>
            </a:r>
            <a:r>
              <a:rPr lang="en-US" sz="1600" dirty="0" err="1" smtClean="0"/>
              <a:t>EdD</a:t>
            </a:r>
            <a:r>
              <a:rPr lang="en-US" sz="1600" dirty="0" smtClean="0"/>
              <a:t>, LPC, LMFT</a:t>
            </a:r>
          </a:p>
          <a:p>
            <a:r>
              <a:rPr lang="en-US" sz="1600" dirty="0" smtClean="0"/>
              <a:t>President, AACC</a:t>
            </a:r>
          </a:p>
          <a:p>
            <a:r>
              <a:rPr lang="en-US" sz="1600" dirty="0" smtClean="0"/>
              <a:t>Executive Director, Liberty University Center for Counseling and Family Studies</a:t>
            </a:r>
            <a:endParaRPr lang="en-US" sz="1600" dirty="0"/>
          </a:p>
        </p:txBody>
      </p:sp>
    </p:spTree>
  </p:cSld>
  <p:clrMapOvr>
    <a:masterClrMapping/>
  </p:clrMapOvr>
  <p:transition>
    <p:cut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endParaRPr lang="en-US" dirty="0" smtClean="0"/>
          </a:p>
          <a:p>
            <a:endParaRPr lang="en-US" dirty="0"/>
          </a:p>
          <a:p>
            <a:r>
              <a:rPr lang="en-US" dirty="0" smtClean="0"/>
              <a:t>Flexible</a:t>
            </a:r>
          </a:p>
          <a:p>
            <a:r>
              <a:rPr lang="en-US" dirty="0" smtClean="0"/>
              <a:t>Adaptive</a:t>
            </a:r>
          </a:p>
          <a:p>
            <a:r>
              <a:rPr lang="en-US" dirty="0" smtClean="0"/>
              <a:t>Coherent</a:t>
            </a:r>
          </a:p>
          <a:p>
            <a:r>
              <a:rPr lang="en-US" dirty="0" smtClean="0"/>
              <a:t>Energized</a:t>
            </a:r>
          </a:p>
          <a:p>
            <a:r>
              <a:rPr lang="en-US" dirty="0" smtClean="0"/>
              <a:t>Stable</a:t>
            </a:r>
          </a:p>
          <a:p>
            <a:pPr marL="109728" indent="0">
              <a:buNone/>
            </a:pPr>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
            </a:r>
            <a:br>
              <a:rPr lang="en-US" dirty="0" smtClean="0"/>
            </a:br>
            <a:r>
              <a:rPr lang="en-US" dirty="0" smtClean="0"/>
              <a:t>Characteristics of well-functioning systems (FACES flow)</a:t>
            </a:r>
            <a:br>
              <a:rPr lang="en-US" dirty="0" smtClean="0"/>
            </a:br>
            <a:endParaRPr lang="en-US" dirty="0"/>
          </a:p>
        </p:txBody>
      </p:sp>
    </p:spTree>
    <p:extLst>
      <p:ext uri="{BB962C8B-B14F-4D97-AF65-F5344CB8AC3E}">
        <p14:creationId xmlns:p14="http://schemas.microsoft.com/office/powerpoint/2010/main" val="1160947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river, with an ever changing central channel of integration and harmony</a:t>
            </a:r>
          </a:p>
          <a:p>
            <a:r>
              <a:rPr lang="en-US" dirty="0" smtClean="0"/>
              <a:t>On one bank is Rigidity--</a:t>
            </a:r>
          </a:p>
          <a:p>
            <a:r>
              <a:rPr lang="en-US" dirty="0" smtClean="0"/>
              <a:t>On the other bank is Chaos—</a:t>
            </a:r>
          </a:p>
          <a:p>
            <a:endParaRPr lang="en-US" dirty="0"/>
          </a:p>
          <a:p>
            <a:pPr marL="109728" indent="0">
              <a:buNone/>
            </a:pPr>
            <a:endParaRPr lang="en-US" dirty="0"/>
          </a:p>
        </p:txBody>
      </p:sp>
      <p:sp>
        <p:nvSpPr>
          <p:cNvPr id="3" name="Title 2"/>
          <p:cNvSpPr>
            <a:spLocks noGrp="1"/>
          </p:cNvSpPr>
          <p:nvPr>
            <p:ph type="title"/>
          </p:nvPr>
        </p:nvSpPr>
        <p:spPr/>
        <p:txBody>
          <a:bodyPr/>
          <a:lstStyle/>
          <a:p>
            <a:r>
              <a:rPr lang="en-US" dirty="0" smtClean="0"/>
              <a:t>Siegel’s River of Integration </a:t>
            </a:r>
            <a:endParaRPr lang="en-US" dirty="0"/>
          </a:p>
        </p:txBody>
      </p:sp>
    </p:spTree>
    <p:extLst>
      <p:ext uri="{BB962C8B-B14F-4D97-AF65-F5344CB8AC3E}">
        <p14:creationId xmlns:p14="http://schemas.microsoft.com/office/powerpoint/2010/main" val="36924453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0" y="-194593"/>
            <a:ext cx="2047355" cy="846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  </a:t>
            </a:r>
            <a:endParaRPr kumimoji="0" lang="en-US" sz="12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cs typeface="Calibri" pitchFamily="34"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595959"/>
                </a:solidFill>
                <a:effectLst/>
                <a:latin typeface="Calibri" pitchFamily="34" charset="0"/>
                <a:cs typeface="Calibri" pitchFamily="34" charset="0"/>
              </a:rPr>
              <a:t>Screen clipping taken:</a:t>
            </a:r>
            <a:r>
              <a:rPr kumimoji="0" lang="en-US" sz="900" b="0" i="0" u="none" strike="noStrike" cap="none" normalizeH="0" dirty="0" smtClean="0">
                <a:ln>
                  <a:noFill/>
                </a:ln>
                <a:solidFill>
                  <a:srgbClr val="595959"/>
                </a:solidFill>
                <a:effectLst/>
                <a:latin typeface="Calibri" pitchFamily="34" charset="0"/>
                <a:cs typeface="Calibri" pitchFamily="34" charset="0"/>
              </a:rPr>
              <a:t> Siegel, </a:t>
            </a:r>
            <a:r>
              <a:rPr kumimoji="0" lang="en-US" sz="900" b="0" i="0" u="none" strike="noStrike" cap="none" normalizeH="0" dirty="0" err="1" smtClean="0">
                <a:ln>
                  <a:noFill/>
                </a:ln>
                <a:solidFill>
                  <a:srgbClr val="595959"/>
                </a:solidFill>
                <a:effectLst/>
                <a:latin typeface="Calibri" pitchFamily="34" charset="0"/>
                <a:cs typeface="Calibri" pitchFamily="34" charset="0"/>
              </a:rPr>
              <a:t>Mindsight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cs typeface="Calibri" pitchFamily="34" charset="0"/>
              </a:rPr>
              <a:t> </a:t>
            </a:r>
            <a:endParaRPr kumimoji="0" lang="en-US" sz="127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Machine generated alternative text: RIGIDITY&#10;\ FAC /CHAOS&#10;Harmony / Integration&#10;ti&#10;Differentiation + Link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14400"/>
            <a:ext cx="6553200"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3436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Psychospiritual</a:t>
            </a:r>
            <a:r>
              <a:rPr lang="en-US" dirty="0" smtClean="0"/>
              <a:t> health is the function of integration</a:t>
            </a:r>
          </a:p>
          <a:p>
            <a:r>
              <a:rPr lang="en-US" dirty="0" smtClean="0"/>
              <a:t>Psychopathology is a deviation from integration</a:t>
            </a:r>
          </a:p>
          <a:p>
            <a:pPr lvl="1"/>
            <a:r>
              <a:rPr lang="en-US" dirty="0" smtClean="0"/>
              <a:t>Rigidity</a:t>
            </a:r>
          </a:p>
          <a:p>
            <a:pPr lvl="1"/>
            <a:r>
              <a:rPr lang="en-US" dirty="0" smtClean="0"/>
              <a:t>Chaos</a:t>
            </a:r>
            <a:endParaRPr lang="en-US" dirty="0"/>
          </a:p>
        </p:txBody>
      </p:sp>
      <p:sp>
        <p:nvSpPr>
          <p:cNvPr id="3" name="Title 2"/>
          <p:cNvSpPr>
            <a:spLocks noGrp="1"/>
          </p:cNvSpPr>
          <p:nvPr>
            <p:ph type="title"/>
          </p:nvPr>
        </p:nvSpPr>
        <p:spPr/>
        <p:txBody>
          <a:bodyPr/>
          <a:lstStyle/>
          <a:p>
            <a:r>
              <a:rPr lang="en-US" dirty="0" smtClean="0"/>
              <a:t>Mental Health/ Spiritual Health</a:t>
            </a:r>
            <a:endParaRPr lang="en-US" dirty="0"/>
          </a:p>
        </p:txBody>
      </p:sp>
    </p:spTree>
    <p:extLst>
      <p:ext uri="{BB962C8B-B14F-4D97-AF65-F5344CB8AC3E}">
        <p14:creationId xmlns:p14="http://schemas.microsoft.com/office/powerpoint/2010/main" val="10840625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Re-experiencing Symptoms</a:t>
            </a:r>
            <a:endParaRPr lang="en-US" dirty="0" smtClean="0">
              <a:sym typeface="Wingdings" pitchFamily="2" charset="2"/>
            </a:endParaRPr>
          </a:p>
          <a:p>
            <a:r>
              <a:rPr lang="en-US" dirty="0" err="1" smtClean="0">
                <a:sym typeface="Wingdings" pitchFamily="2" charset="2"/>
              </a:rPr>
              <a:t>Hyperactivation</a:t>
            </a:r>
            <a:endParaRPr lang="en-US" dirty="0">
              <a:sym typeface="Wingdings" pitchFamily="2" charset="2"/>
            </a:endParaRPr>
          </a:p>
          <a:p>
            <a:r>
              <a:rPr lang="en-US" dirty="0" smtClean="0">
                <a:sym typeface="Wingdings" pitchFamily="2" charset="2"/>
              </a:rPr>
              <a:t>Avoidance/numbing/Dissociation</a:t>
            </a:r>
          </a:p>
          <a:p>
            <a:r>
              <a:rPr lang="en-US" dirty="0" smtClean="0">
                <a:sym typeface="Wingdings" pitchFamily="2" charset="2"/>
              </a:rPr>
              <a:t>Associated Tension Reduction Behaviors</a:t>
            </a:r>
          </a:p>
          <a:p>
            <a:pPr lvl="1"/>
            <a:r>
              <a:rPr lang="en-US" dirty="0" smtClean="0">
                <a:sym typeface="Wingdings" pitchFamily="2" charset="2"/>
              </a:rPr>
              <a:t>Alcohol, drugs, other addictions</a:t>
            </a:r>
          </a:p>
          <a:p>
            <a:pPr lvl="1"/>
            <a:r>
              <a:rPr lang="en-US" dirty="0" smtClean="0">
                <a:sym typeface="Wingdings" pitchFamily="2" charset="2"/>
              </a:rPr>
              <a:t>Cutting</a:t>
            </a:r>
          </a:p>
          <a:p>
            <a:pPr lvl="1"/>
            <a:r>
              <a:rPr lang="en-US" dirty="0" smtClean="0">
                <a:sym typeface="Wingdings" pitchFamily="2" charset="2"/>
              </a:rPr>
              <a:t>Suicide </a:t>
            </a:r>
            <a:r>
              <a:rPr lang="en-US" dirty="0" err="1" smtClean="0">
                <a:sym typeface="Wingdings" pitchFamily="2" charset="2"/>
              </a:rPr>
              <a:t>Rehersal</a:t>
            </a:r>
            <a:endParaRPr lang="en-US" dirty="0" smtClean="0">
              <a:sym typeface="Wingdings" pitchFamily="2" charset="2"/>
            </a:endParaRPr>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Example: PTSD</a:t>
            </a:r>
            <a:endParaRPr lang="en-US" dirty="0"/>
          </a:p>
        </p:txBody>
      </p:sp>
    </p:spTree>
    <p:extLst>
      <p:ext uri="{BB962C8B-B14F-4D97-AF65-F5344CB8AC3E}">
        <p14:creationId xmlns:p14="http://schemas.microsoft.com/office/powerpoint/2010/main" val="24478809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869" name="Rectangle 3"/>
          <p:cNvSpPr>
            <a:spLocks noGrp="1" noChangeArrowheads="1"/>
          </p:cNvSpPr>
          <p:nvPr>
            <p:ph idx="1"/>
          </p:nvPr>
        </p:nvSpPr>
        <p:spPr/>
        <p:txBody>
          <a:bodyPr/>
          <a:lstStyle/>
          <a:p>
            <a:pPr eaLnBrk="1" hangingPunct="1"/>
            <a:r>
              <a:rPr lang="en-US" dirty="0" smtClean="0"/>
              <a:t>By Age Three, 9/10</a:t>
            </a:r>
            <a:r>
              <a:rPr lang="en-US" baseline="30000" dirty="0" smtClean="0"/>
              <a:t>th</a:t>
            </a:r>
            <a:r>
              <a:rPr lang="en-US" dirty="0" smtClean="0"/>
              <a:t> of brain develops</a:t>
            </a:r>
          </a:p>
          <a:p>
            <a:pPr eaLnBrk="1" hangingPunct="1"/>
            <a:r>
              <a:rPr lang="en-US" dirty="0" smtClean="0"/>
              <a:t>First year: high neuronal growth, many connections </a:t>
            </a:r>
            <a:r>
              <a:rPr lang="en-US" dirty="0" smtClean="0">
                <a:sym typeface="Wingdings" pitchFamily="2" charset="2"/>
              </a:rPr>
              <a:t>then a “pruning” (“use it or lose it” based on stimulation and use)</a:t>
            </a:r>
          </a:p>
          <a:p>
            <a:pPr eaLnBrk="1" hangingPunct="1"/>
            <a:r>
              <a:rPr lang="en-US" dirty="0" smtClean="0">
                <a:sym typeface="Wingdings" pitchFamily="2" charset="2"/>
              </a:rPr>
              <a:t>Differentiation—developing specialized systems</a:t>
            </a:r>
          </a:p>
          <a:p>
            <a:pPr eaLnBrk="1" hangingPunct="1"/>
            <a:r>
              <a:rPr lang="en-US" dirty="0" smtClean="0">
                <a:sym typeface="Wingdings" pitchFamily="2" charset="2"/>
              </a:rPr>
              <a:t>Then linkages of various systems</a:t>
            </a:r>
          </a:p>
          <a:p>
            <a:pPr eaLnBrk="1" hangingPunct="1"/>
            <a:r>
              <a:rPr lang="en-US" dirty="0" smtClean="0">
                <a:sym typeface="Wingdings" pitchFamily="2" charset="2"/>
              </a:rPr>
              <a:t>Trauma  inhibits cell growth or may even cause cell death</a:t>
            </a:r>
            <a:endParaRPr lang="en-US" dirty="0" smtClean="0"/>
          </a:p>
        </p:txBody>
      </p:sp>
      <p:sp>
        <p:nvSpPr>
          <p:cNvPr id="36866" name="Footer Placeholder 4"/>
          <p:cNvSpPr>
            <a:spLocks noGrp="1"/>
          </p:cNvSpPr>
          <p:nvPr>
            <p:ph type="ftr" sz="quarter" idx="11"/>
          </p:nvPr>
        </p:nvSpPr>
        <p:spPr>
          <a:noFill/>
        </p:spPr>
        <p:txBody>
          <a:bodyPr/>
          <a:lstStyle/>
          <a:p>
            <a:r>
              <a:rPr lang="en-US" smtClean="0"/>
              <a:t>Christian Attachment Therapy</a:t>
            </a:r>
          </a:p>
        </p:txBody>
      </p:sp>
      <p:sp>
        <p:nvSpPr>
          <p:cNvPr id="36867" name="Slide Number Placeholder 5"/>
          <p:cNvSpPr>
            <a:spLocks noGrp="1"/>
          </p:cNvSpPr>
          <p:nvPr>
            <p:ph type="sldNum" sz="quarter" idx="12"/>
          </p:nvPr>
        </p:nvSpPr>
        <p:spPr>
          <a:noFill/>
        </p:spPr>
        <p:txBody>
          <a:bodyPr/>
          <a:lstStyle/>
          <a:p>
            <a:fld id="{5AD973E2-3463-48D1-A3CD-94146C26A07F}" type="slidenum">
              <a:rPr lang="en-US" smtClean="0"/>
              <a:pPr/>
              <a:t>15</a:t>
            </a:fld>
            <a:endParaRPr lang="en-US" smtClean="0"/>
          </a:p>
        </p:txBody>
      </p:sp>
      <p:sp>
        <p:nvSpPr>
          <p:cNvPr id="36868" name="Rectangle 2"/>
          <p:cNvSpPr>
            <a:spLocks noGrp="1" noChangeArrowheads="1"/>
          </p:cNvSpPr>
          <p:nvPr>
            <p:ph type="title"/>
          </p:nvPr>
        </p:nvSpPr>
        <p:spPr/>
        <p:txBody>
          <a:bodyPr/>
          <a:lstStyle/>
          <a:p>
            <a:pPr eaLnBrk="1" hangingPunct="1"/>
            <a:r>
              <a:rPr lang="en-US" smtClean="0"/>
              <a:t>Neurobiology and the Brain</a:t>
            </a:r>
          </a:p>
        </p:txBody>
      </p:sp>
    </p:spTree>
  </p:cSld>
  <p:clrMapOvr>
    <a:masterClrMapping/>
  </p:clrMapOvr>
  <p:transition>
    <p:cut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we grow older the number of neurons decrease but the brain actually grow larger</a:t>
            </a:r>
            <a:endParaRPr lang="en-US" dirty="0"/>
          </a:p>
        </p:txBody>
      </p:sp>
      <p:sp>
        <p:nvSpPr>
          <p:cNvPr id="3" name="Title 2"/>
          <p:cNvSpPr>
            <a:spLocks noGrp="1"/>
          </p:cNvSpPr>
          <p:nvPr>
            <p:ph type="title"/>
          </p:nvPr>
        </p:nvSpPr>
        <p:spPr/>
        <p:txBody>
          <a:bodyPr/>
          <a:lstStyle/>
          <a:p>
            <a:r>
              <a:rPr lang="en-US" dirty="0" smtClean="0"/>
              <a:t>Brain paradox</a:t>
            </a:r>
            <a:endParaRPr lang="en-US" dirty="0"/>
          </a:p>
        </p:txBody>
      </p:sp>
    </p:spTree>
    <p:extLst>
      <p:ext uri="{BB962C8B-B14F-4D97-AF65-F5344CB8AC3E}">
        <p14:creationId xmlns:p14="http://schemas.microsoft.com/office/powerpoint/2010/main" val="17057913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5" name="Rectangle 3"/>
          <p:cNvSpPr>
            <a:spLocks noGrp="1" noChangeArrowheads="1"/>
          </p:cNvSpPr>
          <p:nvPr>
            <p:ph idx="1"/>
          </p:nvPr>
        </p:nvSpPr>
        <p:spPr/>
        <p:txBody>
          <a:bodyPr>
            <a:normAutofit/>
          </a:bodyPr>
          <a:lstStyle/>
          <a:p>
            <a:pPr>
              <a:lnSpc>
                <a:spcPct val="90000"/>
              </a:lnSpc>
            </a:pPr>
            <a:r>
              <a:rPr lang="en-US" dirty="0"/>
              <a:t>How the brain grows</a:t>
            </a:r>
          </a:p>
          <a:p>
            <a:pPr lvl="1">
              <a:lnSpc>
                <a:spcPct val="90000"/>
              </a:lnSpc>
            </a:pPr>
            <a:r>
              <a:rPr lang="en-US" dirty="0"/>
              <a:t>Bottom to top; right to left</a:t>
            </a:r>
          </a:p>
          <a:p>
            <a:pPr>
              <a:lnSpc>
                <a:spcPct val="90000"/>
              </a:lnSpc>
            </a:pPr>
            <a:r>
              <a:rPr lang="en-US" dirty="0"/>
              <a:t>Integrated, regulated brain</a:t>
            </a:r>
          </a:p>
          <a:p>
            <a:pPr lvl="1">
              <a:lnSpc>
                <a:spcPct val="90000"/>
              </a:lnSpc>
            </a:pPr>
            <a:r>
              <a:rPr lang="en-US" dirty="0"/>
              <a:t>Top to bottom; left and right</a:t>
            </a:r>
          </a:p>
          <a:p>
            <a:pPr>
              <a:lnSpc>
                <a:spcPct val="90000"/>
              </a:lnSpc>
            </a:pPr>
            <a:r>
              <a:rPr lang="en-US" dirty="0"/>
              <a:t>Finding the Zone—</a:t>
            </a:r>
          </a:p>
          <a:p>
            <a:pPr lvl="1">
              <a:lnSpc>
                <a:spcPct val="90000"/>
              </a:lnSpc>
            </a:pPr>
            <a:r>
              <a:rPr lang="en-US" dirty="0"/>
              <a:t>Support—safe, regulated</a:t>
            </a:r>
          </a:p>
          <a:p>
            <a:pPr lvl="1">
              <a:lnSpc>
                <a:spcPct val="90000"/>
              </a:lnSpc>
            </a:pPr>
            <a:r>
              <a:rPr lang="en-US" dirty="0"/>
              <a:t>Challenge—emotional activation</a:t>
            </a:r>
          </a:p>
          <a:p>
            <a:pPr lvl="1">
              <a:lnSpc>
                <a:spcPct val="90000"/>
              </a:lnSpc>
            </a:pPr>
            <a:r>
              <a:rPr lang="en-US" dirty="0"/>
              <a:t>Think—label, communicate, problem solve</a:t>
            </a:r>
          </a:p>
          <a:p>
            <a:pPr lvl="1">
              <a:lnSpc>
                <a:spcPct val="90000"/>
              </a:lnSpc>
            </a:pPr>
            <a:r>
              <a:rPr lang="en-US" dirty="0"/>
              <a:t>Relate—attend, back-and-forth, collaborative</a:t>
            </a:r>
          </a:p>
        </p:txBody>
      </p:sp>
      <p:sp>
        <p:nvSpPr>
          <p:cNvPr id="335874" name="Rectangle 2"/>
          <p:cNvSpPr>
            <a:spLocks noGrp="1" noChangeArrowheads="1"/>
          </p:cNvSpPr>
          <p:nvPr>
            <p:ph type="title"/>
          </p:nvPr>
        </p:nvSpPr>
        <p:spPr/>
        <p:txBody>
          <a:bodyPr>
            <a:normAutofit fontScale="90000"/>
          </a:bodyPr>
          <a:lstStyle/>
          <a:p>
            <a:r>
              <a:rPr lang="en-US" sz="4000" dirty="0"/>
              <a:t>Pathways to Brain Growth</a:t>
            </a:r>
            <a:br>
              <a:rPr lang="en-US" sz="4000" dirty="0"/>
            </a:br>
            <a:endParaRPr lang="en-US" sz="4000" dirty="0"/>
          </a:p>
        </p:txBody>
      </p:sp>
    </p:spTree>
  </p:cSld>
  <p:clrMapOvr>
    <a:masterClrMapping/>
  </p:clrMapOvr>
  <p:transition>
    <p:cut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Brain wires itself based on experience</a:t>
            </a:r>
          </a:p>
          <a:p>
            <a:r>
              <a:rPr lang="en-US" dirty="0" smtClean="0"/>
              <a:t>Asks several questions:</a:t>
            </a:r>
          </a:p>
          <a:p>
            <a:pPr lvl="1"/>
            <a:r>
              <a:rPr lang="en-US" dirty="0" smtClean="0"/>
              <a:t>Is the world a safe place?</a:t>
            </a:r>
          </a:p>
          <a:p>
            <a:pPr lvl="1"/>
            <a:r>
              <a:rPr lang="en-US" dirty="0" smtClean="0"/>
              <a:t>Can I count on my caregiver’s to help me in time of need?</a:t>
            </a:r>
          </a:p>
          <a:p>
            <a:pPr lvl="1"/>
            <a:r>
              <a:rPr lang="en-US" dirty="0" smtClean="0"/>
              <a:t>Can I get the care I need when I need it?</a:t>
            </a:r>
          </a:p>
          <a:p>
            <a:pPr lvl="1">
              <a:buNone/>
            </a:pPr>
            <a:endParaRPr lang="en-US" dirty="0"/>
          </a:p>
        </p:txBody>
      </p:sp>
      <p:sp>
        <p:nvSpPr>
          <p:cNvPr id="2" name="Title 1"/>
          <p:cNvSpPr>
            <a:spLocks noGrp="1"/>
          </p:cNvSpPr>
          <p:nvPr>
            <p:ph type="title"/>
          </p:nvPr>
        </p:nvSpPr>
        <p:spPr/>
        <p:txBody>
          <a:bodyPr/>
          <a:lstStyle/>
          <a:p>
            <a:r>
              <a:rPr lang="en-US" dirty="0" smtClean="0"/>
              <a:t>The Role of Experience</a:t>
            </a:r>
            <a:endParaRPr lang="en-US" dirty="0"/>
          </a:p>
        </p:txBody>
      </p:sp>
    </p:spTree>
  </p:cSld>
  <p:clrMapOvr>
    <a:masterClrMapping/>
  </p:clrMapOvr>
  <p:transition>
    <p:cut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Right Hemisphere==</a:t>
            </a:r>
          </a:p>
          <a:p>
            <a:pPr lvl="1"/>
            <a:r>
              <a:rPr lang="en-US" dirty="0" smtClean="0"/>
              <a:t>Develops first</a:t>
            </a:r>
          </a:p>
          <a:p>
            <a:pPr lvl="1"/>
            <a:r>
              <a:rPr lang="en-US" dirty="0" smtClean="0"/>
              <a:t>Imagery, emotional, holistic thinking, nonverbal language, autobiographical memory</a:t>
            </a:r>
          </a:p>
          <a:p>
            <a:r>
              <a:rPr lang="en-US" dirty="0" smtClean="0"/>
              <a:t>Left Hemisphere</a:t>
            </a:r>
          </a:p>
          <a:p>
            <a:pPr lvl="1"/>
            <a:r>
              <a:rPr lang="en-US" dirty="0" smtClean="0"/>
              <a:t>Develop later, logic, verbal, linear</a:t>
            </a:r>
          </a:p>
          <a:p>
            <a:endParaRPr lang="en-US" dirty="0"/>
          </a:p>
          <a:p>
            <a:r>
              <a:rPr lang="en-US" dirty="0" smtClean="0"/>
              <a:t>Horizontal Integration is linking these two sides of the brain</a:t>
            </a:r>
          </a:p>
        </p:txBody>
      </p:sp>
      <p:sp>
        <p:nvSpPr>
          <p:cNvPr id="3" name="Title 2"/>
          <p:cNvSpPr>
            <a:spLocks noGrp="1"/>
          </p:cNvSpPr>
          <p:nvPr>
            <p:ph type="title"/>
          </p:nvPr>
        </p:nvSpPr>
        <p:spPr/>
        <p:txBody>
          <a:bodyPr>
            <a:normAutofit fontScale="90000"/>
          </a:bodyPr>
          <a:lstStyle/>
          <a:p>
            <a:r>
              <a:rPr lang="en-US" dirty="0" smtClean="0"/>
              <a:t>Our two hemispheres (Horizontal Integration)</a:t>
            </a:r>
            <a:endParaRPr lang="en-US" dirty="0"/>
          </a:p>
        </p:txBody>
      </p:sp>
    </p:spTree>
    <p:extLst>
      <p:ext uri="{BB962C8B-B14F-4D97-AF65-F5344CB8AC3E}">
        <p14:creationId xmlns:p14="http://schemas.microsoft.com/office/powerpoint/2010/main" val="1406702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Mind and the Brain are completely separate from each other</a:t>
            </a:r>
          </a:p>
        </p:txBody>
      </p:sp>
      <p:sp>
        <p:nvSpPr>
          <p:cNvPr id="3" name="Title 2"/>
          <p:cNvSpPr>
            <a:spLocks noGrp="1"/>
          </p:cNvSpPr>
          <p:nvPr>
            <p:ph type="title"/>
          </p:nvPr>
        </p:nvSpPr>
        <p:spPr/>
        <p:txBody>
          <a:bodyPr/>
          <a:lstStyle/>
          <a:p>
            <a:r>
              <a:rPr lang="en-US" dirty="0" smtClean="0"/>
              <a:t>Descartes’ Error</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Nervous system ascends from bottom (our bodies and gut) to top (brain stem, limbic system, prefrontal cortex)</a:t>
            </a:r>
          </a:p>
          <a:p>
            <a:r>
              <a:rPr lang="en-US" dirty="0" smtClean="0"/>
              <a:t>Vertical integration is about linking these different areas together, bringing bodily sensation up into awareness</a:t>
            </a:r>
            <a:endParaRPr lang="en-US" dirty="0"/>
          </a:p>
        </p:txBody>
      </p:sp>
      <p:sp>
        <p:nvSpPr>
          <p:cNvPr id="3" name="Title 2"/>
          <p:cNvSpPr>
            <a:spLocks noGrp="1"/>
          </p:cNvSpPr>
          <p:nvPr>
            <p:ph type="title"/>
          </p:nvPr>
        </p:nvSpPr>
        <p:spPr/>
        <p:txBody>
          <a:bodyPr>
            <a:normAutofit fontScale="90000"/>
          </a:bodyPr>
          <a:lstStyle/>
          <a:p>
            <a:r>
              <a:rPr lang="en-US" dirty="0" smtClean="0"/>
              <a:t>From head to gut (Vertical Integration)</a:t>
            </a:r>
            <a:endParaRPr lang="en-US" dirty="0"/>
          </a:p>
        </p:txBody>
      </p:sp>
    </p:spTree>
    <p:extLst>
      <p:ext uri="{BB962C8B-B14F-4D97-AF65-F5344CB8AC3E}">
        <p14:creationId xmlns:p14="http://schemas.microsoft.com/office/powerpoint/2010/main" val="1322087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Autonomic Nervous System</a:t>
            </a:r>
          </a:p>
          <a:p>
            <a:pPr lvl="1"/>
            <a:r>
              <a:rPr lang="en-US" dirty="0" smtClean="0"/>
              <a:t>Two Branches</a:t>
            </a:r>
          </a:p>
          <a:p>
            <a:pPr lvl="2"/>
            <a:r>
              <a:rPr lang="en-US" dirty="0" smtClean="0"/>
              <a:t>Sympathetic—Gas pedal</a:t>
            </a:r>
          </a:p>
          <a:p>
            <a:pPr lvl="3"/>
            <a:r>
              <a:rPr lang="en-US" dirty="0" smtClean="0"/>
              <a:t>Fight</a:t>
            </a:r>
          </a:p>
          <a:p>
            <a:pPr lvl="3"/>
            <a:r>
              <a:rPr lang="en-US" dirty="0" smtClean="0"/>
              <a:t>Flight</a:t>
            </a:r>
          </a:p>
          <a:p>
            <a:pPr lvl="2"/>
            <a:r>
              <a:rPr lang="en-US" dirty="0" smtClean="0"/>
              <a:t>Parasympathetic—Break</a:t>
            </a:r>
          </a:p>
          <a:p>
            <a:pPr lvl="3"/>
            <a:r>
              <a:rPr lang="en-US" dirty="0" smtClean="0"/>
              <a:t>Freeze</a:t>
            </a:r>
            <a:endParaRPr lang="en-US" dirty="0"/>
          </a:p>
        </p:txBody>
      </p:sp>
      <p:sp>
        <p:nvSpPr>
          <p:cNvPr id="3" name="Title 2"/>
          <p:cNvSpPr>
            <a:spLocks noGrp="1"/>
          </p:cNvSpPr>
          <p:nvPr>
            <p:ph type="title"/>
          </p:nvPr>
        </p:nvSpPr>
        <p:spPr/>
        <p:txBody>
          <a:bodyPr/>
          <a:lstStyle/>
          <a:p>
            <a:r>
              <a:rPr lang="en-US" dirty="0" smtClean="0"/>
              <a:t>Brain Stem</a:t>
            </a:r>
            <a:endParaRPr lang="en-US" dirty="0"/>
          </a:p>
        </p:txBody>
      </p:sp>
    </p:spTree>
    <p:extLst>
      <p:ext uri="{BB962C8B-B14F-4D97-AF65-F5344CB8AC3E}">
        <p14:creationId xmlns:p14="http://schemas.microsoft.com/office/powerpoint/2010/main" val="37234562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274638"/>
            <a:ext cx="8229600" cy="1143000"/>
          </a:xfrm>
        </p:spPr>
        <p:txBody>
          <a:bodyPr/>
          <a:lstStyle/>
          <a:p>
            <a:r>
              <a:rPr lang="en-US" dirty="0" smtClean="0"/>
              <a:t>Limbic System</a:t>
            </a:r>
            <a:endParaRPr lang="en-US" dirty="0"/>
          </a:p>
        </p:txBody>
      </p:sp>
      <p:sp>
        <p:nvSpPr>
          <p:cNvPr id="4"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endParaRPr kumimoji="0" lang="en-US" sz="204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Calibri" pitchFamily="34" charset="0"/>
              </a:rPr>
              <a:t>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rgbClr val="595959"/>
                </a:solidFill>
                <a:effectLst/>
                <a:latin typeface="Calibri" pitchFamily="34" charset="0"/>
                <a:cs typeface="Calibri" pitchFamily="34" charset="0"/>
                <a:hlinkClick r:id="rId2"/>
              </a:rPr>
              <a:t>http://brainandgender.files.wordpress.com/2011/03/limbsys2.jpg</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smtClean="0">
                <a:ln>
                  <a:noFill/>
                </a:ln>
                <a:solidFill>
                  <a:srgbClr val="595959"/>
                </a:solidFill>
                <a:effectLst/>
                <a:latin typeface="Calibri" pitchFamily="34" charset="0"/>
                <a:cs typeface="Calibri" pitchFamily="34" charset="0"/>
              </a:rPr>
              <a:t>Screen clipping taken: 9/26/2011 11:57 AM</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Calibri" pitchFamily="34" charset="0"/>
              </a:rPr>
              <a:t>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Calibri" pitchFamily="34" charset="0"/>
              </a:rPr>
              <a:t> </a:t>
            </a:r>
            <a:endParaRPr kumimoji="0" lang="en-US" sz="20400" b="0" i="0" u="none" strike="noStrike" cap="none" normalizeH="0" baseline="0" smtClean="0">
              <a:ln>
                <a:noFill/>
              </a:ln>
              <a:solidFill>
                <a:schemeClr val="tx1"/>
              </a:solidFill>
              <a:effectLst/>
              <a:latin typeface="Arial" pitchFamily="34" charset="0"/>
              <a:cs typeface="Arial" pitchFamily="34" charset="0"/>
            </a:endParaRPr>
          </a:p>
        </p:txBody>
      </p:sp>
      <p:pic>
        <p:nvPicPr>
          <p:cNvPr id="2050" name="Picture 2" descr="Machine generated alternative text: s Location of Major Limbic System Structures&#10;Cingulate&#10;gyrus&#10;Fornix&#10;Olfactory&#10;bulb&#10;Hypothalamus&#10;Amygda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371600"/>
            <a:ext cx="5791200" cy="461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16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Limbic System</a:t>
            </a:r>
            <a:endParaRPr lang="en-US" dirty="0"/>
          </a:p>
        </p:txBody>
      </p:sp>
      <p:sp>
        <p:nvSpPr>
          <p:cNvPr id="3" name="Content Placeholder 2"/>
          <p:cNvSpPr>
            <a:spLocks noGrp="1"/>
          </p:cNvSpPr>
          <p:nvPr>
            <p:ph idx="1"/>
          </p:nvPr>
        </p:nvSpPr>
        <p:spPr/>
        <p:txBody>
          <a:bodyPr/>
          <a:lstStyle/>
          <a:p>
            <a:r>
              <a:rPr lang="en-US" dirty="0" smtClean="0"/>
              <a:t>Emotional Control Center in Brain</a:t>
            </a:r>
          </a:p>
          <a:p>
            <a:r>
              <a:rPr lang="en-US" dirty="0" smtClean="0"/>
              <a:t>encodes emotionally charged experiences</a:t>
            </a:r>
          </a:p>
          <a:p>
            <a:r>
              <a:rPr lang="en-US" dirty="0" smtClean="0"/>
              <a:t>Forming of key mental models/schemas about</a:t>
            </a:r>
          </a:p>
          <a:p>
            <a:pPr lvl="1"/>
            <a:r>
              <a:rPr lang="en-US" dirty="0" smtClean="0"/>
              <a:t>Self</a:t>
            </a:r>
          </a:p>
          <a:p>
            <a:pPr lvl="1"/>
            <a:r>
              <a:rPr lang="en-US" dirty="0" smtClean="0"/>
              <a:t>Others</a:t>
            </a:r>
          </a:p>
          <a:p>
            <a:pPr lvl="1"/>
            <a:r>
              <a:rPr lang="en-US" dirty="0" smtClean="0"/>
              <a:t>World</a:t>
            </a:r>
            <a:endParaRPr lang="en-US" dirty="0"/>
          </a:p>
          <a:p>
            <a:r>
              <a:rPr lang="en-US" dirty="0" smtClean="0"/>
              <a:t>Conditioned Emotional Responses</a:t>
            </a:r>
          </a:p>
          <a:p>
            <a:r>
              <a:rPr lang="en-US" dirty="0" smtClean="0"/>
              <a:t>Associative learning</a:t>
            </a:r>
          </a:p>
        </p:txBody>
      </p:sp>
    </p:spTree>
    <p:extLst>
      <p:ext uri="{BB962C8B-B14F-4D97-AF65-F5344CB8AC3E}">
        <p14:creationId xmlns:p14="http://schemas.microsoft.com/office/powerpoint/2010/main" val="23456927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endParaRPr lang="en-US" dirty="0" smtClean="0"/>
          </a:p>
          <a:p>
            <a:pPr lvl="0"/>
            <a:r>
              <a:rPr lang="en-US" dirty="0" smtClean="0"/>
              <a:t>The </a:t>
            </a:r>
            <a:r>
              <a:rPr lang="en-US" dirty="0"/>
              <a:t>middle prefrontal cortex</a:t>
            </a:r>
          </a:p>
          <a:p>
            <a:pPr lvl="1"/>
            <a:r>
              <a:rPr lang="en-US" dirty="0"/>
              <a:t>Anterior </a:t>
            </a:r>
            <a:r>
              <a:rPr lang="en-US" dirty="0" smtClean="0"/>
              <a:t>cingulate</a:t>
            </a:r>
            <a:endParaRPr lang="en-US" dirty="0"/>
          </a:p>
          <a:p>
            <a:pPr lvl="1"/>
            <a:r>
              <a:rPr lang="en-US" dirty="0"/>
              <a:t>Orbital prefrontal cortex</a:t>
            </a:r>
          </a:p>
          <a:p>
            <a:pPr lvl="1"/>
            <a:r>
              <a:rPr lang="en-US" dirty="0"/>
              <a:t>The mediate prefrontal</a:t>
            </a:r>
          </a:p>
          <a:p>
            <a:pPr lvl="1"/>
            <a:r>
              <a:rPr lang="en-US" dirty="0"/>
              <a:t>Ventral lateral</a:t>
            </a:r>
          </a:p>
          <a:p>
            <a:pPr lvl="1"/>
            <a:r>
              <a:rPr lang="en-US" dirty="0"/>
              <a:t>All work together as a team</a:t>
            </a:r>
          </a:p>
          <a:p>
            <a:pPr>
              <a:buNone/>
            </a:pPr>
            <a:endParaRPr lang="en-US" dirty="0"/>
          </a:p>
        </p:txBody>
      </p:sp>
      <p:sp>
        <p:nvSpPr>
          <p:cNvPr id="2" name="Title 1"/>
          <p:cNvSpPr>
            <a:spLocks noGrp="1"/>
          </p:cNvSpPr>
          <p:nvPr>
            <p:ph type="title"/>
          </p:nvPr>
        </p:nvSpPr>
        <p:spPr/>
        <p:txBody>
          <a:bodyPr>
            <a:normAutofit/>
          </a:bodyPr>
          <a:lstStyle/>
          <a:p>
            <a:r>
              <a:rPr lang="en-US" dirty="0" smtClean="0"/>
              <a:t>Prefrontal Cortex</a:t>
            </a:r>
            <a:endParaRPr lang="en-US" dirty="0"/>
          </a:p>
        </p:txBody>
      </p:sp>
    </p:spTree>
    <p:extLst>
      <p:ext uri="{BB962C8B-B14F-4D97-AF65-F5344CB8AC3E}">
        <p14:creationId xmlns:p14="http://schemas.microsoft.com/office/powerpoint/2010/main" val="1325792032"/>
      </p:ext>
    </p:extLst>
  </p:cSld>
  <p:clrMapOvr>
    <a:masterClrMapping/>
  </p:clrMapOvr>
  <p:transition>
    <p:cut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8306"/>
            <a:ext cx="8209579" cy="6352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33191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0" marR="0">
              <a:lnSpc>
                <a:spcPct val="115000"/>
              </a:lnSpc>
              <a:spcBef>
                <a:spcPts val="0"/>
              </a:spcBef>
              <a:spcAft>
                <a:spcPts val="1000"/>
              </a:spcAft>
            </a:pPr>
            <a:r>
              <a:rPr lang="en-US" dirty="0">
                <a:ea typeface="Calibri"/>
                <a:cs typeface="Times New Roman"/>
              </a:rPr>
              <a:t>Body </a:t>
            </a:r>
            <a:r>
              <a:rPr lang="en-US" dirty="0" smtClean="0">
                <a:ea typeface="Calibri"/>
                <a:cs typeface="Times New Roman"/>
              </a:rPr>
              <a:t>regulation--</a:t>
            </a:r>
            <a:endParaRPr lang="en-US" dirty="0">
              <a:ea typeface="Calibri"/>
              <a:cs typeface="Times New Roman"/>
            </a:endParaRPr>
          </a:p>
          <a:p>
            <a:pPr marL="0" marR="0">
              <a:lnSpc>
                <a:spcPct val="115000"/>
              </a:lnSpc>
              <a:spcBef>
                <a:spcPts val="0"/>
              </a:spcBef>
              <a:spcAft>
                <a:spcPts val="1000"/>
              </a:spcAft>
            </a:pPr>
            <a:r>
              <a:rPr lang="en-US" dirty="0">
                <a:ea typeface="Calibri"/>
                <a:cs typeface="Times New Roman"/>
              </a:rPr>
              <a:t>Attuned </a:t>
            </a:r>
            <a:r>
              <a:rPr lang="en-US" dirty="0" smtClean="0">
                <a:ea typeface="Calibri"/>
                <a:cs typeface="Times New Roman"/>
              </a:rPr>
              <a:t>communication--</a:t>
            </a:r>
            <a:endParaRPr lang="en-US" dirty="0">
              <a:ea typeface="Calibri"/>
              <a:cs typeface="Times New Roman"/>
            </a:endParaRPr>
          </a:p>
          <a:p>
            <a:pPr marL="0" marR="0">
              <a:lnSpc>
                <a:spcPct val="115000"/>
              </a:lnSpc>
              <a:spcBef>
                <a:spcPts val="0"/>
              </a:spcBef>
              <a:spcAft>
                <a:spcPts val="1000"/>
              </a:spcAft>
            </a:pPr>
            <a:r>
              <a:rPr lang="en-US" dirty="0">
                <a:ea typeface="Calibri"/>
                <a:cs typeface="Times New Roman"/>
              </a:rPr>
              <a:t>Emotional </a:t>
            </a:r>
            <a:r>
              <a:rPr lang="en-US" dirty="0" smtClean="0">
                <a:ea typeface="Calibri"/>
                <a:cs typeface="Times New Roman"/>
              </a:rPr>
              <a:t>balance--</a:t>
            </a:r>
            <a:endParaRPr lang="en-US" dirty="0">
              <a:ea typeface="Calibri"/>
              <a:cs typeface="Times New Roman"/>
            </a:endParaRPr>
          </a:p>
          <a:p>
            <a:pPr marL="0" marR="0">
              <a:lnSpc>
                <a:spcPct val="115000"/>
              </a:lnSpc>
              <a:spcBef>
                <a:spcPts val="0"/>
              </a:spcBef>
              <a:spcAft>
                <a:spcPts val="1000"/>
              </a:spcAft>
            </a:pPr>
            <a:r>
              <a:rPr lang="en-US" dirty="0">
                <a:ea typeface="Calibri"/>
                <a:cs typeface="Times New Roman"/>
              </a:rPr>
              <a:t>Response </a:t>
            </a:r>
            <a:r>
              <a:rPr lang="en-US" dirty="0" smtClean="0">
                <a:ea typeface="Calibri"/>
                <a:cs typeface="Times New Roman"/>
              </a:rPr>
              <a:t>Flexibility--</a:t>
            </a:r>
            <a:endParaRPr lang="en-US" dirty="0">
              <a:ea typeface="Calibri"/>
              <a:cs typeface="Times New Roman"/>
            </a:endParaRPr>
          </a:p>
          <a:p>
            <a:pPr marL="0" marR="0">
              <a:lnSpc>
                <a:spcPct val="115000"/>
              </a:lnSpc>
              <a:spcBef>
                <a:spcPts val="0"/>
              </a:spcBef>
              <a:spcAft>
                <a:spcPts val="1000"/>
              </a:spcAft>
            </a:pPr>
            <a:r>
              <a:rPr lang="en-US" dirty="0">
                <a:ea typeface="Calibri"/>
                <a:cs typeface="Times New Roman"/>
              </a:rPr>
              <a:t>Insight—</a:t>
            </a:r>
          </a:p>
          <a:p>
            <a:pPr marL="0" marR="0">
              <a:lnSpc>
                <a:spcPct val="115000"/>
              </a:lnSpc>
              <a:spcBef>
                <a:spcPts val="0"/>
              </a:spcBef>
              <a:spcAft>
                <a:spcPts val="1000"/>
              </a:spcAft>
            </a:pPr>
            <a:r>
              <a:rPr lang="en-US" dirty="0" smtClean="0">
                <a:ea typeface="Calibri"/>
                <a:cs typeface="Times New Roman"/>
              </a:rPr>
              <a:t>Empathy</a:t>
            </a:r>
          </a:p>
          <a:p>
            <a:pPr marL="777240" lvl="3">
              <a:lnSpc>
                <a:spcPct val="115000"/>
              </a:lnSpc>
              <a:spcBef>
                <a:spcPts val="0"/>
              </a:spcBef>
              <a:spcAft>
                <a:spcPts val="1000"/>
              </a:spcAft>
            </a:pPr>
            <a:r>
              <a:rPr lang="en-US" dirty="0" smtClean="0">
                <a:ea typeface="Calibri"/>
                <a:cs typeface="Times New Roman"/>
              </a:rPr>
              <a:t>Theory of mind</a:t>
            </a:r>
            <a:endParaRPr lang="en-US" dirty="0">
              <a:ea typeface="Calibri"/>
              <a:cs typeface="Times New Roman"/>
            </a:endParaRPr>
          </a:p>
          <a:p>
            <a:pPr marL="800100" lvl="2">
              <a:lnSpc>
                <a:spcPct val="115000"/>
              </a:lnSpc>
              <a:spcBef>
                <a:spcPts val="0"/>
              </a:spcBef>
              <a:spcAft>
                <a:spcPts val="1000"/>
              </a:spcAft>
            </a:pPr>
            <a:r>
              <a:rPr lang="en-US" dirty="0" err="1" smtClean="0">
                <a:ea typeface="Calibri"/>
                <a:cs typeface="Times New Roman"/>
              </a:rPr>
              <a:t>Mindsight</a:t>
            </a:r>
            <a:r>
              <a:rPr lang="en-US" dirty="0" smtClean="0">
                <a:ea typeface="Calibri"/>
                <a:cs typeface="Times New Roman"/>
              </a:rPr>
              <a:t>--</a:t>
            </a:r>
            <a:r>
              <a:rPr lang="en-US" dirty="0" err="1" smtClean="0">
                <a:ea typeface="Calibri"/>
                <a:cs typeface="Times New Roman"/>
              </a:rPr>
              <a:t>mentalization</a:t>
            </a:r>
            <a:endParaRPr lang="en-US" dirty="0">
              <a:ea typeface="Calibri"/>
              <a:cs typeface="Times New Roman"/>
            </a:endParaRPr>
          </a:p>
          <a:p>
            <a:pPr marL="0" marR="0">
              <a:lnSpc>
                <a:spcPct val="115000"/>
              </a:lnSpc>
              <a:spcBef>
                <a:spcPts val="0"/>
              </a:spcBef>
              <a:spcAft>
                <a:spcPts val="1000"/>
              </a:spcAft>
            </a:pPr>
            <a:r>
              <a:rPr lang="en-US" dirty="0">
                <a:ea typeface="Calibri"/>
                <a:cs typeface="Times New Roman"/>
              </a:rPr>
              <a:t>Fear modulation</a:t>
            </a:r>
          </a:p>
          <a:p>
            <a:pPr marL="0" marR="0">
              <a:lnSpc>
                <a:spcPct val="115000"/>
              </a:lnSpc>
              <a:spcBef>
                <a:spcPts val="0"/>
              </a:spcBef>
              <a:spcAft>
                <a:spcPts val="1000"/>
              </a:spcAft>
            </a:pPr>
            <a:r>
              <a:rPr lang="en-US" dirty="0">
                <a:ea typeface="Calibri"/>
                <a:cs typeface="Times New Roman"/>
              </a:rPr>
              <a:t>Accessing intuition</a:t>
            </a:r>
          </a:p>
          <a:p>
            <a:pPr marL="0" marR="0">
              <a:lnSpc>
                <a:spcPct val="115000"/>
              </a:lnSpc>
              <a:spcBef>
                <a:spcPts val="0"/>
              </a:spcBef>
              <a:spcAft>
                <a:spcPts val="1000"/>
              </a:spcAft>
            </a:pPr>
            <a:r>
              <a:rPr lang="en-US" dirty="0">
                <a:ea typeface="Calibri"/>
                <a:cs typeface="Times New Roman"/>
              </a:rPr>
              <a:t>Morality</a:t>
            </a:r>
          </a:p>
          <a:p>
            <a:pPr>
              <a:buNone/>
            </a:pPr>
            <a:endParaRPr lang="en-US" dirty="0"/>
          </a:p>
        </p:txBody>
      </p:sp>
      <p:sp>
        <p:nvSpPr>
          <p:cNvPr id="2" name="Title 1"/>
          <p:cNvSpPr>
            <a:spLocks noGrp="1"/>
          </p:cNvSpPr>
          <p:nvPr>
            <p:ph type="title"/>
          </p:nvPr>
        </p:nvSpPr>
        <p:spPr/>
        <p:txBody>
          <a:bodyPr>
            <a:normAutofit fontScale="90000"/>
          </a:bodyPr>
          <a:lstStyle/>
          <a:p>
            <a:r>
              <a:rPr lang="en-US" dirty="0" smtClean="0"/>
              <a:t>Nine Functions of Middle Prefrontal Cortex</a:t>
            </a:r>
            <a:endParaRPr lang="en-US" dirty="0"/>
          </a:p>
        </p:txBody>
      </p:sp>
    </p:spTree>
    <p:extLst>
      <p:ext uri="{BB962C8B-B14F-4D97-AF65-F5344CB8AC3E}">
        <p14:creationId xmlns:p14="http://schemas.microsoft.com/office/powerpoint/2010/main" val="909811936"/>
      </p:ext>
    </p:extLst>
  </p:cSld>
  <p:clrMapOvr>
    <a:masterClrMapping/>
  </p:clrMapOvr>
  <p:transition>
    <p:cut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smtClean="0"/>
              <a:t>Implicit Memory—</a:t>
            </a:r>
          </a:p>
          <a:p>
            <a:pPr lvl="1"/>
            <a:r>
              <a:rPr lang="en-US" dirty="0" smtClean="0"/>
              <a:t>Present at birth</a:t>
            </a:r>
          </a:p>
          <a:p>
            <a:pPr lvl="1"/>
            <a:r>
              <a:rPr lang="en-US" dirty="0" smtClean="0"/>
              <a:t>Includes behavioral, emotional, perceptual, body</a:t>
            </a:r>
          </a:p>
          <a:p>
            <a:pPr lvl="1"/>
            <a:r>
              <a:rPr lang="en-US" dirty="0" smtClean="0"/>
              <a:t>Mental models—states become traits</a:t>
            </a:r>
          </a:p>
          <a:p>
            <a:pPr lvl="1"/>
            <a:r>
              <a:rPr lang="en-US" dirty="0" smtClean="0"/>
              <a:t>Conscious attention not required for encoding</a:t>
            </a:r>
          </a:p>
          <a:p>
            <a:pPr lvl="1"/>
            <a:r>
              <a:rPr lang="en-US" dirty="0" smtClean="0"/>
              <a:t>No sense of recollection when memories recalled</a:t>
            </a:r>
          </a:p>
          <a:p>
            <a:pPr lvl="1"/>
            <a:r>
              <a:rPr lang="en-US" dirty="0" smtClean="0"/>
              <a:t>Does not involve hippocampus—mostly amygdala</a:t>
            </a:r>
          </a:p>
          <a:p>
            <a:pPr lvl="1">
              <a:buNone/>
            </a:pPr>
            <a:endParaRPr lang="en-US" dirty="0"/>
          </a:p>
        </p:txBody>
      </p:sp>
      <p:sp>
        <p:nvSpPr>
          <p:cNvPr id="3" name="Title 2"/>
          <p:cNvSpPr>
            <a:spLocks noGrp="1"/>
          </p:cNvSpPr>
          <p:nvPr>
            <p:ph type="title"/>
          </p:nvPr>
        </p:nvSpPr>
        <p:spPr/>
        <p:txBody>
          <a:bodyPr/>
          <a:lstStyle/>
          <a:p>
            <a:r>
              <a:rPr lang="en-US" dirty="0" smtClean="0"/>
              <a:t>Kinds of Memory</a:t>
            </a:r>
            <a:endParaRPr lang="en-US" dirty="0"/>
          </a:p>
        </p:txBody>
      </p:sp>
    </p:spTree>
    <p:extLst>
      <p:ext uri="{BB962C8B-B14F-4D97-AF65-F5344CB8AC3E}">
        <p14:creationId xmlns:p14="http://schemas.microsoft.com/office/powerpoint/2010/main" val="511628416"/>
      </p:ext>
    </p:extLst>
  </p:cSld>
  <p:clrMapOvr>
    <a:masterClrMapping/>
  </p:clrMapOvr>
  <p:transition>
    <p:cut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Explicit Memory</a:t>
            </a:r>
          </a:p>
          <a:p>
            <a:pPr lvl="1"/>
            <a:r>
              <a:rPr lang="en-US" dirty="0" smtClean="0"/>
              <a:t>Emerges in second year of life</a:t>
            </a:r>
          </a:p>
          <a:p>
            <a:pPr lvl="1"/>
            <a:r>
              <a:rPr lang="en-US" dirty="0" smtClean="0"/>
              <a:t>Sense of recollection when recalled</a:t>
            </a:r>
          </a:p>
          <a:p>
            <a:pPr lvl="1"/>
            <a:r>
              <a:rPr lang="en-US" dirty="0" smtClean="0"/>
              <a:t>If autobiographical, sense of self and time present</a:t>
            </a:r>
          </a:p>
          <a:p>
            <a:pPr lvl="1"/>
            <a:r>
              <a:rPr lang="en-US" dirty="0" smtClean="0"/>
              <a:t>Includes semantic (factual) and episodic (autobiographical)</a:t>
            </a:r>
          </a:p>
          <a:p>
            <a:pPr lvl="1"/>
            <a:r>
              <a:rPr lang="en-US" dirty="0" smtClean="0"/>
              <a:t>Requires conscious attention</a:t>
            </a:r>
          </a:p>
          <a:p>
            <a:pPr lvl="1"/>
            <a:r>
              <a:rPr lang="en-US" dirty="0" smtClean="0"/>
              <a:t>Involves hippocampus—converts to context</a:t>
            </a:r>
          </a:p>
          <a:p>
            <a:pPr lvl="1"/>
            <a:r>
              <a:rPr lang="en-US" dirty="0" smtClean="0"/>
              <a:t>If autobiographical—involves prefrontal cortex</a:t>
            </a:r>
            <a:endParaRPr lang="en-US" dirty="0"/>
          </a:p>
        </p:txBody>
      </p:sp>
      <p:sp>
        <p:nvSpPr>
          <p:cNvPr id="2" name="Title 1"/>
          <p:cNvSpPr>
            <a:spLocks noGrp="1"/>
          </p:cNvSpPr>
          <p:nvPr>
            <p:ph type="title"/>
          </p:nvPr>
        </p:nvSpPr>
        <p:spPr/>
        <p:txBody>
          <a:bodyPr/>
          <a:lstStyle/>
          <a:p>
            <a:r>
              <a:rPr lang="en-US" dirty="0" smtClean="0"/>
              <a:t>Kinds of Memory</a:t>
            </a:r>
            <a:endParaRPr lang="en-US" dirty="0"/>
          </a:p>
        </p:txBody>
      </p:sp>
    </p:spTree>
    <p:extLst>
      <p:ext uri="{BB962C8B-B14F-4D97-AF65-F5344CB8AC3E}">
        <p14:creationId xmlns:p14="http://schemas.microsoft.com/office/powerpoint/2010/main" val="3474444171"/>
      </p:ext>
    </p:extLst>
  </p:cSld>
  <p:clrMapOvr>
    <a:masterClrMapping/>
  </p:clrMapOvr>
  <p:transition>
    <p:cut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sz="4000" dirty="0" smtClean="0"/>
          </a:p>
          <a:p>
            <a:r>
              <a:rPr lang="en-US" sz="4000" dirty="0" smtClean="0"/>
              <a:t>Mind is the container/organizer/regulator of content, but is not the same things as the content itself</a:t>
            </a:r>
          </a:p>
          <a:p>
            <a:endParaRPr lang="en-US" dirty="0" smtClean="0"/>
          </a:p>
          <a:p>
            <a:endParaRPr lang="en-US" dirty="0"/>
          </a:p>
          <a:p>
            <a:endParaRPr lang="en-US" dirty="0" smtClean="0"/>
          </a:p>
          <a:p>
            <a:pPr marL="109728" indent="0">
              <a:buNone/>
            </a:pPr>
            <a:endParaRPr lang="en-US" dirty="0" smtClean="0"/>
          </a:p>
          <a:p>
            <a:endParaRPr lang="en-US" dirty="0"/>
          </a:p>
        </p:txBody>
      </p:sp>
      <p:sp>
        <p:nvSpPr>
          <p:cNvPr id="3" name="Title 2"/>
          <p:cNvSpPr>
            <a:spLocks noGrp="1"/>
          </p:cNvSpPr>
          <p:nvPr>
            <p:ph type="title"/>
          </p:nvPr>
        </p:nvSpPr>
        <p:spPr/>
        <p:txBody>
          <a:bodyPr>
            <a:noAutofit/>
          </a:bodyPr>
          <a:lstStyle/>
          <a:p>
            <a:r>
              <a:rPr lang="en-US" sz="8000" dirty="0" smtClean="0"/>
              <a:t>Mind</a:t>
            </a:r>
            <a:endParaRPr lang="en-US" sz="8000" dirty="0"/>
          </a:p>
        </p:txBody>
      </p:sp>
    </p:spTree>
    <p:extLst>
      <p:ext uri="{BB962C8B-B14F-4D97-AF65-F5344CB8AC3E}">
        <p14:creationId xmlns:p14="http://schemas.microsoft.com/office/powerpoint/2010/main" val="17085421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Interpersonal Neurobiology</a:t>
            </a:r>
            <a:br>
              <a:rPr lang="en-US" dirty="0" smtClean="0"/>
            </a:br>
            <a:r>
              <a:rPr lang="en-US" dirty="0" err="1" smtClean="0"/>
              <a:t>Seigel’s</a:t>
            </a:r>
            <a:r>
              <a:rPr lang="en-US" dirty="0" smtClean="0"/>
              <a:t> Triangle of Well-Being</a:t>
            </a:r>
            <a:endParaRPr lang="en-US" dirty="0"/>
          </a:p>
        </p:txBody>
      </p:sp>
      <p:graphicFrame>
        <p:nvGraphicFramePr>
          <p:cNvPr id="5" name="Diagram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32500" lnSpcReduction="20000"/>
          </a:bodyPr>
          <a:lstStyle/>
          <a:p>
            <a:endParaRPr lang="en-US" sz="4300" dirty="0" smtClean="0"/>
          </a:p>
          <a:p>
            <a:endParaRPr lang="en-US" sz="4300" dirty="0" smtClean="0"/>
          </a:p>
          <a:p>
            <a:r>
              <a:rPr lang="en-US" sz="11200" dirty="0"/>
              <a:t>You are not your </a:t>
            </a:r>
            <a:r>
              <a:rPr lang="en-US" sz="11200" dirty="0" smtClean="0"/>
              <a:t>thoughts!</a:t>
            </a:r>
            <a:endParaRPr lang="en-US" sz="11200" dirty="0"/>
          </a:p>
          <a:p>
            <a:endParaRPr lang="en-US" sz="11200" dirty="0" smtClean="0"/>
          </a:p>
          <a:p>
            <a:r>
              <a:rPr lang="en-US" sz="11200" dirty="0" smtClean="0"/>
              <a:t>Just because you have a thought doesn’t mean its true</a:t>
            </a:r>
            <a:endParaRPr lang="en-US" sz="6400" dirty="0"/>
          </a:p>
          <a:p>
            <a:endParaRPr lang="en-US" sz="6400" dirty="0" smtClean="0"/>
          </a:p>
          <a:p>
            <a:endParaRPr lang="en-US" sz="6400" dirty="0"/>
          </a:p>
          <a:p>
            <a:r>
              <a:rPr lang="en-US" sz="11200" dirty="0" smtClean="0"/>
              <a:t>Just because you think a thought doesn’t mean you believe it</a:t>
            </a:r>
          </a:p>
        </p:txBody>
      </p:sp>
      <p:sp>
        <p:nvSpPr>
          <p:cNvPr id="3" name="Title 2"/>
          <p:cNvSpPr>
            <a:spLocks noGrp="1"/>
          </p:cNvSpPr>
          <p:nvPr>
            <p:ph type="title"/>
          </p:nvPr>
        </p:nvSpPr>
        <p:spPr/>
        <p:txBody>
          <a:bodyPr>
            <a:noAutofit/>
          </a:bodyPr>
          <a:lstStyle/>
          <a:p>
            <a:r>
              <a:rPr lang="en-US" sz="8800" dirty="0" smtClean="0"/>
              <a:t>Thoughts</a:t>
            </a:r>
            <a:endParaRPr lang="en-US" sz="8800" dirty="0"/>
          </a:p>
        </p:txBody>
      </p:sp>
    </p:spTree>
    <p:extLst>
      <p:ext uri="{BB962C8B-B14F-4D97-AF65-F5344CB8AC3E}">
        <p14:creationId xmlns:p14="http://schemas.microsoft.com/office/powerpoint/2010/main" val="18920105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Intentionality/Volition/Agency</a:t>
            </a:r>
          </a:p>
          <a:p>
            <a:r>
              <a:rPr lang="en-US" dirty="0" smtClean="0"/>
              <a:t>Focused attention</a:t>
            </a:r>
          </a:p>
          <a:p>
            <a:r>
              <a:rPr lang="en-US" dirty="0" smtClean="0"/>
              <a:t>Belief—epistemic evaluation</a:t>
            </a:r>
          </a:p>
          <a:p>
            <a:r>
              <a:rPr lang="en-US" dirty="0" smtClean="0"/>
              <a:t>Endorse/promote</a:t>
            </a:r>
          </a:p>
          <a:p>
            <a:r>
              <a:rPr lang="en-US" dirty="0" smtClean="0"/>
              <a:t>Entertain</a:t>
            </a:r>
          </a:p>
          <a:p>
            <a:pPr>
              <a:buNone/>
            </a:pPr>
            <a:endParaRPr lang="en-US" dirty="0" smtClean="0"/>
          </a:p>
          <a:p>
            <a:pPr>
              <a:buNone/>
            </a:pPr>
            <a:endParaRPr lang="en-US" dirty="0" smtClean="0"/>
          </a:p>
          <a:p>
            <a:endParaRPr lang="en-US" dirty="0"/>
          </a:p>
        </p:txBody>
      </p:sp>
      <p:sp>
        <p:nvSpPr>
          <p:cNvPr id="2" name="Title 1"/>
          <p:cNvSpPr>
            <a:spLocks noGrp="1"/>
          </p:cNvSpPr>
          <p:nvPr>
            <p:ph type="title"/>
          </p:nvPr>
        </p:nvSpPr>
        <p:spPr/>
        <p:txBody>
          <a:bodyPr/>
          <a:lstStyle/>
          <a:p>
            <a:r>
              <a:rPr lang="en-US" dirty="0" smtClean="0"/>
              <a:t>Capacities of the Mind</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normAutofit fontScale="90000"/>
          </a:bodyPr>
          <a:lstStyle/>
          <a:p>
            <a:r>
              <a:rPr lang="en-US" dirty="0" err="1" smtClean="0"/>
              <a:t>Mindsight</a:t>
            </a:r>
            <a:r>
              <a:rPr lang="en-US" dirty="0" smtClean="0"/>
              <a:t/>
            </a:r>
            <a:br>
              <a:rPr lang="en-US" dirty="0" smtClean="0"/>
            </a:br>
            <a:r>
              <a:rPr lang="en-US" dirty="0" smtClean="0"/>
              <a:t>Wheel of Awareness</a:t>
            </a:r>
            <a:endParaRPr lang="en-US" dirty="0"/>
          </a:p>
        </p:txBody>
      </p:sp>
    </p:spTree>
    <p:extLst>
      <p:ext uri="{BB962C8B-B14F-4D97-AF65-F5344CB8AC3E}">
        <p14:creationId xmlns:p14="http://schemas.microsoft.com/office/powerpoint/2010/main" val="15739761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1105087" y="381000"/>
            <a:ext cx="6629400" cy="5637814"/>
            <a:chOff x="1105087" y="381000"/>
            <a:chExt cx="6629400" cy="5637814"/>
          </a:xfrm>
        </p:grpSpPr>
        <p:sp>
          <p:nvSpPr>
            <p:cNvPr id="6" name="Block Arc 5"/>
            <p:cNvSpPr/>
            <p:nvPr/>
          </p:nvSpPr>
          <p:spPr>
            <a:xfrm>
              <a:off x="1867609" y="1029469"/>
              <a:ext cx="5104356" cy="4340877"/>
            </a:xfrm>
            <a:prstGeom prst="blockArc">
              <a:avLst>
                <a:gd name="adj1" fmla="val 10800000"/>
                <a:gd name="adj2" fmla="val 16200000"/>
                <a:gd name="adj3" fmla="val 4636"/>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7" name="Block Arc 6"/>
            <p:cNvSpPr/>
            <p:nvPr/>
          </p:nvSpPr>
          <p:spPr>
            <a:xfrm>
              <a:off x="1867609" y="1029469"/>
              <a:ext cx="5104356" cy="4340877"/>
            </a:xfrm>
            <a:prstGeom prst="blockArc">
              <a:avLst>
                <a:gd name="adj1" fmla="val 5400000"/>
                <a:gd name="adj2" fmla="val 10800000"/>
                <a:gd name="adj3" fmla="val 4636"/>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8" name="Block Arc 7"/>
            <p:cNvSpPr/>
            <p:nvPr/>
          </p:nvSpPr>
          <p:spPr>
            <a:xfrm>
              <a:off x="1867609" y="1029469"/>
              <a:ext cx="5104356" cy="4340877"/>
            </a:xfrm>
            <a:prstGeom prst="blockArc">
              <a:avLst>
                <a:gd name="adj1" fmla="val 0"/>
                <a:gd name="adj2" fmla="val 5400000"/>
                <a:gd name="adj3" fmla="val 4636"/>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9" name="Block Arc 8"/>
            <p:cNvSpPr/>
            <p:nvPr/>
          </p:nvSpPr>
          <p:spPr>
            <a:xfrm>
              <a:off x="1867609" y="1029469"/>
              <a:ext cx="5104356" cy="4340877"/>
            </a:xfrm>
            <a:prstGeom prst="blockArc">
              <a:avLst>
                <a:gd name="adj1" fmla="val 16200000"/>
                <a:gd name="adj2" fmla="val 0"/>
                <a:gd name="adj3" fmla="val 4636"/>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sp>
        <p:sp>
          <p:nvSpPr>
            <p:cNvPr id="10" name="Freeform 9"/>
            <p:cNvSpPr/>
            <p:nvPr/>
          </p:nvSpPr>
          <p:spPr>
            <a:xfrm>
              <a:off x="3730364" y="2529823"/>
              <a:ext cx="1478447" cy="1379751"/>
            </a:xfrm>
            <a:custGeom>
              <a:avLst/>
              <a:gdLst>
                <a:gd name="connsiteX0" fmla="*/ 0 w 1861244"/>
                <a:gd name="connsiteY0" fmla="*/ 930622 h 1861244"/>
                <a:gd name="connsiteX1" fmla="*/ 930622 w 1861244"/>
                <a:gd name="connsiteY1" fmla="*/ 0 h 1861244"/>
                <a:gd name="connsiteX2" fmla="*/ 1861244 w 1861244"/>
                <a:gd name="connsiteY2" fmla="*/ 930622 h 1861244"/>
                <a:gd name="connsiteX3" fmla="*/ 930622 w 1861244"/>
                <a:gd name="connsiteY3" fmla="*/ 1861244 h 1861244"/>
                <a:gd name="connsiteX4" fmla="*/ 0 w 1861244"/>
                <a:gd name="connsiteY4" fmla="*/ 930622 h 1861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1244" h="1861244">
                  <a:moveTo>
                    <a:pt x="0" y="930622"/>
                  </a:moveTo>
                  <a:cubicBezTo>
                    <a:pt x="0" y="416654"/>
                    <a:pt x="416654" y="0"/>
                    <a:pt x="930622" y="0"/>
                  </a:cubicBezTo>
                  <a:cubicBezTo>
                    <a:pt x="1444590" y="0"/>
                    <a:pt x="1861244" y="416654"/>
                    <a:pt x="1861244" y="930622"/>
                  </a:cubicBezTo>
                  <a:cubicBezTo>
                    <a:pt x="1861244" y="1444590"/>
                    <a:pt x="1444590" y="1861244"/>
                    <a:pt x="930622" y="1861244"/>
                  </a:cubicBezTo>
                  <a:cubicBezTo>
                    <a:pt x="416654" y="1861244"/>
                    <a:pt x="0" y="1444590"/>
                    <a:pt x="0" y="930622"/>
                  </a:cubicBez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36073" tIns="336073" rIns="336073" bIns="336073" numCol="1" spcCol="1270" anchor="ctr" anchorCtr="0">
              <a:noAutofit/>
            </a:bodyPr>
            <a:lstStyle/>
            <a:p>
              <a:pPr lvl="0" algn="ctr" defTabSz="2222500">
                <a:lnSpc>
                  <a:spcPct val="90000"/>
                </a:lnSpc>
                <a:spcBef>
                  <a:spcPct val="0"/>
                </a:spcBef>
                <a:spcAft>
                  <a:spcPct val="35000"/>
                </a:spcAft>
              </a:pPr>
              <a:r>
                <a:rPr lang="en-US" sz="2800" dirty="0"/>
                <a:t>H</a:t>
              </a:r>
              <a:r>
                <a:rPr lang="en-US" sz="2800" dirty="0" smtClean="0"/>
                <a:t>ub</a:t>
              </a:r>
              <a:endParaRPr lang="en-US" sz="2400" kern="1200" dirty="0"/>
            </a:p>
          </p:txBody>
        </p:sp>
        <p:sp>
          <p:nvSpPr>
            <p:cNvPr id="11" name="Freeform 10"/>
            <p:cNvSpPr/>
            <p:nvPr/>
          </p:nvSpPr>
          <p:spPr>
            <a:xfrm>
              <a:off x="3598103" y="381000"/>
              <a:ext cx="1643367" cy="1397562"/>
            </a:xfrm>
            <a:custGeom>
              <a:avLst/>
              <a:gdLst>
                <a:gd name="connsiteX0" fmla="*/ 0 w 1302871"/>
                <a:gd name="connsiteY0" fmla="*/ 651436 h 1302871"/>
                <a:gd name="connsiteX1" fmla="*/ 651436 w 1302871"/>
                <a:gd name="connsiteY1" fmla="*/ 0 h 1302871"/>
                <a:gd name="connsiteX2" fmla="*/ 1302872 w 1302871"/>
                <a:gd name="connsiteY2" fmla="*/ 651436 h 1302871"/>
                <a:gd name="connsiteX3" fmla="*/ 651436 w 1302871"/>
                <a:gd name="connsiteY3" fmla="*/ 1302872 h 1302871"/>
                <a:gd name="connsiteX4" fmla="*/ 0 w 1302871"/>
                <a:gd name="connsiteY4" fmla="*/ 651436 h 1302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2871" h="1302871">
                  <a:moveTo>
                    <a:pt x="0" y="651436"/>
                  </a:moveTo>
                  <a:cubicBezTo>
                    <a:pt x="0" y="291658"/>
                    <a:pt x="291658" y="0"/>
                    <a:pt x="651436" y="0"/>
                  </a:cubicBezTo>
                  <a:cubicBezTo>
                    <a:pt x="1011214" y="0"/>
                    <a:pt x="1302872" y="291658"/>
                    <a:pt x="1302872" y="651436"/>
                  </a:cubicBezTo>
                  <a:cubicBezTo>
                    <a:pt x="1302872" y="1011214"/>
                    <a:pt x="1011214" y="1302872"/>
                    <a:pt x="651436" y="1302872"/>
                  </a:cubicBezTo>
                  <a:cubicBezTo>
                    <a:pt x="291658" y="1302872"/>
                    <a:pt x="0" y="1011214"/>
                    <a:pt x="0" y="651436"/>
                  </a:cubicBez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08581" tIns="208581" rIns="208581" bIns="208581" numCol="1" spcCol="1270" anchor="ctr" anchorCtr="0">
              <a:noAutofit/>
            </a:bodyPr>
            <a:lstStyle/>
            <a:p>
              <a:pPr lvl="0" algn="ctr" defTabSz="622300">
                <a:lnSpc>
                  <a:spcPct val="90000"/>
                </a:lnSpc>
                <a:spcBef>
                  <a:spcPct val="0"/>
                </a:spcBef>
                <a:spcAft>
                  <a:spcPct val="35000"/>
                </a:spcAft>
              </a:pPr>
              <a:r>
                <a:rPr lang="en-US" sz="1400" kern="1200" dirty="0" smtClean="0"/>
                <a:t>Sensation</a:t>
              </a:r>
              <a:endParaRPr lang="en-US" sz="1400" kern="1200" dirty="0"/>
            </a:p>
          </p:txBody>
        </p:sp>
        <p:sp>
          <p:nvSpPr>
            <p:cNvPr id="12" name="Freeform 11"/>
            <p:cNvSpPr/>
            <p:nvPr/>
          </p:nvSpPr>
          <p:spPr>
            <a:xfrm>
              <a:off x="6091120" y="2501126"/>
              <a:ext cx="1643367" cy="1397562"/>
            </a:xfrm>
            <a:custGeom>
              <a:avLst/>
              <a:gdLst>
                <a:gd name="connsiteX0" fmla="*/ 0 w 1302871"/>
                <a:gd name="connsiteY0" fmla="*/ 651436 h 1302871"/>
                <a:gd name="connsiteX1" fmla="*/ 651436 w 1302871"/>
                <a:gd name="connsiteY1" fmla="*/ 0 h 1302871"/>
                <a:gd name="connsiteX2" fmla="*/ 1302872 w 1302871"/>
                <a:gd name="connsiteY2" fmla="*/ 651436 h 1302871"/>
                <a:gd name="connsiteX3" fmla="*/ 651436 w 1302871"/>
                <a:gd name="connsiteY3" fmla="*/ 1302872 h 1302871"/>
                <a:gd name="connsiteX4" fmla="*/ 0 w 1302871"/>
                <a:gd name="connsiteY4" fmla="*/ 651436 h 1302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2871" h="1302871">
                  <a:moveTo>
                    <a:pt x="0" y="651436"/>
                  </a:moveTo>
                  <a:cubicBezTo>
                    <a:pt x="0" y="291658"/>
                    <a:pt x="291658" y="0"/>
                    <a:pt x="651436" y="0"/>
                  </a:cubicBezTo>
                  <a:cubicBezTo>
                    <a:pt x="1011214" y="0"/>
                    <a:pt x="1302872" y="291658"/>
                    <a:pt x="1302872" y="651436"/>
                  </a:cubicBezTo>
                  <a:cubicBezTo>
                    <a:pt x="1302872" y="1011214"/>
                    <a:pt x="1011214" y="1302872"/>
                    <a:pt x="651436" y="1302872"/>
                  </a:cubicBezTo>
                  <a:cubicBezTo>
                    <a:pt x="291658" y="1302872"/>
                    <a:pt x="0" y="1011214"/>
                    <a:pt x="0" y="651436"/>
                  </a:cubicBez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08581" tIns="208581" rIns="208581" bIns="208581" numCol="1" spcCol="1270" anchor="ctr" anchorCtr="0">
              <a:noAutofit/>
            </a:bodyPr>
            <a:lstStyle/>
            <a:p>
              <a:pPr lvl="0" algn="ctr" defTabSz="622300">
                <a:lnSpc>
                  <a:spcPct val="90000"/>
                </a:lnSpc>
                <a:spcBef>
                  <a:spcPct val="0"/>
                </a:spcBef>
                <a:spcAft>
                  <a:spcPct val="35000"/>
                </a:spcAft>
              </a:pPr>
              <a:r>
                <a:rPr lang="en-US" sz="1400" kern="1200" dirty="0" smtClean="0"/>
                <a:t>images</a:t>
              </a:r>
              <a:endParaRPr lang="en-US" sz="1400" kern="1200" dirty="0"/>
            </a:p>
          </p:txBody>
        </p:sp>
        <p:sp>
          <p:nvSpPr>
            <p:cNvPr id="13" name="Freeform 12"/>
            <p:cNvSpPr/>
            <p:nvPr/>
          </p:nvSpPr>
          <p:spPr>
            <a:xfrm>
              <a:off x="3598103" y="4621252"/>
              <a:ext cx="1643367" cy="1397562"/>
            </a:xfrm>
            <a:custGeom>
              <a:avLst/>
              <a:gdLst>
                <a:gd name="connsiteX0" fmla="*/ 0 w 1302871"/>
                <a:gd name="connsiteY0" fmla="*/ 651436 h 1302871"/>
                <a:gd name="connsiteX1" fmla="*/ 651436 w 1302871"/>
                <a:gd name="connsiteY1" fmla="*/ 0 h 1302871"/>
                <a:gd name="connsiteX2" fmla="*/ 1302872 w 1302871"/>
                <a:gd name="connsiteY2" fmla="*/ 651436 h 1302871"/>
                <a:gd name="connsiteX3" fmla="*/ 651436 w 1302871"/>
                <a:gd name="connsiteY3" fmla="*/ 1302872 h 1302871"/>
                <a:gd name="connsiteX4" fmla="*/ 0 w 1302871"/>
                <a:gd name="connsiteY4" fmla="*/ 651436 h 1302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2871" h="1302871">
                  <a:moveTo>
                    <a:pt x="0" y="651436"/>
                  </a:moveTo>
                  <a:cubicBezTo>
                    <a:pt x="0" y="291658"/>
                    <a:pt x="291658" y="0"/>
                    <a:pt x="651436" y="0"/>
                  </a:cubicBezTo>
                  <a:cubicBezTo>
                    <a:pt x="1011214" y="0"/>
                    <a:pt x="1302872" y="291658"/>
                    <a:pt x="1302872" y="651436"/>
                  </a:cubicBezTo>
                  <a:cubicBezTo>
                    <a:pt x="1302872" y="1011214"/>
                    <a:pt x="1011214" y="1302872"/>
                    <a:pt x="651436" y="1302872"/>
                  </a:cubicBezTo>
                  <a:cubicBezTo>
                    <a:pt x="291658" y="1302872"/>
                    <a:pt x="0" y="1011214"/>
                    <a:pt x="0" y="651436"/>
                  </a:cubicBez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08581" tIns="208581" rIns="208581" bIns="208581" numCol="1" spcCol="1270" anchor="ctr" anchorCtr="0">
              <a:noAutofit/>
            </a:bodyPr>
            <a:lstStyle/>
            <a:p>
              <a:pPr lvl="0" algn="ctr" defTabSz="622300">
                <a:lnSpc>
                  <a:spcPct val="90000"/>
                </a:lnSpc>
                <a:spcBef>
                  <a:spcPct val="0"/>
                </a:spcBef>
                <a:spcAft>
                  <a:spcPct val="35000"/>
                </a:spcAft>
              </a:pPr>
              <a:r>
                <a:rPr lang="en-US" sz="1400" kern="1200" dirty="0" smtClean="0"/>
                <a:t>feelings</a:t>
              </a:r>
              <a:endParaRPr lang="en-US" sz="1400" kern="1200" dirty="0"/>
            </a:p>
          </p:txBody>
        </p:sp>
        <p:sp>
          <p:nvSpPr>
            <p:cNvPr id="14" name="Freeform 13"/>
            <p:cNvSpPr/>
            <p:nvPr/>
          </p:nvSpPr>
          <p:spPr>
            <a:xfrm>
              <a:off x="1105087" y="2501126"/>
              <a:ext cx="1643367" cy="1397562"/>
            </a:xfrm>
            <a:custGeom>
              <a:avLst/>
              <a:gdLst>
                <a:gd name="connsiteX0" fmla="*/ 0 w 1302871"/>
                <a:gd name="connsiteY0" fmla="*/ 651436 h 1302871"/>
                <a:gd name="connsiteX1" fmla="*/ 651436 w 1302871"/>
                <a:gd name="connsiteY1" fmla="*/ 0 h 1302871"/>
                <a:gd name="connsiteX2" fmla="*/ 1302872 w 1302871"/>
                <a:gd name="connsiteY2" fmla="*/ 651436 h 1302871"/>
                <a:gd name="connsiteX3" fmla="*/ 651436 w 1302871"/>
                <a:gd name="connsiteY3" fmla="*/ 1302872 h 1302871"/>
                <a:gd name="connsiteX4" fmla="*/ 0 w 1302871"/>
                <a:gd name="connsiteY4" fmla="*/ 651436 h 1302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2871" h="1302871">
                  <a:moveTo>
                    <a:pt x="0" y="651436"/>
                  </a:moveTo>
                  <a:cubicBezTo>
                    <a:pt x="0" y="291658"/>
                    <a:pt x="291658" y="0"/>
                    <a:pt x="651436" y="0"/>
                  </a:cubicBezTo>
                  <a:cubicBezTo>
                    <a:pt x="1011214" y="0"/>
                    <a:pt x="1302872" y="291658"/>
                    <a:pt x="1302872" y="651436"/>
                  </a:cubicBezTo>
                  <a:cubicBezTo>
                    <a:pt x="1302872" y="1011214"/>
                    <a:pt x="1011214" y="1302872"/>
                    <a:pt x="651436" y="1302872"/>
                  </a:cubicBezTo>
                  <a:cubicBezTo>
                    <a:pt x="291658" y="1302872"/>
                    <a:pt x="0" y="1011214"/>
                    <a:pt x="0" y="651436"/>
                  </a:cubicBez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08581" tIns="208581" rIns="208581" bIns="208581" numCol="1" spcCol="1270" anchor="ctr" anchorCtr="0">
              <a:noAutofit/>
            </a:bodyPr>
            <a:lstStyle/>
            <a:p>
              <a:pPr lvl="0" algn="ctr" defTabSz="622300">
                <a:lnSpc>
                  <a:spcPct val="90000"/>
                </a:lnSpc>
                <a:spcBef>
                  <a:spcPct val="0"/>
                </a:spcBef>
                <a:spcAft>
                  <a:spcPct val="35000"/>
                </a:spcAft>
              </a:pPr>
              <a:r>
                <a:rPr lang="en-US" sz="1400" kern="1200" dirty="0" smtClean="0"/>
                <a:t>thoughts</a:t>
              </a:r>
              <a:endParaRPr lang="en-US" sz="1400" kern="1200" dirty="0"/>
            </a:p>
          </p:txBody>
        </p:sp>
      </p:grpSp>
      <p:cxnSp>
        <p:nvCxnSpPr>
          <p:cNvPr id="16" name="Straight Arrow Connector 15"/>
          <p:cNvCxnSpPr/>
          <p:nvPr/>
        </p:nvCxnSpPr>
        <p:spPr>
          <a:xfrm flipV="1">
            <a:off x="4419787" y="1817914"/>
            <a:ext cx="0" cy="683212"/>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12" idx="0"/>
          </p:cNvCxnSpPr>
          <p:nvPr/>
        </p:nvCxnSpPr>
        <p:spPr>
          <a:xfrm flipV="1">
            <a:off x="5241470" y="3199908"/>
            <a:ext cx="849650" cy="10884"/>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3" idx="1"/>
          </p:cNvCxnSpPr>
          <p:nvPr/>
        </p:nvCxnSpPr>
        <p:spPr>
          <a:xfrm>
            <a:off x="4408993" y="4003108"/>
            <a:ext cx="10794" cy="618144"/>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2721054" y="3199413"/>
            <a:ext cx="1009310" cy="11379"/>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51335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Attachment Relationships</a:t>
            </a:r>
            <a:endParaRPr lang="en-US" dirty="0"/>
          </a:p>
        </p:txBody>
      </p:sp>
      <p:sp>
        <p:nvSpPr>
          <p:cNvPr id="3" name="Title 2"/>
          <p:cNvSpPr>
            <a:spLocks noGrp="1"/>
          </p:cNvSpPr>
          <p:nvPr>
            <p:ph type="title"/>
          </p:nvPr>
        </p:nvSpPr>
        <p:spPr/>
        <p:txBody>
          <a:bodyPr/>
          <a:lstStyle/>
          <a:p>
            <a:r>
              <a:rPr lang="en-US" dirty="0" smtClean="0"/>
              <a:t>Relationships</a:t>
            </a:r>
            <a:endParaRPr lang="en-US" dirty="0"/>
          </a:p>
        </p:txBody>
      </p:sp>
    </p:spTree>
    <p:extLst>
      <p:ext uri="{BB962C8B-B14F-4D97-AF65-F5344CB8AC3E}">
        <p14:creationId xmlns:p14="http://schemas.microsoft.com/office/powerpoint/2010/main" val="4270624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Sensitive, timely responses to child’s distress</a:t>
            </a:r>
          </a:p>
          <a:p>
            <a:endParaRPr lang="en-US" dirty="0" smtClean="0"/>
          </a:p>
          <a:p>
            <a:r>
              <a:rPr lang="en-US" dirty="0" smtClean="0"/>
              <a:t>Enhance regulation, brain stem, limbic system</a:t>
            </a:r>
          </a:p>
          <a:p>
            <a:pPr lvl="1"/>
            <a:endParaRPr lang="en-US" dirty="0" smtClean="0"/>
          </a:p>
          <a:p>
            <a:pPr lvl="1"/>
            <a:r>
              <a:rPr lang="en-US" dirty="0" smtClean="0"/>
              <a:t>Stimulate integration of these systems</a:t>
            </a:r>
          </a:p>
          <a:p>
            <a:pPr lvl="1"/>
            <a:endParaRPr lang="en-US" dirty="0" smtClean="0"/>
          </a:p>
          <a:p>
            <a:pPr lvl="1"/>
            <a:r>
              <a:rPr lang="en-US" dirty="0" smtClean="0"/>
              <a:t>ultimately through integration of these systems with the middle prefrontal cortex</a:t>
            </a:r>
            <a:endParaRPr lang="en-US" dirty="0"/>
          </a:p>
        </p:txBody>
      </p:sp>
      <p:sp>
        <p:nvSpPr>
          <p:cNvPr id="3" name="Title 2"/>
          <p:cNvSpPr>
            <a:spLocks noGrp="1"/>
          </p:cNvSpPr>
          <p:nvPr>
            <p:ph type="title"/>
          </p:nvPr>
        </p:nvSpPr>
        <p:spPr/>
        <p:txBody>
          <a:bodyPr>
            <a:normAutofit fontScale="90000"/>
          </a:bodyPr>
          <a:lstStyle/>
          <a:p>
            <a:r>
              <a:rPr lang="en-US" dirty="0" smtClean="0"/>
              <a:t>Attachment Relationships and</a:t>
            </a:r>
            <a:br>
              <a:rPr lang="en-US" dirty="0" smtClean="0"/>
            </a:br>
            <a:r>
              <a:rPr lang="en-US" dirty="0" smtClean="0"/>
              <a:t>Neurobiology</a:t>
            </a:r>
            <a:endParaRPr lang="en-US" dirty="0"/>
          </a:p>
        </p:txBody>
      </p:sp>
    </p:spTree>
  </p:cSld>
  <p:clrMapOvr>
    <a:masterClrMapping/>
  </p:clrMapOvr>
  <p:transition>
    <p:cut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Text Box 2"/>
          <p:cNvSpPr txBox="1">
            <a:spLocks noChangeArrowheads="1"/>
          </p:cNvSpPr>
          <p:nvPr/>
        </p:nvSpPr>
        <p:spPr bwMode="auto">
          <a:xfrm>
            <a:off x="228600" y="2514600"/>
            <a:ext cx="22225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800" smtClean="0">
                <a:solidFill>
                  <a:srgbClr val="FFFFFF"/>
                </a:solidFill>
                <a:latin typeface="Arial" charset="0"/>
              </a:rPr>
              <a:t>Secure Base</a:t>
            </a:r>
          </a:p>
        </p:txBody>
      </p:sp>
      <p:sp>
        <p:nvSpPr>
          <p:cNvPr id="346115" name="Text Box 3"/>
          <p:cNvSpPr txBox="1">
            <a:spLocks noChangeArrowheads="1"/>
          </p:cNvSpPr>
          <p:nvPr/>
        </p:nvSpPr>
        <p:spPr bwMode="auto">
          <a:xfrm rot="5400000">
            <a:off x="3465513" y="717550"/>
            <a:ext cx="4587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a:spAutoFit/>
          </a:bodyPr>
          <a:lstStyle/>
          <a:p>
            <a:pPr fontAlgn="base">
              <a:spcBef>
                <a:spcPct val="50000"/>
              </a:spcBef>
              <a:spcAft>
                <a:spcPct val="0"/>
              </a:spcAft>
            </a:pPr>
            <a:endParaRPr lang="en-US" smtClean="0">
              <a:solidFill>
                <a:srgbClr val="FFFFFF"/>
              </a:solidFill>
              <a:latin typeface="Arial" charset="0"/>
            </a:endParaRPr>
          </a:p>
        </p:txBody>
      </p:sp>
      <p:sp>
        <p:nvSpPr>
          <p:cNvPr id="346116" name="AutoShape 4"/>
          <p:cNvSpPr>
            <a:spLocks noChangeArrowheads="1"/>
          </p:cNvSpPr>
          <p:nvPr/>
        </p:nvSpPr>
        <p:spPr bwMode="auto">
          <a:xfrm>
            <a:off x="583746" y="403224"/>
            <a:ext cx="7772400" cy="3490913"/>
          </a:xfrm>
          <a:custGeom>
            <a:avLst/>
            <a:gdLst>
              <a:gd name="G0" fmla="+- 0 0 0"/>
              <a:gd name="G1" fmla="+- 11761215 0 0"/>
              <a:gd name="G2" fmla="+- 0 0 11761215"/>
              <a:gd name="G3" fmla="+- 10800 0 0"/>
              <a:gd name="G4" fmla="+- 0 0 0"/>
              <a:gd name="T0" fmla="*/ 360 256 1"/>
              <a:gd name="T1" fmla="*/ 0 256 1"/>
              <a:gd name="G5" fmla="+- G2 T0 T1"/>
              <a:gd name="G6" fmla="?: G2 G2 G5"/>
              <a:gd name="G7" fmla="+- 0 0 G6"/>
              <a:gd name="G8" fmla="+- 5400 0 0"/>
              <a:gd name="G9" fmla="+- 0 0 11761215"/>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61215"/>
              <a:gd name="G36" fmla="sin G34 11761215"/>
              <a:gd name="G37" fmla="+/ 11761215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49 w 21600"/>
              <a:gd name="T5" fmla="*/ 0 h 21600"/>
              <a:gd name="T6" fmla="*/ 2700 w 21600"/>
              <a:gd name="T7" fmla="*/ 10876 h 21600"/>
              <a:gd name="T8" fmla="*/ 10774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cubicBezTo>
                  <a:pt x="5399" y="10816"/>
                  <a:pt x="5400" y="10833"/>
                  <a:pt x="5400" y="10850"/>
                </a:cubicBezTo>
                <a:lnTo>
                  <a:pt x="0" y="10901"/>
                </a:lnTo>
                <a:cubicBezTo>
                  <a:pt x="0" y="10867"/>
                  <a:pt x="0" y="10833"/>
                  <a:pt x="0" y="10800"/>
                </a:cubicBez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en-US" smtClean="0">
              <a:solidFill>
                <a:srgbClr val="B76A03"/>
              </a:solidFill>
              <a:latin typeface="Arial" charset="0"/>
            </a:endParaRPr>
          </a:p>
        </p:txBody>
      </p:sp>
      <p:sp>
        <p:nvSpPr>
          <p:cNvPr id="346117" name="Text Box 5"/>
          <p:cNvSpPr txBox="1">
            <a:spLocks noChangeArrowheads="1"/>
          </p:cNvSpPr>
          <p:nvPr/>
        </p:nvSpPr>
        <p:spPr bwMode="auto">
          <a:xfrm>
            <a:off x="2819400" y="990600"/>
            <a:ext cx="3016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dirty="0" smtClean="0">
                <a:solidFill>
                  <a:srgbClr val="FFFFFF"/>
                </a:solidFill>
                <a:latin typeface="Arial" charset="0"/>
              </a:rPr>
              <a:t>Self-Confidence/Exploration</a:t>
            </a:r>
          </a:p>
        </p:txBody>
      </p:sp>
      <p:sp>
        <p:nvSpPr>
          <p:cNvPr id="346118" name="Text Box 6"/>
          <p:cNvSpPr txBox="1">
            <a:spLocks noChangeArrowheads="1"/>
          </p:cNvSpPr>
          <p:nvPr/>
        </p:nvSpPr>
        <p:spPr bwMode="auto">
          <a:xfrm>
            <a:off x="6019800" y="3352800"/>
            <a:ext cx="274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smtClean="0">
                <a:solidFill>
                  <a:srgbClr val="FF0066"/>
                </a:solidFill>
                <a:latin typeface="Arial" charset="0"/>
              </a:rPr>
              <a:t>Perceived Threat</a:t>
            </a:r>
          </a:p>
        </p:txBody>
      </p:sp>
      <p:sp>
        <p:nvSpPr>
          <p:cNvPr id="346119" name="Text Box 7"/>
          <p:cNvSpPr txBox="1">
            <a:spLocks noChangeArrowheads="1"/>
          </p:cNvSpPr>
          <p:nvPr/>
        </p:nvSpPr>
        <p:spPr bwMode="auto">
          <a:xfrm>
            <a:off x="762000" y="1651000"/>
            <a:ext cx="1552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000" smtClean="0">
                <a:solidFill>
                  <a:srgbClr val="B76A03"/>
                </a:solidFill>
                <a:latin typeface="Arial" charset="0"/>
              </a:rPr>
              <a:t>Felt security</a:t>
            </a:r>
          </a:p>
        </p:txBody>
      </p:sp>
      <p:sp>
        <p:nvSpPr>
          <p:cNvPr id="346120" name="AutoShape 8"/>
          <p:cNvSpPr>
            <a:spLocks noChangeArrowheads="1"/>
          </p:cNvSpPr>
          <p:nvPr/>
        </p:nvSpPr>
        <p:spPr bwMode="auto">
          <a:xfrm rot="10800000">
            <a:off x="914400" y="1981200"/>
            <a:ext cx="7391400" cy="4114800"/>
          </a:xfrm>
          <a:custGeom>
            <a:avLst/>
            <a:gdLst>
              <a:gd name="G0" fmla="+- 0 0 0"/>
              <a:gd name="G1" fmla="+- 11761215 0 0"/>
              <a:gd name="G2" fmla="+- 0 0 11761215"/>
              <a:gd name="G3" fmla="+- 10800 0 0"/>
              <a:gd name="G4" fmla="+- 0 0 0"/>
              <a:gd name="T0" fmla="*/ 360 256 1"/>
              <a:gd name="T1" fmla="*/ 0 256 1"/>
              <a:gd name="G5" fmla="+- G2 T0 T1"/>
              <a:gd name="G6" fmla="?: G2 G2 G5"/>
              <a:gd name="G7" fmla="+- 0 0 G6"/>
              <a:gd name="G8" fmla="+- 5400 0 0"/>
              <a:gd name="G9" fmla="+- 0 0 11761215"/>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61215"/>
              <a:gd name="G36" fmla="sin G34 11761215"/>
              <a:gd name="G37" fmla="+/ 11761215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49 w 21600"/>
              <a:gd name="T5" fmla="*/ 0 h 21600"/>
              <a:gd name="T6" fmla="*/ 2700 w 21600"/>
              <a:gd name="T7" fmla="*/ 10876 h 21600"/>
              <a:gd name="T8" fmla="*/ 10774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cubicBezTo>
                  <a:pt x="5399" y="10816"/>
                  <a:pt x="5400" y="10833"/>
                  <a:pt x="5400" y="10850"/>
                </a:cubicBezTo>
                <a:lnTo>
                  <a:pt x="0" y="10901"/>
                </a:lnTo>
                <a:cubicBezTo>
                  <a:pt x="0" y="10867"/>
                  <a:pt x="0" y="10833"/>
                  <a:pt x="0" y="10800"/>
                </a:cubicBez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fontAlgn="base">
              <a:spcBef>
                <a:spcPct val="0"/>
              </a:spcBef>
              <a:spcAft>
                <a:spcPct val="0"/>
              </a:spcAft>
            </a:pPr>
            <a:endParaRPr lang="en-US" smtClean="0">
              <a:solidFill>
                <a:srgbClr val="B76A03"/>
              </a:solidFill>
              <a:latin typeface="Arial" charset="0"/>
            </a:endParaRPr>
          </a:p>
        </p:txBody>
      </p:sp>
      <p:sp>
        <p:nvSpPr>
          <p:cNvPr id="346121" name="AutoShape 9"/>
          <p:cNvSpPr>
            <a:spLocks noChangeArrowheads="1"/>
          </p:cNvSpPr>
          <p:nvPr/>
        </p:nvSpPr>
        <p:spPr bwMode="auto">
          <a:xfrm>
            <a:off x="7010400" y="4038600"/>
            <a:ext cx="685800" cy="533400"/>
          </a:xfrm>
          <a:prstGeom prst="downArrow">
            <a:avLst>
              <a:gd name="adj1" fmla="val 50000"/>
              <a:gd name="adj2" fmla="val 25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mtClean="0">
              <a:solidFill>
                <a:srgbClr val="FFFFFF"/>
              </a:solidFill>
            </a:endParaRPr>
          </a:p>
        </p:txBody>
      </p:sp>
      <p:sp>
        <p:nvSpPr>
          <p:cNvPr id="346122" name="Text Box 10">
            <a:hlinkClick r:id="rId3" action="ppaction://hlinksldjump"/>
          </p:cNvPr>
          <p:cNvSpPr txBox="1">
            <a:spLocks noChangeArrowheads="1"/>
          </p:cNvSpPr>
          <p:nvPr/>
        </p:nvSpPr>
        <p:spPr bwMode="auto">
          <a:xfrm>
            <a:off x="6096000" y="4648200"/>
            <a:ext cx="1722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400" smtClean="0">
                <a:solidFill>
                  <a:srgbClr val="FFFFFF"/>
                </a:solidFill>
                <a:latin typeface="Arial" charset="0"/>
              </a:rPr>
              <a:t>Attachment System</a:t>
            </a:r>
          </a:p>
        </p:txBody>
      </p:sp>
      <p:sp>
        <p:nvSpPr>
          <p:cNvPr id="346123" name="Text Box 11"/>
          <p:cNvSpPr txBox="1">
            <a:spLocks noChangeArrowheads="1"/>
          </p:cNvSpPr>
          <p:nvPr/>
        </p:nvSpPr>
        <p:spPr bwMode="auto">
          <a:xfrm>
            <a:off x="6324600" y="5029200"/>
            <a:ext cx="914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400" smtClean="0">
                <a:solidFill>
                  <a:srgbClr val="FFFFFF"/>
                </a:solidFill>
                <a:latin typeface="Arial" charset="0"/>
              </a:rPr>
              <a:t>Signaling</a:t>
            </a:r>
          </a:p>
        </p:txBody>
      </p:sp>
      <p:sp>
        <p:nvSpPr>
          <p:cNvPr id="346124" name="Text Box 12">
            <a:hlinkClick r:id="rId4" action="ppaction://hlinksldjump"/>
          </p:cNvPr>
          <p:cNvSpPr txBox="1">
            <a:spLocks noChangeArrowheads="1"/>
          </p:cNvSpPr>
          <p:nvPr/>
        </p:nvSpPr>
        <p:spPr bwMode="auto">
          <a:xfrm>
            <a:off x="3276600" y="5334000"/>
            <a:ext cx="2012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mtClean="0">
                <a:solidFill>
                  <a:srgbClr val="FFFFFF"/>
                </a:solidFill>
                <a:latin typeface="Arial" charset="0"/>
              </a:rPr>
              <a:t>Proximity Seeking</a:t>
            </a:r>
          </a:p>
        </p:txBody>
      </p:sp>
      <p:sp>
        <p:nvSpPr>
          <p:cNvPr id="346125" name="Text Box 13"/>
          <p:cNvSpPr txBox="1">
            <a:spLocks noChangeArrowheads="1"/>
          </p:cNvSpPr>
          <p:nvPr/>
        </p:nvSpPr>
        <p:spPr bwMode="auto">
          <a:xfrm>
            <a:off x="1143000" y="3632200"/>
            <a:ext cx="1511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000" smtClean="0">
                <a:solidFill>
                  <a:srgbClr val="FFFFFF"/>
                </a:solidFill>
                <a:latin typeface="Arial" charset="0"/>
              </a:rPr>
              <a:t>Safe Haven</a:t>
            </a:r>
          </a:p>
        </p:txBody>
      </p:sp>
      <p:cxnSp>
        <p:nvCxnSpPr>
          <p:cNvPr id="346126" name="AutoShape 14"/>
          <p:cNvCxnSpPr>
            <a:cxnSpLocks noChangeShapeType="1"/>
            <a:stCxn id="346123" idx="1"/>
            <a:endCxn id="346127" idx="3"/>
          </p:cNvCxnSpPr>
          <p:nvPr/>
        </p:nvCxnSpPr>
        <p:spPr bwMode="auto">
          <a:xfrm rot="10800000">
            <a:off x="3473450" y="3200400"/>
            <a:ext cx="2851150" cy="1981200"/>
          </a:xfrm>
          <a:prstGeom prst="curvedConnector3">
            <a:avLst>
              <a:gd name="adj1" fmla="val 50000"/>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6127" name="Text Box 15"/>
          <p:cNvSpPr txBox="1">
            <a:spLocks noChangeArrowheads="1"/>
          </p:cNvSpPr>
          <p:nvPr/>
        </p:nvSpPr>
        <p:spPr bwMode="auto">
          <a:xfrm>
            <a:off x="2209800" y="2971800"/>
            <a:ext cx="1263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200" smtClean="0">
                <a:solidFill>
                  <a:srgbClr val="FFFFFF"/>
                </a:solidFill>
                <a:latin typeface="Arial" charset="0"/>
              </a:rPr>
              <a:t>Caregiver’s</a:t>
            </a:r>
          </a:p>
          <a:p>
            <a:pPr fontAlgn="base">
              <a:spcBef>
                <a:spcPct val="0"/>
              </a:spcBef>
              <a:spcAft>
                <a:spcPct val="0"/>
              </a:spcAft>
            </a:pPr>
            <a:r>
              <a:rPr lang="en-US" sz="1200" smtClean="0">
                <a:solidFill>
                  <a:srgbClr val="FFFFFF"/>
                </a:solidFill>
                <a:latin typeface="Arial" charset="0"/>
              </a:rPr>
              <a:t>Signal detection</a:t>
            </a:r>
          </a:p>
        </p:txBody>
      </p:sp>
      <p:pic>
        <p:nvPicPr>
          <p:cNvPr id="346131" name="Picture 19" descr="secure mo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81400" y="1828800"/>
            <a:ext cx="19812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6132" name="Picture 20" descr="secure mo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29000" y="1905000"/>
            <a:ext cx="2438400" cy="254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53268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6114"/>
                                        </p:tgtEl>
                                        <p:attrNameLst>
                                          <p:attrName>style.visibility</p:attrName>
                                        </p:attrNameLst>
                                      </p:cBhvr>
                                      <p:to>
                                        <p:strVal val="visible"/>
                                      </p:to>
                                    </p:set>
                                    <p:animEffect transition="in" filter="blinds(horizontal)">
                                      <p:cBhvr>
                                        <p:cTn id="7" dur="500"/>
                                        <p:tgtEl>
                                          <p:spTgt spid="3461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46131"/>
                                        </p:tgtEl>
                                        <p:attrNameLst>
                                          <p:attrName>style.visibility</p:attrName>
                                        </p:attrNameLst>
                                      </p:cBhvr>
                                      <p:to>
                                        <p:strVal val="visible"/>
                                      </p:to>
                                    </p:set>
                                    <p:animEffect transition="in" filter="blinds(horizontal)">
                                      <p:cBhvr>
                                        <p:cTn id="12" dur="500"/>
                                        <p:tgtEl>
                                          <p:spTgt spid="346131"/>
                                        </p:tgtEl>
                                      </p:cBhvr>
                                    </p:animEffect>
                                  </p:childTnLst>
                                  <p:subTnLst>
                                    <p:set>
                                      <p:cBhvr override="childStyle">
                                        <p:cTn dur="1" fill="hold" display="0" masterRel="nextClick" afterEffect="1"/>
                                        <p:tgtEl>
                                          <p:spTgt spid="346131"/>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46119"/>
                                        </p:tgtEl>
                                        <p:attrNameLst>
                                          <p:attrName>style.visibility</p:attrName>
                                        </p:attrNameLst>
                                      </p:cBhvr>
                                      <p:to>
                                        <p:strVal val="visible"/>
                                      </p:to>
                                    </p:set>
                                    <p:animEffect transition="in" filter="diamond(in)">
                                      <p:cBhvr>
                                        <p:cTn id="17" dur="2000"/>
                                        <p:tgtEl>
                                          <p:spTgt spid="34611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46116"/>
                                        </p:tgtEl>
                                        <p:attrNameLst>
                                          <p:attrName>style.visibility</p:attrName>
                                        </p:attrNameLst>
                                      </p:cBhvr>
                                      <p:to>
                                        <p:strVal val="visible"/>
                                      </p:to>
                                    </p:set>
                                    <p:animEffect transition="in" filter="blinds(horizontal)">
                                      <p:cBhvr>
                                        <p:cTn id="22" dur="500"/>
                                        <p:tgtEl>
                                          <p:spTgt spid="34611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46117"/>
                                        </p:tgtEl>
                                        <p:attrNameLst>
                                          <p:attrName>style.visibility</p:attrName>
                                        </p:attrNameLst>
                                      </p:cBhvr>
                                      <p:to>
                                        <p:strVal val="visible"/>
                                      </p:to>
                                    </p:set>
                                    <p:animEffect transition="in" filter="blinds(horizontal)">
                                      <p:cBhvr>
                                        <p:cTn id="27" dur="500"/>
                                        <p:tgtEl>
                                          <p:spTgt spid="34611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46118"/>
                                        </p:tgtEl>
                                        <p:attrNameLst>
                                          <p:attrName>style.visibility</p:attrName>
                                        </p:attrNameLst>
                                      </p:cBhvr>
                                      <p:to>
                                        <p:strVal val="visible"/>
                                      </p:to>
                                    </p:set>
                                    <p:animEffect transition="in" filter="blinds(horizontal)">
                                      <p:cBhvr>
                                        <p:cTn id="32" dur="500"/>
                                        <p:tgtEl>
                                          <p:spTgt spid="34611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46120"/>
                                        </p:tgtEl>
                                        <p:attrNameLst>
                                          <p:attrName>style.visibility</p:attrName>
                                        </p:attrNameLst>
                                      </p:cBhvr>
                                      <p:to>
                                        <p:strVal val="visible"/>
                                      </p:to>
                                    </p:set>
                                    <p:animEffect transition="in" filter="blinds(horizontal)">
                                      <p:cBhvr>
                                        <p:cTn id="37" dur="500"/>
                                        <p:tgtEl>
                                          <p:spTgt spid="34612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46121"/>
                                        </p:tgtEl>
                                        <p:attrNameLst>
                                          <p:attrName>style.visibility</p:attrName>
                                        </p:attrNameLst>
                                      </p:cBhvr>
                                      <p:to>
                                        <p:strVal val="visible"/>
                                      </p:to>
                                    </p:set>
                                    <p:animEffect transition="in" filter="checkerboard(across)">
                                      <p:cBhvr>
                                        <p:cTn id="42" dur="500"/>
                                        <p:tgtEl>
                                          <p:spTgt spid="34612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46122"/>
                                        </p:tgtEl>
                                        <p:attrNameLst>
                                          <p:attrName>style.visibility</p:attrName>
                                        </p:attrNameLst>
                                      </p:cBhvr>
                                      <p:to>
                                        <p:strVal val="visible"/>
                                      </p:to>
                                    </p:set>
                                    <p:animEffect transition="in" filter="box(in)">
                                      <p:cBhvr>
                                        <p:cTn id="47" dur="500"/>
                                        <p:tgtEl>
                                          <p:spTgt spid="346122"/>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46123"/>
                                        </p:tgtEl>
                                        <p:attrNameLst>
                                          <p:attrName>style.visibility</p:attrName>
                                        </p:attrNameLst>
                                      </p:cBhvr>
                                      <p:to>
                                        <p:strVal val="visible"/>
                                      </p:to>
                                    </p:set>
                                    <p:animEffect transition="in" filter="blinds(horizontal)">
                                      <p:cBhvr>
                                        <p:cTn id="52" dur="500"/>
                                        <p:tgtEl>
                                          <p:spTgt spid="346123"/>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7" presetClass="entr" presetSubtype="0" fill="hold" nodeType="clickEffect">
                                  <p:stCondLst>
                                    <p:cond delay="0"/>
                                  </p:stCondLst>
                                  <p:childTnLst>
                                    <p:set>
                                      <p:cBhvr>
                                        <p:cTn id="56" dur="1" fill="hold">
                                          <p:stCondLst>
                                            <p:cond delay="0"/>
                                          </p:stCondLst>
                                        </p:cTn>
                                        <p:tgtEl>
                                          <p:spTgt spid="346126"/>
                                        </p:tgtEl>
                                        <p:attrNameLst>
                                          <p:attrName>style.visibility</p:attrName>
                                        </p:attrNameLst>
                                      </p:cBhvr>
                                      <p:to>
                                        <p:strVal val="visible"/>
                                      </p:to>
                                    </p:set>
                                    <p:animEffect transition="in" filter="fade">
                                      <p:cBhvr>
                                        <p:cTn id="57" dur="1000"/>
                                        <p:tgtEl>
                                          <p:spTgt spid="346126"/>
                                        </p:tgtEl>
                                      </p:cBhvr>
                                    </p:animEffect>
                                    <p:anim calcmode="lin" valueType="num">
                                      <p:cBhvr>
                                        <p:cTn id="58" dur="1000" fill="hold"/>
                                        <p:tgtEl>
                                          <p:spTgt spid="346126"/>
                                        </p:tgtEl>
                                        <p:attrNameLst>
                                          <p:attrName>ppt_x</p:attrName>
                                        </p:attrNameLst>
                                      </p:cBhvr>
                                      <p:tavLst>
                                        <p:tav tm="0">
                                          <p:val>
                                            <p:strVal val="#ppt_x"/>
                                          </p:val>
                                        </p:tav>
                                        <p:tav tm="100000">
                                          <p:val>
                                            <p:strVal val="#ppt_x"/>
                                          </p:val>
                                        </p:tav>
                                      </p:tavLst>
                                    </p:anim>
                                    <p:anim calcmode="lin" valueType="num">
                                      <p:cBhvr>
                                        <p:cTn id="59" dur="900" decel="100000" fill="hold"/>
                                        <p:tgtEl>
                                          <p:spTgt spid="34612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46126"/>
                                        </p:tgtEl>
                                        <p:attrNameLst>
                                          <p:attrName>ppt_y</p:attrName>
                                        </p:attrNameLst>
                                      </p:cBhvr>
                                      <p:tavLst>
                                        <p:tav tm="0">
                                          <p:val>
                                            <p:strVal val="#ppt_y-.03"/>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346127"/>
                                        </p:tgtEl>
                                        <p:attrNameLst>
                                          <p:attrName>style.visibility</p:attrName>
                                        </p:attrNameLst>
                                      </p:cBhvr>
                                      <p:to>
                                        <p:strVal val="visible"/>
                                      </p:to>
                                    </p:set>
                                    <p:animEffect transition="in" filter="blinds(horizontal)">
                                      <p:cBhvr>
                                        <p:cTn id="65" dur="500"/>
                                        <p:tgtEl>
                                          <p:spTgt spid="346127"/>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2" presetClass="entr" presetSubtype="4" fill="hold" grpId="0" nodeType="clickEffect">
                                  <p:stCondLst>
                                    <p:cond delay="0"/>
                                  </p:stCondLst>
                                  <p:childTnLst>
                                    <p:set>
                                      <p:cBhvr>
                                        <p:cTn id="69" dur="1" fill="hold">
                                          <p:stCondLst>
                                            <p:cond delay="0"/>
                                          </p:stCondLst>
                                        </p:cTn>
                                        <p:tgtEl>
                                          <p:spTgt spid="346124"/>
                                        </p:tgtEl>
                                        <p:attrNameLst>
                                          <p:attrName>style.visibility</p:attrName>
                                        </p:attrNameLst>
                                      </p:cBhvr>
                                      <p:to>
                                        <p:strVal val="visible"/>
                                      </p:to>
                                    </p:set>
                                    <p:animEffect transition="in" filter="slide(fromBottom)">
                                      <p:cBhvr>
                                        <p:cTn id="70" dur="500"/>
                                        <p:tgtEl>
                                          <p:spTgt spid="346124"/>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ntr" presetSubtype="16" fill="hold" nodeType="clickEffect">
                                  <p:stCondLst>
                                    <p:cond delay="0"/>
                                  </p:stCondLst>
                                  <p:childTnLst>
                                    <p:set>
                                      <p:cBhvr>
                                        <p:cTn id="74" dur="1" fill="hold">
                                          <p:stCondLst>
                                            <p:cond delay="0"/>
                                          </p:stCondLst>
                                        </p:cTn>
                                        <p:tgtEl>
                                          <p:spTgt spid="346132"/>
                                        </p:tgtEl>
                                        <p:attrNameLst>
                                          <p:attrName>style.visibility</p:attrName>
                                        </p:attrNameLst>
                                      </p:cBhvr>
                                      <p:to>
                                        <p:strVal val="visible"/>
                                      </p:to>
                                    </p:set>
                                    <p:animEffect transition="in" filter="box(in)">
                                      <p:cBhvr>
                                        <p:cTn id="75" dur="500"/>
                                        <p:tgtEl>
                                          <p:spTgt spid="346132"/>
                                        </p:tgtEl>
                                      </p:cBhvr>
                                    </p:animEffect>
                                  </p:childTnLst>
                                  <p:subTnLst>
                                    <p:set>
                                      <p:cBhvr override="childStyle">
                                        <p:cTn dur="1" fill="hold" display="0" masterRel="nextClick" afterEffect="1"/>
                                        <p:tgtEl>
                                          <p:spTgt spid="346132"/>
                                        </p:tgtEl>
                                        <p:attrNameLst>
                                          <p:attrName>style.visibility</p:attrName>
                                        </p:attrNameLst>
                                      </p:cBhvr>
                                      <p:to>
                                        <p:strVal val="hidden"/>
                                      </p:to>
                                    </p:set>
                                  </p:subTnLst>
                                </p:cTn>
                              </p:par>
                            </p:childTnLst>
                          </p:cTn>
                        </p:par>
                      </p:childTnLst>
                    </p:cTn>
                  </p:par>
                  <p:par>
                    <p:cTn id="76" fill="hold" nodeType="clickPar">
                      <p:stCondLst>
                        <p:cond delay="indefinite"/>
                      </p:stCondLst>
                      <p:childTnLst>
                        <p:par>
                          <p:cTn id="77" fill="hold" nodeType="withGroup">
                            <p:stCondLst>
                              <p:cond delay="0"/>
                            </p:stCondLst>
                            <p:childTnLst>
                              <p:par>
                                <p:cTn id="78" presetID="12" presetClass="entr" presetSubtype="4" fill="hold" grpId="0" nodeType="clickEffect">
                                  <p:stCondLst>
                                    <p:cond delay="0"/>
                                  </p:stCondLst>
                                  <p:childTnLst>
                                    <p:set>
                                      <p:cBhvr>
                                        <p:cTn id="79" dur="1" fill="hold">
                                          <p:stCondLst>
                                            <p:cond delay="0"/>
                                          </p:stCondLst>
                                        </p:cTn>
                                        <p:tgtEl>
                                          <p:spTgt spid="346125"/>
                                        </p:tgtEl>
                                        <p:attrNameLst>
                                          <p:attrName>style.visibility</p:attrName>
                                        </p:attrNameLst>
                                      </p:cBhvr>
                                      <p:to>
                                        <p:strVal val="visible"/>
                                      </p:to>
                                    </p:set>
                                    <p:animEffect transition="in" filter="slide(fromBottom)">
                                      <p:cBhvr>
                                        <p:cTn id="80" dur="500"/>
                                        <p:tgtEl>
                                          <p:spTgt spid="346125"/>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10" presetClass="emph" presetSubtype="0" fill="hold" grpId="1" nodeType="clickEffect">
                                  <p:stCondLst>
                                    <p:cond delay="0"/>
                                  </p:stCondLst>
                                  <p:childTnLst>
                                    <p:anim calcmode="discrete" valueType="str">
                                      <p:cBhvr override="childStyle">
                                        <p:cTn id="84" dur="2000" fill="hold"/>
                                        <p:tgtEl>
                                          <p:spTgt spid="346114"/>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4" grpId="0"/>
      <p:bldP spid="346114" grpId="1"/>
      <p:bldP spid="346116" grpId="0" animBg="1"/>
      <p:bldP spid="346117" grpId="0"/>
      <p:bldP spid="346118" grpId="0"/>
      <p:bldP spid="346119" grpId="0"/>
      <p:bldP spid="346120" grpId="0" animBg="1"/>
      <p:bldP spid="346121" grpId="0" animBg="1"/>
      <p:bldP spid="346122" grpId="0"/>
      <p:bldP spid="346123" grpId="0"/>
      <p:bldP spid="346124" grpId="0"/>
      <p:bldP spid="346125" grpId="0"/>
      <p:bldP spid="34612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Text Box 2"/>
          <p:cNvSpPr txBox="1">
            <a:spLocks noChangeArrowheads="1"/>
          </p:cNvSpPr>
          <p:nvPr/>
        </p:nvSpPr>
        <p:spPr bwMode="auto">
          <a:xfrm>
            <a:off x="228600" y="2514600"/>
            <a:ext cx="22225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800" smtClean="0">
                <a:solidFill>
                  <a:srgbClr val="FFFFFF"/>
                </a:solidFill>
                <a:latin typeface="Arial" charset="0"/>
              </a:rPr>
              <a:t>Secure Base</a:t>
            </a:r>
          </a:p>
        </p:txBody>
      </p:sp>
      <p:sp>
        <p:nvSpPr>
          <p:cNvPr id="346115" name="Text Box 3"/>
          <p:cNvSpPr txBox="1">
            <a:spLocks noChangeArrowheads="1"/>
          </p:cNvSpPr>
          <p:nvPr/>
        </p:nvSpPr>
        <p:spPr bwMode="auto">
          <a:xfrm rot="5400000">
            <a:off x="3465513" y="717550"/>
            <a:ext cx="4587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a:spAutoFit/>
          </a:bodyPr>
          <a:lstStyle/>
          <a:p>
            <a:pPr fontAlgn="base">
              <a:spcBef>
                <a:spcPct val="50000"/>
              </a:spcBef>
              <a:spcAft>
                <a:spcPct val="0"/>
              </a:spcAft>
            </a:pPr>
            <a:endParaRPr lang="en-US" smtClean="0">
              <a:solidFill>
                <a:srgbClr val="FFFFFF"/>
              </a:solidFill>
              <a:latin typeface="Arial" charset="0"/>
            </a:endParaRPr>
          </a:p>
        </p:txBody>
      </p:sp>
      <p:sp>
        <p:nvSpPr>
          <p:cNvPr id="346116" name="AutoShape 4"/>
          <p:cNvSpPr>
            <a:spLocks noChangeArrowheads="1"/>
          </p:cNvSpPr>
          <p:nvPr/>
        </p:nvSpPr>
        <p:spPr bwMode="auto">
          <a:xfrm>
            <a:off x="583746" y="403224"/>
            <a:ext cx="7772400" cy="3490913"/>
          </a:xfrm>
          <a:custGeom>
            <a:avLst/>
            <a:gdLst>
              <a:gd name="G0" fmla="+- 0 0 0"/>
              <a:gd name="G1" fmla="+- 11761215 0 0"/>
              <a:gd name="G2" fmla="+- 0 0 11761215"/>
              <a:gd name="G3" fmla="+- 10800 0 0"/>
              <a:gd name="G4" fmla="+- 0 0 0"/>
              <a:gd name="T0" fmla="*/ 360 256 1"/>
              <a:gd name="T1" fmla="*/ 0 256 1"/>
              <a:gd name="G5" fmla="+- G2 T0 T1"/>
              <a:gd name="G6" fmla="?: G2 G2 G5"/>
              <a:gd name="G7" fmla="+- 0 0 G6"/>
              <a:gd name="G8" fmla="+- 5400 0 0"/>
              <a:gd name="G9" fmla="+- 0 0 11761215"/>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61215"/>
              <a:gd name="G36" fmla="sin G34 11761215"/>
              <a:gd name="G37" fmla="+/ 11761215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49 w 21600"/>
              <a:gd name="T5" fmla="*/ 0 h 21600"/>
              <a:gd name="T6" fmla="*/ 2700 w 21600"/>
              <a:gd name="T7" fmla="*/ 10876 h 21600"/>
              <a:gd name="T8" fmla="*/ 10774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cubicBezTo>
                  <a:pt x="5399" y="10816"/>
                  <a:pt x="5400" y="10833"/>
                  <a:pt x="5400" y="10850"/>
                </a:cubicBezTo>
                <a:lnTo>
                  <a:pt x="0" y="10901"/>
                </a:lnTo>
                <a:cubicBezTo>
                  <a:pt x="0" y="10867"/>
                  <a:pt x="0" y="10833"/>
                  <a:pt x="0" y="10800"/>
                </a:cubicBez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en-US" smtClean="0">
              <a:solidFill>
                <a:srgbClr val="B76A03"/>
              </a:solidFill>
              <a:latin typeface="Arial" charset="0"/>
            </a:endParaRPr>
          </a:p>
        </p:txBody>
      </p:sp>
      <p:sp>
        <p:nvSpPr>
          <p:cNvPr id="346118" name="Text Box 6"/>
          <p:cNvSpPr txBox="1">
            <a:spLocks noChangeArrowheads="1"/>
          </p:cNvSpPr>
          <p:nvPr/>
        </p:nvSpPr>
        <p:spPr bwMode="auto">
          <a:xfrm>
            <a:off x="6019800" y="3352800"/>
            <a:ext cx="274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smtClean="0">
                <a:solidFill>
                  <a:srgbClr val="FF0066"/>
                </a:solidFill>
                <a:latin typeface="Arial" charset="0"/>
              </a:rPr>
              <a:t>Perceived Threat</a:t>
            </a:r>
          </a:p>
        </p:txBody>
      </p:sp>
      <p:sp>
        <p:nvSpPr>
          <p:cNvPr id="346119" name="Text Box 7"/>
          <p:cNvSpPr txBox="1">
            <a:spLocks noChangeArrowheads="1"/>
          </p:cNvSpPr>
          <p:nvPr/>
        </p:nvSpPr>
        <p:spPr bwMode="auto">
          <a:xfrm>
            <a:off x="762000" y="1651000"/>
            <a:ext cx="1552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000" smtClean="0">
                <a:solidFill>
                  <a:srgbClr val="B76A03"/>
                </a:solidFill>
                <a:latin typeface="Arial" charset="0"/>
              </a:rPr>
              <a:t>Felt security</a:t>
            </a:r>
          </a:p>
        </p:txBody>
      </p:sp>
      <p:sp>
        <p:nvSpPr>
          <p:cNvPr id="346120" name="AutoShape 8"/>
          <p:cNvSpPr>
            <a:spLocks noChangeArrowheads="1"/>
          </p:cNvSpPr>
          <p:nvPr/>
        </p:nvSpPr>
        <p:spPr bwMode="auto">
          <a:xfrm rot="10800000">
            <a:off x="914400" y="1981200"/>
            <a:ext cx="7391400" cy="4114800"/>
          </a:xfrm>
          <a:custGeom>
            <a:avLst/>
            <a:gdLst>
              <a:gd name="G0" fmla="+- 0 0 0"/>
              <a:gd name="G1" fmla="+- 11761215 0 0"/>
              <a:gd name="G2" fmla="+- 0 0 11761215"/>
              <a:gd name="G3" fmla="+- 10800 0 0"/>
              <a:gd name="G4" fmla="+- 0 0 0"/>
              <a:gd name="T0" fmla="*/ 360 256 1"/>
              <a:gd name="T1" fmla="*/ 0 256 1"/>
              <a:gd name="G5" fmla="+- G2 T0 T1"/>
              <a:gd name="G6" fmla="?: G2 G2 G5"/>
              <a:gd name="G7" fmla="+- 0 0 G6"/>
              <a:gd name="G8" fmla="+- 5400 0 0"/>
              <a:gd name="G9" fmla="+- 0 0 11761215"/>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61215"/>
              <a:gd name="G36" fmla="sin G34 11761215"/>
              <a:gd name="G37" fmla="+/ 11761215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49 w 21600"/>
              <a:gd name="T5" fmla="*/ 0 h 21600"/>
              <a:gd name="T6" fmla="*/ 2700 w 21600"/>
              <a:gd name="T7" fmla="*/ 10876 h 21600"/>
              <a:gd name="T8" fmla="*/ 10774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cubicBezTo>
                  <a:pt x="5399" y="10816"/>
                  <a:pt x="5400" y="10833"/>
                  <a:pt x="5400" y="10850"/>
                </a:cubicBezTo>
                <a:lnTo>
                  <a:pt x="0" y="10901"/>
                </a:lnTo>
                <a:cubicBezTo>
                  <a:pt x="0" y="10867"/>
                  <a:pt x="0" y="10833"/>
                  <a:pt x="0" y="10800"/>
                </a:cubicBez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fontAlgn="base">
              <a:spcBef>
                <a:spcPct val="0"/>
              </a:spcBef>
              <a:spcAft>
                <a:spcPct val="0"/>
              </a:spcAft>
            </a:pPr>
            <a:endParaRPr lang="en-US" smtClean="0">
              <a:solidFill>
                <a:srgbClr val="B76A03"/>
              </a:solidFill>
              <a:latin typeface="Arial" charset="0"/>
            </a:endParaRPr>
          </a:p>
        </p:txBody>
      </p:sp>
      <p:sp>
        <p:nvSpPr>
          <p:cNvPr id="346121" name="AutoShape 9"/>
          <p:cNvSpPr>
            <a:spLocks noChangeArrowheads="1"/>
          </p:cNvSpPr>
          <p:nvPr/>
        </p:nvSpPr>
        <p:spPr bwMode="auto">
          <a:xfrm>
            <a:off x="7010400" y="4038600"/>
            <a:ext cx="685800" cy="533400"/>
          </a:xfrm>
          <a:prstGeom prst="downArrow">
            <a:avLst>
              <a:gd name="adj1" fmla="val 50000"/>
              <a:gd name="adj2" fmla="val 25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mtClean="0">
              <a:solidFill>
                <a:srgbClr val="FFFFFF"/>
              </a:solidFill>
            </a:endParaRPr>
          </a:p>
        </p:txBody>
      </p:sp>
      <p:sp>
        <p:nvSpPr>
          <p:cNvPr id="346122" name="Text Box 10">
            <a:hlinkClick r:id="rId3" action="ppaction://hlinksldjump"/>
          </p:cNvPr>
          <p:cNvSpPr txBox="1">
            <a:spLocks noChangeArrowheads="1"/>
          </p:cNvSpPr>
          <p:nvPr/>
        </p:nvSpPr>
        <p:spPr bwMode="auto">
          <a:xfrm>
            <a:off x="6096000" y="4648200"/>
            <a:ext cx="1722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400" smtClean="0">
                <a:solidFill>
                  <a:srgbClr val="FFFFFF"/>
                </a:solidFill>
                <a:latin typeface="Arial" charset="0"/>
              </a:rPr>
              <a:t>Attachment System</a:t>
            </a:r>
          </a:p>
        </p:txBody>
      </p:sp>
      <p:sp>
        <p:nvSpPr>
          <p:cNvPr id="346123" name="Text Box 11"/>
          <p:cNvSpPr txBox="1">
            <a:spLocks noChangeArrowheads="1"/>
          </p:cNvSpPr>
          <p:nvPr/>
        </p:nvSpPr>
        <p:spPr bwMode="auto">
          <a:xfrm>
            <a:off x="6324600" y="5029200"/>
            <a:ext cx="914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400" smtClean="0">
                <a:solidFill>
                  <a:srgbClr val="FFFFFF"/>
                </a:solidFill>
                <a:latin typeface="Arial" charset="0"/>
              </a:rPr>
              <a:t>Signaling</a:t>
            </a:r>
          </a:p>
        </p:txBody>
      </p:sp>
      <p:sp>
        <p:nvSpPr>
          <p:cNvPr id="346125" name="Text Box 13"/>
          <p:cNvSpPr txBox="1">
            <a:spLocks noChangeArrowheads="1"/>
          </p:cNvSpPr>
          <p:nvPr/>
        </p:nvSpPr>
        <p:spPr bwMode="auto">
          <a:xfrm>
            <a:off x="1143000" y="3632200"/>
            <a:ext cx="1511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000" smtClean="0">
                <a:solidFill>
                  <a:srgbClr val="FFFFFF"/>
                </a:solidFill>
                <a:latin typeface="Arial" charset="0"/>
              </a:rPr>
              <a:t>Safe Haven</a:t>
            </a:r>
          </a:p>
        </p:txBody>
      </p:sp>
      <p:cxnSp>
        <p:nvCxnSpPr>
          <p:cNvPr id="346126" name="AutoShape 14"/>
          <p:cNvCxnSpPr>
            <a:cxnSpLocks noChangeShapeType="1"/>
            <a:stCxn id="346123" idx="1"/>
            <a:endCxn id="346127" idx="3"/>
          </p:cNvCxnSpPr>
          <p:nvPr/>
        </p:nvCxnSpPr>
        <p:spPr bwMode="auto">
          <a:xfrm rot="10800000">
            <a:off x="3473450" y="3200400"/>
            <a:ext cx="2851150" cy="1981200"/>
          </a:xfrm>
          <a:prstGeom prst="curvedConnector3">
            <a:avLst>
              <a:gd name="adj1" fmla="val 50000"/>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6127" name="Text Box 15"/>
          <p:cNvSpPr txBox="1">
            <a:spLocks noChangeArrowheads="1"/>
          </p:cNvSpPr>
          <p:nvPr/>
        </p:nvSpPr>
        <p:spPr bwMode="auto">
          <a:xfrm>
            <a:off x="2209800" y="2971800"/>
            <a:ext cx="1263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200" smtClean="0">
                <a:solidFill>
                  <a:srgbClr val="FFFFFF"/>
                </a:solidFill>
                <a:latin typeface="Arial" charset="0"/>
              </a:rPr>
              <a:t>Caregiver’s</a:t>
            </a:r>
          </a:p>
          <a:p>
            <a:pPr fontAlgn="base">
              <a:spcBef>
                <a:spcPct val="0"/>
              </a:spcBef>
              <a:spcAft>
                <a:spcPct val="0"/>
              </a:spcAft>
            </a:pPr>
            <a:r>
              <a:rPr lang="en-US" sz="1200" smtClean="0">
                <a:solidFill>
                  <a:srgbClr val="FFFFFF"/>
                </a:solidFill>
                <a:latin typeface="Arial" charset="0"/>
              </a:rPr>
              <a:t>Signal detection</a:t>
            </a:r>
          </a:p>
        </p:txBody>
      </p:sp>
      <p:sp>
        <p:nvSpPr>
          <p:cNvPr id="2" name="TextBox 1"/>
          <p:cNvSpPr txBox="1"/>
          <p:nvPr/>
        </p:nvSpPr>
        <p:spPr>
          <a:xfrm>
            <a:off x="3451678" y="486847"/>
            <a:ext cx="2133600" cy="523220"/>
          </a:xfrm>
          <a:prstGeom prst="rect">
            <a:avLst/>
          </a:prstGeom>
          <a:noFill/>
        </p:spPr>
        <p:txBody>
          <a:bodyPr wrap="square" rtlCol="0">
            <a:spAutoFit/>
          </a:bodyPr>
          <a:lstStyle/>
          <a:p>
            <a:pPr algn="ctr"/>
            <a:r>
              <a:rPr lang="en-US" sz="2800" dirty="0" smtClean="0">
                <a:solidFill>
                  <a:srgbClr val="FFFFFF"/>
                </a:solidFill>
              </a:rPr>
              <a:t>Sense of Self</a:t>
            </a:r>
            <a:endParaRPr lang="en-US" sz="2800" dirty="0">
              <a:solidFill>
                <a:srgbClr val="FFFFFF"/>
              </a:solidFill>
            </a:endParaRPr>
          </a:p>
        </p:txBody>
      </p:sp>
      <p:sp>
        <p:nvSpPr>
          <p:cNvPr id="3" name="TextBox 2"/>
          <p:cNvSpPr txBox="1"/>
          <p:nvPr/>
        </p:nvSpPr>
        <p:spPr>
          <a:xfrm>
            <a:off x="3511550" y="5486400"/>
            <a:ext cx="2203450" cy="461665"/>
          </a:xfrm>
          <a:prstGeom prst="rect">
            <a:avLst/>
          </a:prstGeom>
          <a:noFill/>
        </p:spPr>
        <p:txBody>
          <a:bodyPr wrap="square" rtlCol="0">
            <a:spAutoFit/>
          </a:bodyPr>
          <a:lstStyle/>
          <a:p>
            <a:pPr algn="ctr"/>
            <a:r>
              <a:rPr lang="en-US" sz="2400" b="1" dirty="0" smtClean="0">
                <a:solidFill>
                  <a:srgbClr val="FFFFFF"/>
                </a:solidFill>
              </a:rPr>
              <a:t>Sense of Other</a:t>
            </a:r>
            <a:endParaRPr lang="en-US" sz="2400" b="1" dirty="0">
              <a:solidFill>
                <a:srgbClr val="FFFFFF"/>
              </a:solidFill>
            </a:endParaRPr>
          </a:p>
        </p:txBody>
      </p:sp>
      <p:sp>
        <p:nvSpPr>
          <p:cNvPr id="4" name="Up-Down Arrow 3"/>
          <p:cNvSpPr/>
          <p:nvPr/>
        </p:nvSpPr>
        <p:spPr>
          <a:xfrm>
            <a:off x="3924753" y="1084263"/>
            <a:ext cx="1018268" cy="424973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a:solidFill>
                <a:srgbClr val="FFFFFF"/>
              </a:solidFill>
            </a:endParaRPr>
          </a:p>
        </p:txBody>
      </p:sp>
      <p:sp>
        <p:nvSpPr>
          <p:cNvPr id="5" name="TextBox 4"/>
          <p:cNvSpPr txBox="1"/>
          <p:nvPr/>
        </p:nvSpPr>
        <p:spPr>
          <a:xfrm>
            <a:off x="4267200" y="2047875"/>
            <a:ext cx="346075" cy="2585323"/>
          </a:xfrm>
          <a:prstGeom prst="rect">
            <a:avLst/>
          </a:prstGeom>
          <a:noFill/>
        </p:spPr>
        <p:txBody>
          <a:bodyPr wrap="square" rtlCol="0">
            <a:spAutoFit/>
          </a:bodyPr>
          <a:lstStyle/>
          <a:p>
            <a:r>
              <a:rPr lang="en-US" dirty="0" smtClean="0">
                <a:solidFill>
                  <a:srgbClr val="FFFFFF"/>
                </a:solidFill>
              </a:rPr>
              <a:t>Balancing</a:t>
            </a:r>
            <a:endParaRPr lang="en-US" dirty="0">
              <a:solidFill>
                <a:srgbClr val="FFFFFF"/>
              </a:solidFill>
            </a:endParaRPr>
          </a:p>
        </p:txBody>
      </p:sp>
    </p:spTree>
    <p:extLst>
      <p:ext uri="{BB962C8B-B14F-4D97-AF65-F5344CB8AC3E}">
        <p14:creationId xmlns:p14="http://schemas.microsoft.com/office/powerpoint/2010/main" val="35423325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6114"/>
                                        </p:tgtEl>
                                        <p:attrNameLst>
                                          <p:attrName>style.visibility</p:attrName>
                                        </p:attrNameLst>
                                      </p:cBhvr>
                                      <p:to>
                                        <p:strVal val="visible"/>
                                      </p:to>
                                    </p:set>
                                    <p:animEffect transition="in" filter="blinds(horizontal)">
                                      <p:cBhvr>
                                        <p:cTn id="7" dur="500"/>
                                        <p:tgtEl>
                                          <p:spTgt spid="3461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46119"/>
                                        </p:tgtEl>
                                        <p:attrNameLst>
                                          <p:attrName>style.visibility</p:attrName>
                                        </p:attrNameLst>
                                      </p:cBhvr>
                                      <p:to>
                                        <p:strVal val="visible"/>
                                      </p:to>
                                    </p:set>
                                    <p:animEffect transition="in" filter="diamond(in)">
                                      <p:cBhvr>
                                        <p:cTn id="12" dur="2000"/>
                                        <p:tgtEl>
                                          <p:spTgt spid="34611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6116"/>
                                        </p:tgtEl>
                                        <p:attrNameLst>
                                          <p:attrName>style.visibility</p:attrName>
                                        </p:attrNameLst>
                                      </p:cBhvr>
                                      <p:to>
                                        <p:strVal val="visible"/>
                                      </p:to>
                                    </p:set>
                                    <p:animEffect transition="in" filter="blinds(horizontal)">
                                      <p:cBhvr>
                                        <p:cTn id="17" dur="500"/>
                                        <p:tgtEl>
                                          <p:spTgt spid="34611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46118"/>
                                        </p:tgtEl>
                                        <p:attrNameLst>
                                          <p:attrName>style.visibility</p:attrName>
                                        </p:attrNameLst>
                                      </p:cBhvr>
                                      <p:to>
                                        <p:strVal val="visible"/>
                                      </p:to>
                                    </p:set>
                                    <p:animEffect transition="in" filter="blinds(horizontal)">
                                      <p:cBhvr>
                                        <p:cTn id="22" dur="500"/>
                                        <p:tgtEl>
                                          <p:spTgt spid="34611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46120"/>
                                        </p:tgtEl>
                                        <p:attrNameLst>
                                          <p:attrName>style.visibility</p:attrName>
                                        </p:attrNameLst>
                                      </p:cBhvr>
                                      <p:to>
                                        <p:strVal val="visible"/>
                                      </p:to>
                                    </p:set>
                                    <p:animEffect transition="in" filter="blinds(horizontal)">
                                      <p:cBhvr>
                                        <p:cTn id="27" dur="500"/>
                                        <p:tgtEl>
                                          <p:spTgt spid="34612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46121"/>
                                        </p:tgtEl>
                                        <p:attrNameLst>
                                          <p:attrName>style.visibility</p:attrName>
                                        </p:attrNameLst>
                                      </p:cBhvr>
                                      <p:to>
                                        <p:strVal val="visible"/>
                                      </p:to>
                                    </p:set>
                                    <p:animEffect transition="in" filter="checkerboard(across)">
                                      <p:cBhvr>
                                        <p:cTn id="32" dur="500"/>
                                        <p:tgtEl>
                                          <p:spTgt spid="34612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46122"/>
                                        </p:tgtEl>
                                        <p:attrNameLst>
                                          <p:attrName>style.visibility</p:attrName>
                                        </p:attrNameLst>
                                      </p:cBhvr>
                                      <p:to>
                                        <p:strVal val="visible"/>
                                      </p:to>
                                    </p:set>
                                    <p:animEffect transition="in" filter="box(in)">
                                      <p:cBhvr>
                                        <p:cTn id="37" dur="500"/>
                                        <p:tgtEl>
                                          <p:spTgt spid="34612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46123"/>
                                        </p:tgtEl>
                                        <p:attrNameLst>
                                          <p:attrName>style.visibility</p:attrName>
                                        </p:attrNameLst>
                                      </p:cBhvr>
                                      <p:to>
                                        <p:strVal val="visible"/>
                                      </p:to>
                                    </p:set>
                                    <p:animEffect transition="in" filter="blinds(horizontal)">
                                      <p:cBhvr>
                                        <p:cTn id="42" dur="500"/>
                                        <p:tgtEl>
                                          <p:spTgt spid="34612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7" presetClass="entr" presetSubtype="0" fill="hold" nodeType="clickEffect">
                                  <p:stCondLst>
                                    <p:cond delay="0"/>
                                  </p:stCondLst>
                                  <p:childTnLst>
                                    <p:set>
                                      <p:cBhvr>
                                        <p:cTn id="46" dur="1" fill="hold">
                                          <p:stCondLst>
                                            <p:cond delay="0"/>
                                          </p:stCondLst>
                                        </p:cTn>
                                        <p:tgtEl>
                                          <p:spTgt spid="346126"/>
                                        </p:tgtEl>
                                        <p:attrNameLst>
                                          <p:attrName>style.visibility</p:attrName>
                                        </p:attrNameLst>
                                      </p:cBhvr>
                                      <p:to>
                                        <p:strVal val="visible"/>
                                      </p:to>
                                    </p:set>
                                    <p:animEffect transition="in" filter="fade">
                                      <p:cBhvr>
                                        <p:cTn id="47" dur="1000"/>
                                        <p:tgtEl>
                                          <p:spTgt spid="346126"/>
                                        </p:tgtEl>
                                      </p:cBhvr>
                                    </p:animEffect>
                                    <p:anim calcmode="lin" valueType="num">
                                      <p:cBhvr>
                                        <p:cTn id="48" dur="1000" fill="hold"/>
                                        <p:tgtEl>
                                          <p:spTgt spid="346126"/>
                                        </p:tgtEl>
                                        <p:attrNameLst>
                                          <p:attrName>ppt_x</p:attrName>
                                        </p:attrNameLst>
                                      </p:cBhvr>
                                      <p:tavLst>
                                        <p:tav tm="0">
                                          <p:val>
                                            <p:strVal val="#ppt_x"/>
                                          </p:val>
                                        </p:tav>
                                        <p:tav tm="100000">
                                          <p:val>
                                            <p:strVal val="#ppt_x"/>
                                          </p:val>
                                        </p:tav>
                                      </p:tavLst>
                                    </p:anim>
                                    <p:anim calcmode="lin" valueType="num">
                                      <p:cBhvr>
                                        <p:cTn id="49" dur="900" decel="100000" fill="hold"/>
                                        <p:tgtEl>
                                          <p:spTgt spid="346126"/>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46126"/>
                                        </p:tgtEl>
                                        <p:attrNameLst>
                                          <p:attrName>ppt_y</p:attrName>
                                        </p:attrNameLst>
                                      </p:cBhvr>
                                      <p:tavLst>
                                        <p:tav tm="0">
                                          <p:val>
                                            <p:strVal val="#ppt_y-.03"/>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346127"/>
                                        </p:tgtEl>
                                        <p:attrNameLst>
                                          <p:attrName>style.visibility</p:attrName>
                                        </p:attrNameLst>
                                      </p:cBhvr>
                                      <p:to>
                                        <p:strVal val="visible"/>
                                      </p:to>
                                    </p:set>
                                    <p:animEffect transition="in" filter="blinds(horizontal)">
                                      <p:cBhvr>
                                        <p:cTn id="55" dur="500"/>
                                        <p:tgtEl>
                                          <p:spTgt spid="346127"/>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2" presetClass="entr" presetSubtype="4" fill="hold" grpId="0" nodeType="clickEffect">
                                  <p:stCondLst>
                                    <p:cond delay="0"/>
                                  </p:stCondLst>
                                  <p:childTnLst>
                                    <p:set>
                                      <p:cBhvr>
                                        <p:cTn id="59" dur="1" fill="hold">
                                          <p:stCondLst>
                                            <p:cond delay="0"/>
                                          </p:stCondLst>
                                        </p:cTn>
                                        <p:tgtEl>
                                          <p:spTgt spid="346125"/>
                                        </p:tgtEl>
                                        <p:attrNameLst>
                                          <p:attrName>style.visibility</p:attrName>
                                        </p:attrNameLst>
                                      </p:cBhvr>
                                      <p:to>
                                        <p:strVal val="visible"/>
                                      </p:to>
                                    </p:set>
                                    <p:animEffect transition="in" filter="slide(fromBottom)">
                                      <p:cBhvr>
                                        <p:cTn id="60" dur="500"/>
                                        <p:tgtEl>
                                          <p:spTgt spid="346125"/>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0" presetClass="emph" presetSubtype="0" fill="hold" grpId="1" nodeType="clickEffect">
                                  <p:stCondLst>
                                    <p:cond delay="0"/>
                                  </p:stCondLst>
                                  <p:childTnLst>
                                    <p:anim calcmode="discrete" valueType="str">
                                      <p:cBhvr override="childStyle">
                                        <p:cTn id="64" dur="2000" fill="hold"/>
                                        <p:tgtEl>
                                          <p:spTgt spid="346114"/>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4" grpId="0"/>
      <p:bldP spid="346114" grpId="1"/>
      <p:bldP spid="346116" grpId="0" animBg="1"/>
      <p:bldP spid="346118" grpId="0"/>
      <p:bldP spid="346119" grpId="0"/>
      <p:bldP spid="346120" grpId="0" animBg="1"/>
      <p:bldP spid="346121" grpId="0" animBg="1"/>
      <p:bldP spid="346122" grpId="0"/>
      <p:bldP spid="346123" grpId="0"/>
      <p:bldP spid="346125" grpId="0"/>
      <p:bldP spid="3461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1" y="762001"/>
            <a:ext cx="66294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93447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09600" y="609600"/>
            <a:ext cx="7848600" cy="5791200"/>
          </a:xfrm>
        </p:spPr>
        <p:txBody>
          <a:bodyPr/>
          <a:lstStyle/>
          <a:p>
            <a:pPr algn="l" eaLnBrk="1" hangingPunct="1">
              <a:defRPr/>
            </a:pPr>
            <a:r>
              <a:rPr lang="en-US" sz="3200" b="0" smtClean="0">
                <a:cs typeface="Times New Roman" pitchFamily="18" charset="0"/>
              </a:rPr>
              <a:t>		MARY AINSWORTH</a:t>
            </a:r>
            <a:br>
              <a:rPr lang="en-US" sz="3200" b="0" smtClean="0">
                <a:cs typeface="Times New Roman" pitchFamily="18" charset="0"/>
              </a:rPr>
            </a:br>
            <a:r>
              <a:rPr lang="en-US" sz="3200" b="0" smtClean="0">
                <a:cs typeface="Times New Roman" pitchFamily="18" charset="0"/>
              </a:rPr>
              <a:t> </a:t>
            </a:r>
            <a:br>
              <a:rPr lang="en-US" sz="3200" b="0" smtClean="0">
                <a:cs typeface="Times New Roman" pitchFamily="18" charset="0"/>
              </a:rPr>
            </a:br>
            <a:r>
              <a:rPr lang="en-US" sz="3200" b="0" smtClean="0">
                <a:cs typeface="Times New Roman" pitchFamily="18" charset="0"/>
              </a:rPr>
              <a:t> </a:t>
            </a:r>
            <a:r>
              <a:rPr lang="en-US" sz="2800" b="0" smtClean="0">
                <a:cs typeface="Times New Roman" pitchFamily="18" charset="0"/>
              </a:rPr>
              <a:t>·	Developed the Strange Situation Procedure</a:t>
            </a:r>
            <a:br>
              <a:rPr lang="en-US" sz="2800" b="0" smtClean="0">
                <a:cs typeface="Times New Roman" pitchFamily="18" charset="0"/>
              </a:rPr>
            </a:br>
            <a:r>
              <a:rPr lang="en-US" sz="2800" b="0" smtClean="0">
                <a:cs typeface="Times New Roman" pitchFamily="18" charset="0"/>
              </a:rPr>
              <a:t/>
            </a:r>
            <a:br>
              <a:rPr lang="en-US" sz="2800" b="0" smtClean="0">
                <a:cs typeface="Times New Roman" pitchFamily="18" charset="0"/>
              </a:rPr>
            </a:br>
            <a:r>
              <a:rPr lang="en-US" sz="2800" b="0" smtClean="0">
                <a:cs typeface="Times New Roman" pitchFamily="18" charset="0"/>
              </a:rPr>
              <a:t> · 	Three Attachment Categories: A,B,C </a:t>
            </a:r>
            <a:br>
              <a:rPr lang="en-US" sz="2800" b="0" smtClean="0">
                <a:cs typeface="Times New Roman" pitchFamily="18" charset="0"/>
              </a:rPr>
            </a:br>
            <a:r>
              <a:rPr lang="en-US" sz="2800" b="0" smtClean="0">
                <a:cs typeface="Times New Roman" pitchFamily="18" charset="0"/>
              </a:rPr>
              <a:t>		 Type A - Avoidance</a:t>
            </a:r>
            <a:br>
              <a:rPr lang="en-US" sz="2800" b="0" smtClean="0">
                <a:cs typeface="Times New Roman" pitchFamily="18" charset="0"/>
              </a:rPr>
            </a:br>
            <a:r>
              <a:rPr lang="en-US" sz="2800" b="0" smtClean="0">
                <a:cs typeface="Times New Roman" pitchFamily="18" charset="0"/>
              </a:rPr>
              <a:t>    		 Type B - Secure</a:t>
            </a:r>
            <a:br>
              <a:rPr lang="en-US" sz="2800" b="0" smtClean="0">
                <a:cs typeface="Times New Roman" pitchFamily="18" charset="0"/>
              </a:rPr>
            </a:br>
            <a:r>
              <a:rPr lang="en-US" sz="2800" b="0" smtClean="0">
                <a:cs typeface="Times New Roman" pitchFamily="18" charset="0"/>
              </a:rPr>
              <a:t>		 Type C - Ambivalent </a:t>
            </a:r>
            <a:br>
              <a:rPr lang="en-US" sz="2800" b="0" smtClean="0">
                <a:cs typeface="Times New Roman" pitchFamily="18" charset="0"/>
              </a:rPr>
            </a:br>
            <a:r>
              <a:rPr lang="en-US" sz="2800" b="0" smtClean="0">
                <a:cs typeface="Times New Roman" pitchFamily="18" charset="0"/>
              </a:rPr>
              <a:t/>
            </a:r>
            <a:br>
              <a:rPr lang="en-US" sz="2800" b="0" smtClean="0">
                <a:cs typeface="Times New Roman" pitchFamily="18" charset="0"/>
              </a:rPr>
            </a:br>
            <a:r>
              <a:rPr lang="en-US" sz="2800" b="0" smtClean="0">
                <a:cs typeface="Times New Roman" pitchFamily="18" charset="0"/>
              </a:rPr>
              <a:t> · 	A Fourth Category, D, Was Developed 	Later by Main &amp; Solomon</a:t>
            </a:r>
            <a:endParaRPr lang="en-US" sz="3200" b="0" smtClean="0">
              <a:cs typeface="Times New Roman" pitchFamily="18" charset="0"/>
            </a:endParaRPr>
          </a:p>
        </p:txBody>
      </p:sp>
    </p:spTree>
  </p:cSld>
  <p:clrMapOvr>
    <a:masterClrMapping/>
  </p:clrMapOvr>
  <p:transition>
    <p:cut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The embodied process that regulates the flow of energy and information</a:t>
            </a:r>
          </a:p>
          <a:p>
            <a:pPr lvl="1"/>
            <a:endParaRPr lang="en-US" dirty="0" smtClean="0"/>
          </a:p>
          <a:p>
            <a:pPr lvl="1"/>
            <a:r>
              <a:rPr lang="en-US" dirty="0" smtClean="0"/>
              <a:t>Energy</a:t>
            </a:r>
            <a:r>
              <a:rPr lang="en-US" dirty="0" smtClean="0">
                <a:sym typeface="Wingdings" pitchFamily="2" charset="2"/>
              </a:rPr>
              <a:t> the physical properties that propel us to take action</a:t>
            </a:r>
          </a:p>
          <a:p>
            <a:pPr lvl="1"/>
            <a:endParaRPr lang="en-US" dirty="0" smtClean="0">
              <a:sym typeface="Wingdings" pitchFamily="2" charset="2"/>
            </a:endParaRPr>
          </a:p>
          <a:p>
            <a:pPr lvl="1"/>
            <a:r>
              <a:rPr lang="en-US" dirty="0" smtClean="0">
                <a:sym typeface="Wingdings" pitchFamily="2" charset="2"/>
              </a:rPr>
              <a:t>Information is the representation of something other than itself (e.g., words and ideas)</a:t>
            </a:r>
            <a:endParaRPr lang="en-US" dirty="0" smtClean="0"/>
          </a:p>
          <a:p>
            <a:pPr>
              <a:buNone/>
            </a:pPr>
            <a:endParaRPr lang="en-US" dirty="0" smtClean="0"/>
          </a:p>
          <a:p>
            <a:pPr lvl="2"/>
            <a:endParaRPr lang="en-US" dirty="0" smtClean="0"/>
          </a:p>
        </p:txBody>
      </p:sp>
      <p:sp>
        <p:nvSpPr>
          <p:cNvPr id="3" name="Title 2"/>
          <p:cNvSpPr>
            <a:spLocks noGrp="1"/>
          </p:cNvSpPr>
          <p:nvPr>
            <p:ph type="title"/>
          </p:nvPr>
        </p:nvSpPr>
        <p:spPr/>
        <p:txBody>
          <a:bodyPr>
            <a:normAutofit fontScale="90000"/>
          </a:bodyPr>
          <a:lstStyle/>
          <a:p>
            <a:r>
              <a:rPr lang="en-US" sz="8900" dirty="0" smtClean="0"/>
              <a:t>Mind</a:t>
            </a:r>
            <a:endParaRPr lang="en-US" dirty="0"/>
          </a:p>
        </p:txBody>
      </p:sp>
    </p:spTree>
    <p:extLst>
      <p:ext uri="{BB962C8B-B14F-4D97-AF65-F5344CB8AC3E}">
        <p14:creationId xmlns:p14="http://schemas.microsoft.com/office/powerpoint/2010/main" val="12766783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normAutofit fontScale="90000"/>
          </a:bodyPr>
          <a:lstStyle/>
          <a:p>
            <a:pPr eaLnBrk="1" hangingPunct="1">
              <a:defRPr/>
            </a:pPr>
            <a:r>
              <a:rPr lang="en-US" sz="4000" smtClean="0"/>
              <a:t>Attachment Styles and Parent</a:t>
            </a:r>
            <a:br>
              <a:rPr lang="en-US" sz="4000" smtClean="0"/>
            </a:br>
            <a:r>
              <a:rPr lang="en-US" sz="4000" smtClean="0"/>
              <a:t>Responsiveness</a:t>
            </a:r>
          </a:p>
        </p:txBody>
      </p:sp>
      <p:sp>
        <p:nvSpPr>
          <p:cNvPr id="14339" name="Rectangle 3"/>
          <p:cNvSpPr>
            <a:spLocks noChangeArrowheads="1"/>
          </p:cNvSpPr>
          <p:nvPr/>
        </p:nvSpPr>
        <p:spPr bwMode="auto">
          <a:xfrm>
            <a:off x="914400" y="4724400"/>
            <a:ext cx="2079625" cy="650875"/>
          </a:xfrm>
          <a:prstGeom prst="rect">
            <a:avLst/>
          </a:prstGeom>
          <a:noFill/>
          <a:ln w="9525">
            <a:solidFill>
              <a:schemeClr val="tx1"/>
            </a:solidFill>
            <a:miter lim="800000"/>
            <a:headEnd/>
            <a:tailEnd/>
          </a:ln>
        </p:spPr>
        <p:txBody>
          <a:bodyPr>
            <a:spAutoFit/>
          </a:bodyPr>
          <a:lstStyle/>
          <a:p>
            <a:pPr algn="ctr"/>
            <a:r>
              <a:rPr lang="en-US" b="1">
                <a:solidFill>
                  <a:schemeClr val="tx2"/>
                </a:solidFill>
                <a:cs typeface="Times New Roman" pitchFamily="18" charset="0"/>
              </a:rPr>
              <a:t>Inconsistent/Role reversal</a:t>
            </a:r>
          </a:p>
        </p:txBody>
      </p:sp>
      <p:sp>
        <p:nvSpPr>
          <p:cNvPr id="14340" name="Rectangle 4"/>
          <p:cNvSpPr>
            <a:spLocks noChangeArrowheads="1"/>
          </p:cNvSpPr>
          <p:nvPr/>
        </p:nvSpPr>
        <p:spPr bwMode="auto">
          <a:xfrm>
            <a:off x="914400" y="2743200"/>
            <a:ext cx="2209800" cy="376238"/>
          </a:xfrm>
          <a:prstGeom prst="rect">
            <a:avLst/>
          </a:prstGeom>
          <a:noFill/>
          <a:ln w="9525">
            <a:solidFill>
              <a:schemeClr val="tx1"/>
            </a:solidFill>
            <a:miter lim="800000"/>
            <a:headEnd/>
            <a:tailEnd/>
          </a:ln>
        </p:spPr>
        <p:txBody>
          <a:bodyPr>
            <a:spAutoFit/>
          </a:bodyPr>
          <a:lstStyle/>
          <a:p>
            <a:r>
              <a:rPr lang="en-US" b="1">
                <a:solidFill>
                  <a:schemeClr val="tx2"/>
                </a:solidFill>
                <a:cs typeface="Times New Roman" pitchFamily="18" charset="0"/>
              </a:rPr>
              <a:t>Responsive/Attuned</a:t>
            </a:r>
          </a:p>
        </p:txBody>
      </p:sp>
      <p:sp>
        <p:nvSpPr>
          <p:cNvPr id="14341" name="Rectangle 5"/>
          <p:cNvSpPr>
            <a:spLocks noChangeArrowheads="1"/>
          </p:cNvSpPr>
          <p:nvPr/>
        </p:nvSpPr>
        <p:spPr bwMode="auto">
          <a:xfrm>
            <a:off x="6400800" y="3581400"/>
            <a:ext cx="2079625" cy="376238"/>
          </a:xfrm>
          <a:prstGeom prst="rect">
            <a:avLst/>
          </a:prstGeom>
          <a:noFill/>
          <a:ln w="9525">
            <a:solidFill>
              <a:schemeClr val="tx1"/>
            </a:solidFill>
            <a:miter lim="800000"/>
            <a:headEnd/>
            <a:tailEnd/>
          </a:ln>
        </p:spPr>
        <p:txBody>
          <a:bodyPr>
            <a:spAutoFit/>
          </a:bodyPr>
          <a:lstStyle/>
          <a:p>
            <a:pPr algn="ctr"/>
            <a:r>
              <a:rPr lang="en-US" b="1">
                <a:solidFill>
                  <a:schemeClr val="tx2"/>
                </a:solidFill>
                <a:cs typeface="Times New Roman" pitchFamily="18" charset="0"/>
              </a:rPr>
              <a:t>Avoidant </a:t>
            </a:r>
          </a:p>
        </p:txBody>
      </p:sp>
      <p:sp>
        <p:nvSpPr>
          <p:cNvPr id="14342" name="Rectangle 6"/>
          <p:cNvSpPr>
            <a:spLocks noChangeArrowheads="1"/>
          </p:cNvSpPr>
          <p:nvPr/>
        </p:nvSpPr>
        <p:spPr bwMode="auto">
          <a:xfrm>
            <a:off x="6477000" y="4724400"/>
            <a:ext cx="2079625" cy="376238"/>
          </a:xfrm>
          <a:prstGeom prst="rect">
            <a:avLst/>
          </a:prstGeom>
          <a:noFill/>
          <a:ln w="9525">
            <a:solidFill>
              <a:schemeClr val="tx1"/>
            </a:solidFill>
            <a:miter lim="800000"/>
            <a:headEnd/>
            <a:tailEnd/>
          </a:ln>
        </p:spPr>
        <p:txBody>
          <a:bodyPr>
            <a:spAutoFit/>
          </a:bodyPr>
          <a:lstStyle/>
          <a:p>
            <a:pPr algn="ctr"/>
            <a:r>
              <a:rPr lang="en-US" b="1">
                <a:solidFill>
                  <a:schemeClr val="tx2"/>
                </a:solidFill>
                <a:cs typeface="Times New Roman" pitchFamily="18" charset="0"/>
              </a:rPr>
              <a:t>Ambivalent</a:t>
            </a:r>
          </a:p>
        </p:txBody>
      </p:sp>
      <p:sp>
        <p:nvSpPr>
          <p:cNvPr id="14343" name="Rectangle 7"/>
          <p:cNvSpPr>
            <a:spLocks noChangeArrowheads="1"/>
          </p:cNvSpPr>
          <p:nvPr/>
        </p:nvSpPr>
        <p:spPr bwMode="auto">
          <a:xfrm>
            <a:off x="6477000" y="5867400"/>
            <a:ext cx="2079625" cy="376238"/>
          </a:xfrm>
          <a:prstGeom prst="rect">
            <a:avLst/>
          </a:prstGeom>
          <a:noFill/>
          <a:ln w="9525">
            <a:solidFill>
              <a:schemeClr val="tx1"/>
            </a:solidFill>
            <a:miter lim="800000"/>
            <a:headEnd/>
            <a:tailEnd/>
          </a:ln>
        </p:spPr>
        <p:txBody>
          <a:bodyPr>
            <a:spAutoFit/>
          </a:bodyPr>
          <a:lstStyle/>
          <a:p>
            <a:pPr algn="ctr"/>
            <a:r>
              <a:rPr lang="en-US" b="1">
                <a:solidFill>
                  <a:schemeClr val="tx2"/>
                </a:solidFill>
                <a:cs typeface="Times New Roman" pitchFamily="18" charset="0"/>
              </a:rPr>
              <a:t>Disorganized</a:t>
            </a:r>
          </a:p>
        </p:txBody>
      </p:sp>
      <p:sp>
        <p:nvSpPr>
          <p:cNvPr id="14344" name="Rectangle 8"/>
          <p:cNvSpPr>
            <a:spLocks noChangeArrowheads="1"/>
          </p:cNvSpPr>
          <p:nvPr/>
        </p:nvSpPr>
        <p:spPr bwMode="auto">
          <a:xfrm>
            <a:off x="6400800" y="2743200"/>
            <a:ext cx="2079625" cy="376238"/>
          </a:xfrm>
          <a:prstGeom prst="rect">
            <a:avLst/>
          </a:prstGeom>
          <a:noFill/>
          <a:ln w="9525">
            <a:solidFill>
              <a:schemeClr val="tx1"/>
            </a:solidFill>
            <a:miter lim="800000"/>
            <a:headEnd/>
            <a:tailEnd/>
          </a:ln>
        </p:spPr>
        <p:txBody>
          <a:bodyPr>
            <a:spAutoFit/>
          </a:bodyPr>
          <a:lstStyle/>
          <a:p>
            <a:pPr algn="ctr"/>
            <a:r>
              <a:rPr lang="en-US" b="1">
                <a:solidFill>
                  <a:schemeClr val="tx2"/>
                </a:solidFill>
                <a:cs typeface="Times New Roman" pitchFamily="18" charset="0"/>
              </a:rPr>
              <a:t>Secure</a:t>
            </a:r>
          </a:p>
        </p:txBody>
      </p:sp>
      <p:sp>
        <p:nvSpPr>
          <p:cNvPr id="14345" name="Rectangle 9"/>
          <p:cNvSpPr>
            <a:spLocks noChangeArrowheads="1"/>
          </p:cNvSpPr>
          <p:nvPr/>
        </p:nvSpPr>
        <p:spPr bwMode="auto">
          <a:xfrm>
            <a:off x="990600" y="5715000"/>
            <a:ext cx="2079625" cy="925513"/>
          </a:xfrm>
          <a:prstGeom prst="rect">
            <a:avLst/>
          </a:prstGeom>
          <a:noFill/>
          <a:ln w="9525">
            <a:solidFill>
              <a:schemeClr val="tx1"/>
            </a:solidFill>
            <a:miter lim="800000"/>
            <a:headEnd/>
            <a:tailEnd/>
          </a:ln>
        </p:spPr>
        <p:txBody>
          <a:bodyPr>
            <a:spAutoFit/>
          </a:bodyPr>
          <a:lstStyle/>
          <a:p>
            <a:pPr algn="ctr"/>
            <a:r>
              <a:rPr lang="en-US" b="1">
                <a:solidFill>
                  <a:schemeClr val="tx2"/>
                </a:solidFill>
                <a:cs typeface="Times New Roman" pitchFamily="18" charset="0"/>
              </a:rPr>
              <a:t>Frightening/</a:t>
            </a:r>
          </a:p>
          <a:p>
            <a:pPr algn="ctr"/>
            <a:r>
              <a:rPr lang="en-US" b="1">
                <a:solidFill>
                  <a:schemeClr val="tx2"/>
                </a:solidFill>
                <a:cs typeface="Times New Roman" pitchFamily="18" charset="0"/>
              </a:rPr>
              <a:t>Threatening/</a:t>
            </a:r>
          </a:p>
          <a:p>
            <a:pPr algn="ctr"/>
            <a:r>
              <a:rPr lang="en-US" b="1">
                <a:solidFill>
                  <a:schemeClr val="tx2"/>
                </a:solidFill>
                <a:cs typeface="Times New Roman" pitchFamily="18" charset="0"/>
              </a:rPr>
              <a:t>Dissociated</a:t>
            </a:r>
          </a:p>
        </p:txBody>
      </p:sp>
      <p:sp>
        <p:nvSpPr>
          <p:cNvPr id="14346" name="Rectangle 10"/>
          <p:cNvSpPr>
            <a:spLocks noChangeArrowheads="1"/>
          </p:cNvSpPr>
          <p:nvPr/>
        </p:nvSpPr>
        <p:spPr bwMode="auto">
          <a:xfrm>
            <a:off x="914400" y="3581400"/>
            <a:ext cx="2362200" cy="650875"/>
          </a:xfrm>
          <a:prstGeom prst="rect">
            <a:avLst/>
          </a:prstGeom>
          <a:noFill/>
          <a:ln w="9525">
            <a:solidFill>
              <a:schemeClr val="tx1"/>
            </a:solidFill>
            <a:miter lim="800000"/>
            <a:headEnd/>
            <a:tailEnd/>
          </a:ln>
        </p:spPr>
        <p:txBody>
          <a:bodyPr>
            <a:spAutoFit/>
          </a:bodyPr>
          <a:lstStyle/>
          <a:p>
            <a:r>
              <a:rPr lang="en-US" b="1">
                <a:solidFill>
                  <a:schemeClr val="tx2"/>
                </a:solidFill>
                <a:cs typeface="Times New Roman" pitchFamily="18" charset="0"/>
              </a:rPr>
              <a:t>Rejecting/disengaged/overly Intrusive</a:t>
            </a:r>
          </a:p>
        </p:txBody>
      </p:sp>
      <p:sp>
        <p:nvSpPr>
          <p:cNvPr id="14347" name="Text Box 11"/>
          <p:cNvSpPr txBox="1">
            <a:spLocks noChangeArrowheads="1"/>
          </p:cNvSpPr>
          <p:nvPr/>
        </p:nvSpPr>
        <p:spPr bwMode="auto">
          <a:xfrm>
            <a:off x="974725" y="2022475"/>
            <a:ext cx="3597275" cy="482600"/>
          </a:xfrm>
          <a:prstGeom prst="rect">
            <a:avLst/>
          </a:prstGeom>
          <a:noFill/>
          <a:ln w="25400">
            <a:solidFill>
              <a:schemeClr val="tx1"/>
            </a:solidFill>
            <a:miter lim="800000"/>
            <a:headEnd/>
            <a:tailEnd/>
          </a:ln>
        </p:spPr>
        <p:txBody>
          <a:bodyPr wrap="none">
            <a:spAutoFit/>
          </a:bodyPr>
          <a:lstStyle/>
          <a:p>
            <a:r>
              <a:rPr lang="en-US" sz="2400" b="1">
                <a:solidFill>
                  <a:schemeClr val="tx2"/>
                </a:solidFill>
                <a:cs typeface="Times New Roman" pitchFamily="18" charset="0"/>
              </a:rPr>
              <a:t>Parent Responses Themes</a:t>
            </a:r>
          </a:p>
        </p:txBody>
      </p:sp>
      <p:sp>
        <p:nvSpPr>
          <p:cNvPr id="14348" name="Text Box 12"/>
          <p:cNvSpPr txBox="1">
            <a:spLocks noChangeArrowheads="1"/>
          </p:cNvSpPr>
          <p:nvPr/>
        </p:nvSpPr>
        <p:spPr bwMode="auto">
          <a:xfrm>
            <a:off x="6019800" y="2057400"/>
            <a:ext cx="2470150" cy="482600"/>
          </a:xfrm>
          <a:prstGeom prst="rect">
            <a:avLst/>
          </a:prstGeom>
          <a:noFill/>
          <a:ln w="25400">
            <a:solidFill>
              <a:schemeClr val="tx1"/>
            </a:solidFill>
            <a:miter lim="800000"/>
            <a:headEnd/>
            <a:tailEnd/>
          </a:ln>
        </p:spPr>
        <p:txBody>
          <a:bodyPr wrap="none">
            <a:spAutoFit/>
          </a:bodyPr>
          <a:lstStyle/>
          <a:p>
            <a:r>
              <a:rPr lang="en-US" sz="2400" b="1">
                <a:solidFill>
                  <a:schemeClr val="tx2"/>
                </a:solidFill>
                <a:cs typeface="Times New Roman" pitchFamily="18" charset="0"/>
              </a:rPr>
              <a:t>Attachment Style</a:t>
            </a:r>
          </a:p>
        </p:txBody>
      </p:sp>
      <p:sp>
        <p:nvSpPr>
          <p:cNvPr id="14349" name="AutoShape 13"/>
          <p:cNvSpPr>
            <a:spLocks noChangeArrowheads="1"/>
          </p:cNvSpPr>
          <p:nvPr/>
        </p:nvSpPr>
        <p:spPr bwMode="auto">
          <a:xfrm>
            <a:off x="3505200" y="2819400"/>
            <a:ext cx="2438400" cy="228600"/>
          </a:xfrm>
          <a:prstGeom prst="rightArrow">
            <a:avLst>
              <a:gd name="adj1" fmla="val 50000"/>
              <a:gd name="adj2" fmla="val 266667"/>
            </a:avLst>
          </a:prstGeom>
          <a:noFill/>
          <a:ln w="25400">
            <a:solidFill>
              <a:schemeClr val="tx1"/>
            </a:solidFill>
            <a:miter lim="800000"/>
            <a:headEnd/>
            <a:tailEnd/>
          </a:ln>
        </p:spPr>
        <p:txBody>
          <a:bodyPr wrap="none" anchor="ctr">
            <a:spAutoFit/>
          </a:bodyPr>
          <a:lstStyle/>
          <a:p>
            <a:endParaRPr lang="en-US"/>
          </a:p>
        </p:txBody>
      </p:sp>
      <p:sp>
        <p:nvSpPr>
          <p:cNvPr id="14350" name="AutoShape 14"/>
          <p:cNvSpPr>
            <a:spLocks noChangeArrowheads="1"/>
          </p:cNvSpPr>
          <p:nvPr/>
        </p:nvSpPr>
        <p:spPr bwMode="auto">
          <a:xfrm>
            <a:off x="3505200" y="3657600"/>
            <a:ext cx="2438400" cy="228600"/>
          </a:xfrm>
          <a:prstGeom prst="rightArrow">
            <a:avLst>
              <a:gd name="adj1" fmla="val 50000"/>
              <a:gd name="adj2" fmla="val 266667"/>
            </a:avLst>
          </a:prstGeom>
          <a:noFill/>
          <a:ln w="25400">
            <a:solidFill>
              <a:schemeClr val="tx1"/>
            </a:solidFill>
            <a:miter lim="800000"/>
            <a:headEnd/>
            <a:tailEnd/>
          </a:ln>
        </p:spPr>
        <p:txBody>
          <a:bodyPr wrap="none" anchor="ctr">
            <a:spAutoFit/>
          </a:bodyPr>
          <a:lstStyle/>
          <a:p>
            <a:endParaRPr lang="en-US"/>
          </a:p>
        </p:txBody>
      </p:sp>
      <p:sp>
        <p:nvSpPr>
          <p:cNvPr id="14351" name="AutoShape 15"/>
          <p:cNvSpPr>
            <a:spLocks noChangeArrowheads="1"/>
          </p:cNvSpPr>
          <p:nvPr/>
        </p:nvSpPr>
        <p:spPr bwMode="auto">
          <a:xfrm>
            <a:off x="3429000" y="4876800"/>
            <a:ext cx="2438400" cy="228600"/>
          </a:xfrm>
          <a:prstGeom prst="rightArrow">
            <a:avLst>
              <a:gd name="adj1" fmla="val 50000"/>
              <a:gd name="adj2" fmla="val 266667"/>
            </a:avLst>
          </a:prstGeom>
          <a:noFill/>
          <a:ln w="25400">
            <a:solidFill>
              <a:schemeClr val="tx1"/>
            </a:solidFill>
            <a:miter lim="800000"/>
            <a:headEnd/>
            <a:tailEnd/>
          </a:ln>
        </p:spPr>
        <p:txBody>
          <a:bodyPr wrap="none" anchor="ctr">
            <a:spAutoFit/>
          </a:bodyPr>
          <a:lstStyle/>
          <a:p>
            <a:endParaRPr lang="en-US"/>
          </a:p>
        </p:txBody>
      </p:sp>
      <p:sp>
        <p:nvSpPr>
          <p:cNvPr id="14352" name="AutoShape 16"/>
          <p:cNvSpPr>
            <a:spLocks noChangeArrowheads="1"/>
          </p:cNvSpPr>
          <p:nvPr/>
        </p:nvSpPr>
        <p:spPr bwMode="auto">
          <a:xfrm>
            <a:off x="3352800" y="6019800"/>
            <a:ext cx="2438400" cy="228600"/>
          </a:xfrm>
          <a:prstGeom prst="rightArrow">
            <a:avLst>
              <a:gd name="adj1" fmla="val 50000"/>
              <a:gd name="adj2" fmla="val 266667"/>
            </a:avLst>
          </a:prstGeom>
          <a:noFill/>
          <a:ln w="25400">
            <a:solidFill>
              <a:schemeClr val="tx1"/>
            </a:solidFill>
            <a:miter lim="800000"/>
            <a:headEnd/>
            <a:tailEnd/>
          </a:ln>
        </p:spPr>
        <p:txBody>
          <a:bodyPr wrap="none" anchor="ctr">
            <a:spAutoFit/>
          </a:bodyPr>
          <a:lstStyle/>
          <a:p>
            <a:endParaRPr lang="en-US"/>
          </a:p>
        </p:txBody>
      </p:sp>
    </p:spTree>
  </p:cSld>
  <p:clrMapOvr>
    <a:masterClrMapping/>
  </p:clrMapOvr>
  <p:transition>
    <p:cut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381000"/>
            <a:ext cx="8534400" cy="6172200"/>
          </a:xfrm>
        </p:spPr>
        <p:txBody>
          <a:bodyPr>
            <a:normAutofit fontScale="90000"/>
          </a:bodyPr>
          <a:lstStyle/>
          <a:p>
            <a:pPr algn="l" eaLnBrk="1" hangingPunct="1">
              <a:defRPr/>
            </a:pPr>
            <a:r>
              <a:rPr lang="en-US" sz="3200" b="0" smtClean="0">
                <a:cs typeface="Times New Roman" pitchFamily="18" charset="0"/>
              </a:rPr>
              <a:t>			MARY MAIN</a:t>
            </a:r>
            <a:br>
              <a:rPr lang="en-US" sz="3200" b="0" smtClean="0">
                <a:cs typeface="Times New Roman" pitchFamily="18" charset="0"/>
              </a:rPr>
            </a:br>
            <a:r>
              <a:rPr lang="en-US" sz="2400" b="0" smtClean="0">
                <a:cs typeface="Times New Roman" pitchFamily="18" charset="0"/>
              </a:rPr>
              <a:t> </a:t>
            </a:r>
            <a:br>
              <a:rPr lang="en-US" sz="2400" b="0" smtClean="0">
                <a:cs typeface="Times New Roman" pitchFamily="18" charset="0"/>
              </a:rPr>
            </a:br>
            <a:r>
              <a:rPr lang="en-US" sz="2800" b="0" smtClean="0">
                <a:cs typeface="Times New Roman" pitchFamily="18" charset="0"/>
              </a:rPr>
              <a:t>·	A Student of Mary Ainsworth </a:t>
            </a:r>
            <a:br>
              <a:rPr lang="en-US" sz="2800" b="0" smtClean="0">
                <a:cs typeface="Times New Roman" pitchFamily="18" charset="0"/>
              </a:rPr>
            </a:br>
            <a:r>
              <a:rPr lang="en-US" sz="2400" b="0" smtClean="0">
                <a:cs typeface="Times New Roman" pitchFamily="18" charset="0"/>
              </a:rPr>
              <a:t/>
            </a:r>
            <a:br>
              <a:rPr lang="en-US" sz="2400" b="0" smtClean="0">
                <a:cs typeface="Times New Roman" pitchFamily="18" charset="0"/>
              </a:rPr>
            </a:br>
            <a:r>
              <a:rPr lang="en-US" sz="2800" b="0" smtClean="0">
                <a:cs typeface="Times New Roman" pitchFamily="18" charset="0"/>
              </a:rPr>
              <a:t>·	“State of Mind With Respect to Attachment” </a:t>
            </a:r>
            <a:br>
              <a:rPr lang="en-US" sz="2800" b="0" smtClean="0">
                <a:cs typeface="Times New Roman" pitchFamily="18" charset="0"/>
              </a:rPr>
            </a:br>
            <a:r>
              <a:rPr lang="en-US" sz="2800" b="0" smtClean="0">
                <a:cs typeface="Times New Roman" pitchFamily="18" charset="0"/>
              </a:rPr>
              <a:t>		Study of Parent Autobiographical 				Narratives of Childhood and Correlated 			Them With Child Strange Situation 			Classifications </a:t>
            </a:r>
            <a:br>
              <a:rPr lang="en-US" sz="2800" b="0" smtClean="0">
                <a:cs typeface="Times New Roman" pitchFamily="18" charset="0"/>
              </a:rPr>
            </a:br>
            <a:r>
              <a:rPr lang="en-US" sz="2400" b="0" smtClean="0">
                <a:cs typeface="Times New Roman" pitchFamily="18" charset="0"/>
              </a:rPr>
              <a:t/>
            </a:r>
            <a:br>
              <a:rPr lang="en-US" sz="2400" b="0" smtClean="0">
                <a:cs typeface="Times New Roman" pitchFamily="18" charset="0"/>
              </a:rPr>
            </a:br>
            <a:r>
              <a:rPr lang="en-US" sz="2800" b="0" smtClean="0">
                <a:cs typeface="Times New Roman" pitchFamily="18" charset="0"/>
              </a:rPr>
              <a:t>·  	Emphasis on Both Content (What) and Process 	(How) 	“Shock the Unconscious” </a:t>
            </a:r>
            <a:br>
              <a:rPr lang="en-US" sz="2800" b="0" smtClean="0">
                <a:cs typeface="Times New Roman" pitchFamily="18" charset="0"/>
              </a:rPr>
            </a:br>
            <a:r>
              <a:rPr lang="en-US" sz="2000" b="0" smtClean="0">
                <a:cs typeface="Times New Roman" pitchFamily="18" charset="0"/>
              </a:rPr>
              <a:t/>
            </a:r>
            <a:br>
              <a:rPr lang="en-US" sz="2000" b="0" smtClean="0">
                <a:cs typeface="Times New Roman" pitchFamily="18" charset="0"/>
              </a:rPr>
            </a:br>
            <a:r>
              <a:rPr lang="en-US" sz="2800" b="0" smtClean="0">
                <a:cs typeface="Times New Roman" pitchFamily="18" charset="0"/>
              </a:rPr>
              <a:t>·    	Transgenerational Transmission</a:t>
            </a:r>
            <a:r>
              <a:rPr lang="en-US" sz="3200" b="0" smtClean="0">
                <a:cs typeface="Times New Roman" pitchFamily="18" charset="0"/>
              </a:rPr>
              <a:t> Process</a:t>
            </a:r>
          </a:p>
        </p:txBody>
      </p:sp>
    </p:spTree>
  </p:cSld>
  <p:clrMapOvr>
    <a:masterClrMapping/>
  </p:clrMapOvr>
  <p:transition>
    <p:cut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228600" y="228600"/>
            <a:ext cx="8458200" cy="990600"/>
          </a:xfrm>
        </p:spPr>
        <p:txBody>
          <a:bodyPr>
            <a:normAutofit fontScale="90000"/>
          </a:bodyPr>
          <a:lstStyle/>
          <a:p>
            <a:pPr eaLnBrk="1" hangingPunct="1">
              <a:defRPr/>
            </a:pPr>
            <a:r>
              <a:rPr lang="en-US" sz="2800" b="0" smtClean="0">
                <a:solidFill>
                  <a:srgbClr val="FFCC00"/>
                </a:solidFill>
                <a:cs typeface="Times New Roman" pitchFamily="18" charset="0"/>
              </a:rPr>
              <a:t>TRANSGENERATIONAL PROCESS</a:t>
            </a:r>
            <a:br>
              <a:rPr lang="en-US" sz="2800" b="0" smtClean="0">
                <a:solidFill>
                  <a:srgbClr val="FFCC00"/>
                </a:solidFill>
                <a:cs typeface="Times New Roman" pitchFamily="18" charset="0"/>
              </a:rPr>
            </a:br>
            <a:r>
              <a:rPr lang="en-US" sz="2800" b="0" smtClean="0">
                <a:solidFill>
                  <a:srgbClr val="FFCC00"/>
                </a:solidFill>
                <a:cs typeface="Times New Roman" pitchFamily="18" charset="0"/>
              </a:rPr>
              <a:t>AND THE ADULT ATTACHMENT INTERVIEW</a:t>
            </a:r>
            <a:r>
              <a:rPr lang="en-US" sz="3200" b="0" smtClean="0">
                <a:solidFill>
                  <a:schemeClr val="bg1"/>
                </a:solidFill>
                <a:cs typeface="Times New Roman" pitchFamily="18" charset="0"/>
              </a:rPr>
              <a:t> </a:t>
            </a:r>
          </a:p>
        </p:txBody>
      </p:sp>
      <p:sp>
        <p:nvSpPr>
          <p:cNvPr id="23555" name="Rectangle 3"/>
          <p:cNvSpPr>
            <a:spLocks noChangeArrowheads="1"/>
          </p:cNvSpPr>
          <p:nvPr/>
        </p:nvSpPr>
        <p:spPr bwMode="auto">
          <a:xfrm>
            <a:off x="228600" y="1295400"/>
            <a:ext cx="3048000" cy="1562100"/>
          </a:xfrm>
          <a:prstGeom prst="rect">
            <a:avLst/>
          </a:prstGeom>
          <a:noFill/>
          <a:ln w="9525">
            <a:solidFill>
              <a:schemeClr val="tx1"/>
            </a:solidFill>
            <a:miter lim="800000"/>
            <a:headEnd/>
            <a:tailEnd/>
          </a:ln>
        </p:spPr>
        <p:txBody>
          <a:bodyPr>
            <a:spAutoFit/>
          </a:bodyPr>
          <a:lstStyle/>
          <a:p>
            <a:pPr algn="ctr"/>
            <a:r>
              <a:rPr lang="en-US" sz="2400" b="1">
                <a:solidFill>
                  <a:schemeClr val="tx2"/>
                </a:solidFill>
                <a:cs typeface="Times New Roman" pitchFamily="18" charset="0"/>
              </a:rPr>
              <a:t>AAI Classifications of Pre-term Mothers in Third Trimester of Pregnancy</a:t>
            </a:r>
          </a:p>
        </p:txBody>
      </p:sp>
      <p:sp>
        <p:nvSpPr>
          <p:cNvPr id="23556" name="Rectangle 4"/>
          <p:cNvSpPr>
            <a:spLocks noChangeArrowheads="1"/>
          </p:cNvSpPr>
          <p:nvPr/>
        </p:nvSpPr>
        <p:spPr bwMode="auto">
          <a:xfrm>
            <a:off x="3505200" y="2949575"/>
            <a:ext cx="2895600" cy="1562100"/>
          </a:xfrm>
          <a:prstGeom prst="rect">
            <a:avLst/>
          </a:prstGeom>
          <a:noFill/>
          <a:ln w="9525">
            <a:solidFill>
              <a:schemeClr val="tx1"/>
            </a:solidFill>
            <a:miter lim="800000"/>
            <a:headEnd/>
            <a:tailEnd/>
          </a:ln>
        </p:spPr>
        <p:txBody>
          <a:bodyPr>
            <a:spAutoFit/>
          </a:bodyPr>
          <a:lstStyle/>
          <a:p>
            <a:pPr algn="ctr"/>
            <a:r>
              <a:rPr lang="en-US" sz="2400" b="1">
                <a:solidFill>
                  <a:schemeClr val="tx2"/>
                </a:solidFill>
                <a:cs typeface="Times New Roman" pitchFamily="18" charset="0"/>
              </a:rPr>
              <a:t>Child Strange Situation Classification  At Twelve –Months</a:t>
            </a:r>
          </a:p>
        </p:txBody>
      </p:sp>
      <p:sp>
        <p:nvSpPr>
          <p:cNvPr id="23557" name="Rectangle 5"/>
          <p:cNvSpPr>
            <a:spLocks noChangeArrowheads="1"/>
          </p:cNvSpPr>
          <p:nvPr/>
        </p:nvSpPr>
        <p:spPr bwMode="auto">
          <a:xfrm>
            <a:off x="6553200" y="4610100"/>
            <a:ext cx="2209800" cy="1562100"/>
          </a:xfrm>
          <a:prstGeom prst="rect">
            <a:avLst/>
          </a:prstGeom>
          <a:noFill/>
          <a:ln w="9525">
            <a:solidFill>
              <a:schemeClr val="tx1"/>
            </a:solidFill>
            <a:miter lim="800000"/>
            <a:headEnd/>
            <a:tailEnd/>
          </a:ln>
        </p:spPr>
        <p:txBody>
          <a:bodyPr>
            <a:spAutoFit/>
          </a:bodyPr>
          <a:lstStyle/>
          <a:p>
            <a:pPr algn="ctr"/>
            <a:r>
              <a:rPr lang="en-US" sz="2400" b="1">
                <a:solidFill>
                  <a:schemeClr val="tx2"/>
                </a:solidFill>
                <a:cs typeface="Times New Roman" pitchFamily="18" charset="0"/>
              </a:rPr>
              <a:t>AAI Classification 16 To 20 Years Later </a:t>
            </a:r>
          </a:p>
        </p:txBody>
      </p:sp>
      <p:sp>
        <p:nvSpPr>
          <p:cNvPr id="23558" name="Rectangle 6"/>
          <p:cNvSpPr>
            <a:spLocks noChangeArrowheads="1"/>
          </p:cNvSpPr>
          <p:nvPr/>
        </p:nvSpPr>
        <p:spPr bwMode="auto">
          <a:xfrm>
            <a:off x="381000" y="3429000"/>
            <a:ext cx="2057400" cy="1187450"/>
          </a:xfrm>
          <a:prstGeom prst="rect">
            <a:avLst/>
          </a:prstGeom>
          <a:noFill/>
          <a:ln w="9525">
            <a:noFill/>
            <a:miter lim="800000"/>
            <a:headEnd/>
            <a:tailEnd/>
          </a:ln>
        </p:spPr>
        <p:txBody>
          <a:bodyPr>
            <a:spAutoFit/>
          </a:bodyPr>
          <a:lstStyle/>
          <a:p>
            <a:pPr algn="ctr"/>
            <a:r>
              <a:rPr lang="en-US" sz="2400" b="1">
                <a:solidFill>
                  <a:schemeClr val="tx2"/>
                </a:solidFill>
                <a:cs typeface="Times New Roman" pitchFamily="18" charset="0"/>
              </a:rPr>
              <a:t>70% ACCURACY</a:t>
            </a:r>
            <a:br>
              <a:rPr lang="en-US" sz="2400" b="1">
                <a:solidFill>
                  <a:schemeClr val="tx2"/>
                </a:solidFill>
                <a:cs typeface="Times New Roman" pitchFamily="18" charset="0"/>
              </a:rPr>
            </a:br>
            <a:endParaRPr lang="en-US" sz="2400" b="1">
              <a:solidFill>
                <a:schemeClr val="tx2"/>
              </a:solidFill>
              <a:cs typeface="Times New Roman" pitchFamily="18" charset="0"/>
            </a:endParaRPr>
          </a:p>
        </p:txBody>
      </p:sp>
      <p:sp>
        <p:nvSpPr>
          <p:cNvPr id="23559" name="Rectangle 7"/>
          <p:cNvSpPr>
            <a:spLocks noChangeArrowheads="1"/>
          </p:cNvSpPr>
          <p:nvPr/>
        </p:nvSpPr>
        <p:spPr bwMode="auto">
          <a:xfrm>
            <a:off x="3581400" y="4876800"/>
            <a:ext cx="1984375" cy="1552575"/>
          </a:xfrm>
          <a:prstGeom prst="rect">
            <a:avLst/>
          </a:prstGeom>
          <a:noFill/>
          <a:ln w="9525">
            <a:noFill/>
            <a:miter lim="800000"/>
            <a:headEnd/>
            <a:tailEnd/>
          </a:ln>
        </p:spPr>
        <p:txBody>
          <a:bodyPr>
            <a:spAutoFit/>
          </a:bodyPr>
          <a:lstStyle/>
          <a:p>
            <a:pPr algn="ctr"/>
            <a:r>
              <a:rPr lang="en-US" sz="2400" b="1">
                <a:solidFill>
                  <a:schemeClr val="tx2"/>
                </a:solidFill>
                <a:cs typeface="Times New Roman" pitchFamily="18" charset="0"/>
              </a:rPr>
              <a:t>75% TO 78% ACCURACY</a:t>
            </a:r>
            <a:br>
              <a:rPr lang="en-US" sz="2400" b="1">
                <a:solidFill>
                  <a:schemeClr val="tx2"/>
                </a:solidFill>
                <a:cs typeface="Times New Roman" pitchFamily="18" charset="0"/>
              </a:rPr>
            </a:br>
            <a:endParaRPr lang="en-US" sz="2400" b="1">
              <a:solidFill>
                <a:schemeClr val="tx2"/>
              </a:solidFill>
              <a:cs typeface="Times New Roman" pitchFamily="18" charset="0"/>
            </a:endParaRPr>
          </a:p>
        </p:txBody>
      </p:sp>
      <p:sp>
        <p:nvSpPr>
          <p:cNvPr id="23560" name="AutoShape 8"/>
          <p:cNvSpPr>
            <a:spLocks noChangeArrowheads="1"/>
          </p:cNvSpPr>
          <p:nvPr/>
        </p:nvSpPr>
        <p:spPr bwMode="auto">
          <a:xfrm flipV="1">
            <a:off x="2514600" y="3124200"/>
            <a:ext cx="838200" cy="7620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CC00"/>
          </a:solidFill>
          <a:ln w="9525">
            <a:solidFill>
              <a:srgbClr val="FFCC00"/>
            </a:solidFill>
            <a:miter lim="800000"/>
            <a:headEnd/>
            <a:tailEnd/>
          </a:ln>
        </p:spPr>
        <p:txBody>
          <a:bodyPr wrap="none" anchor="ctr">
            <a:spAutoFit/>
          </a:bodyPr>
          <a:lstStyle/>
          <a:p>
            <a:endParaRPr lang="en-US"/>
          </a:p>
        </p:txBody>
      </p:sp>
      <p:sp>
        <p:nvSpPr>
          <p:cNvPr id="23561" name="AutoShape 9"/>
          <p:cNvSpPr>
            <a:spLocks noChangeArrowheads="1"/>
          </p:cNvSpPr>
          <p:nvPr/>
        </p:nvSpPr>
        <p:spPr bwMode="auto">
          <a:xfrm flipV="1">
            <a:off x="5486400" y="4724400"/>
            <a:ext cx="838200" cy="7620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CC00"/>
          </a:solidFill>
          <a:ln w="9525">
            <a:solidFill>
              <a:srgbClr val="FFCC00"/>
            </a:solidFill>
            <a:miter lim="800000"/>
            <a:headEnd/>
            <a:tailEnd/>
          </a:ln>
        </p:spPr>
        <p:txBody>
          <a:bodyPr wrap="none" anchor="ctr">
            <a:spAutoFit/>
          </a:bodyPr>
          <a:lstStyle/>
          <a:p>
            <a:endParaRPr lang="en-US"/>
          </a:p>
        </p:txBody>
      </p:sp>
    </p:spTree>
  </p:cSld>
  <p:clrMapOvr>
    <a:masterClrMapping/>
  </p:clrMapOvr>
  <p:transition>
    <p:cut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Footer Placeholder 4"/>
          <p:cNvSpPr>
            <a:spLocks noGrp="1"/>
          </p:cNvSpPr>
          <p:nvPr>
            <p:ph type="ftr" sz="quarter" idx="11"/>
          </p:nvPr>
        </p:nvSpPr>
        <p:spPr/>
        <p:txBody>
          <a:bodyPr/>
          <a:lstStyle/>
          <a:p>
            <a:r>
              <a:rPr lang="en-US"/>
              <a:t>Christian Attachment Therapy</a:t>
            </a:r>
          </a:p>
        </p:txBody>
      </p:sp>
      <p:sp>
        <p:nvSpPr>
          <p:cNvPr id="11" name="Slide Number Placeholder 5"/>
          <p:cNvSpPr>
            <a:spLocks noGrp="1"/>
          </p:cNvSpPr>
          <p:nvPr>
            <p:ph type="sldNum" sz="quarter" idx="12"/>
          </p:nvPr>
        </p:nvSpPr>
        <p:spPr/>
        <p:txBody>
          <a:bodyPr/>
          <a:lstStyle/>
          <a:p>
            <a:fld id="{CD272C98-A109-42A1-9CFB-52F3E8043925}" type="slidenum">
              <a:rPr lang="en-US"/>
              <a:pPr/>
              <a:t>43</a:t>
            </a:fld>
            <a:endParaRPr lang="en-US"/>
          </a:p>
        </p:txBody>
      </p:sp>
      <p:sp>
        <p:nvSpPr>
          <p:cNvPr id="40962" name="Rectangle 2"/>
          <p:cNvSpPr>
            <a:spLocks noGrp="1" noChangeArrowheads="1"/>
          </p:cNvSpPr>
          <p:nvPr>
            <p:ph type="title"/>
          </p:nvPr>
        </p:nvSpPr>
        <p:spPr>
          <a:xfrm>
            <a:off x="304800" y="609600"/>
            <a:ext cx="8153400" cy="1371600"/>
          </a:xfrm>
        </p:spPr>
        <p:txBody>
          <a:bodyPr>
            <a:normAutofit fontScale="90000"/>
          </a:bodyPr>
          <a:lstStyle/>
          <a:p>
            <a:pPr algn="l"/>
            <a:r>
              <a:rPr lang="en-US" sz="3200" b="1">
                <a:solidFill>
                  <a:srgbClr val="FFCC00"/>
                </a:solidFill>
                <a:cs typeface="Times New Roman" pitchFamily="18" charset="0"/>
              </a:rPr>
              <a:t>       AAI: ADULT SECURE ATTACHMENT</a:t>
            </a:r>
            <a:r>
              <a:rPr lang="en-US" sz="3200" b="1">
                <a:solidFill>
                  <a:schemeClr val="bg1"/>
                </a:solidFill>
                <a:cs typeface="Times New Roman" pitchFamily="18" charset="0"/>
              </a:rPr>
              <a:t/>
            </a:r>
            <a:br>
              <a:rPr lang="en-US" sz="3200" b="1">
                <a:solidFill>
                  <a:schemeClr val="bg1"/>
                </a:solidFill>
                <a:cs typeface="Times New Roman" pitchFamily="18" charset="0"/>
              </a:rPr>
            </a:br>
            <a:r>
              <a:rPr lang="en-US" sz="2800" b="1">
                <a:solidFill>
                  <a:schemeClr val="bg1"/>
                </a:solidFill>
                <a:cs typeface="Times New Roman" pitchFamily="18" charset="0"/>
              </a:rPr>
              <a:t> </a:t>
            </a:r>
            <a:br>
              <a:rPr lang="en-US" sz="2800" b="1">
                <a:solidFill>
                  <a:schemeClr val="bg1"/>
                </a:solidFill>
                <a:cs typeface="Times New Roman" pitchFamily="18" charset="0"/>
              </a:rPr>
            </a:br>
            <a:r>
              <a:rPr lang="en-US" sz="2800" b="1">
                <a:solidFill>
                  <a:schemeClr val="bg1"/>
                </a:solidFill>
                <a:cs typeface="Times New Roman" pitchFamily="18" charset="0"/>
              </a:rPr>
              <a:t>Category F: (Continued)</a:t>
            </a:r>
            <a:endParaRPr lang="en-US" sz="3200" b="1">
              <a:solidFill>
                <a:schemeClr val="bg1"/>
              </a:solidFill>
            </a:endParaRPr>
          </a:p>
        </p:txBody>
      </p:sp>
      <p:sp>
        <p:nvSpPr>
          <p:cNvPr id="40964" name="Rectangle 4"/>
          <p:cNvSpPr>
            <a:spLocks noChangeArrowheads="1"/>
          </p:cNvSpPr>
          <p:nvPr/>
        </p:nvSpPr>
        <p:spPr bwMode="auto">
          <a:xfrm>
            <a:off x="457200" y="2209800"/>
            <a:ext cx="3276600" cy="955675"/>
          </a:xfrm>
          <a:prstGeom prst="rect">
            <a:avLst/>
          </a:prstGeom>
          <a:noFill/>
          <a:ln w="9525">
            <a:solidFill>
              <a:schemeClr val="bg1"/>
            </a:solidFill>
            <a:miter lim="800000"/>
            <a:headEnd/>
            <a:tailEnd/>
          </a:ln>
          <a:effectLst/>
        </p:spPr>
        <p:txBody>
          <a:bodyPr>
            <a:spAutoFit/>
          </a:bodyPr>
          <a:lstStyle/>
          <a:p>
            <a:pPr algn="ctr"/>
            <a:r>
              <a:rPr lang="en-US" sz="2800"/>
              <a:t>Continuous-</a:t>
            </a:r>
            <a:br>
              <a:rPr lang="en-US" sz="2800"/>
            </a:br>
            <a:r>
              <a:rPr lang="en-US" sz="2800"/>
              <a:t>Secure  Attachment</a:t>
            </a:r>
          </a:p>
        </p:txBody>
      </p:sp>
      <p:sp>
        <p:nvSpPr>
          <p:cNvPr id="40965" name="Rectangle 5"/>
          <p:cNvSpPr>
            <a:spLocks noChangeArrowheads="1"/>
          </p:cNvSpPr>
          <p:nvPr/>
        </p:nvSpPr>
        <p:spPr bwMode="auto">
          <a:xfrm>
            <a:off x="5105400" y="2209800"/>
            <a:ext cx="3108325" cy="955675"/>
          </a:xfrm>
          <a:prstGeom prst="rect">
            <a:avLst/>
          </a:prstGeom>
          <a:noFill/>
          <a:ln w="9525">
            <a:solidFill>
              <a:schemeClr val="bg1"/>
            </a:solidFill>
            <a:miter lim="800000"/>
            <a:headEnd/>
            <a:tailEnd/>
          </a:ln>
          <a:effectLst/>
        </p:spPr>
        <p:txBody>
          <a:bodyPr wrap="none">
            <a:spAutoFit/>
          </a:bodyPr>
          <a:lstStyle/>
          <a:p>
            <a:pPr algn="ctr"/>
            <a:r>
              <a:rPr lang="en-US" sz="2800"/>
              <a:t>Earned-</a:t>
            </a:r>
            <a:br>
              <a:rPr lang="en-US" sz="2800"/>
            </a:br>
            <a:r>
              <a:rPr lang="en-US" sz="2800"/>
              <a:t>Secure Attachment</a:t>
            </a:r>
          </a:p>
        </p:txBody>
      </p:sp>
      <p:sp>
        <p:nvSpPr>
          <p:cNvPr id="40966" name="Rectangle 6"/>
          <p:cNvSpPr>
            <a:spLocks noChangeArrowheads="1"/>
          </p:cNvSpPr>
          <p:nvPr/>
        </p:nvSpPr>
        <p:spPr bwMode="auto">
          <a:xfrm>
            <a:off x="838200" y="4724400"/>
            <a:ext cx="2362200" cy="955675"/>
          </a:xfrm>
          <a:prstGeom prst="rect">
            <a:avLst/>
          </a:prstGeom>
          <a:noFill/>
          <a:ln w="9525">
            <a:solidFill>
              <a:schemeClr val="bg1"/>
            </a:solidFill>
            <a:miter lim="800000"/>
            <a:headEnd/>
            <a:tailEnd/>
          </a:ln>
          <a:effectLst/>
        </p:spPr>
        <p:txBody>
          <a:bodyPr>
            <a:spAutoFit/>
          </a:bodyPr>
          <a:lstStyle/>
          <a:p>
            <a:pPr algn="ctr"/>
            <a:r>
              <a:rPr lang="en-US" sz="2800"/>
              <a:t>Passing on “the Blessing”</a:t>
            </a:r>
          </a:p>
        </p:txBody>
      </p:sp>
      <p:sp>
        <p:nvSpPr>
          <p:cNvPr id="40967" name="Rectangle 7"/>
          <p:cNvSpPr>
            <a:spLocks noChangeArrowheads="1"/>
          </p:cNvSpPr>
          <p:nvPr/>
        </p:nvSpPr>
        <p:spPr bwMode="auto">
          <a:xfrm>
            <a:off x="5334000" y="4724400"/>
            <a:ext cx="2743200" cy="955675"/>
          </a:xfrm>
          <a:prstGeom prst="rect">
            <a:avLst/>
          </a:prstGeom>
          <a:noFill/>
          <a:ln w="9525">
            <a:solidFill>
              <a:schemeClr val="bg1"/>
            </a:solidFill>
            <a:miter lim="800000"/>
            <a:headEnd/>
            <a:tailEnd/>
          </a:ln>
          <a:effectLst/>
        </p:spPr>
        <p:txBody>
          <a:bodyPr>
            <a:spAutoFit/>
          </a:bodyPr>
          <a:lstStyle/>
          <a:p>
            <a:pPr algn="ctr"/>
            <a:r>
              <a:rPr lang="en-US" sz="2800"/>
              <a:t>Breaking the Cycle of Abuse</a:t>
            </a:r>
          </a:p>
        </p:txBody>
      </p:sp>
      <p:sp>
        <p:nvSpPr>
          <p:cNvPr id="40968" name="AutoShape 8"/>
          <p:cNvSpPr>
            <a:spLocks noChangeArrowheads="1"/>
          </p:cNvSpPr>
          <p:nvPr/>
        </p:nvSpPr>
        <p:spPr bwMode="auto">
          <a:xfrm>
            <a:off x="1371600" y="3733800"/>
            <a:ext cx="1295400" cy="1066800"/>
          </a:xfrm>
          <a:prstGeom prst="downArrow">
            <a:avLst>
              <a:gd name="adj1" fmla="val 50000"/>
              <a:gd name="adj2" fmla="val 25000"/>
            </a:avLst>
          </a:prstGeom>
          <a:solidFill>
            <a:srgbClr val="FFCC00"/>
          </a:solidFill>
          <a:ln w="9525">
            <a:solidFill>
              <a:srgbClr val="FFCC00"/>
            </a:solidFill>
            <a:miter lim="800000"/>
            <a:headEnd/>
            <a:tailEnd/>
          </a:ln>
          <a:effectLst/>
        </p:spPr>
        <p:txBody>
          <a:bodyPr wrap="none" anchor="ctr">
            <a:spAutoFit/>
          </a:bodyPr>
          <a:lstStyle/>
          <a:p>
            <a:endParaRPr lang="en-US"/>
          </a:p>
        </p:txBody>
      </p:sp>
      <p:sp>
        <p:nvSpPr>
          <p:cNvPr id="40969" name="AutoShape 9"/>
          <p:cNvSpPr>
            <a:spLocks noChangeArrowheads="1"/>
          </p:cNvSpPr>
          <p:nvPr/>
        </p:nvSpPr>
        <p:spPr bwMode="auto">
          <a:xfrm>
            <a:off x="6096000" y="3352800"/>
            <a:ext cx="1295400" cy="1066800"/>
          </a:xfrm>
          <a:prstGeom prst="downArrow">
            <a:avLst>
              <a:gd name="adj1" fmla="val 50000"/>
              <a:gd name="adj2" fmla="val 25000"/>
            </a:avLst>
          </a:prstGeom>
          <a:solidFill>
            <a:srgbClr val="FFCC00"/>
          </a:solidFill>
          <a:ln w="9525">
            <a:solidFill>
              <a:srgbClr val="FFCC00"/>
            </a:solidFill>
            <a:miter lim="800000"/>
            <a:headEnd/>
            <a:tailEnd/>
          </a:ln>
          <a:effectLst/>
        </p:spPr>
        <p:txBody>
          <a:bodyPr wrap="none" anchor="ctr">
            <a:spAutoFit/>
          </a:bodyPr>
          <a:lstStyle/>
          <a:p>
            <a:endParaRPr lang="en-US"/>
          </a:p>
        </p:txBody>
      </p:sp>
    </p:spTree>
  </p:cSld>
  <p:clrMapOvr>
    <a:masterClrMapping/>
  </p:clrMapOvr>
  <p:transition>
    <p:cut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pPr eaLnBrk="1" hangingPunct="1">
              <a:defRPr/>
            </a:pPr>
            <a:r>
              <a:rPr lang="en-US" smtClean="0"/>
              <a:t>Core Beliefs</a:t>
            </a:r>
            <a:br>
              <a:rPr lang="en-US" smtClean="0"/>
            </a:br>
            <a:r>
              <a:rPr lang="en-US" smtClean="0"/>
              <a:t>Relationship Rules</a:t>
            </a:r>
          </a:p>
        </p:txBody>
      </p:sp>
      <p:sp>
        <p:nvSpPr>
          <p:cNvPr id="44035" name="Oval 3"/>
          <p:cNvSpPr>
            <a:spLocks noChangeArrowheads="1"/>
          </p:cNvSpPr>
          <p:nvPr/>
        </p:nvSpPr>
        <p:spPr bwMode="auto">
          <a:xfrm>
            <a:off x="1600200" y="2590800"/>
            <a:ext cx="2667000" cy="2819400"/>
          </a:xfrm>
          <a:prstGeom prst="ellipse">
            <a:avLst/>
          </a:prstGeom>
          <a:noFill/>
          <a:ln w="76200">
            <a:solidFill>
              <a:schemeClr val="tx2"/>
            </a:solidFill>
            <a:round/>
            <a:headEnd/>
            <a:tailEnd/>
          </a:ln>
        </p:spPr>
        <p:txBody>
          <a:bodyPr wrap="none" anchor="ctr"/>
          <a:lstStyle/>
          <a:p>
            <a:endParaRPr lang="en-US"/>
          </a:p>
        </p:txBody>
      </p:sp>
      <p:sp>
        <p:nvSpPr>
          <p:cNvPr id="44036" name="Oval 4"/>
          <p:cNvSpPr>
            <a:spLocks noChangeArrowheads="1"/>
          </p:cNvSpPr>
          <p:nvPr/>
        </p:nvSpPr>
        <p:spPr bwMode="auto">
          <a:xfrm>
            <a:off x="4038600" y="2590800"/>
            <a:ext cx="2590800" cy="2819400"/>
          </a:xfrm>
          <a:prstGeom prst="ellipse">
            <a:avLst/>
          </a:prstGeom>
          <a:noFill/>
          <a:ln w="76200">
            <a:solidFill>
              <a:schemeClr val="tx2"/>
            </a:solidFill>
            <a:round/>
            <a:headEnd/>
            <a:tailEnd/>
          </a:ln>
        </p:spPr>
        <p:txBody>
          <a:bodyPr wrap="none" anchor="ctr"/>
          <a:lstStyle/>
          <a:p>
            <a:endParaRPr lang="en-US"/>
          </a:p>
        </p:txBody>
      </p:sp>
      <p:sp>
        <p:nvSpPr>
          <p:cNvPr id="44037" name="Text Box 5"/>
          <p:cNvSpPr txBox="1">
            <a:spLocks noChangeArrowheads="1"/>
          </p:cNvSpPr>
          <p:nvPr/>
        </p:nvSpPr>
        <p:spPr bwMode="auto">
          <a:xfrm>
            <a:off x="2590800" y="1905000"/>
            <a:ext cx="674688" cy="457200"/>
          </a:xfrm>
          <a:prstGeom prst="rect">
            <a:avLst/>
          </a:prstGeom>
          <a:noFill/>
          <a:ln w="9525">
            <a:noFill/>
            <a:miter lim="800000"/>
            <a:headEnd/>
            <a:tailEnd/>
          </a:ln>
        </p:spPr>
        <p:txBody>
          <a:bodyPr wrap="none">
            <a:spAutoFit/>
          </a:bodyPr>
          <a:lstStyle/>
          <a:p>
            <a:r>
              <a:rPr lang="en-US" sz="2400">
                <a:solidFill>
                  <a:schemeClr val="tx2"/>
                </a:solidFill>
              </a:rPr>
              <a:t>Self</a:t>
            </a:r>
          </a:p>
        </p:txBody>
      </p:sp>
      <p:sp>
        <p:nvSpPr>
          <p:cNvPr id="44038" name="Text Box 6"/>
          <p:cNvSpPr txBox="1">
            <a:spLocks noChangeArrowheads="1"/>
          </p:cNvSpPr>
          <p:nvPr/>
        </p:nvSpPr>
        <p:spPr bwMode="auto">
          <a:xfrm>
            <a:off x="4724400" y="1905000"/>
            <a:ext cx="877888" cy="457200"/>
          </a:xfrm>
          <a:prstGeom prst="rect">
            <a:avLst/>
          </a:prstGeom>
          <a:noFill/>
          <a:ln w="9525">
            <a:noFill/>
            <a:miter lim="800000"/>
            <a:headEnd/>
            <a:tailEnd/>
          </a:ln>
        </p:spPr>
        <p:txBody>
          <a:bodyPr wrap="none">
            <a:spAutoFit/>
          </a:bodyPr>
          <a:lstStyle/>
          <a:p>
            <a:r>
              <a:rPr lang="en-US" sz="2400">
                <a:solidFill>
                  <a:schemeClr val="tx2"/>
                </a:solidFill>
              </a:rPr>
              <a:t>Other</a:t>
            </a:r>
          </a:p>
        </p:txBody>
      </p:sp>
      <p:sp>
        <p:nvSpPr>
          <p:cNvPr id="44039" name="Text Box 7"/>
          <p:cNvSpPr txBox="1">
            <a:spLocks noChangeArrowheads="1"/>
          </p:cNvSpPr>
          <p:nvPr/>
        </p:nvSpPr>
        <p:spPr bwMode="auto">
          <a:xfrm>
            <a:off x="2133600" y="3429000"/>
            <a:ext cx="1603375" cy="915988"/>
          </a:xfrm>
          <a:prstGeom prst="rect">
            <a:avLst/>
          </a:prstGeom>
          <a:noFill/>
          <a:ln w="9525">
            <a:noFill/>
            <a:miter lim="800000"/>
            <a:headEnd/>
            <a:tailEnd/>
          </a:ln>
        </p:spPr>
        <p:txBody>
          <a:bodyPr wrap="none">
            <a:spAutoFit/>
          </a:bodyPr>
          <a:lstStyle/>
          <a:p>
            <a:pPr>
              <a:buFontTx/>
              <a:buChar char="•"/>
            </a:pPr>
            <a:r>
              <a:rPr lang="en-US">
                <a:solidFill>
                  <a:schemeClr val="tx2"/>
                </a:solidFill>
              </a:rPr>
              <a:t>Am I worthy? </a:t>
            </a:r>
          </a:p>
          <a:p>
            <a:pPr>
              <a:buFontTx/>
              <a:buChar char="•"/>
            </a:pPr>
            <a:r>
              <a:rPr lang="en-US">
                <a:solidFill>
                  <a:schemeClr val="tx2"/>
                </a:solidFill>
              </a:rPr>
              <a:t>Am I capable?</a:t>
            </a:r>
          </a:p>
          <a:p>
            <a:pPr>
              <a:buFontTx/>
              <a:buChar char="•"/>
            </a:pPr>
            <a:r>
              <a:rPr lang="en-US">
                <a:solidFill>
                  <a:schemeClr val="tx2"/>
                </a:solidFill>
              </a:rPr>
              <a:t>Am I willing?</a:t>
            </a:r>
          </a:p>
        </p:txBody>
      </p:sp>
      <p:sp>
        <p:nvSpPr>
          <p:cNvPr id="44040" name="Text Box 8"/>
          <p:cNvSpPr txBox="1">
            <a:spLocks noChangeArrowheads="1"/>
          </p:cNvSpPr>
          <p:nvPr/>
        </p:nvSpPr>
        <p:spPr bwMode="auto">
          <a:xfrm>
            <a:off x="4419600" y="3276600"/>
            <a:ext cx="2219325" cy="1555750"/>
          </a:xfrm>
          <a:prstGeom prst="rect">
            <a:avLst/>
          </a:prstGeom>
          <a:noFill/>
          <a:ln w="9525">
            <a:noFill/>
            <a:miter lim="800000"/>
            <a:headEnd/>
            <a:tailEnd/>
          </a:ln>
        </p:spPr>
        <p:txBody>
          <a:bodyPr wrap="none">
            <a:spAutoFit/>
          </a:bodyPr>
          <a:lstStyle/>
          <a:p>
            <a:pPr>
              <a:buFontTx/>
              <a:buChar char="•"/>
            </a:pPr>
            <a:r>
              <a:rPr lang="en-US">
                <a:solidFill>
                  <a:schemeClr val="tx2"/>
                </a:solidFill>
              </a:rPr>
              <a:t>Are you trustworthy?</a:t>
            </a:r>
          </a:p>
          <a:p>
            <a:pPr>
              <a:buFontTx/>
              <a:buChar char="•"/>
            </a:pPr>
            <a:r>
              <a:rPr lang="en-US">
                <a:solidFill>
                  <a:schemeClr val="tx2"/>
                </a:solidFill>
              </a:rPr>
              <a:t>Are accessible?</a:t>
            </a:r>
          </a:p>
          <a:p>
            <a:pPr>
              <a:buFontTx/>
              <a:buChar char="•"/>
            </a:pPr>
            <a:r>
              <a:rPr lang="en-US">
                <a:solidFill>
                  <a:schemeClr val="tx2"/>
                </a:solidFill>
              </a:rPr>
              <a:t>Are you capable?</a:t>
            </a:r>
          </a:p>
          <a:p>
            <a:pPr>
              <a:buFontTx/>
              <a:buChar char="•"/>
            </a:pPr>
            <a:r>
              <a:rPr lang="en-US">
                <a:solidFill>
                  <a:schemeClr val="tx2"/>
                </a:solidFill>
              </a:rPr>
              <a:t>Are you willing?</a:t>
            </a:r>
          </a:p>
          <a:p>
            <a:endParaRPr lang="en-US" sz="2400">
              <a:solidFill>
                <a:schemeClr val="tx2"/>
              </a:solidFill>
            </a:endParaRPr>
          </a:p>
        </p:txBody>
      </p:sp>
    </p:spTree>
  </p:cSld>
  <p:clrMapOvr>
    <a:masterClrMapping/>
  </p:clrMapOvr>
  <p:transition>
    <p:cut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304800"/>
            <a:ext cx="7772400" cy="1143000"/>
          </a:xfrm>
        </p:spPr>
        <p:txBody>
          <a:bodyPr/>
          <a:lstStyle/>
          <a:p>
            <a:pPr eaLnBrk="1" hangingPunct="1">
              <a:defRPr/>
            </a:pPr>
            <a:r>
              <a:rPr lang="en-US" sz="2800" smtClean="0"/>
              <a:t>IWM’s: Relationship Rules </a:t>
            </a:r>
          </a:p>
        </p:txBody>
      </p:sp>
      <p:graphicFrame>
        <p:nvGraphicFramePr>
          <p:cNvPr id="20511" name="Group 31"/>
          <p:cNvGraphicFramePr>
            <a:graphicFrameLocks noGrp="1"/>
          </p:cNvGraphicFramePr>
          <p:nvPr/>
        </p:nvGraphicFramePr>
        <p:xfrm>
          <a:off x="533400" y="990600"/>
          <a:ext cx="7848600" cy="5284153"/>
        </p:xfrm>
        <a:graphic>
          <a:graphicData uri="http://schemas.openxmlformats.org/drawingml/2006/table">
            <a:tbl>
              <a:tblPr/>
              <a:tblGrid>
                <a:gridCol w="3924300"/>
                <a:gridCol w="3924300"/>
              </a:tblGrid>
              <a:tr h="23622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1"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Secure Attachment</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500" b="1"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Self Dimension</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I’m worthy of love</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I’m capable of getting the love I need</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500" b="1"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Other Dimension</a:t>
                      </a:r>
                      <a:endPar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endParaRP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Others are willing and able to love me</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I can count on you to be there for me</a:t>
                      </a:r>
                      <a:endParaRPr kumimoji="0" lang="en-US" sz="1500" b="1"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Avoidant Attachment</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5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Self Dimension</a:t>
                      </a:r>
                      <a:endPar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I’m worthy of love (false pride)</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I’m capable of getting love I want and need (false sense of mastery)</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5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Other Dimension</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Others are incompetent</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Others are untrustworthy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257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Ambivalent Attachment</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5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Self Dimension</a:t>
                      </a:r>
                      <a:endPar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I am not worth of love (I feel flawed)</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I’m not able to get love I need without being angry or clingy</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5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Other Dimension</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Capable but unwilling (bc my flaws)</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May abandon me (bc my flaws)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Fearful Attachment</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500" b="1"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Self Dimension</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I’m not worthy of love</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I’m unable to get the love I need</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500" b="1"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Other Dimension</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Others are unwilling</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Others are unable</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r>
                        <a:rPr kumimoji="0" lang="en-US" sz="1500" b="0" i="0" u="none" strike="noStrike" cap="none" normalizeH="0" baseline="0" dirty="0" smtClean="0">
                          <a:ln>
                            <a:noFill/>
                          </a:ln>
                          <a:solidFill>
                            <a:schemeClr val="tx2"/>
                          </a:solidFill>
                          <a:effectLst>
                            <a:outerShdw blurRad="38100" dist="38100" dir="2700000" algn="tl">
                              <a:srgbClr val="000000"/>
                            </a:outerShdw>
                          </a:effectLst>
                          <a:latin typeface="Times New Roman" pitchFamily="18" charset="0"/>
                          <a:cs typeface="Arial" charset="0"/>
                        </a:rPr>
                        <a:t>Others are abusive, I deserve 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18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5073" name="Text Box 20"/>
          <p:cNvSpPr txBox="1">
            <a:spLocks noChangeArrowheads="1"/>
          </p:cNvSpPr>
          <p:nvPr/>
        </p:nvSpPr>
        <p:spPr bwMode="auto">
          <a:xfrm>
            <a:off x="4038600" y="381000"/>
            <a:ext cx="877888" cy="457200"/>
          </a:xfrm>
          <a:prstGeom prst="rect">
            <a:avLst/>
          </a:prstGeom>
          <a:noFill/>
          <a:ln w="9525">
            <a:noFill/>
            <a:miter lim="800000"/>
            <a:headEnd/>
            <a:tailEnd/>
          </a:ln>
        </p:spPr>
        <p:txBody>
          <a:bodyPr wrap="none">
            <a:spAutoFit/>
          </a:bodyPr>
          <a:lstStyle/>
          <a:p>
            <a:r>
              <a:rPr lang="en-US" sz="2400"/>
              <a:t>Other</a:t>
            </a:r>
          </a:p>
        </p:txBody>
      </p:sp>
      <p:sp>
        <p:nvSpPr>
          <p:cNvPr id="45074" name="Text Box 26"/>
          <p:cNvSpPr txBox="1">
            <a:spLocks noChangeArrowheads="1"/>
          </p:cNvSpPr>
          <p:nvPr/>
        </p:nvSpPr>
        <p:spPr bwMode="auto">
          <a:xfrm>
            <a:off x="-19050" y="3200400"/>
            <a:ext cx="549275" cy="582613"/>
          </a:xfrm>
          <a:prstGeom prst="rect">
            <a:avLst/>
          </a:prstGeom>
          <a:noFill/>
          <a:ln w="9525">
            <a:noFill/>
            <a:miter lim="800000"/>
            <a:headEnd/>
            <a:tailEnd/>
          </a:ln>
        </p:spPr>
        <p:txBody>
          <a:bodyPr vert="eaVert" wrap="none">
            <a:spAutoFit/>
          </a:bodyPr>
          <a:lstStyle/>
          <a:p>
            <a:r>
              <a:rPr lang="en-US" sz="2400"/>
              <a:t>Self</a:t>
            </a:r>
          </a:p>
        </p:txBody>
      </p:sp>
      <p:sp>
        <p:nvSpPr>
          <p:cNvPr id="45075" name="Text Box 27"/>
          <p:cNvSpPr txBox="1">
            <a:spLocks noChangeArrowheads="1"/>
          </p:cNvSpPr>
          <p:nvPr/>
        </p:nvSpPr>
        <p:spPr bwMode="auto">
          <a:xfrm>
            <a:off x="136525" y="1941513"/>
            <a:ext cx="312738" cy="366712"/>
          </a:xfrm>
          <a:prstGeom prst="rect">
            <a:avLst/>
          </a:prstGeom>
          <a:noFill/>
          <a:ln w="9525">
            <a:noFill/>
            <a:miter lim="800000"/>
            <a:headEnd/>
            <a:tailEnd/>
          </a:ln>
        </p:spPr>
        <p:txBody>
          <a:bodyPr wrap="none">
            <a:spAutoFit/>
          </a:bodyPr>
          <a:lstStyle/>
          <a:p>
            <a:r>
              <a:rPr lang="en-US"/>
              <a:t>+</a:t>
            </a:r>
          </a:p>
        </p:txBody>
      </p:sp>
      <p:sp>
        <p:nvSpPr>
          <p:cNvPr id="45076" name="Text Box 28"/>
          <p:cNvSpPr txBox="1">
            <a:spLocks noChangeArrowheads="1"/>
          </p:cNvSpPr>
          <p:nvPr/>
        </p:nvSpPr>
        <p:spPr bwMode="auto">
          <a:xfrm>
            <a:off x="136525" y="4913313"/>
            <a:ext cx="298450" cy="366712"/>
          </a:xfrm>
          <a:prstGeom prst="rect">
            <a:avLst/>
          </a:prstGeom>
          <a:noFill/>
          <a:ln w="9525">
            <a:noFill/>
            <a:miter lim="800000"/>
            <a:headEnd/>
            <a:tailEnd/>
          </a:ln>
        </p:spPr>
        <p:txBody>
          <a:bodyPr wrap="none">
            <a:spAutoFit/>
          </a:bodyPr>
          <a:lstStyle/>
          <a:p>
            <a:r>
              <a:rPr lang="en-US"/>
              <a:t>_</a:t>
            </a:r>
          </a:p>
        </p:txBody>
      </p:sp>
      <p:sp>
        <p:nvSpPr>
          <p:cNvPr id="45077" name="Text Box 29"/>
          <p:cNvSpPr txBox="1">
            <a:spLocks noChangeArrowheads="1"/>
          </p:cNvSpPr>
          <p:nvPr/>
        </p:nvSpPr>
        <p:spPr bwMode="auto">
          <a:xfrm>
            <a:off x="2270125" y="493713"/>
            <a:ext cx="312738" cy="366712"/>
          </a:xfrm>
          <a:prstGeom prst="rect">
            <a:avLst/>
          </a:prstGeom>
          <a:noFill/>
          <a:ln w="9525">
            <a:noFill/>
            <a:miter lim="800000"/>
            <a:headEnd/>
            <a:tailEnd/>
          </a:ln>
        </p:spPr>
        <p:txBody>
          <a:bodyPr wrap="none">
            <a:spAutoFit/>
          </a:bodyPr>
          <a:lstStyle/>
          <a:p>
            <a:r>
              <a:rPr lang="en-US"/>
              <a:t>+</a:t>
            </a:r>
          </a:p>
        </p:txBody>
      </p:sp>
      <p:sp>
        <p:nvSpPr>
          <p:cNvPr id="45078" name="Text Box 30"/>
          <p:cNvSpPr txBox="1">
            <a:spLocks noChangeArrowheads="1"/>
          </p:cNvSpPr>
          <p:nvPr/>
        </p:nvSpPr>
        <p:spPr bwMode="auto">
          <a:xfrm>
            <a:off x="6096000" y="381000"/>
            <a:ext cx="412750" cy="366713"/>
          </a:xfrm>
          <a:prstGeom prst="rect">
            <a:avLst/>
          </a:prstGeom>
          <a:noFill/>
          <a:ln w="9525">
            <a:noFill/>
            <a:miter lim="800000"/>
            <a:headEnd/>
            <a:tailEnd/>
          </a:ln>
        </p:spPr>
        <p:txBody>
          <a:bodyPr wrap="none">
            <a:spAutoFit/>
          </a:bodyPr>
          <a:lstStyle/>
          <a:p>
            <a:r>
              <a:rPr lang="en-US"/>
              <a:t>__</a:t>
            </a:r>
          </a:p>
        </p:txBody>
      </p:sp>
    </p:spTree>
  </p:cSld>
  <p:clrMapOvr>
    <a:masterClrMapping/>
  </p:clrMapOvr>
  <p:transition>
    <p:cut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304800"/>
            <a:ext cx="7772400" cy="1143000"/>
          </a:xfrm>
        </p:spPr>
        <p:txBody>
          <a:bodyPr/>
          <a:lstStyle/>
          <a:p>
            <a:pPr eaLnBrk="1" hangingPunct="1">
              <a:defRPr/>
            </a:pPr>
            <a:r>
              <a:rPr lang="en-US" smtClean="0"/>
              <a:t>Attachment and Feelings</a:t>
            </a:r>
          </a:p>
        </p:txBody>
      </p:sp>
      <p:graphicFrame>
        <p:nvGraphicFramePr>
          <p:cNvPr id="21524" name="Group 20"/>
          <p:cNvGraphicFramePr>
            <a:graphicFrameLocks noGrp="1"/>
          </p:cNvGraphicFramePr>
          <p:nvPr/>
        </p:nvGraphicFramePr>
        <p:xfrm>
          <a:off x="152400" y="762000"/>
          <a:ext cx="8991600" cy="9014524"/>
        </p:xfrm>
        <a:graphic>
          <a:graphicData uri="http://schemas.openxmlformats.org/drawingml/2006/table">
            <a:tbl>
              <a:tblPr/>
              <a:tblGrid>
                <a:gridCol w="4495800"/>
                <a:gridCol w="4495800"/>
              </a:tblGrid>
              <a:tr h="2963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32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Secure Attachment</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4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 </a:t>
                      </a: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Full range</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Good control</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Self-soothes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Shares feelings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Ok with others’ feelings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Capable of accurate empathy</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pPr>
                      <a:endPar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32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Avoidant Attachment</a:t>
                      </a:r>
                      <a:endPar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Restricted Range</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Too much control</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Uses things to soothe self, prone to addictions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Keeps feelings at a distance</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Doesn’t share feelings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Restricted empathy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321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32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Ambivalent Attachment</a:t>
                      </a:r>
                      <a:endParaRPr kumimoji="0" lang="en-US" sz="20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Full range</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Poor control</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Can’t self soothe</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Shares Feelings too much</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Overwhelms others with their feelings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Uses feelings instrumentally to gain proximity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32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Disorganized Attachment</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Full Range, but few positive feelings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Poor control</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Can’t self-soothe</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Can’t really share with others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Overwhelmed by others feelings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Dissociates when in face of strong emotion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92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18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cut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304800"/>
            <a:ext cx="7772400" cy="1143000"/>
          </a:xfrm>
        </p:spPr>
        <p:txBody>
          <a:bodyPr/>
          <a:lstStyle/>
          <a:p>
            <a:pPr eaLnBrk="1" hangingPunct="1">
              <a:defRPr/>
            </a:pPr>
            <a:r>
              <a:rPr lang="en-US" smtClean="0"/>
              <a:t>Attachment and Intimacy</a:t>
            </a:r>
          </a:p>
        </p:txBody>
      </p:sp>
      <p:graphicFrame>
        <p:nvGraphicFramePr>
          <p:cNvPr id="65553" name="Group 17"/>
          <p:cNvGraphicFramePr>
            <a:graphicFrameLocks noGrp="1"/>
          </p:cNvGraphicFramePr>
          <p:nvPr/>
        </p:nvGraphicFramePr>
        <p:xfrm>
          <a:off x="152400" y="762000"/>
          <a:ext cx="8991600" cy="8931593"/>
        </p:xfrm>
        <a:graphic>
          <a:graphicData uri="http://schemas.openxmlformats.org/drawingml/2006/table">
            <a:tbl>
              <a:tblPr/>
              <a:tblGrid>
                <a:gridCol w="4495800"/>
                <a:gridCol w="4495800"/>
              </a:tblGrid>
              <a:tr h="2963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32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Secure Attachment</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Comfortable with closeness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Shares feelings and dreams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Willing to commit</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Balances closeness and distance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32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Avoidant Attachment</a:t>
                      </a:r>
                      <a:endPar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Not comfortable with closeness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Withholds feelings and dreams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Difficulty with commitment</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Distances </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endPar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92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32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Ambivalent Attachment</a:t>
                      </a:r>
                      <a:endParaRPr kumimoji="0" lang="en-US" sz="20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Desires closeness, but never seems to have enough</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Wants to merge with other</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Preoccupied with abandonment</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Clings and criticizes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Crisis</a:t>
                      </a: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sym typeface="Wingdings" pitchFamily="2" charset="2"/>
                        </a:rPr>
                        <a:t>attachment</a:t>
                      </a:r>
                      <a:endPar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endPar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3200" b="1" i="1"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Disorganized Attachment</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Desires closeness, but fears and avoids it</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Wants to merge, then wants to distance</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Terrified of abandonment</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Sabotages closeness</a:t>
                      </a:r>
                    </a:p>
                    <a:p>
                      <a:pPr marL="0" marR="0" lvl="0" indent="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Ø"/>
                        <a:tabLst/>
                      </a:pPr>
                      <a:r>
                        <a:rPr kumimoji="0" lang="en-US" sz="20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rPr>
                        <a:t>Attracted to people who victimize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92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1800" b="0"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1800" b="1" i="0" u="none" strike="noStrike" cap="none" normalizeH="0" baseline="0" smtClean="0">
                        <a:ln>
                          <a:noFill/>
                        </a:ln>
                        <a:solidFill>
                          <a:schemeClr val="tx2"/>
                        </a:solidFill>
                        <a:effectLst>
                          <a:outerShdw blurRad="38100" dist="38100" dir="2700000" algn="tl">
                            <a:srgbClr val="000000"/>
                          </a:outerShdw>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cut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7" name="Rectangle 3"/>
          <p:cNvSpPr>
            <a:spLocks noGrp="1" noChangeArrowheads="1"/>
          </p:cNvSpPr>
          <p:nvPr>
            <p:ph idx="1"/>
          </p:nvPr>
        </p:nvSpPr>
        <p:spPr/>
        <p:txBody>
          <a:bodyPr/>
          <a:lstStyle/>
          <a:p>
            <a:r>
              <a:rPr lang="en-US" sz="2800"/>
              <a:t>Kirkpatric</a:t>
            </a:r>
          </a:p>
          <a:p>
            <a:pPr lvl="1"/>
            <a:r>
              <a:rPr lang="en-US" sz="2400"/>
              <a:t>Reframes attachment within religious context</a:t>
            </a:r>
          </a:p>
          <a:p>
            <a:r>
              <a:rPr lang="en-US" sz="2800"/>
              <a:t>Christian conception of God satisfies Ainsworth’s attachment criteria:</a:t>
            </a:r>
          </a:p>
          <a:p>
            <a:pPr lvl="1">
              <a:buFont typeface="Wingdings" pitchFamily="2" charset="2"/>
              <a:buChar char="Ø"/>
            </a:pPr>
            <a:r>
              <a:rPr lang="en-US" sz="2400">
                <a:solidFill>
                  <a:schemeClr val="tx2"/>
                </a:solidFill>
              </a:rPr>
              <a:t>Seeks closeness in times of trouble</a:t>
            </a:r>
          </a:p>
          <a:p>
            <a:pPr lvl="1">
              <a:buFont typeface="Wingdings" pitchFamily="2" charset="2"/>
              <a:buChar char="Ø"/>
            </a:pPr>
            <a:r>
              <a:rPr lang="en-US" sz="2400">
                <a:solidFill>
                  <a:schemeClr val="tx2"/>
                </a:solidFill>
              </a:rPr>
              <a:t>Safe Haven </a:t>
            </a:r>
          </a:p>
          <a:p>
            <a:pPr lvl="1">
              <a:buFont typeface="Wingdings" pitchFamily="2" charset="2"/>
              <a:buChar char="Ø"/>
            </a:pPr>
            <a:r>
              <a:rPr lang="en-US" sz="2400">
                <a:solidFill>
                  <a:schemeClr val="tx2"/>
                </a:solidFill>
              </a:rPr>
              <a:t>Exploration</a:t>
            </a:r>
          </a:p>
          <a:p>
            <a:pPr lvl="1">
              <a:buFont typeface="Wingdings" pitchFamily="2" charset="2"/>
              <a:buChar char="Ø"/>
            </a:pPr>
            <a:r>
              <a:rPr lang="en-US" sz="2400">
                <a:solidFill>
                  <a:schemeClr val="tx2"/>
                </a:solidFill>
              </a:rPr>
              <a:t>Separation</a:t>
            </a:r>
            <a:r>
              <a:rPr lang="en-US" sz="2400">
                <a:solidFill>
                  <a:schemeClr val="tx2"/>
                </a:solidFill>
                <a:sym typeface="Wingdings" pitchFamily="2" charset="2"/>
              </a:rPr>
              <a:t>anxiety/anger</a:t>
            </a:r>
          </a:p>
          <a:p>
            <a:pPr lvl="1">
              <a:buFont typeface="Wingdings" pitchFamily="2" charset="2"/>
              <a:buChar char="Ø"/>
            </a:pPr>
            <a:r>
              <a:rPr lang="en-US" sz="2400">
                <a:solidFill>
                  <a:schemeClr val="tx2"/>
                </a:solidFill>
                <a:sym typeface="Wingdings" pitchFamily="2" charset="2"/>
              </a:rPr>
              <a:t>LossGrief</a:t>
            </a:r>
            <a:endParaRPr lang="en-US" sz="1800"/>
          </a:p>
          <a:p>
            <a:endParaRPr lang="en-US" sz="2800"/>
          </a:p>
        </p:txBody>
      </p:sp>
      <p:sp>
        <p:nvSpPr>
          <p:cNvPr id="5" name="Footer Placeholder 4"/>
          <p:cNvSpPr>
            <a:spLocks noGrp="1"/>
          </p:cNvSpPr>
          <p:nvPr>
            <p:ph type="ftr" sz="quarter" idx="11"/>
          </p:nvPr>
        </p:nvSpPr>
        <p:spPr/>
        <p:txBody>
          <a:bodyPr/>
          <a:lstStyle/>
          <a:p>
            <a:r>
              <a:rPr lang="en-US"/>
              <a:t>Christian Attachment Therapy</a:t>
            </a:r>
          </a:p>
        </p:txBody>
      </p:sp>
      <p:sp>
        <p:nvSpPr>
          <p:cNvPr id="6" name="Slide Number Placeholder 5"/>
          <p:cNvSpPr>
            <a:spLocks noGrp="1"/>
          </p:cNvSpPr>
          <p:nvPr>
            <p:ph type="sldNum" sz="quarter" idx="12"/>
          </p:nvPr>
        </p:nvSpPr>
        <p:spPr/>
        <p:txBody>
          <a:bodyPr/>
          <a:lstStyle/>
          <a:p>
            <a:fld id="{D1057874-5EEB-46DE-B1C7-B809C3399042}" type="slidenum">
              <a:rPr lang="en-US"/>
              <a:pPr/>
              <a:t>48</a:t>
            </a:fld>
            <a:endParaRPr lang="en-US"/>
          </a:p>
        </p:txBody>
      </p:sp>
      <p:sp>
        <p:nvSpPr>
          <p:cNvPr id="241666" name="Rectangle 2"/>
          <p:cNvSpPr>
            <a:spLocks noGrp="1" noChangeArrowheads="1"/>
          </p:cNvSpPr>
          <p:nvPr>
            <p:ph type="title"/>
          </p:nvPr>
        </p:nvSpPr>
        <p:spPr/>
        <p:txBody>
          <a:bodyPr>
            <a:normAutofit fontScale="90000"/>
          </a:bodyPr>
          <a:lstStyle/>
          <a:p>
            <a:r>
              <a:rPr lang="en-US"/>
              <a:t>God and You:</a:t>
            </a:r>
            <a:br>
              <a:rPr lang="en-US"/>
            </a:br>
            <a:r>
              <a:rPr lang="en-US"/>
              <a:t> Attachment and Spirituality </a:t>
            </a:r>
          </a:p>
        </p:txBody>
      </p:sp>
    </p:spTree>
  </p:cSld>
  <p:clrMapOvr>
    <a:masterClrMapping/>
  </p:clrMapOvr>
  <p:transition>
    <p:cut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1" name="Rectangle 3"/>
          <p:cNvSpPr>
            <a:spLocks noGrp="1" noChangeArrowheads="1"/>
          </p:cNvSpPr>
          <p:nvPr>
            <p:ph idx="1"/>
          </p:nvPr>
        </p:nvSpPr>
        <p:spPr/>
        <p:txBody>
          <a:bodyPr/>
          <a:lstStyle/>
          <a:p>
            <a:r>
              <a:rPr lang="en-US"/>
              <a:t>Philippians 4:4-7</a:t>
            </a:r>
          </a:p>
          <a:p>
            <a:r>
              <a:rPr lang="en-US" sz="1600"/>
              <a:t>Rejoice in the Lord always. I will say it again: Rejoice! Let your gentleness be evident to all. The Lord is near. Do not be anxious about anything, but in everything, by prayer and petition, with thanksgiving, present your requests to God.	And the peace of God, which transcends all understanding, will guard your hearts and your minds in Christ Jesus.(NIV)</a:t>
            </a:r>
          </a:p>
          <a:p>
            <a:r>
              <a:rPr lang="en-US" sz="1600"/>
              <a:t>Ps 17:6-10</a:t>
            </a:r>
          </a:p>
          <a:p>
            <a:pPr>
              <a:buFontTx/>
              <a:buNone/>
            </a:pPr>
            <a:r>
              <a:rPr lang="en-US" sz="1600"/>
              <a:t>	I call on you, O God, for you will answer me; give ear to me and hear my prayer. Show the wonder of your great love, you who save by your right hand those who take refuge in you from their foes. Keep me as the apple of your eye; hide me in the shadow of your wings from the wicked who assail me, from my mortal enemies who surround me. They close up their callous hearts, and their mouths speak with arrogance.(NIV)</a:t>
            </a:r>
          </a:p>
          <a:p>
            <a:endParaRPr lang="en-US" sz="1600"/>
          </a:p>
          <a:p>
            <a:pPr>
              <a:buFontTx/>
              <a:buNone/>
            </a:pPr>
            <a:endParaRPr lang="en-US" sz="1600"/>
          </a:p>
          <a:p>
            <a:pPr>
              <a:buFontTx/>
              <a:buNone/>
            </a:pPr>
            <a:endParaRPr lang="en-US"/>
          </a:p>
          <a:p>
            <a:pPr>
              <a:buFontTx/>
              <a:buNone/>
            </a:pPr>
            <a:endParaRPr lang="en-US"/>
          </a:p>
        </p:txBody>
      </p:sp>
      <p:sp>
        <p:nvSpPr>
          <p:cNvPr id="5" name="Footer Placeholder 4"/>
          <p:cNvSpPr>
            <a:spLocks noGrp="1"/>
          </p:cNvSpPr>
          <p:nvPr>
            <p:ph type="ftr" sz="quarter" idx="11"/>
          </p:nvPr>
        </p:nvSpPr>
        <p:spPr/>
        <p:txBody>
          <a:bodyPr/>
          <a:lstStyle/>
          <a:p>
            <a:r>
              <a:rPr lang="en-US"/>
              <a:t>Christian Attachment Therapy</a:t>
            </a:r>
          </a:p>
        </p:txBody>
      </p:sp>
      <p:sp>
        <p:nvSpPr>
          <p:cNvPr id="6" name="Slide Number Placeholder 5"/>
          <p:cNvSpPr>
            <a:spLocks noGrp="1"/>
          </p:cNvSpPr>
          <p:nvPr>
            <p:ph type="sldNum" sz="quarter" idx="12"/>
          </p:nvPr>
        </p:nvSpPr>
        <p:spPr/>
        <p:txBody>
          <a:bodyPr/>
          <a:lstStyle/>
          <a:p>
            <a:fld id="{B8974109-9864-4A1D-A3B7-098093ADC118}" type="slidenum">
              <a:rPr lang="en-US"/>
              <a:pPr/>
              <a:t>49</a:t>
            </a:fld>
            <a:endParaRPr lang="en-US"/>
          </a:p>
        </p:txBody>
      </p:sp>
      <p:sp>
        <p:nvSpPr>
          <p:cNvPr id="242690" name="Rectangle 2"/>
          <p:cNvSpPr>
            <a:spLocks noGrp="1" noChangeArrowheads="1"/>
          </p:cNvSpPr>
          <p:nvPr>
            <p:ph type="title"/>
          </p:nvPr>
        </p:nvSpPr>
        <p:spPr/>
        <p:txBody>
          <a:bodyPr/>
          <a:lstStyle/>
          <a:p>
            <a:r>
              <a:rPr lang="en-US"/>
              <a:t>Scriptural Bases</a:t>
            </a:r>
          </a:p>
        </p:txBody>
      </p:sp>
    </p:spTree>
  </p:cSld>
  <p:clrMapOvr>
    <a:masterClrMapping/>
  </p:clrMapOvr>
  <p:transition>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err="1" smtClean="0"/>
              <a:t>neuro</a:t>
            </a:r>
            <a:r>
              <a:rPr lang="en-US" dirty="0"/>
              <a:t>-</a:t>
            </a:r>
            <a:r>
              <a:rPr lang="en-US" dirty="0" smtClean="0"/>
              <a:t>circuitry through which energy and information flow—</a:t>
            </a:r>
          </a:p>
          <a:p>
            <a:pPr lvl="1"/>
            <a:r>
              <a:rPr lang="en-US" dirty="0" smtClean="0"/>
              <a:t>Concentrated primarily in the head, but extends through the entire body</a:t>
            </a:r>
            <a:endParaRPr lang="en-US" dirty="0"/>
          </a:p>
        </p:txBody>
      </p:sp>
      <p:sp>
        <p:nvSpPr>
          <p:cNvPr id="3" name="Title 2"/>
          <p:cNvSpPr>
            <a:spLocks noGrp="1"/>
          </p:cNvSpPr>
          <p:nvPr>
            <p:ph type="title"/>
          </p:nvPr>
        </p:nvSpPr>
        <p:spPr/>
        <p:txBody>
          <a:bodyPr>
            <a:normAutofit fontScale="90000"/>
          </a:bodyPr>
          <a:lstStyle/>
          <a:p>
            <a:r>
              <a:rPr lang="en-US" sz="8900" dirty="0" smtClean="0"/>
              <a:t>Brain</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idx="1"/>
          </p:nvPr>
        </p:nvSpPr>
        <p:spPr/>
        <p:txBody>
          <a:bodyPr/>
          <a:lstStyle/>
          <a:p>
            <a:r>
              <a:rPr lang="en-US"/>
              <a:t>Ps 46:1-4</a:t>
            </a:r>
          </a:p>
          <a:p>
            <a:pPr>
              <a:buFontTx/>
              <a:buNone/>
            </a:pPr>
            <a:r>
              <a:rPr lang="en-US" sz="2000"/>
              <a:t>	God is our refuge and strength, an ever-present help in trouble. Therefore we will not fear, though the earth give way and the mountains fall into the heart of the sea, though its waters roar and foam and the mountains quake with their surging. Selah</a:t>
            </a:r>
          </a:p>
          <a:p>
            <a:pPr>
              <a:buFontTx/>
              <a:buNone/>
            </a:pPr>
            <a:endParaRPr lang="en-US" sz="2000"/>
          </a:p>
          <a:p>
            <a:endParaRPr lang="en-US" sz="2800"/>
          </a:p>
        </p:txBody>
      </p:sp>
      <p:sp>
        <p:nvSpPr>
          <p:cNvPr id="5" name="Footer Placeholder 4"/>
          <p:cNvSpPr>
            <a:spLocks noGrp="1"/>
          </p:cNvSpPr>
          <p:nvPr>
            <p:ph type="ftr" sz="quarter" idx="11"/>
          </p:nvPr>
        </p:nvSpPr>
        <p:spPr/>
        <p:txBody>
          <a:bodyPr/>
          <a:lstStyle/>
          <a:p>
            <a:r>
              <a:rPr lang="en-US"/>
              <a:t>Christian Attachment Therapy</a:t>
            </a:r>
          </a:p>
        </p:txBody>
      </p:sp>
      <p:sp>
        <p:nvSpPr>
          <p:cNvPr id="6" name="Slide Number Placeholder 5"/>
          <p:cNvSpPr>
            <a:spLocks noGrp="1"/>
          </p:cNvSpPr>
          <p:nvPr>
            <p:ph type="sldNum" sz="quarter" idx="12"/>
          </p:nvPr>
        </p:nvSpPr>
        <p:spPr/>
        <p:txBody>
          <a:bodyPr/>
          <a:lstStyle/>
          <a:p>
            <a:fld id="{149B57EA-4B65-457D-99C7-26F8940EBEE2}" type="slidenum">
              <a:rPr lang="en-US"/>
              <a:pPr/>
              <a:t>50</a:t>
            </a:fld>
            <a:endParaRPr lang="en-US"/>
          </a:p>
        </p:txBody>
      </p:sp>
      <p:sp>
        <p:nvSpPr>
          <p:cNvPr id="243714" name="Rectangle 2"/>
          <p:cNvSpPr>
            <a:spLocks noGrp="1" noChangeArrowheads="1"/>
          </p:cNvSpPr>
          <p:nvPr>
            <p:ph type="title"/>
          </p:nvPr>
        </p:nvSpPr>
        <p:spPr/>
        <p:txBody>
          <a:bodyPr/>
          <a:lstStyle/>
          <a:p>
            <a:r>
              <a:rPr lang="en-US"/>
              <a:t>Scriptural Bases</a:t>
            </a:r>
          </a:p>
        </p:txBody>
      </p:sp>
    </p:spTree>
  </p:cSld>
  <p:clrMapOvr>
    <a:masterClrMapping/>
  </p:clrMapOvr>
  <p:transition>
    <p:cut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9" name="Rectangle 1027"/>
          <p:cNvSpPr>
            <a:spLocks noGrp="1" noChangeArrowheads="1"/>
          </p:cNvSpPr>
          <p:nvPr>
            <p:ph idx="1"/>
          </p:nvPr>
        </p:nvSpPr>
        <p:spPr/>
        <p:txBody>
          <a:bodyPr>
            <a:normAutofit lnSpcReduction="10000"/>
          </a:bodyPr>
          <a:lstStyle/>
          <a:p>
            <a:r>
              <a:rPr lang="en-US" sz="2800"/>
              <a:t>Attachment style impacts how God is viewed</a:t>
            </a:r>
          </a:p>
          <a:p>
            <a:pPr lvl="1"/>
            <a:r>
              <a:rPr lang="en-US" sz="2400" b="1" i="1" u="sng"/>
              <a:t>Secure</a:t>
            </a:r>
            <a:r>
              <a:rPr lang="en-US" sz="2400"/>
              <a:t>: He is there, I can count on Him. He will accepts me, in spite of my flaws</a:t>
            </a:r>
          </a:p>
          <a:p>
            <a:pPr lvl="1"/>
            <a:r>
              <a:rPr lang="en-US" sz="2400" b="1" i="1" u="sng"/>
              <a:t>Avoidant</a:t>
            </a:r>
            <a:r>
              <a:rPr lang="en-US" sz="2400"/>
              <a:t>: He isn’t there for me when I need Him. I will have to go at life alone. I don’t really need Him.</a:t>
            </a:r>
          </a:p>
          <a:p>
            <a:pPr lvl="1"/>
            <a:r>
              <a:rPr lang="en-US" sz="2400" b="1" i="1" u="sng"/>
              <a:t>Ambivalent</a:t>
            </a:r>
            <a:r>
              <a:rPr lang="en-US" sz="2400"/>
              <a:t>: I’m too flawed; God is sure to reject me. I probably committed the unpardonable sin</a:t>
            </a:r>
          </a:p>
          <a:p>
            <a:pPr lvl="1"/>
            <a:r>
              <a:rPr lang="en-US" sz="2400" b="1" i="1" u="sng"/>
              <a:t>Disorganized</a:t>
            </a:r>
            <a:r>
              <a:rPr lang="en-US" sz="2400"/>
              <a:t>: I’m flawed, beyond repair. God will strike me down if I turn toward Him. He will surely reject or punish me.</a:t>
            </a:r>
          </a:p>
        </p:txBody>
      </p:sp>
      <p:sp>
        <p:nvSpPr>
          <p:cNvPr id="5" name="Footer Placeholder 4"/>
          <p:cNvSpPr>
            <a:spLocks noGrp="1"/>
          </p:cNvSpPr>
          <p:nvPr>
            <p:ph type="ftr" sz="quarter" idx="11"/>
          </p:nvPr>
        </p:nvSpPr>
        <p:spPr/>
        <p:txBody>
          <a:bodyPr/>
          <a:lstStyle/>
          <a:p>
            <a:r>
              <a:rPr lang="en-US"/>
              <a:t>Christian Attachment Therapy</a:t>
            </a:r>
          </a:p>
        </p:txBody>
      </p:sp>
      <p:sp>
        <p:nvSpPr>
          <p:cNvPr id="6" name="Slide Number Placeholder 5"/>
          <p:cNvSpPr>
            <a:spLocks noGrp="1"/>
          </p:cNvSpPr>
          <p:nvPr>
            <p:ph type="sldNum" sz="quarter" idx="12"/>
          </p:nvPr>
        </p:nvSpPr>
        <p:spPr/>
        <p:txBody>
          <a:bodyPr/>
          <a:lstStyle/>
          <a:p>
            <a:fld id="{0BB9629E-22BE-4D07-90C2-B52C4519F060}" type="slidenum">
              <a:rPr lang="en-US"/>
              <a:pPr/>
              <a:t>51</a:t>
            </a:fld>
            <a:endParaRPr lang="en-US"/>
          </a:p>
        </p:txBody>
      </p:sp>
      <p:sp>
        <p:nvSpPr>
          <p:cNvPr id="244738" name="Rectangle 1026"/>
          <p:cNvSpPr>
            <a:spLocks noGrp="1" noChangeArrowheads="1"/>
          </p:cNvSpPr>
          <p:nvPr>
            <p:ph type="title"/>
          </p:nvPr>
        </p:nvSpPr>
        <p:spPr/>
        <p:txBody>
          <a:bodyPr/>
          <a:lstStyle/>
          <a:p>
            <a:r>
              <a:rPr lang="en-US"/>
              <a:t>Attachment and Spirituality</a:t>
            </a:r>
          </a:p>
        </p:txBody>
      </p:sp>
    </p:spTree>
  </p:cSld>
  <p:clrMapOvr>
    <a:masterClrMapping/>
  </p:clrMapOvr>
  <p:transition>
    <p:cut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Helping People Change</a:t>
            </a:r>
            <a:br>
              <a:rPr lang="en-US" dirty="0" smtClean="0"/>
            </a:br>
            <a:r>
              <a:rPr lang="en-US" dirty="0" smtClean="0"/>
              <a:t>six essential ingredient</a:t>
            </a:r>
            <a:endParaRPr lang="en-US" dirty="0"/>
          </a:p>
        </p:txBody>
      </p:sp>
      <p:sp>
        <p:nvSpPr>
          <p:cNvPr id="3" name="Subtitle 2"/>
          <p:cNvSpPr>
            <a:spLocks noGrp="1"/>
          </p:cNvSpPr>
          <p:nvPr>
            <p:ph type="subTitle" idx="1"/>
          </p:nvPr>
        </p:nvSpPr>
        <p:spPr/>
        <p:txBody>
          <a:bodyPr/>
          <a:lstStyle/>
          <a:p>
            <a:r>
              <a:rPr lang="en-US" dirty="0" smtClean="0"/>
              <a:t>The “Secure” Model of Change</a:t>
            </a:r>
            <a:endParaRPr lang="en-US" dirty="0"/>
          </a:p>
        </p:txBody>
      </p:sp>
    </p:spTree>
    <p:extLst>
      <p:ext uri="{BB962C8B-B14F-4D97-AF65-F5344CB8AC3E}">
        <p14:creationId xmlns:p14="http://schemas.microsoft.com/office/powerpoint/2010/main" val="191171977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Six Ingredient</a:t>
            </a:r>
            <a:br>
              <a:rPr lang="en-US" dirty="0" smtClean="0"/>
            </a:br>
            <a:r>
              <a:rPr lang="en-US" dirty="0" smtClean="0"/>
              <a:t>Art and Science</a:t>
            </a:r>
            <a:endParaRPr lang="en-US" dirty="0"/>
          </a:p>
        </p:txBody>
      </p:sp>
      <p:sp>
        <p:nvSpPr>
          <p:cNvPr id="3" name="Content Placeholder 2"/>
          <p:cNvSpPr>
            <a:spLocks noGrp="1"/>
          </p:cNvSpPr>
          <p:nvPr>
            <p:ph idx="1"/>
          </p:nvPr>
        </p:nvSpPr>
        <p:spPr/>
        <p:txBody>
          <a:bodyPr/>
          <a:lstStyle/>
          <a:p>
            <a:r>
              <a:rPr lang="en-US" dirty="0" smtClean="0"/>
              <a:t>Cooking a good soup</a:t>
            </a:r>
          </a:p>
          <a:p>
            <a:pPr lvl="1"/>
            <a:r>
              <a:rPr lang="en-US" dirty="0" smtClean="0"/>
              <a:t>Know the essential </a:t>
            </a:r>
            <a:r>
              <a:rPr lang="en-US" dirty="0"/>
              <a:t>i</a:t>
            </a:r>
            <a:r>
              <a:rPr lang="en-US" dirty="0" smtClean="0"/>
              <a:t>ngredients</a:t>
            </a:r>
          </a:p>
          <a:p>
            <a:pPr lvl="1"/>
            <a:r>
              <a:rPr lang="en-US" dirty="0" smtClean="0"/>
              <a:t>How the ingredients interact with other, compliment each other</a:t>
            </a:r>
          </a:p>
          <a:p>
            <a:pPr lvl="1"/>
            <a:r>
              <a:rPr lang="en-US" dirty="0" smtClean="0"/>
              <a:t>How they may behave differently, each time you use them</a:t>
            </a:r>
          </a:p>
          <a:p>
            <a:pPr lvl="1"/>
            <a:r>
              <a:rPr lang="en-US" dirty="0" smtClean="0"/>
              <a:t>A good soup—I love chili—is more than the sum of its parts//tomatoes, onions, meat, beans, seasoning, etc.</a:t>
            </a:r>
            <a:endParaRPr lang="en-US" dirty="0"/>
          </a:p>
        </p:txBody>
      </p:sp>
    </p:spTree>
    <p:extLst>
      <p:ext uri="{BB962C8B-B14F-4D97-AF65-F5344CB8AC3E}">
        <p14:creationId xmlns:p14="http://schemas.microsoft.com/office/powerpoint/2010/main" val="157547274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work of Holy Spirit</a:t>
            </a:r>
            <a:endParaRPr lang="en-US" dirty="0"/>
          </a:p>
        </p:txBody>
      </p:sp>
      <p:sp>
        <p:nvSpPr>
          <p:cNvPr id="3" name="Content Placeholder 2"/>
          <p:cNvSpPr>
            <a:spLocks noGrp="1"/>
          </p:cNvSpPr>
          <p:nvPr>
            <p:ph idx="1"/>
          </p:nvPr>
        </p:nvSpPr>
        <p:spPr/>
        <p:txBody>
          <a:bodyPr>
            <a:normAutofit/>
          </a:bodyPr>
          <a:lstStyle/>
          <a:p>
            <a:r>
              <a:rPr lang="en-US" dirty="0" smtClean="0"/>
              <a:t>Are you called to do this work</a:t>
            </a:r>
          </a:p>
          <a:p>
            <a:r>
              <a:rPr lang="en-US" dirty="0" smtClean="0"/>
              <a:t>God uses those who have been wounded</a:t>
            </a:r>
          </a:p>
          <a:p>
            <a:r>
              <a:rPr lang="en-US" dirty="0" smtClean="0"/>
              <a:t>You must come to terms with what has happened to you—</a:t>
            </a:r>
          </a:p>
          <a:p>
            <a:r>
              <a:rPr lang="en-US" dirty="0" smtClean="0"/>
              <a:t>God will work all things to the good of those who are called according to his purposes</a:t>
            </a:r>
          </a:p>
          <a:p>
            <a:r>
              <a:rPr lang="en-US" dirty="0" smtClean="0"/>
              <a:t>Your reliance on God and sensitivity to the Spirit is essential</a:t>
            </a:r>
          </a:p>
          <a:p>
            <a:r>
              <a:rPr lang="en-US" dirty="0" smtClean="0"/>
              <a:t>Take care of yourself—this is hard work</a:t>
            </a:r>
            <a:endParaRPr lang="en-US" dirty="0"/>
          </a:p>
        </p:txBody>
      </p:sp>
    </p:spTree>
    <p:extLst>
      <p:ext uri="{BB962C8B-B14F-4D97-AF65-F5344CB8AC3E}">
        <p14:creationId xmlns:p14="http://schemas.microsoft.com/office/powerpoint/2010/main" val="221199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a:t>
            </a:r>
            <a:endParaRPr lang="en-US" dirty="0"/>
          </a:p>
        </p:txBody>
      </p:sp>
      <p:sp>
        <p:nvSpPr>
          <p:cNvPr id="3" name="Content Placeholder 2"/>
          <p:cNvSpPr>
            <a:spLocks noGrp="1"/>
          </p:cNvSpPr>
          <p:nvPr>
            <p:ph idx="1"/>
          </p:nvPr>
        </p:nvSpPr>
        <p:spPr/>
        <p:txBody>
          <a:bodyPr>
            <a:normAutofit/>
          </a:bodyPr>
          <a:lstStyle/>
          <a:p>
            <a:r>
              <a:rPr lang="en-US" dirty="0" smtClean="0"/>
              <a:t>Fostering therapeutic alliance</a:t>
            </a:r>
          </a:p>
          <a:p>
            <a:r>
              <a:rPr lang="en-US" dirty="0" smtClean="0"/>
              <a:t>Nurturing collaboration—exploring the story of “why are you here?” </a:t>
            </a:r>
          </a:p>
          <a:p>
            <a:r>
              <a:rPr lang="en-US" dirty="0" smtClean="0"/>
              <a:t>Create a “safety zone” (</a:t>
            </a:r>
            <a:r>
              <a:rPr lang="en-US" dirty="0" err="1" smtClean="0"/>
              <a:t>McCallough</a:t>
            </a:r>
            <a:r>
              <a:rPr lang="en-US" dirty="0" smtClean="0"/>
              <a:t>)</a:t>
            </a:r>
          </a:p>
          <a:p>
            <a:r>
              <a:rPr lang="en-US" dirty="0" smtClean="0"/>
              <a:t>Information gathering, assessment, diagnosis, goal-setting</a:t>
            </a:r>
          </a:p>
          <a:p>
            <a:r>
              <a:rPr lang="en-US" dirty="0" smtClean="0"/>
              <a:t>Structuring sessions—agenda setting, specificity, secure commitment</a:t>
            </a:r>
          </a:p>
          <a:p>
            <a:r>
              <a:rPr lang="en-US" dirty="0" smtClean="0"/>
              <a:t>Instilling hope</a:t>
            </a:r>
          </a:p>
          <a:p>
            <a:endParaRPr lang="en-US" dirty="0" smtClean="0"/>
          </a:p>
        </p:txBody>
      </p:sp>
    </p:spTree>
    <p:extLst>
      <p:ext uri="{BB962C8B-B14F-4D97-AF65-F5344CB8AC3E}">
        <p14:creationId xmlns:p14="http://schemas.microsoft.com/office/powerpoint/2010/main" val="3279079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t>
            </a:r>
            <a:endParaRPr lang="en-US" dirty="0"/>
          </a:p>
        </p:txBody>
      </p:sp>
      <p:sp>
        <p:nvSpPr>
          <p:cNvPr id="3" name="Content Placeholder 2"/>
          <p:cNvSpPr>
            <a:spLocks noGrp="1"/>
          </p:cNvSpPr>
          <p:nvPr>
            <p:ph idx="1"/>
          </p:nvPr>
        </p:nvSpPr>
        <p:spPr/>
        <p:txBody>
          <a:bodyPr>
            <a:normAutofit/>
          </a:bodyPr>
          <a:lstStyle/>
          <a:p>
            <a:r>
              <a:rPr lang="en-US" dirty="0" smtClean="0"/>
              <a:t>More than just </a:t>
            </a:r>
            <a:r>
              <a:rPr lang="en-US" dirty="0" err="1"/>
              <a:t>P</a:t>
            </a:r>
            <a:r>
              <a:rPr lang="en-US" dirty="0" err="1" smtClean="0"/>
              <a:t>sychoeducation</a:t>
            </a:r>
            <a:r>
              <a:rPr lang="en-US" dirty="0" smtClean="0"/>
              <a:t>—conveying relevant information—Key to Alliance</a:t>
            </a:r>
          </a:p>
          <a:p>
            <a:r>
              <a:rPr lang="en-US" dirty="0" smtClean="0"/>
              <a:t>Learning new skills—distress tolerance, emotion regulation, interpersonal effectiveness, problem solving, impulse control, behavior activation</a:t>
            </a:r>
          </a:p>
          <a:p>
            <a:r>
              <a:rPr lang="en-US" dirty="0" smtClean="0"/>
              <a:t>Spiritual disciplines—mindfulness--</a:t>
            </a:r>
          </a:p>
          <a:p>
            <a:r>
              <a:rPr lang="en-US" dirty="0" err="1" smtClean="0"/>
              <a:t>Neuroempathy</a:t>
            </a:r>
            <a:r>
              <a:rPr lang="en-US" dirty="0" smtClean="0"/>
              <a:t>—understand problems in light of underlying </a:t>
            </a:r>
            <a:r>
              <a:rPr lang="en-US" dirty="0" err="1" smtClean="0"/>
              <a:t>neurocircuitry</a:t>
            </a:r>
            <a:r>
              <a:rPr lang="en-US" dirty="0" smtClean="0"/>
              <a:t> </a:t>
            </a:r>
            <a:endParaRPr lang="en-US" dirty="0"/>
          </a:p>
        </p:txBody>
      </p:sp>
    </p:spTree>
    <p:extLst>
      <p:ext uri="{BB962C8B-B14F-4D97-AF65-F5344CB8AC3E}">
        <p14:creationId xmlns:p14="http://schemas.microsoft.com/office/powerpoint/2010/main" val="4675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err="1" smtClean="0"/>
              <a:t>neuroempathy</a:t>
            </a:r>
            <a:endParaRPr lang="en-US" dirty="0" smtClean="0"/>
          </a:p>
          <a:p>
            <a:pPr lvl="1"/>
            <a:r>
              <a:rPr lang="en-US" dirty="0" smtClean="0"/>
              <a:t>Your mind and brain are different. You are not your brain</a:t>
            </a:r>
          </a:p>
          <a:p>
            <a:pPr lvl="1"/>
            <a:r>
              <a:rPr lang="en-US" dirty="0" smtClean="0"/>
              <a:t>You are not your thoughts</a:t>
            </a:r>
          </a:p>
          <a:p>
            <a:pPr lvl="1"/>
            <a:r>
              <a:rPr lang="en-US" dirty="0" smtClean="0"/>
              <a:t>Your thoughts are produced automatically by your brain. </a:t>
            </a:r>
          </a:p>
          <a:p>
            <a:pPr lvl="1"/>
            <a:r>
              <a:rPr lang="en-US" dirty="0" smtClean="0"/>
              <a:t>Your mind can chose to believe them or to engage in brooding</a:t>
            </a:r>
            <a:endParaRPr lang="en-US" dirty="0"/>
          </a:p>
        </p:txBody>
      </p:sp>
    </p:spTree>
    <p:extLst>
      <p:ext uri="{BB962C8B-B14F-4D97-AF65-F5344CB8AC3E}">
        <p14:creationId xmlns:p14="http://schemas.microsoft.com/office/powerpoint/2010/main" val="356230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Containment</a:t>
            </a:r>
            <a:endParaRPr lang="en-US" dirty="0"/>
          </a:p>
        </p:txBody>
      </p:sp>
      <p:sp>
        <p:nvSpPr>
          <p:cNvPr id="3" name="Content Placeholder 2"/>
          <p:cNvSpPr>
            <a:spLocks noGrp="1"/>
          </p:cNvSpPr>
          <p:nvPr>
            <p:ph idx="1"/>
          </p:nvPr>
        </p:nvSpPr>
        <p:spPr/>
        <p:txBody>
          <a:bodyPr>
            <a:normAutofit/>
          </a:bodyPr>
          <a:lstStyle/>
          <a:p>
            <a:r>
              <a:rPr lang="en-US" dirty="0" smtClean="0"/>
              <a:t>Extends the safety construct</a:t>
            </a:r>
          </a:p>
          <a:p>
            <a:r>
              <a:rPr lang="en-US" dirty="0" smtClean="0"/>
              <a:t>Creating a balance between emotional activation and emotion regulation</a:t>
            </a:r>
          </a:p>
          <a:p>
            <a:r>
              <a:rPr lang="en-US" dirty="0" smtClean="0"/>
              <a:t>The therapeutic window</a:t>
            </a:r>
          </a:p>
          <a:p>
            <a:pPr lvl="1"/>
            <a:r>
              <a:rPr lang="en-US" dirty="0" smtClean="0"/>
              <a:t>When in this window—</a:t>
            </a:r>
          </a:p>
          <a:p>
            <a:pPr lvl="2"/>
            <a:r>
              <a:rPr lang="en-US" dirty="0" smtClean="0"/>
              <a:t>Teaching skills in context of emotion</a:t>
            </a:r>
          </a:p>
          <a:p>
            <a:pPr lvl="2"/>
            <a:r>
              <a:rPr lang="en-US" dirty="0" smtClean="0"/>
              <a:t>Modify old schema</a:t>
            </a:r>
          </a:p>
          <a:p>
            <a:pPr lvl="3"/>
            <a:r>
              <a:rPr lang="en-US" dirty="0" smtClean="0"/>
              <a:t>Implicit beliefs about self and others</a:t>
            </a:r>
          </a:p>
          <a:p>
            <a:pPr lvl="3"/>
            <a:r>
              <a:rPr lang="en-US" dirty="0" smtClean="0"/>
              <a:t>About how to deal with strong emotions</a:t>
            </a:r>
          </a:p>
          <a:p>
            <a:pPr lvl="3"/>
            <a:r>
              <a:rPr lang="en-US" dirty="0" smtClean="0"/>
              <a:t>Breaks patterns of avoidance</a:t>
            </a:r>
          </a:p>
        </p:txBody>
      </p:sp>
    </p:spTree>
    <p:extLst>
      <p:ext uri="{BB962C8B-B14F-4D97-AF65-F5344CB8AC3E}">
        <p14:creationId xmlns:p14="http://schemas.microsoft.com/office/powerpoint/2010/main" val="2529834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Therapeutic Window (</a:t>
            </a:r>
            <a:r>
              <a:rPr lang="en-US" sz="1200" dirty="0" smtClean="0"/>
              <a:t>see John </a:t>
            </a:r>
            <a:r>
              <a:rPr lang="en-US" sz="1200" dirty="0" err="1" smtClean="0"/>
              <a:t>Briere</a:t>
            </a:r>
            <a:r>
              <a:rPr lang="en-US" dirty="0" smtClean="0"/>
              <a:t>)</a:t>
            </a:r>
            <a:br>
              <a:rPr lang="en-US" dirty="0" smtClean="0"/>
            </a:br>
            <a:r>
              <a:rPr lang="en-US" sz="3600" dirty="0" smtClean="0"/>
              <a:t>Too much support, not enough challenge</a:t>
            </a:r>
            <a:endParaRPr lang="en-US" dirty="0"/>
          </a:p>
        </p:txBody>
      </p:sp>
      <p:cxnSp>
        <p:nvCxnSpPr>
          <p:cNvPr id="6" name="Straight Connector 5"/>
          <p:cNvCxnSpPr/>
          <p:nvPr/>
        </p:nvCxnSpPr>
        <p:spPr>
          <a:xfrm>
            <a:off x="1371600" y="1295400"/>
            <a:ext cx="0" cy="426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371663" y="5638800"/>
            <a:ext cx="6019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371600" y="4572000"/>
            <a:ext cx="6019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371600" y="2590800"/>
            <a:ext cx="60198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479842" y="6212630"/>
            <a:ext cx="1803442" cy="369332"/>
          </a:xfrm>
          <a:prstGeom prst="rect">
            <a:avLst/>
          </a:prstGeom>
          <a:noFill/>
        </p:spPr>
        <p:txBody>
          <a:bodyPr wrap="none" rtlCol="0">
            <a:spAutoFit/>
          </a:bodyPr>
          <a:lstStyle/>
          <a:p>
            <a:r>
              <a:rPr lang="en-US" dirty="0" smtClean="0"/>
              <a:t>Length of session</a:t>
            </a:r>
            <a:endParaRPr lang="en-US" dirty="0"/>
          </a:p>
        </p:txBody>
      </p:sp>
      <p:sp>
        <p:nvSpPr>
          <p:cNvPr id="17" name="TextBox 16"/>
          <p:cNvSpPr txBox="1"/>
          <p:nvPr/>
        </p:nvSpPr>
        <p:spPr>
          <a:xfrm>
            <a:off x="381000" y="2564910"/>
            <a:ext cx="461665" cy="1880579"/>
          </a:xfrm>
          <a:prstGeom prst="rect">
            <a:avLst/>
          </a:prstGeom>
          <a:noFill/>
        </p:spPr>
        <p:txBody>
          <a:bodyPr vert="vert270" wrap="none" rtlCol="0">
            <a:spAutoFit/>
          </a:bodyPr>
          <a:lstStyle/>
          <a:p>
            <a:r>
              <a:rPr lang="en-US" dirty="0" smtClean="0"/>
              <a:t>Emotion Activation</a:t>
            </a:r>
            <a:endParaRPr lang="en-US" dirty="0"/>
          </a:p>
        </p:txBody>
      </p:sp>
      <p:cxnSp>
        <p:nvCxnSpPr>
          <p:cNvPr id="29" name="Straight Connector 28"/>
          <p:cNvCxnSpPr/>
          <p:nvPr/>
        </p:nvCxnSpPr>
        <p:spPr>
          <a:xfrm>
            <a:off x="2743200" y="5562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95800" y="5562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48400" y="5540829"/>
            <a:ext cx="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590800" y="5867791"/>
            <a:ext cx="418704" cy="369332"/>
          </a:xfrm>
          <a:prstGeom prst="rect">
            <a:avLst/>
          </a:prstGeom>
          <a:noFill/>
        </p:spPr>
        <p:txBody>
          <a:bodyPr wrap="none" rtlCol="0">
            <a:spAutoFit/>
          </a:bodyPr>
          <a:lstStyle/>
          <a:p>
            <a:r>
              <a:rPr lang="en-US" dirty="0" smtClean="0"/>
              <a:t>15</a:t>
            </a:r>
            <a:endParaRPr lang="en-US" dirty="0"/>
          </a:p>
        </p:txBody>
      </p:sp>
      <p:sp>
        <p:nvSpPr>
          <p:cNvPr id="35" name="TextBox 34"/>
          <p:cNvSpPr txBox="1"/>
          <p:nvPr/>
        </p:nvSpPr>
        <p:spPr>
          <a:xfrm>
            <a:off x="4286448" y="5877316"/>
            <a:ext cx="418704" cy="369332"/>
          </a:xfrm>
          <a:prstGeom prst="rect">
            <a:avLst/>
          </a:prstGeom>
          <a:noFill/>
        </p:spPr>
        <p:txBody>
          <a:bodyPr wrap="none" rtlCol="0">
            <a:spAutoFit/>
          </a:bodyPr>
          <a:lstStyle/>
          <a:p>
            <a:r>
              <a:rPr lang="en-US" dirty="0" smtClean="0"/>
              <a:t>30</a:t>
            </a:r>
            <a:endParaRPr lang="en-US" dirty="0"/>
          </a:p>
        </p:txBody>
      </p:sp>
      <p:sp>
        <p:nvSpPr>
          <p:cNvPr id="36" name="TextBox 35"/>
          <p:cNvSpPr txBox="1"/>
          <p:nvPr/>
        </p:nvSpPr>
        <p:spPr>
          <a:xfrm>
            <a:off x="6096000" y="5890923"/>
            <a:ext cx="418704" cy="369332"/>
          </a:xfrm>
          <a:prstGeom prst="rect">
            <a:avLst/>
          </a:prstGeom>
          <a:noFill/>
        </p:spPr>
        <p:txBody>
          <a:bodyPr wrap="none" rtlCol="0">
            <a:spAutoFit/>
          </a:bodyPr>
          <a:lstStyle/>
          <a:p>
            <a:r>
              <a:rPr lang="en-US" dirty="0" smtClean="0"/>
              <a:t>45</a:t>
            </a:r>
            <a:endParaRPr lang="en-US" dirty="0"/>
          </a:p>
        </p:txBody>
      </p:sp>
      <p:sp>
        <p:nvSpPr>
          <p:cNvPr id="37" name="TextBox 36"/>
          <p:cNvSpPr txBox="1"/>
          <p:nvPr/>
        </p:nvSpPr>
        <p:spPr>
          <a:xfrm>
            <a:off x="1220820" y="4801195"/>
            <a:ext cx="301686" cy="369332"/>
          </a:xfrm>
          <a:prstGeom prst="rect">
            <a:avLst/>
          </a:prstGeom>
          <a:noFill/>
        </p:spPr>
        <p:txBody>
          <a:bodyPr wrap="none" rtlCol="0">
            <a:spAutoFit/>
          </a:bodyPr>
          <a:lstStyle/>
          <a:p>
            <a:r>
              <a:rPr lang="en-US" dirty="0" smtClean="0"/>
              <a:t>2</a:t>
            </a:r>
            <a:endParaRPr lang="en-US" dirty="0"/>
          </a:p>
        </p:txBody>
      </p:sp>
      <p:sp>
        <p:nvSpPr>
          <p:cNvPr id="38" name="TextBox 37"/>
          <p:cNvSpPr txBox="1"/>
          <p:nvPr/>
        </p:nvSpPr>
        <p:spPr>
          <a:xfrm>
            <a:off x="1220820" y="4121096"/>
            <a:ext cx="301686" cy="369332"/>
          </a:xfrm>
          <a:prstGeom prst="rect">
            <a:avLst/>
          </a:prstGeom>
          <a:noFill/>
        </p:spPr>
        <p:txBody>
          <a:bodyPr wrap="none" rtlCol="0">
            <a:spAutoFit/>
          </a:bodyPr>
          <a:lstStyle/>
          <a:p>
            <a:r>
              <a:rPr lang="en-US" dirty="0" smtClean="0"/>
              <a:t>4</a:t>
            </a:r>
            <a:endParaRPr lang="en-US" dirty="0"/>
          </a:p>
        </p:txBody>
      </p:sp>
      <p:sp>
        <p:nvSpPr>
          <p:cNvPr id="39" name="TextBox 38"/>
          <p:cNvSpPr txBox="1"/>
          <p:nvPr/>
        </p:nvSpPr>
        <p:spPr>
          <a:xfrm>
            <a:off x="1220757" y="3408402"/>
            <a:ext cx="301686" cy="369332"/>
          </a:xfrm>
          <a:prstGeom prst="rect">
            <a:avLst/>
          </a:prstGeom>
          <a:noFill/>
        </p:spPr>
        <p:txBody>
          <a:bodyPr wrap="none" rtlCol="0">
            <a:spAutoFit/>
          </a:bodyPr>
          <a:lstStyle/>
          <a:p>
            <a:r>
              <a:rPr lang="en-US" dirty="0" smtClean="0"/>
              <a:t>6</a:t>
            </a:r>
            <a:endParaRPr lang="en-US" dirty="0"/>
          </a:p>
        </p:txBody>
      </p:sp>
      <p:sp>
        <p:nvSpPr>
          <p:cNvPr id="40" name="TextBox 39"/>
          <p:cNvSpPr txBox="1"/>
          <p:nvPr/>
        </p:nvSpPr>
        <p:spPr>
          <a:xfrm>
            <a:off x="1228788" y="2590800"/>
            <a:ext cx="301686" cy="369332"/>
          </a:xfrm>
          <a:prstGeom prst="rect">
            <a:avLst/>
          </a:prstGeom>
          <a:noFill/>
        </p:spPr>
        <p:txBody>
          <a:bodyPr wrap="none" rtlCol="0">
            <a:spAutoFit/>
          </a:bodyPr>
          <a:lstStyle/>
          <a:p>
            <a:r>
              <a:rPr lang="en-US" dirty="0" smtClean="0"/>
              <a:t>8</a:t>
            </a:r>
            <a:endParaRPr lang="en-US" dirty="0"/>
          </a:p>
        </p:txBody>
      </p:sp>
      <p:sp>
        <p:nvSpPr>
          <p:cNvPr id="41" name="TextBox 40"/>
          <p:cNvSpPr txBox="1"/>
          <p:nvPr/>
        </p:nvSpPr>
        <p:spPr>
          <a:xfrm>
            <a:off x="1162248" y="1905000"/>
            <a:ext cx="418704" cy="369332"/>
          </a:xfrm>
          <a:prstGeom prst="rect">
            <a:avLst/>
          </a:prstGeom>
          <a:noFill/>
        </p:spPr>
        <p:txBody>
          <a:bodyPr wrap="none" rtlCol="0">
            <a:spAutoFit/>
          </a:bodyPr>
          <a:lstStyle/>
          <a:p>
            <a:r>
              <a:rPr lang="en-US" dirty="0" smtClean="0"/>
              <a:t>10</a:t>
            </a:r>
            <a:endParaRPr lang="en-US" dirty="0"/>
          </a:p>
        </p:txBody>
      </p:sp>
      <p:sp>
        <p:nvSpPr>
          <p:cNvPr id="2" name="Freeform 1"/>
          <p:cNvSpPr/>
          <p:nvPr/>
        </p:nvSpPr>
        <p:spPr>
          <a:xfrm>
            <a:off x="790575" y="4781550"/>
            <a:ext cx="7181850" cy="342900"/>
          </a:xfrm>
          <a:custGeom>
            <a:avLst/>
            <a:gdLst>
              <a:gd name="connsiteX0" fmla="*/ 0 w 7181850"/>
              <a:gd name="connsiteY0" fmla="*/ 342900 h 342900"/>
              <a:gd name="connsiteX1" fmla="*/ 1438275 w 7181850"/>
              <a:gd name="connsiteY1" fmla="*/ 19050 h 342900"/>
              <a:gd name="connsiteX2" fmla="*/ 2524125 w 7181850"/>
              <a:gd name="connsiteY2" fmla="*/ 285750 h 342900"/>
              <a:gd name="connsiteX3" fmla="*/ 3714750 w 7181850"/>
              <a:gd name="connsiteY3" fmla="*/ 19050 h 342900"/>
              <a:gd name="connsiteX4" fmla="*/ 4762500 w 7181850"/>
              <a:gd name="connsiteY4" fmla="*/ 133350 h 342900"/>
              <a:gd name="connsiteX5" fmla="*/ 5819775 w 7181850"/>
              <a:gd name="connsiteY5" fmla="*/ 19050 h 342900"/>
              <a:gd name="connsiteX6" fmla="*/ 6667500 w 7181850"/>
              <a:gd name="connsiteY6" fmla="*/ 200025 h 342900"/>
              <a:gd name="connsiteX7" fmla="*/ 7181850 w 7181850"/>
              <a:gd name="connsiteY7" fmla="*/ 19050 h 342900"/>
              <a:gd name="connsiteX8" fmla="*/ 7181850 w 7181850"/>
              <a:gd name="connsiteY8" fmla="*/ 19050 h 342900"/>
              <a:gd name="connsiteX9" fmla="*/ 7181850 w 7181850"/>
              <a:gd name="connsiteY9" fmla="*/ 19050 h 342900"/>
              <a:gd name="connsiteX10" fmla="*/ 7181850 w 7181850"/>
              <a:gd name="connsiteY10" fmla="*/ 0 h 342900"/>
              <a:gd name="connsiteX11" fmla="*/ 7181850 w 7181850"/>
              <a:gd name="connsiteY11" fmla="*/ 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181850" h="342900">
                <a:moveTo>
                  <a:pt x="0" y="342900"/>
                </a:moveTo>
                <a:cubicBezTo>
                  <a:pt x="508794" y="185737"/>
                  <a:pt x="1017588" y="28575"/>
                  <a:pt x="1438275" y="19050"/>
                </a:cubicBezTo>
                <a:cubicBezTo>
                  <a:pt x="1858962" y="9525"/>
                  <a:pt x="2144713" y="285750"/>
                  <a:pt x="2524125" y="285750"/>
                </a:cubicBezTo>
                <a:cubicBezTo>
                  <a:pt x="2903537" y="285750"/>
                  <a:pt x="3341688" y="44450"/>
                  <a:pt x="3714750" y="19050"/>
                </a:cubicBezTo>
                <a:cubicBezTo>
                  <a:pt x="4087813" y="-6350"/>
                  <a:pt x="4411663" y="133350"/>
                  <a:pt x="4762500" y="133350"/>
                </a:cubicBezTo>
                <a:cubicBezTo>
                  <a:pt x="5113337" y="133350"/>
                  <a:pt x="5502275" y="7937"/>
                  <a:pt x="5819775" y="19050"/>
                </a:cubicBezTo>
                <a:cubicBezTo>
                  <a:pt x="6137275" y="30162"/>
                  <a:pt x="6440488" y="200025"/>
                  <a:pt x="6667500" y="200025"/>
                </a:cubicBezTo>
                <a:cubicBezTo>
                  <a:pt x="6894512" y="200025"/>
                  <a:pt x="7181850" y="19050"/>
                  <a:pt x="7181850" y="19050"/>
                </a:cubicBezTo>
                <a:lnTo>
                  <a:pt x="7181850" y="19050"/>
                </a:lnTo>
                <a:lnTo>
                  <a:pt x="7181850" y="19050"/>
                </a:lnTo>
                <a:lnTo>
                  <a:pt x="7181850" y="0"/>
                </a:lnTo>
                <a:lnTo>
                  <a:pt x="718185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2103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energy and information is shared as we connect and communicate with one another</a:t>
            </a:r>
          </a:p>
          <a:p>
            <a:r>
              <a:rPr lang="en-US" dirty="0" smtClean="0"/>
              <a:t>Relationships are co-regulators of energy and information</a:t>
            </a:r>
          </a:p>
          <a:p>
            <a:r>
              <a:rPr lang="en-US" dirty="0" smtClean="0"/>
              <a:t>I </a:t>
            </a:r>
            <a:r>
              <a:rPr lang="en-US" dirty="0"/>
              <a:t>C</a:t>
            </a:r>
            <a:r>
              <a:rPr lang="en-US" dirty="0" smtClean="0"/>
              <a:t>orinthians 12: 12ff</a:t>
            </a:r>
            <a:endParaRPr lang="en-US" dirty="0"/>
          </a:p>
        </p:txBody>
      </p:sp>
      <p:sp>
        <p:nvSpPr>
          <p:cNvPr id="3" name="Title 2"/>
          <p:cNvSpPr>
            <a:spLocks noGrp="1"/>
          </p:cNvSpPr>
          <p:nvPr>
            <p:ph type="title"/>
          </p:nvPr>
        </p:nvSpPr>
        <p:spPr/>
        <p:txBody>
          <a:bodyPr>
            <a:noAutofit/>
          </a:bodyPr>
          <a:lstStyle/>
          <a:p>
            <a:r>
              <a:rPr lang="en-US" sz="8000" dirty="0" smtClean="0"/>
              <a:t>Relationships</a:t>
            </a:r>
            <a:endParaRPr lang="en-US" sz="8000" dirty="0"/>
          </a:p>
        </p:txBody>
      </p:sp>
    </p:spTree>
    <p:extLst>
      <p:ext uri="{BB962C8B-B14F-4D97-AF65-F5344CB8AC3E}">
        <p14:creationId xmlns:p14="http://schemas.microsoft.com/office/powerpoint/2010/main" val="28967867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Therapeutic Window</a:t>
            </a:r>
            <a:br>
              <a:rPr lang="en-US" dirty="0" smtClean="0"/>
            </a:br>
            <a:r>
              <a:rPr lang="en-US" sz="4000" dirty="0" smtClean="0"/>
              <a:t>Too much challenge, not enough support</a:t>
            </a:r>
            <a:endParaRPr lang="en-US" dirty="0"/>
          </a:p>
        </p:txBody>
      </p:sp>
      <p:cxnSp>
        <p:nvCxnSpPr>
          <p:cNvPr id="6" name="Straight Connector 5"/>
          <p:cNvCxnSpPr/>
          <p:nvPr/>
        </p:nvCxnSpPr>
        <p:spPr>
          <a:xfrm>
            <a:off x="1371600" y="1295400"/>
            <a:ext cx="0" cy="426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371663" y="5638800"/>
            <a:ext cx="6019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371600" y="4572000"/>
            <a:ext cx="6019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371600" y="2590800"/>
            <a:ext cx="60198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479842" y="6212630"/>
            <a:ext cx="1803442" cy="369332"/>
          </a:xfrm>
          <a:prstGeom prst="rect">
            <a:avLst/>
          </a:prstGeom>
          <a:noFill/>
        </p:spPr>
        <p:txBody>
          <a:bodyPr wrap="none" rtlCol="0">
            <a:spAutoFit/>
          </a:bodyPr>
          <a:lstStyle/>
          <a:p>
            <a:r>
              <a:rPr lang="en-US" dirty="0" smtClean="0"/>
              <a:t>Length of session</a:t>
            </a:r>
            <a:endParaRPr lang="en-US" dirty="0"/>
          </a:p>
        </p:txBody>
      </p:sp>
      <p:sp>
        <p:nvSpPr>
          <p:cNvPr id="17" name="TextBox 16"/>
          <p:cNvSpPr txBox="1"/>
          <p:nvPr/>
        </p:nvSpPr>
        <p:spPr>
          <a:xfrm>
            <a:off x="381000" y="2564910"/>
            <a:ext cx="461665" cy="1880579"/>
          </a:xfrm>
          <a:prstGeom prst="rect">
            <a:avLst/>
          </a:prstGeom>
          <a:noFill/>
        </p:spPr>
        <p:txBody>
          <a:bodyPr vert="vert270" wrap="none" rtlCol="0">
            <a:spAutoFit/>
          </a:bodyPr>
          <a:lstStyle/>
          <a:p>
            <a:r>
              <a:rPr lang="en-US" dirty="0" smtClean="0"/>
              <a:t>Emotion Activation</a:t>
            </a:r>
            <a:endParaRPr lang="en-US" dirty="0"/>
          </a:p>
        </p:txBody>
      </p:sp>
      <p:cxnSp>
        <p:nvCxnSpPr>
          <p:cNvPr id="29" name="Straight Connector 28"/>
          <p:cNvCxnSpPr/>
          <p:nvPr/>
        </p:nvCxnSpPr>
        <p:spPr>
          <a:xfrm>
            <a:off x="2743200" y="5562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95800" y="5562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48400" y="5540829"/>
            <a:ext cx="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590800" y="5867791"/>
            <a:ext cx="418704" cy="369332"/>
          </a:xfrm>
          <a:prstGeom prst="rect">
            <a:avLst/>
          </a:prstGeom>
          <a:noFill/>
        </p:spPr>
        <p:txBody>
          <a:bodyPr wrap="none" rtlCol="0">
            <a:spAutoFit/>
          </a:bodyPr>
          <a:lstStyle/>
          <a:p>
            <a:r>
              <a:rPr lang="en-US" dirty="0" smtClean="0"/>
              <a:t>15</a:t>
            </a:r>
            <a:endParaRPr lang="en-US" dirty="0"/>
          </a:p>
        </p:txBody>
      </p:sp>
      <p:sp>
        <p:nvSpPr>
          <p:cNvPr id="35" name="TextBox 34"/>
          <p:cNvSpPr txBox="1"/>
          <p:nvPr/>
        </p:nvSpPr>
        <p:spPr>
          <a:xfrm>
            <a:off x="4286448" y="5877316"/>
            <a:ext cx="418704" cy="369332"/>
          </a:xfrm>
          <a:prstGeom prst="rect">
            <a:avLst/>
          </a:prstGeom>
          <a:noFill/>
        </p:spPr>
        <p:txBody>
          <a:bodyPr wrap="none" rtlCol="0">
            <a:spAutoFit/>
          </a:bodyPr>
          <a:lstStyle/>
          <a:p>
            <a:r>
              <a:rPr lang="en-US" dirty="0" smtClean="0"/>
              <a:t>30</a:t>
            </a:r>
            <a:endParaRPr lang="en-US" dirty="0"/>
          </a:p>
        </p:txBody>
      </p:sp>
      <p:sp>
        <p:nvSpPr>
          <p:cNvPr id="36" name="TextBox 35"/>
          <p:cNvSpPr txBox="1"/>
          <p:nvPr/>
        </p:nvSpPr>
        <p:spPr>
          <a:xfrm>
            <a:off x="6096000" y="5890923"/>
            <a:ext cx="418704" cy="369332"/>
          </a:xfrm>
          <a:prstGeom prst="rect">
            <a:avLst/>
          </a:prstGeom>
          <a:noFill/>
        </p:spPr>
        <p:txBody>
          <a:bodyPr wrap="none" rtlCol="0">
            <a:spAutoFit/>
          </a:bodyPr>
          <a:lstStyle/>
          <a:p>
            <a:r>
              <a:rPr lang="en-US" dirty="0" smtClean="0"/>
              <a:t>45</a:t>
            </a:r>
            <a:endParaRPr lang="en-US" dirty="0"/>
          </a:p>
        </p:txBody>
      </p:sp>
      <p:sp>
        <p:nvSpPr>
          <p:cNvPr id="37" name="TextBox 36"/>
          <p:cNvSpPr txBox="1"/>
          <p:nvPr/>
        </p:nvSpPr>
        <p:spPr>
          <a:xfrm>
            <a:off x="1220820" y="4801195"/>
            <a:ext cx="301686" cy="369332"/>
          </a:xfrm>
          <a:prstGeom prst="rect">
            <a:avLst/>
          </a:prstGeom>
          <a:noFill/>
        </p:spPr>
        <p:txBody>
          <a:bodyPr wrap="none" rtlCol="0">
            <a:spAutoFit/>
          </a:bodyPr>
          <a:lstStyle/>
          <a:p>
            <a:r>
              <a:rPr lang="en-US" dirty="0" smtClean="0"/>
              <a:t>2</a:t>
            </a:r>
            <a:endParaRPr lang="en-US" dirty="0"/>
          </a:p>
        </p:txBody>
      </p:sp>
      <p:sp>
        <p:nvSpPr>
          <p:cNvPr id="38" name="TextBox 37"/>
          <p:cNvSpPr txBox="1"/>
          <p:nvPr/>
        </p:nvSpPr>
        <p:spPr>
          <a:xfrm>
            <a:off x="1220820" y="4121096"/>
            <a:ext cx="301686" cy="369332"/>
          </a:xfrm>
          <a:prstGeom prst="rect">
            <a:avLst/>
          </a:prstGeom>
          <a:noFill/>
        </p:spPr>
        <p:txBody>
          <a:bodyPr wrap="none" rtlCol="0">
            <a:spAutoFit/>
          </a:bodyPr>
          <a:lstStyle/>
          <a:p>
            <a:r>
              <a:rPr lang="en-US" dirty="0" smtClean="0"/>
              <a:t>4</a:t>
            </a:r>
            <a:endParaRPr lang="en-US" dirty="0"/>
          </a:p>
        </p:txBody>
      </p:sp>
      <p:sp>
        <p:nvSpPr>
          <p:cNvPr id="39" name="TextBox 38"/>
          <p:cNvSpPr txBox="1"/>
          <p:nvPr/>
        </p:nvSpPr>
        <p:spPr>
          <a:xfrm>
            <a:off x="1220757" y="3408402"/>
            <a:ext cx="301686" cy="369332"/>
          </a:xfrm>
          <a:prstGeom prst="rect">
            <a:avLst/>
          </a:prstGeom>
          <a:noFill/>
        </p:spPr>
        <p:txBody>
          <a:bodyPr wrap="none" rtlCol="0">
            <a:spAutoFit/>
          </a:bodyPr>
          <a:lstStyle/>
          <a:p>
            <a:r>
              <a:rPr lang="en-US" dirty="0" smtClean="0"/>
              <a:t>6</a:t>
            </a:r>
            <a:endParaRPr lang="en-US" dirty="0"/>
          </a:p>
        </p:txBody>
      </p:sp>
      <p:sp>
        <p:nvSpPr>
          <p:cNvPr id="40" name="TextBox 39"/>
          <p:cNvSpPr txBox="1"/>
          <p:nvPr/>
        </p:nvSpPr>
        <p:spPr>
          <a:xfrm>
            <a:off x="1228788" y="2590800"/>
            <a:ext cx="301686" cy="369332"/>
          </a:xfrm>
          <a:prstGeom prst="rect">
            <a:avLst/>
          </a:prstGeom>
          <a:noFill/>
        </p:spPr>
        <p:txBody>
          <a:bodyPr wrap="none" rtlCol="0">
            <a:spAutoFit/>
          </a:bodyPr>
          <a:lstStyle/>
          <a:p>
            <a:r>
              <a:rPr lang="en-US" dirty="0" smtClean="0"/>
              <a:t>8</a:t>
            </a:r>
            <a:endParaRPr lang="en-US" dirty="0"/>
          </a:p>
        </p:txBody>
      </p:sp>
      <p:sp>
        <p:nvSpPr>
          <p:cNvPr id="41" name="TextBox 40"/>
          <p:cNvSpPr txBox="1"/>
          <p:nvPr/>
        </p:nvSpPr>
        <p:spPr>
          <a:xfrm>
            <a:off x="1162248" y="1905000"/>
            <a:ext cx="418704" cy="369332"/>
          </a:xfrm>
          <a:prstGeom prst="rect">
            <a:avLst/>
          </a:prstGeom>
          <a:noFill/>
        </p:spPr>
        <p:txBody>
          <a:bodyPr wrap="none" rtlCol="0">
            <a:spAutoFit/>
          </a:bodyPr>
          <a:lstStyle/>
          <a:p>
            <a:r>
              <a:rPr lang="en-US" dirty="0" smtClean="0"/>
              <a:t>10</a:t>
            </a:r>
            <a:endParaRPr lang="en-US" dirty="0"/>
          </a:p>
        </p:txBody>
      </p:sp>
      <p:sp>
        <p:nvSpPr>
          <p:cNvPr id="42" name="Freeform 41"/>
          <p:cNvSpPr/>
          <p:nvPr/>
        </p:nvSpPr>
        <p:spPr>
          <a:xfrm>
            <a:off x="742950" y="1908308"/>
            <a:ext cx="6657975" cy="2958967"/>
          </a:xfrm>
          <a:custGeom>
            <a:avLst/>
            <a:gdLst>
              <a:gd name="connsiteX0" fmla="*/ 0 w 6657975"/>
              <a:gd name="connsiteY0" fmla="*/ 2958967 h 2958967"/>
              <a:gd name="connsiteX1" fmla="*/ 1381125 w 6657975"/>
              <a:gd name="connsiteY1" fmla="*/ 2492242 h 2958967"/>
              <a:gd name="connsiteX2" fmla="*/ 3257550 w 6657975"/>
              <a:gd name="connsiteY2" fmla="*/ 368167 h 2958967"/>
              <a:gd name="connsiteX3" fmla="*/ 6657975 w 6657975"/>
              <a:gd name="connsiteY3" fmla="*/ 15742 h 2958967"/>
            </a:gdLst>
            <a:ahLst/>
            <a:cxnLst>
              <a:cxn ang="0">
                <a:pos x="connsiteX0" y="connsiteY0"/>
              </a:cxn>
              <a:cxn ang="0">
                <a:pos x="connsiteX1" y="connsiteY1"/>
              </a:cxn>
              <a:cxn ang="0">
                <a:pos x="connsiteX2" y="connsiteY2"/>
              </a:cxn>
              <a:cxn ang="0">
                <a:pos x="connsiteX3" y="connsiteY3"/>
              </a:cxn>
            </a:cxnLst>
            <a:rect l="l" t="t" r="r" b="b"/>
            <a:pathLst>
              <a:path w="6657975" h="2958967">
                <a:moveTo>
                  <a:pt x="0" y="2958967"/>
                </a:moveTo>
                <a:cubicBezTo>
                  <a:pt x="419100" y="2941504"/>
                  <a:pt x="838200" y="2924042"/>
                  <a:pt x="1381125" y="2492242"/>
                </a:cubicBezTo>
                <a:cubicBezTo>
                  <a:pt x="1924050" y="2060442"/>
                  <a:pt x="2378075" y="780917"/>
                  <a:pt x="3257550" y="368167"/>
                </a:cubicBezTo>
                <a:cubicBezTo>
                  <a:pt x="4137025" y="-44583"/>
                  <a:pt x="5397500" y="-14421"/>
                  <a:pt x="6657975" y="1574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607339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Therapeutic Window</a:t>
            </a:r>
            <a:br>
              <a:rPr lang="en-US" dirty="0" smtClean="0"/>
            </a:br>
            <a:r>
              <a:rPr lang="en-US" dirty="0" smtClean="0"/>
              <a:t>Balance of challenge and support</a:t>
            </a:r>
            <a:endParaRPr lang="en-US" dirty="0"/>
          </a:p>
        </p:txBody>
      </p:sp>
      <p:cxnSp>
        <p:nvCxnSpPr>
          <p:cNvPr id="6" name="Straight Connector 5"/>
          <p:cNvCxnSpPr/>
          <p:nvPr/>
        </p:nvCxnSpPr>
        <p:spPr>
          <a:xfrm>
            <a:off x="1371600" y="1295400"/>
            <a:ext cx="0" cy="426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371663" y="5638800"/>
            <a:ext cx="6019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371600" y="4572000"/>
            <a:ext cx="6019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371600" y="2590800"/>
            <a:ext cx="60198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479842" y="6212630"/>
            <a:ext cx="1803442" cy="369332"/>
          </a:xfrm>
          <a:prstGeom prst="rect">
            <a:avLst/>
          </a:prstGeom>
          <a:noFill/>
        </p:spPr>
        <p:txBody>
          <a:bodyPr wrap="none" rtlCol="0">
            <a:spAutoFit/>
          </a:bodyPr>
          <a:lstStyle/>
          <a:p>
            <a:r>
              <a:rPr lang="en-US" dirty="0" smtClean="0"/>
              <a:t>Length of session</a:t>
            </a:r>
            <a:endParaRPr lang="en-US" dirty="0"/>
          </a:p>
        </p:txBody>
      </p:sp>
      <p:sp>
        <p:nvSpPr>
          <p:cNvPr id="17" name="TextBox 16"/>
          <p:cNvSpPr txBox="1"/>
          <p:nvPr/>
        </p:nvSpPr>
        <p:spPr>
          <a:xfrm>
            <a:off x="381000" y="2564910"/>
            <a:ext cx="461665" cy="1880579"/>
          </a:xfrm>
          <a:prstGeom prst="rect">
            <a:avLst/>
          </a:prstGeom>
          <a:noFill/>
        </p:spPr>
        <p:txBody>
          <a:bodyPr vert="vert270" wrap="none" rtlCol="0">
            <a:spAutoFit/>
          </a:bodyPr>
          <a:lstStyle/>
          <a:p>
            <a:r>
              <a:rPr lang="en-US" dirty="0" smtClean="0"/>
              <a:t>Emotion Activation</a:t>
            </a:r>
            <a:endParaRPr lang="en-US" dirty="0"/>
          </a:p>
        </p:txBody>
      </p:sp>
      <p:cxnSp>
        <p:nvCxnSpPr>
          <p:cNvPr id="29" name="Straight Connector 28"/>
          <p:cNvCxnSpPr/>
          <p:nvPr/>
        </p:nvCxnSpPr>
        <p:spPr>
          <a:xfrm>
            <a:off x="2743200" y="5562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95800" y="5562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48400" y="5540829"/>
            <a:ext cx="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590800" y="5867791"/>
            <a:ext cx="418704" cy="369332"/>
          </a:xfrm>
          <a:prstGeom prst="rect">
            <a:avLst/>
          </a:prstGeom>
          <a:noFill/>
        </p:spPr>
        <p:txBody>
          <a:bodyPr wrap="none" rtlCol="0">
            <a:spAutoFit/>
          </a:bodyPr>
          <a:lstStyle/>
          <a:p>
            <a:r>
              <a:rPr lang="en-US" dirty="0" smtClean="0"/>
              <a:t>15</a:t>
            </a:r>
            <a:endParaRPr lang="en-US" dirty="0"/>
          </a:p>
        </p:txBody>
      </p:sp>
      <p:sp>
        <p:nvSpPr>
          <p:cNvPr id="35" name="TextBox 34"/>
          <p:cNvSpPr txBox="1"/>
          <p:nvPr/>
        </p:nvSpPr>
        <p:spPr>
          <a:xfrm>
            <a:off x="4286448" y="5877316"/>
            <a:ext cx="418704" cy="369332"/>
          </a:xfrm>
          <a:prstGeom prst="rect">
            <a:avLst/>
          </a:prstGeom>
          <a:noFill/>
        </p:spPr>
        <p:txBody>
          <a:bodyPr wrap="none" rtlCol="0">
            <a:spAutoFit/>
          </a:bodyPr>
          <a:lstStyle/>
          <a:p>
            <a:r>
              <a:rPr lang="en-US" dirty="0" smtClean="0"/>
              <a:t>30</a:t>
            </a:r>
            <a:endParaRPr lang="en-US" dirty="0"/>
          </a:p>
        </p:txBody>
      </p:sp>
      <p:sp>
        <p:nvSpPr>
          <p:cNvPr id="36" name="TextBox 35"/>
          <p:cNvSpPr txBox="1"/>
          <p:nvPr/>
        </p:nvSpPr>
        <p:spPr>
          <a:xfrm>
            <a:off x="6096000" y="5890923"/>
            <a:ext cx="418704" cy="369332"/>
          </a:xfrm>
          <a:prstGeom prst="rect">
            <a:avLst/>
          </a:prstGeom>
          <a:noFill/>
        </p:spPr>
        <p:txBody>
          <a:bodyPr wrap="none" rtlCol="0">
            <a:spAutoFit/>
          </a:bodyPr>
          <a:lstStyle/>
          <a:p>
            <a:r>
              <a:rPr lang="en-US" dirty="0" smtClean="0"/>
              <a:t>45</a:t>
            </a:r>
            <a:endParaRPr lang="en-US" dirty="0"/>
          </a:p>
        </p:txBody>
      </p:sp>
      <p:sp>
        <p:nvSpPr>
          <p:cNvPr id="37" name="TextBox 36"/>
          <p:cNvSpPr txBox="1"/>
          <p:nvPr/>
        </p:nvSpPr>
        <p:spPr>
          <a:xfrm>
            <a:off x="1220820" y="4801195"/>
            <a:ext cx="301686" cy="369332"/>
          </a:xfrm>
          <a:prstGeom prst="rect">
            <a:avLst/>
          </a:prstGeom>
          <a:noFill/>
        </p:spPr>
        <p:txBody>
          <a:bodyPr wrap="none" rtlCol="0">
            <a:spAutoFit/>
          </a:bodyPr>
          <a:lstStyle/>
          <a:p>
            <a:r>
              <a:rPr lang="en-US" dirty="0" smtClean="0"/>
              <a:t>2</a:t>
            </a:r>
            <a:endParaRPr lang="en-US" dirty="0"/>
          </a:p>
        </p:txBody>
      </p:sp>
      <p:sp>
        <p:nvSpPr>
          <p:cNvPr id="38" name="TextBox 37"/>
          <p:cNvSpPr txBox="1"/>
          <p:nvPr/>
        </p:nvSpPr>
        <p:spPr>
          <a:xfrm>
            <a:off x="1220820" y="4121096"/>
            <a:ext cx="301686" cy="369332"/>
          </a:xfrm>
          <a:prstGeom prst="rect">
            <a:avLst/>
          </a:prstGeom>
          <a:noFill/>
        </p:spPr>
        <p:txBody>
          <a:bodyPr wrap="none" rtlCol="0">
            <a:spAutoFit/>
          </a:bodyPr>
          <a:lstStyle/>
          <a:p>
            <a:r>
              <a:rPr lang="en-US" dirty="0" smtClean="0"/>
              <a:t>4</a:t>
            </a:r>
            <a:endParaRPr lang="en-US" dirty="0"/>
          </a:p>
        </p:txBody>
      </p:sp>
      <p:sp>
        <p:nvSpPr>
          <p:cNvPr id="39" name="TextBox 38"/>
          <p:cNvSpPr txBox="1"/>
          <p:nvPr/>
        </p:nvSpPr>
        <p:spPr>
          <a:xfrm>
            <a:off x="1220757" y="3408402"/>
            <a:ext cx="301686" cy="369332"/>
          </a:xfrm>
          <a:prstGeom prst="rect">
            <a:avLst/>
          </a:prstGeom>
          <a:noFill/>
        </p:spPr>
        <p:txBody>
          <a:bodyPr wrap="none" rtlCol="0">
            <a:spAutoFit/>
          </a:bodyPr>
          <a:lstStyle/>
          <a:p>
            <a:r>
              <a:rPr lang="en-US" dirty="0" smtClean="0"/>
              <a:t>6</a:t>
            </a:r>
            <a:endParaRPr lang="en-US" dirty="0"/>
          </a:p>
        </p:txBody>
      </p:sp>
      <p:sp>
        <p:nvSpPr>
          <p:cNvPr id="40" name="TextBox 39"/>
          <p:cNvSpPr txBox="1"/>
          <p:nvPr/>
        </p:nvSpPr>
        <p:spPr>
          <a:xfrm>
            <a:off x="1228788" y="2590800"/>
            <a:ext cx="301686" cy="369332"/>
          </a:xfrm>
          <a:prstGeom prst="rect">
            <a:avLst/>
          </a:prstGeom>
          <a:noFill/>
        </p:spPr>
        <p:txBody>
          <a:bodyPr wrap="none" rtlCol="0">
            <a:spAutoFit/>
          </a:bodyPr>
          <a:lstStyle/>
          <a:p>
            <a:r>
              <a:rPr lang="en-US" dirty="0" smtClean="0"/>
              <a:t>8</a:t>
            </a:r>
            <a:endParaRPr lang="en-US" dirty="0"/>
          </a:p>
        </p:txBody>
      </p:sp>
      <p:sp>
        <p:nvSpPr>
          <p:cNvPr id="41" name="TextBox 40"/>
          <p:cNvSpPr txBox="1"/>
          <p:nvPr/>
        </p:nvSpPr>
        <p:spPr>
          <a:xfrm>
            <a:off x="1162248" y="1905000"/>
            <a:ext cx="418704" cy="369332"/>
          </a:xfrm>
          <a:prstGeom prst="rect">
            <a:avLst/>
          </a:prstGeom>
          <a:noFill/>
        </p:spPr>
        <p:txBody>
          <a:bodyPr wrap="none" rtlCol="0">
            <a:spAutoFit/>
          </a:bodyPr>
          <a:lstStyle/>
          <a:p>
            <a:r>
              <a:rPr lang="en-US" dirty="0" smtClean="0"/>
              <a:t>10</a:t>
            </a:r>
            <a:endParaRPr lang="en-US" dirty="0"/>
          </a:p>
        </p:txBody>
      </p:sp>
      <p:sp>
        <p:nvSpPr>
          <p:cNvPr id="2" name="Freeform 1"/>
          <p:cNvSpPr/>
          <p:nvPr/>
        </p:nvSpPr>
        <p:spPr>
          <a:xfrm>
            <a:off x="838200" y="3058492"/>
            <a:ext cx="6768086" cy="2020182"/>
          </a:xfrm>
          <a:custGeom>
            <a:avLst/>
            <a:gdLst>
              <a:gd name="connsiteX0" fmla="*/ 0 w 6768086"/>
              <a:gd name="connsiteY0" fmla="*/ 1923083 h 2020182"/>
              <a:gd name="connsiteX1" fmla="*/ 1000125 w 6768086"/>
              <a:gd name="connsiteY1" fmla="*/ 1799258 h 2020182"/>
              <a:gd name="connsiteX2" fmla="*/ 2371725 w 6768086"/>
              <a:gd name="connsiteY2" fmla="*/ 418133 h 2020182"/>
              <a:gd name="connsiteX3" fmla="*/ 3467100 w 6768086"/>
              <a:gd name="connsiteY3" fmla="*/ 75233 h 2020182"/>
              <a:gd name="connsiteX4" fmla="*/ 5048250 w 6768086"/>
              <a:gd name="connsiteY4" fmla="*/ 1675433 h 2020182"/>
              <a:gd name="connsiteX5" fmla="*/ 6553200 w 6768086"/>
              <a:gd name="connsiteY5" fmla="*/ 1999283 h 2020182"/>
              <a:gd name="connsiteX6" fmla="*/ 6724650 w 6768086"/>
              <a:gd name="connsiteY6" fmla="*/ 1961183 h 2020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8086" h="2020182">
                <a:moveTo>
                  <a:pt x="0" y="1923083"/>
                </a:moveTo>
                <a:cubicBezTo>
                  <a:pt x="302419" y="1986583"/>
                  <a:pt x="604838" y="2050083"/>
                  <a:pt x="1000125" y="1799258"/>
                </a:cubicBezTo>
                <a:cubicBezTo>
                  <a:pt x="1395413" y="1548433"/>
                  <a:pt x="1960563" y="705470"/>
                  <a:pt x="2371725" y="418133"/>
                </a:cubicBezTo>
                <a:cubicBezTo>
                  <a:pt x="2782888" y="130795"/>
                  <a:pt x="3021013" y="-134317"/>
                  <a:pt x="3467100" y="75233"/>
                </a:cubicBezTo>
                <a:cubicBezTo>
                  <a:pt x="3913187" y="284783"/>
                  <a:pt x="4533900" y="1354758"/>
                  <a:pt x="5048250" y="1675433"/>
                </a:cubicBezTo>
                <a:cubicBezTo>
                  <a:pt x="5562600" y="1996108"/>
                  <a:pt x="6273800" y="1951658"/>
                  <a:pt x="6553200" y="1999283"/>
                </a:cubicBezTo>
                <a:cubicBezTo>
                  <a:pt x="6832600" y="2046908"/>
                  <a:pt x="6778625" y="2004045"/>
                  <a:pt x="6724650" y="19611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483643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Ogden’s Modulation Model</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828800"/>
            <a:ext cx="6076950" cy="422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59822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Containment </a:t>
            </a:r>
            <a:endParaRPr lang="en-US" dirty="0"/>
          </a:p>
        </p:txBody>
      </p:sp>
      <p:sp>
        <p:nvSpPr>
          <p:cNvPr id="4" name="Content Placeholder 3"/>
          <p:cNvSpPr>
            <a:spLocks noGrp="1"/>
          </p:cNvSpPr>
          <p:nvPr>
            <p:ph idx="1"/>
          </p:nvPr>
        </p:nvSpPr>
        <p:spPr/>
        <p:txBody>
          <a:bodyPr/>
          <a:lstStyle/>
          <a:p>
            <a:endParaRPr lang="en-US" dirty="0" smtClean="0"/>
          </a:p>
          <a:p>
            <a:r>
              <a:rPr lang="en-US" dirty="0" smtClean="0"/>
              <a:t>Dealing with treatment relationship ruptures</a:t>
            </a:r>
          </a:p>
          <a:p>
            <a:r>
              <a:rPr lang="en-US" dirty="0" smtClean="0"/>
              <a:t>Helping desensitize toxic implicit relational beliefs that are activated by emotional activation</a:t>
            </a:r>
          </a:p>
          <a:p>
            <a:endParaRPr lang="en-US" dirty="0"/>
          </a:p>
        </p:txBody>
      </p:sp>
    </p:spTree>
    <p:extLst>
      <p:ext uri="{BB962C8B-B14F-4D97-AF65-F5344CB8AC3E}">
        <p14:creationId xmlns:p14="http://schemas.microsoft.com/office/powerpoint/2010/main" val="214963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Helping clients engage in narrative repair—</a:t>
            </a:r>
          </a:p>
          <a:p>
            <a:r>
              <a:rPr lang="en-US" dirty="0" smtClean="0"/>
              <a:t>Telling their stories, linking current patterns of thinking, feeling relating, and communicating with previous relationship experience </a:t>
            </a:r>
          </a:p>
          <a:p>
            <a:r>
              <a:rPr lang="en-US" dirty="0" smtClean="0"/>
              <a:t>How relationships are two way transactions (especially therapy relationship)</a:t>
            </a:r>
          </a:p>
          <a:p>
            <a:r>
              <a:rPr lang="en-US" dirty="0" smtClean="0"/>
              <a:t>How old patterns of relating were healthy at the time, but maladaptive now…</a:t>
            </a:r>
          </a:p>
          <a:p>
            <a:r>
              <a:rPr lang="en-US" dirty="0" smtClean="0"/>
              <a:t>Appreciate the consequence of their interpersonal and intrapersonal behavior</a:t>
            </a:r>
          </a:p>
          <a:p>
            <a:r>
              <a:rPr lang="en-US" dirty="0" smtClean="0"/>
              <a:t>They create much of the pain they experience now</a:t>
            </a:r>
          </a:p>
          <a:p>
            <a:r>
              <a:rPr lang="en-US" dirty="0" smtClean="0"/>
              <a:t>Differentiating between toxic others of past and current therapeutic relationship</a:t>
            </a:r>
          </a:p>
        </p:txBody>
      </p:sp>
    </p:spTree>
    <p:extLst>
      <p:ext uri="{BB962C8B-B14F-4D97-AF65-F5344CB8AC3E}">
        <p14:creationId xmlns:p14="http://schemas.microsoft.com/office/powerpoint/2010/main" val="348190061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 of Procedures </a:t>
            </a:r>
            <a:endParaRPr lang="en-US" dirty="0"/>
          </a:p>
        </p:txBody>
      </p:sp>
      <p:sp>
        <p:nvSpPr>
          <p:cNvPr id="3" name="Content Placeholder 2"/>
          <p:cNvSpPr>
            <a:spLocks noGrp="1"/>
          </p:cNvSpPr>
          <p:nvPr>
            <p:ph idx="1"/>
          </p:nvPr>
        </p:nvSpPr>
        <p:spPr/>
        <p:txBody>
          <a:bodyPr/>
          <a:lstStyle/>
          <a:p>
            <a:r>
              <a:rPr lang="en-US" dirty="0" smtClean="0"/>
              <a:t>Significant Other History</a:t>
            </a:r>
          </a:p>
          <a:p>
            <a:r>
              <a:rPr lang="en-US" dirty="0" smtClean="0"/>
              <a:t>Transference Hypothesis</a:t>
            </a:r>
          </a:p>
          <a:p>
            <a:r>
              <a:rPr lang="en-US" dirty="0" smtClean="0"/>
              <a:t>Identification of transference hot spots</a:t>
            </a:r>
          </a:p>
          <a:p>
            <a:r>
              <a:rPr lang="en-US" dirty="0" smtClean="0"/>
              <a:t>Interpersonal Discrimination Exercises</a:t>
            </a:r>
            <a:endParaRPr lang="en-US" dirty="0"/>
          </a:p>
        </p:txBody>
      </p:sp>
    </p:spTree>
    <p:extLst>
      <p:ext uri="{BB962C8B-B14F-4D97-AF65-F5344CB8AC3E}">
        <p14:creationId xmlns:p14="http://schemas.microsoft.com/office/powerpoint/2010/main" val="127567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Restructuring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Schema reconstruction—highly intentional process—understanding personal narrative in light of God’s redemptive story in their lives</a:t>
            </a:r>
          </a:p>
          <a:p>
            <a:r>
              <a:rPr lang="en-US" dirty="0" smtClean="0"/>
              <a:t>Modifying maladaptive, self-defeating patterns of thinking, feeling, behaving—cognitive restructuring, problem-solving skills</a:t>
            </a:r>
          </a:p>
          <a:p>
            <a:r>
              <a:rPr lang="en-US" dirty="0" smtClean="0"/>
              <a:t>Learn to engage in personal experiments that can generate new “data” that may unfreeze negative, rigid, globally negative beliefs—both in and out of session</a:t>
            </a:r>
          </a:p>
          <a:p>
            <a:r>
              <a:rPr lang="en-US" dirty="0" smtClean="0"/>
              <a:t>Practice new patterns of relating to others and giving up old patterns of avoidance, blame, and defensiveness</a:t>
            </a:r>
          </a:p>
          <a:p>
            <a:r>
              <a:rPr lang="en-US" dirty="0" smtClean="0"/>
              <a:t>Fostering forgiveness—self-others</a:t>
            </a:r>
          </a:p>
          <a:p>
            <a:endParaRPr lang="en-US" dirty="0"/>
          </a:p>
        </p:txBody>
      </p:sp>
    </p:spTree>
    <p:extLst>
      <p:ext uri="{BB962C8B-B14F-4D97-AF65-F5344CB8AC3E}">
        <p14:creationId xmlns:p14="http://schemas.microsoft.com/office/powerpoint/2010/main" val="3886504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Engagement </a:t>
            </a:r>
            <a:endParaRPr lang="en-US" dirty="0"/>
          </a:p>
        </p:txBody>
      </p:sp>
      <p:sp>
        <p:nvSpPr>
          <p:cNvPr id="3" name="Content Placeholder 2"/>
          <p:cNvSpPr>
            <a:spLocks noGrp="1"/>
          </p:cNvSpPr>
          <p:nvPr>
            <p:ph idx="1"/>
          </p:nvPr>
        </p:nvSpPr>
        <p:spPr/>
        <p:txBody>
          <a:bodyPr>
            <a:normAutofit/>
          </a:bodyPr>
          <a:lstStyle/>
          <a:p>
            <a:r>
              <a:rPr lang="en-US" dirty="0" smtClean="0"/>
              <a:t>Dealing with resistance and therapeutic ruptures</a:t>
            </a:r>
          </a:p>
          <a:p>
            <a:r>
              <a:rPr lang="en-US" dirty="0" smtClean="0"/>
              <a:t>Begin differentiating between old, toxic relationships and therapy relationship (Interpersonal Discrimination Exercises)</a:t>
            </a:r>
          </a:p>
          <a:p>
            <a:r>
              <a:rPr lang="en-US" dirty="0" smtClean="0"/>
              <a:t>Fostering generalization from safety of therapy office to other context</a:t>
            </a:r>
          </a:p>
          <a:p>
            <a:r>
              <a:rPr lang="en-US" dirty="0" smtClean="0"/>
              <a:t>Anticipating and dealing with relapse prevention</a:t>
            </a:r>
          </a:p>
          <a:p>
            <a:endParaRPr lang="en-US" dirty="0"/>
          </a:p>
        </p:txBody>
      </p:sp>
    </p:spTree>
    <p:extLst>
      <p:ext uri="{BB962C8B-B14F-4D97-AF65-F5344CB8AC3E}">
        <p14:creationId xmlns:p14="http://schemas.microsoft.com/office/powerpoint/2010/main" val="3524609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675" y="1457325"/>
            <a:ext cx="5962650" cy="394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normAutofit/>
          </a:bodyPr>
          <a:lstStyle/>
          <a:p>
            <a:r>
              <a:rPr lang="en-US" dirty="0" smtClean="0"/>
              <a:t>Essential Activities</a:t>
            </a:r>
            <a:endParaRPr lang="en-US" dirty="0"/>
          </a:p>
        </p:txBody>
      </p:sp>
    </p:spTree>
    <p:extLst>
      <p:ext uri="{BB962C8B-B14F-4D97-AF65-F5344CB8AC3E}">
        <p14:creationId xmlns:p14="http://schemas.microsoft.com/office/powerpoint/2010/main" val="1182852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lnSpcReduction="20000"/>
          </a:bodyPr>
          <a:lstStyle/>
          <a:p>
            <a:r>
              <a:rPr lang="en-US" dirty="0" smtClean="0"/>
              <a:t>General Systems Theory—how complex systems develop</a:t>
            </a:r>
          </a:p>
          <a:p>
            <a:pPr lvl="1"/>
            <a:r>
              <a:rPr lang="en-US" dirty="0" smtClean="0"/>
              <a:t>Undifferentiated</a:t>
            </a:r>
          </a:p>
          <a:p>
            <a:pPr lvl="1"/>
            <a:endParaRPr lang="en-US" dirty="0" smtClean="0"/>
          </a:p>
          <a:p>
            <a:pPr lvl="1"/>
            <a:r>
              <a:rPr lang="en-US" dirty="0" smtClean="0"/>
              <a:t>Differentiated—separate/individuated with specialized functions and sovereignty </a:t>
            </a:r>
            <a:endParaRPr lang="en-US" dirty="0"/>
          </a:p>
          <a:p>
            <a:pPr lvl="1"/>
            <a:endParaRPr lang="en-US" dirty="0" smtClean="0"/>
          </a:p>
          <a:p>
            <a:pPr lvl="1"/>
            <a:r>
              <a:rPr lang="en-US" dirty="0" smtClean="0"/>
              <a:t>Integration—linked together but retains separateness in specialized functions</a:t>
            </a:r>
          </a:p>
          <a:p>
            <a:endParaRPr lang="en-US" dirty="0" smtClean="0"/>
          </a:p>
          <a:p>
            <a:r>
              <a:rPr lang="en-US" dirty="0" smtClean="0"/>
              <a:t>The whole is greater than sum of parts</a:t>
            </a:r>
          </a:p>
          <a:p>
            <a:endParaRPr lang="en-US" dirty="0" smtClean="0"/>
          </a:p>
          <a:p>
            <a:r>
              <a:rPr lang="en-US" dirty="0" smtClean="0"/>
              <a:t>Disintegration and Fragmentation</a:t>
            </a:r>
            <a:endParaRPr lang="en-US" dirty="0"/>
          </a:p>
        </p:txBody>
      </p:sp>
      <p:sp>
        <p:nvSpPr>
          <p:cNvPr id="4" name="Title 3"/>
          <p:cNvSpPr>
            <a:spLocks noGrp="1"/>
          </p:cNvSpPr>
          <p:nvPr>
            <p:ph type="title"/>
          </p:nvPr>
        </p:nvSpPr>
        <p:spPr/>
        <p:txBody>
          <a:bodyPr>
            <a:normAutofit/>
          </a:bodyPr>
          <a:lstStyle/>
          <a:p>
            <a:r>
              <a:rPr lang="en-US" dirty="0" smtClean="0"/>
              <a:t>Core Principles of Neurobiology</a:t>
            </a:r>
            <a:endParaRPr lang="en-US" dirty="0"/>
          </a:p>
        </p:txBody>
      </p:sp>
    </p:spTree>
  </p:cSld>
  <p:clrMapOvr>
    <a:masterClrMapping/>
  </p:clrMapOvr>
  <p:transition>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864910841"/>
              </p:ext>
            </p:extLst>
          </p:nvPr>
        </p:nvGraphicFramePr>
        <p:xfrm>
          <a:off x="533400" y="1524000"/>
          <a:ext cx="2133600" cy="228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4"/>
          <p:cNvSpPr>
            <a:spLocks noGrp="1"/>
          </p:cNvSpPr>
          <p:nvPr>
            <p:ph type="title"/>
          </p:nvPr>
        </p:nvSpPr>
        <p:spPr>
          <a:xfrm>
            <a:off x="304800" y="203270"/>
            <a:ext cx="8229600" cy="1143000"/>
          </a:xfrm>
        </p:spPr>
        <p:txBody>
          <a:bodyPr/>
          <a:lstStyle/>
          <a:p>
            <a:r>
              <a:rPr lang="en-US" dirty="0" smtClean="0"/>
              <a:t>Undifferentiated</a:t>
            </a:r>
            <a:endParaRPr lang="en-US" dirty="0"/>
          </a:p>
        </p:txBody>
      </p:sp>
      <p:grpSp>
        <p:nvGrpSpPr>
          <p:cNvPr id="7" name="Group 6"/>
          <p:cNvGrpSpPr/>
          <p:nvPr/>
        </p:nvGrpSpPr>
        <p:grpSpPr>
          <a:xfrm>
            <a:off x="5742832" y="774770"/>
            <a:ext cx="2528764" cy="2445769"/>
            <a:chOff x="3155751" y="762071"/>
            <a:chExt cx="5430915" cy="4384480"/>
          </a:xfrm>
        </p:grpSpPr>
        <p:sp>
          <p:nvSpPr>
            <p:cNvPr id="8" name="Freeform 7"/>
            <p:cNvSpPr/>
            <p:nvPr/>
          </p:nvSpPr>
          <p:spPr>
            <a:xfrm>
              <a:off x="5547424" y="762071"/>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440" tIns="310959" rIns="280441" bIns="310958" numCol="1" spcCol="1270" anchor="ctr" anchorCtr="0">
              <a:noAutofit/>
            </a:bodyPr>
            <a:lstStyle/>
            <a:p>
              <a:pPr lvl="0" algn="ctr" defTabSz="889000">
                <a:lnSpc>
                  <a:spcPct val="90000"/>
                </a:lnSpc>
                <a:spcBef>
                  <a:spcPct val="0"/>
                </a:spcBef>
                <a:spcAft>
                  <a:spcPct val="35000"/>
                </a:spcAft>
              </a:pPr>
              <a:endParaRPr lang="en-US" sz="2000" kern="1200"/>
            </a:p>
          </p:txBody>
        </p:sp>
        <p:sp>
          <p:nvSpPr>
            <p:cNvPr id="9" name="Freeform 8"/>
            <p:cNvSpPr/>
            <p:nvPr/>
          </p:nvSpPr>
          <p:spPr>
            <a:xfrm>
              <a:off x="6897826" y="1063365"/>
              <a:ext cx="1681222" cy="903882"/>
            </a:xfrm>
            <a:custGeom>
              <a:avLst/>
              <a:gdLst>
                <a:gd name="connsiteX0" fmla="*/ 0 w 1681222"/>
                <a:gd name="connsiteY0" fmla="*/ 0 h 903882"/>
                <a:gd name="connsiteX1" fmla="*/ 1681222 w 1681222"/>
                <a:gd name="connsiteY1" fmla="*/ 0 h 903882"/>
                <a:gd name="connsiteX2" fmla="*/ 1681222 w 1681222"/>
                <a:gd name="connsiteY2" fmla="*/ 903882 h 903882"/>
                <a:gd name="connsiteX3" fmla="*/ 0 w 1681222"/>
                <a:gd name="connsiteY3" fmla="*/ 903882 h 903882"/>
                <a:gd name="connsiteX4" fmla="*/ 0 w 1681222"/>
                <a:gd name="connsiteY4" fmla="*/ 0 h 903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222" h="903882">
                  <a:moveTo>
                    <a:pt x="0" y="0"/>
                  </a:moveTo>
                  <a:lnTo>
                    <a:pt x="1681222" y="0"/>
                  </a:lnTo>
                  <a:lnTo>
                    <a:pt x="1681222" y="903882"/>
                  </a:lnTo>
                  <a:lnTo>
                    <a:pt x="0" y="90388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endParaRPr lang="en-US" sz="3500" kern="1200"/>
            </a:p>
          </p:txBody>
        </p:sp>
        <p:sp>
          <p:nvSpPr>
            <p:cNvPr id="10" name="Freeform 9"/>
            <p:cNvSpPr/>
            <p:nvPr/>
          </p:nvSpPr>
          <p:spPr>
            <a:xfrm>
              <a:off x="3429001" y="1219194"/>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9" rIns="204241" bIns="234758" numCol="1" spcCol="1270" anchor="ctr" anchorCtr="0">
              <a:noAutofit/>
            </a:bodyPr>
            <a:lstStyle/>
            <a:p>
              <a:pPr lvl="0" algn="ctr" defTabSz="1600200">
                <a:lnSpc>
                  <a:spcPct val="90000"/>
                </a:lnSpc>
                <a:spcBef>
                  <a:spcPct val="0"/>
                </a:spcBef>
                <a:spcAft>
                  <a:spcPct val="35000"/>
                </a:spcAft>
              </a:pPr>
              <a:endParaRPr lang="en-US" sz="3600" kern="1200"/>
            </a:p>
          </p:txBody>
        </p:sp>
        <p:sp>
          <p:nvSpPr>
            <p:cNvPr id="11" name="Freeform 10"/>
            <p:cNvSpPr/>
            <p:nvPr/>
          </p:nvSpPr>
          <p:spPr>
            <a:xfrm>
              <a:off x="5029200" y="2745806"/>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440" tIns="310959" rIns="280441" bIns="310958" numCol="1" spcCol="1270" anchor="ctr" anchorCtr="0">
              <a:noAutofit/>
            </a:bodyPr>
            <a:lstStyle/>
            <a:p>
              <a:pPr lvl="0" algn="ctr" defTabSz="889000">
                <a:lnSpc>
                  <a:spcPct val="90000"/>
                </a:lnSpc>
                <a:spcBef>
                  <a:spcPct val="0"/>
                </a:spcBef>
                <a:spcAft>
                  <a:spcPct val="35000"/>
                </a:spcAft>
              </a:pPr>
              <a:endParaRPr lang="en-US" sz="2000" kern="1200"/>
            </a:p>
          </p:txBody>
        </p:sp>
        <p:sp>
          <p:nvSpPr>
            <p:cNvPr id="12" name="Freeform 11"/>
            <p:cNvSpPr/>
            <p:nvPr/>
          </p:nvSpPr>
          <p:spPr>
            <a:xfrm>
              <a:off x="3155751" y="2342058"/>
              <a:ext cx="1626989" cy="903882"/>
            </a:xfrm>
            <a:custGeom>
              <a:avLst/>
              <a:gdLst>
                <a:gd name="connsiteX0" fmla="*/ 0 w 1626989"/>
                <a:gd name="connsiteY0" fmla="*/ 0 h 903882"/>
                <a:gd name="connsiteX1" fmla="*/ 1626989 w 1626989"/>
                <a:gd name="connsiteY1" fmla="*/ 0 h 903882"/>
                <a:gd name="connsiteX2" fmla="*/ 1626989 w 1626989"/>
                <a:gd name="connsiteY2" fmla="*/ 903882 h 903882"/>
                <a:gd name="connsiteX3" fmla="*/ 0 w 1626989"/>
                <a:gd name="connsiteY3" fmla="*/ 903882 h 903882"/>
                <a:gd name="connsiteX4" fmla="*/ 0 w 1626989"/>
                <a:gd name="connsiteY4" fmla="*/ 0 h 903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989" h="903882">
                  <a:moveTo>
                    <a:pt x="0" y="0"/>
                  </a:moveTo>
                  <a:lnTo>
                    <a:pt x="1626989" y="0"/>
                  </a:lnTo>
                  <a:lnTo>
                    <a:pt x="1626989" y="903882"/>
                  </a:lnTo>
                  <a:lnTo>
                    <a:pt x="0" y="90388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0" tIns="133350" rIns="133350" bIns="133350" numCol="1" spcCol="1270" anchor="ctr" anchorCtr="0">
              <a:noAutofit/>
            </a:bodyPr>
            <a:lstStyle/>
            <a:p>
              <a:pPr lvl="0" algn="r" defTabSz="1555750">
                <a:lnSpc>
                  <a:spcPct val="90000"/>
                </a:lnSpc>
                <a:spcBef>
                  <a:spcPct val="0"/>
                </a:spcBef>
                <a:spcAft>
                  <a:spcPct val="35000"/>
                </a:spcAft>
              </a:pPr>
              <a:endParaRPr lang="en-US" sz="3500" kern="1200"/>
            </a:p>
          </p:txBody>
        </p:sp>
        <p:sp>
          <p:nvSpPr>
            <p:cNvPr id="13" name="Freeform 12"/>
            <p:cNvSpPr/>
            <p:nvPr/>
          </p:nvSpPr>
          <p:spPr>
            <a:xfrm>
              <a:off x="7276035" y="1287527"/>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9" rIns="204241" bIns="234758" numCol="1" spcCol="1270" anchor="ctr" anchorCtr="0">
              <a:noAutofit/>
            </a:bodyPr>
            <a:lstStyle/>
            <a:p>
              <a:pPr lvl="0" algn="ctr" defTabSz="1600200">
                <a:lnSpc>
                  <a:spcPct val="90000"/>
                </a:lnSpc>
                <a:spcBef>
                  <a:spcPct val="0"/>
                </a:spcBef>
                <a:spcAft>
                  <a:spcPct val="35000"/>
                </a:spcAft>
              </a:pPr>
              <a:endParaRPr lang="en-US" sz="3600" kern="1200"/>
            </a:p>
          </p:txBody>
        </p:sp>
        <p:sp>
          <p:nvSpPr>
            <p:cNvPr id="14" name="Freeform 13"/>
            <p:cNvSpPr/>
            <p:nvPr/>
          </p:nvSpPr>
          <p:spPr>
            <a:xfrm>
              <a:off x="6553200" y="3640079"/>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440" tIns="310959" rIns="280441" bIns="310958" numCol="1" spcCol="1270" anchor="ctr" anchorCtr="0">
              <a:noAutofit/>
            </a:bodyPr>
            <a:lstStyle/>
            <a:p>
              <a:pPr lvl="0" algn="ctr" defTabSz="889000">
                <a:lnSpc>
                  <a:spcPct val="90000"/>
                </a:lnSpc>
                <a:spcBef>
                  <a:spcPct val="0"/>
                </a:spcBef>
                <a:spcAft>
                  <a:spcPct val="35000"/>
                </a:spcAft>
              </a:pPr>
              <a:endParaRPr lang="en-US" sz="2000" kern="1200"/>
            </a:p>
          </p:txBody>
        </p:sp>
        <p:sp>
          <p:nvSpPr>
            <p:cNvPr id="15" name="Freeform 14"/>
            <p:cNvSpPr/>
            <p:nvPr/>
          </p:nvSpPr>
          <p:spPr>
            <a:xfrm>
              <a:off x="6897826" y="3620751"/>
              <a:ext cx="1681222" cy="903882"/>
            </a:xfrm>
            <a:custGeom>
              <a:avLst/>
              <a:gdLst>
                <a:gd name="connsiteX0" fmla="*/ 0 w 1681222"/>
                <a:gd name="connsiteY0" fmla="*/ 0 h 903882"/>
                <a:gd name="connsiteX1" fmla="*/ 1681222 w 1681222"/>
                <a:gd name="connsiteY1" fmla="*/ 0 h 903882"/>
                <a:gd name="connsiteX2" fmla="*/ 1681222 w 1681222"/>
                <a:gd name="connsiteY2" fmla="*/ 903882 h 903882"/>
                <a:gd name="connsiteX3" fmla="*/ 0 w 1681222"/>
                <a:gd name="connsiteY3" fmla="*/ 903882 h 903882"/>
                <a:gd name="connsiteX4" fmla="*/ 0 w 1681222"/>
                <a:gd name="connsiteY4" fmla="*/ 0 h 903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222" h="903882">
                  <a:moveTo>
                    <a:pt x="0" y="0"/>
                  </a:moveTo>
                  <a:lnTo>
                    <a:pt x="1681222" y="0"/>
                  </a:lnTo>
                  <a:lnTo>
                    <a:pt x="1681222" y="903882"/>
                  </a:lnTo>
                  <a:lnTo>
                    <a:pt x="0" y="90388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endParaRPr lang="en-US" sz="3500" kern="1200"/>
            </a:p>
          </p:txBody>
        </p:sp>
        <p:sp>
          <p:nvSpPr>
            <p:cNvPr id="16" name="Freeform 15"/>
            <p:cNvSpPr/>
            <p:nvPr/>
          </p:nvSpPr>
          <p:spPr>
            <a:xfrm>
              <a:off x="3429001" y="3207840"/>
              <a:ext cx="1310631" cy="1506472"/>
            </a:xfrm>
            <a:custGeom>
              <a:avLst/>
              <a:gdLst>
                <a:gd name="connsiteX0" fmla="*/ 0 w 1506471"/>
                <a:gd name="connsiteY0" fmla="*/ 655315 h 1310630"/>
                <a:gd name="connsiteX1" fmla="*/ 327658 w 1506471"/>
                <a:gd name="connsiteY1" fmla="*/ 0 h 1310630"/>
                <a:gd name="connsiteX2" fmla="*/ 1178814 w 1506471"/>
                <a:gd name="connsiteY2" fmla="*/ 0 h 1310630"/>
                <a:gd name="connsiteX3" fmla="*/ 1506471 w 1506471"/>
                <a:gd name="connsiteY3" fmla="*/ 655315 h 1310630"/>
                <a:gd name="connsiteX4" fmla="*/ 1178814 w 1506471"/>
                <a:gd name="connsiteY4" fmla="*/ 1310630 h 1310630"/>
                <a:gd name="connsiteX5" fmla="*/ 327658 w 1506471"/>
                <a:gd name="connsiteY5" fmla="*/ 1310630 h 1310630"/>
                <a:gd name="connsiteX6" fmla="*/ 0 w 1506471"/>
                <a:gd name="connsiteY6" fmla="*/ 655315 h 1310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6471" h="1310630">
                  <a:moveTo>
                    <a:pt x="753236" y="0"/>
                  </a:moveTo>
                  <a:lnTo>
                    <a:pt x="1506470" y="285063"/>
                  </a:lnTo>
                  <a:lnTo>
                    <a:pt x="1506470" y="1025568"/>
                  </a:lnTo>
                  <a:lnTo>
                    <a:pt x="753236" y="1310630"/>
                  </a:lnTo>
                  <a:lnTo>
                    <a:pt x="1" y="1025568"/>
                  </a:lnTo>
                  <a:lnTo>
                    <a:pt x="1" y="285063"/>
                  </a:lnTo>
                  <a:lnTo>
                    <a:pt x="753236"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9" rIns="204241" bIns="234758" numCol="1" spcCol="1270" anchor="ctr" anchorCtr="0">
              <a:noAutofit/>
            </a:bodyPr>
            <a:lstStyle/>
            <a:p>
              <a:pPr lvl="0" algn="ctr" defTabSz="1600200">
                <a:lnSpc>
                  <a:spcPct val="90000"/>
                </a:lnSpc>
                <a:spcBef>
                  <a:spcPct val="0"/>
                </a:spcBef>
                <a:spcAft>
                  <a:spcPct val="35000"/>
                </a:spcAft>
              </a:pPr>
              <a:endParaRPr lang="en-US" sz="3600" kern="1200"/>
            </a:p>
          </p:txBody>
        </p:sp>
      </p:grpSp>
      <p:graphicFrame>
        <p:nvGraphicFramePr>
          <p:cNvPr id="29" name="Diagram 28"/>
          <p:cNvGraphicFramePr/>
          <p:nvPr>
            <p:extLst>
              <p:ext uri="{D42A27DB-BD31-4B8C-83A1-F6EECF244321}">
                <p14:modId xmlns:p14="http://schemas.microsoft.com/office/powerpoint/2010/main" val="1280490773"/>
              </p:ext>
            </p:extLst>
          </p:nvPr>
        </p:nvGraphicFramePr>
        <p:xfrm>
          <a:off x="1752600" y="3429000"/>
          <a:ext cx="4598973" cy="26223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31" name="Straight Connector 30"/>
          <p:cNvCxnSpPr/>
          <p:nvPr/>
        </p:nvCxnSpPr>
        <p:spPr>
          <a:xfrm flipH="1">
            <a:off x="2819400" y="4343400"/>
            <a:ext cx="228600" cy="1524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33" name="Straight Connector 32"/>
          <p:cNvCxnSpPr/>
          <p:nvPr/>
        </p:nvCxnSpPr>
        <p:spPr>
          <a:xfrm>
            <a:off x="2667000" y="5105400"/>
            <a:ext cx="266700" cy="1524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35" name="Straight Connector 34"/>
          <p:cNvCxnSpPr/>
          <p:nvPr/>
        </p:nvCxnSpPr>
        <p:spPr>
          <a:xfrm>
            <a:off x="3886200" y="3886200"/>
            <a:ext cx="5334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37" name="Straight Connector 36"/>
          <p:cNvCxnSpPr/>
          <p:nvPr/>
        </p:nvCxnSpPr>
        <p:spPr>
          <a:xfrm>
            <a:off x="5257800" y="4343400"/>
            <a:ext cx="2286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105400" y="5105400"/>
            <a:ext cx="381000" cy="3048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41" name="Straight Connector 40"/>
          <p:cNvCxnSpPr/>
          <p:nvPr/>
        </p:nvCxnSpPr>
        <p:spPr>
          <a:xfrm flipH="1">
            <a:off x="3810000" y="5638800"/>
            <a:ext cx="3429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43" name="Straight Connector 42"/>
          <p:cNvCxnSpPr/>
          <p:nvPr/>
        </p:nvCxnSpPr>
        <p:spPr>
          <a:xfrm flipV="1">
            <a:off x="3352800" y="4381500"/>
            <a:ext cx="0" cy="7239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45" name="Straight Connector 44"/>
          <p:cNvCxnSpPr/>
          <p:nvPr/>
        </p:nvCxnSpPr>
        <p:spPr>
          <a:xfrm flipV="1">
            <a:off x="3581400" y="4343400"/>
            <a:ext cx="1066800" cy="8382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47" name="Straight Connector 46"/>
          <p:cNvCxnSpPr/>
          <p:nvPr/>
        </p:nvCxnSpPr>
        <p:spPr>
          <a:xfrm flipV="1">
            <a:off x="3810000" y="4743450"/>
            <a:ext cx="1485900" cy="51435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49" name="Straight Connector 48"/>
          <p:cNvCxnSpPr/>
          <p:nvPr/>
        </p:nvCxnSpPr>
        <p:spPr>
          <a:xfrm flipH="1" flipV="1">
            <a:off x="3581400" y="4267200"/>
            <a:ext cx="838200" cy="8382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51" name="Straight Connector 50"/>
          <p:cNvCxnSpPr/>
          <p:nvPr/>
        </p:nvCxnSpPr>
        <p:spPr>
          <a:xfrm flipV="1">
            <a:off x="4438650" y="4329112"/>
            <a:ext cx="228600" cy="7620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53" name="Straight Connector 52"/>
          <p:cNvCxnSpPr/>
          <p:nvPr/>
        </p:nvCxnSpPr>
        <p:spPr>
          <a:xfrm flipV="1">
            <a:off x="4876800" y="5000625"/>
            <a:ext cx="495300" cy="180975"/>
          </a:xfrm>
          <a:prstGeom prst="line">
            <a:avLst/>
          </a:prstGeom>
          <a:ln w="38100"/>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127063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randombar(horizontal)">
                                      <p:cBhvr>
                                        <p:cTn id="1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29"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brain is open system-</a:t>
            </a:r>
          </a:p>
          <a:p>
            <a:endParaRPr lang="en-US" dirty="0"/>
          </a:p>
          <a:p>
            <a:pPr lvl="1"/>
            <a:r>
              <a:rPr lang="en-US" dirty="0" smtClean="0"/>
              <a:t>Open systems of capable of being influenced by external factors</a:t>
            </a:r>
          </a:p>
          <a:p>
            <a:pPr lvl="1"/>
            <a:endParaRPr lang="en-US" dirty="0"/>
          </a:p>
          <a:p>
            <a:pPr lvl="1"/>
            <a:r>
              <a:rPr lang="en-US" dirty="0" smtClean="0"/>
              <a:t>Dynamic, nonlinear, complex systems</a:t>
            </a:r>
          </a:p>
          <a:p>
            <a:pPr lvl="1"/>
            <a:endParaRPr lang="en-US" dirty="0"/>
          </a:p>
          <a:p>
            <a:pPr lvl="1"/>
            <a:r>
              <a:rPr lang="en-US" dirty="0" smtClean="0"/>
              <a:t>When integrated, this type of system is most flexible and adaptive</a:t>
            </a:r>
          </a:p>
        </p:txBody>
      </p:sp>
      <p:sp>
        <p:nvSpPr>
          <p:cNvPr id="3" name="Title 2"/>
          <p:cNvSpPr>
            <a:spLocks noGrp="1"/>
          </p:cNvSpPr>
          <p:nvPr>
            <p:ph type="title"/>
          </p:nvPr>
        </p:nvSpPr>
        <p:spPr/>
        <p:txBody>
          <a:bodyPr>
            <a:normAutofit fontScale="90000"/>
          </a:bodyPr>
          <a:lstStyle/>
          <a:p>
            <a:r>
              <a:rPr lang="en-US" dirty="0" smtClean="0"/>
              <a:t>Properties of well-functioning systems</a:t>
            </a:r>
            <a:endParaRPr lang="en-US" dirty="0"/>
          </a:p>
        </p:txBody>
      </p:sp>
    </p:spTree>
    <p:extLst>
      <p:ext uri="{BB962C8B-B14F-4D97-AF65-F5344CB8AC3E}">
        <p14:creationId xmlns:p14="http://schemas.microsoft.com/office/powerpoint/2010/main" val="14148046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11301</TotalTime>
  <Words>2714</Words>
  <Application>Microsoft Office PowerPoint</Application>
  <PresentationFormat>On-screen Show (4:3)</PresentationFormat>
  <Paragraphs>582</Paragraphs>
  <Slides>68</Slides>
  <Notes>40</Notes>
  <HiddenSlides>2</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Concourse</vt:lpstr>
      <vt:lpstr>Interpersonal Neurobiology, Counseling, Psychotherapy, and Spiritual Transformation</vt:lpstr>
      <vt:lpstr>Descartes’ Error</vt:lpstr>
      <vt:lpstr>Interpersonal Neurobiology Seigel’s Triangle of Well-Being</vt:lpstr>
      <vt:lpstr>Mind</vt:lpstr>
      <vt:lpstr>Brain</vt:lpstr>
      <vt:lpstr>Relationships</vt:lpstr>
      <vt:lpstr>Core Principles of Neurobiology</vt:lpstr>
      <vt:lpstr>Undifferentiated</vt:lpstr>
      <vt:lpstr>Properties of well-functioning systems</vt:lpstr>
      <vt:lpstr> Characteristics of well-functioning systems (FACES flow) </vt:lpstr>
      <vt:lpstr>Siegel’s River of Integration </vt:lpstr>
      <vt:lpstr>PowerPoint Presentation</vt:lpstr>
      <vt:lpstr>Mental Health/ Spiritual Health</vt:lpstr>
      <vt:lpstr>Example: PTSD</vt:lpstr>
      <vt:lpstr>Neurobiology and the Brain</vt:lpstr>
      <vt:lpstr>Brain paradox</vt:lpstr>
      <vt:lpstr>Pathways to Brain Growth </vt:lpstr>
      <vt:lpstr>The Role of Experience</vt:lpstr>
      <vt:lpstr>Our two hemispheres (Horizontal Integration)</vt:lpstr>
      <vt:lpstr>From head to gut (Vertical Integration)</vt:lpstr>
      <vt:lpstr>Brain Stem</vt:lpstr>
      <vt:lpstr>Limbic System</vt:lpstr>
      <vt:lpstr>Limbic System</vt:lpstr>
      <vt:lpstr>Prefrontal Cortex</vt:lpstr>
      <vt:lpstr>PowerPoint Presentation</vt:lpstr>
      <vt:lpstr>Nine Functions of Middle Prefrontal Cortex</vt:lpstr>
      <vt:lpstr>Kinds of Memory</vt:lpstr>
      <vt:lpstr>Kinds of Memory</vt:lpstr>
      <vt:lpstr>Mind</vt:lpstr>
      <vt:lpstr>Thoughts</vt:lpstr>
      <vt:lpstr>Capacities of the Mind</vt:lpstr>
      <vt:lpstr>Mindsight Wheel of Awareness</vt:lpstr>
      <vt:lpstr>PowerPoint Presentation</vt:lpstr>
      <vt:lpstr>Relationships</vt:lpstr>
      <vt:lpstr>Attachment Relationships and Neurobiology</vt:lpstr>
      <vt:lpstr>PowerPoint Presentation</vt:lpstr>
      <vt:lpstr>PowerPoint Presentation</vt:lpstr>
      <vt:lpstr>PowerPoint Presentation</vt:lpstr>
      <vt:lpstr>  MARY AINSWORTH    · Developed the Strange Situation Procedure   ·  Three Attachment Categories: A,B,C     Type A - Avoidance        Type B - Secure    Type C - Ambivalent    ·  A Fourth Category, D, Was Developed  Later by Main &amp; Solomon</vt:lpstr>
      <vt:lpstr>Attachment Styles and Parent Responsiveness</vt:lpstr>
      <vt:lpstr>   MARY MAIN   · A Student of Mary Ainsworth   · “State of Mind With Respect to Attachment”    Study of Parent Autobiographical     Narratives of Childhood and Correlated    Them With Child Strange Situation    Classifications   ·   Emphasis on Both Content (What) and Process  (How)  “Shock the Unconscious”   ·     Transgenerational Transmission Process</vt:lpstr>
      <vt:lpstr>TRANSGENERATIONAL PROCESS AND THE ADULT ATTACHMENT INTERVIEW </vt:lpstr>
      <vt:lpstr>       AAI: ADULT SECURE ATTACHMENT   Category F: (Continued)</vt:lpstr>
      <vt:lpstr>Core Beliefs Relationship Rules</vt:lpstr>
      <vt:lpstr>IWM’s: Relationship Rules </vt:lpstr>
      <vt:lpstr>Attachment and Feelings</vt:lpstr>
      <vt:lpstr>Attachment and Intimacy</vt:lpstr>
      <vt:lpstr>God and You:  Attachment and Spirituality </vt:lpstr>
      <vt:lpstr>Scriptural Bases</vt:lpstr>
      <vt:lpstr>Scriptural Bases</vt:lpstr>
      <vt:lpstr>Attachment and Spirituality</vt:lpstr>
      <vt:lpstr>Helping People Change six essential ingredient</vt:lpstr>
      <vt:lpstr>Six Ingredient Art and Science</vt:lpstr>
      <vt:lpstr>The work of Holy Spirit</vt:lpstr>
      <vt:lpstr>Safety—</vt:lpstr>
      <vt:lpstr>Education</vt:lpstr>
      <vt:lpstr>PowerPoint Presentation</vt:lpstr>
      <vt:lpstr>Containment</vt:lpstr>
      <vt:lpstr>Therapeutic Window (see John Briere) Too much support, not enough challenge</vt:lpstr>
      <vt:lpstr>Therapeutic Window Too much challenge, not enough support</vt:lpstr>
      <vt:lpstr>Therapeutic Window Balance of challenge and support</vt:lpstr>
      <vt:lpstr>Ogden’s Modulation Model</vt:lpstr>
      <vt:lpstr>Containment </vt:lpstr>
      <vt:lpstr>Understanding </vt:lpstr>
      <vt:lpstr>Examples of Procedures </vt:lpstr>
      <vt:lpstr>Restructuring</vt:lpstr>
      <vt:lpstr>Engagement </vt:lpstr>
      <vt:lpstr>Essential Activities</vt:lpstr>
    </vt:vector>
  </TitlesOfParts>
  <Company>Liberty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InformationServices</dc:creator>
  <cp:lastModifiedBy>Sibcy, Gary A</cp:lastModifiedBy>
  <cp:revision>35</cp:revision>
  <dcterms:created xsi:type="dcterms:W3CDTF">2009-02-16T09:02:48Z</dcterms:created>
  <dcterms:modified xsi:type="dcterms:W3CDTF">2012-09-27T01:42:55Z</dcterms:modified>
</cp:coreProperties>
</file>