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notesMasterIdLst>
    <p:notesMasterId r:id="rId17"/>
  </p:notesMasterIdLst>
  <p:sldIdLst>
    <p:sldId id="273" r:id="rId5"/>
    <p:sldId id="285" r:id="rId6"/>
    <p:sldId id="272" r:id="rId7"/>
    <p:sldId id="274" r:id="rId8"/>
    <p:sldId id="276" r:id="rId9"/>
    <p:sldId id="277" r:id="rId10"/>
    <p:sldId id="278" r:id="rId11"/>
    <p:sldId id="282" r:id="rId12"/>
    <p:sldId id="279" r:id="rId13"/>
    <p:sldId id="280" r:id="rId14"/>
    <p:sldId id="281" r:id="rId15"/>
    <p:sldId id="283"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2C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77883" autoAdjust="0"/>
  </p:normalViewPr>
  <p:slideViewPr>
    <p:cSldViewPr snapToGrid="0">
      <p:cViewPr varScale="1">
        <p:scale>
          <a:sx n="67" d="100"/>
          <a:sy n="67" d="100"/>
        </p:scale>
        <p:origin x="1291" y="58"/>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60" d="100"/>
          <a:sy n="60" d="100"/>
        </p:scale>
        <p:origin x="1402"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CAA0BC-6609-4556-8B76-A1EDF3B4E98C}" type="datetimeFigureOut">
              <a:rPr lang="en-US" smtClean="0"/>
              <a:t>10/11/2023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70A596-7141-45E9-836C-E467146705EF}" type="slidenum">
              <a:rPr lang="en-US" smtClean="0"/>
              <a:t>‹#›</a:t>
            </a:fld>
            <a:endParaRPr lang="en-US" dirty="0"/>
          </a:p>
        </p:txBody>
      </p:sp>
    </p:spTree>
    <p:extLst>
      <p:ext uri="{BB962C8B-B14F-4D97-AF65-F5344CB8AC3E}">
        <p14:creationId xmlns:p14="http://schemas.microsoft.com/office/powerpoint/2010/main" val="739599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mj-lt"/>
              <a:buAutoNum type="arabicPeriod"/>
            </a:pPr>
            <a:r>
              <a:rPr lang="en-US" sz="1100" b="0" i="0" u="none" strike="noStrike" dirty="0">
                <a:solidFill>
                  <a:srgbClr val="000000"/>
                </a:solidFill>
                <a:effectLst/>
                <a:latin typeface="Arial" panose="020B0604020202020204" pitchFamily="34" charset="0"/>
              </a:rPr>
              <a:t>There has to be something positive we can glean from this pandemic . . .</a:t>
            </a:r>
          </a:p>
          <a:p>
            <a:pPr marL="742950" lvl="1" indent="-285750" rtl="0" fontAlgn="base">
              <a:spcBef>
                <a:spcPts val="0"/>
              </a:spcBef>
              <a:spcAft>
                <a:spcPts val="0"/>
              </a:spcAft>
              <a:buFont typeface="+mj-lt"/>
              <a:buAutoNum type="arabicPeriod"/>
            </a:pPr>
            <a:r>
              <a:rPr lang="en-US" sz="1100" b="0" i="0" u="none" strike="noStrike" dirty="0">
                <a:solidFill>
                  <a:srgbClr val="000000"/>
                </a:solidFill>
                <a:effectLst/>
                <a:latin typeface="Arial" panose="020B0604020202020204" pitchFamily="34" charset="0"/>
              </a:rPr>
              <a:t>The disruptions forced new ways to think about work and the centrality of the physical workspace</a:t>
            </a:r>
          </a:p>
          <a:p>
            <a:pPr marL="742950" lvl="1" indent="-285750" rtl="0" fontAlgn="base">
              <a:spcBef>
                <a:spcPts val="0"/>
              </a:spcBef>
              <a:spcAft>
                <a:spcPts val="0"/>
              </a:spcAft>
              <a:buFont typeface="+mj-lt"/>
              <a:buAutoNum type="arabicPeriod"/>
            </a:pPr>
            <a:r>
              <a:rPr lang="en-US" sz="1100" b="0" i="0" u="none" strike="noStrike" dirty="0">
                <a:solidFill>
                  <a:srgbClr val="000000"/>
                </a:solidFill>
                <a:effectLst/>
                <a:latin typeface="Arial" panose="020B0604020202020204" pitchFamily="34" charset="0"/>
              </a:rPr>
              <a:t>From working all-online, it became easier to see how a hybrid work format can not only be beneficial, but actually enhance productivity and employee wellbeing.</a:t>
            </a:r>
          </a:p>
          <a:p>
            <a:pPr marL="742950" lvl="1" indent="-285750" rtl="0" fontAlgn="base">
              <a:spcBef>
                <a:spcPts val="0"/>
              </a:spcBef>
              <a:spcAft>
                <a:spcPts val="0"/>
              </a:spcAft>
              <a:buFont typeface="+mj-lt"/>
              <a:buAutoNum type="arabicPeriod"/>
            </a:pPr>
            <a:r>
              <a:rPr lang="en-US" sz="1100" b="0" i="0" u="none" strike="noStrike" dirty="0">
                <a:solidFill>
                  <a:srgbClr val="000000"/>
                </a:solidFill>
                <a:effectLst/>
                <a:latin typeface="Arial" panose="020B0604020202020204" pitchFamily="34" charset="0"/>
              </a:rPr>
              <a:t>But what about student employees?</a:t>
            </a:r>
          </a:p>
        </p:txBody>
      </p:sp>
      <p:sp>
        <p:nvSpPr>
          <p:cNvPr id="4" name="Slide Number Placeholder 3"/>
          <p:cNvSpPr>
            <a:spLocks noGrp="1"/>
          </p:cNvSpPr>
          <p:nvPr>
            <p:ph type="sldNum" sz="quarter" idx="5"/>
          </p:nvPr>
        </p:nvSpPr>
        <p:spPr/>
        <p:txBody>
          <a:bodyPr/>
          <a:lstStyle/>
          <a:p>
            <a:fld id="{5170A596-7141-45E9-836C-E467146705EF}" type="slidenum">
              <a:rPr lang="en-US" smtClean="0"/>
              <a:t>5</a:t>
            </a:fld>
            <a:endParaRPr lang="en-US" dirty="0"/>
          </a:p>
        </p:txBody>
      </p:sp>
    </p:spTree>
    <p:extLst>
      <p:ext uri="{BB962C8B-B14F-4D97-AF65-F5344CB8AC3E}">
        <p14:creationId xmlns:p14="http://schemas.microsoft.com/office/powerpoint/2010/main" val="3339341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mj-lt"/>
              <a:buAutoNum type="arabicPeriod"/>
            </a:pPr>
            <a:r>
              <a:rPr lang="en-US" sz="1100" b="0" i="0" u="none" strike="noStrike" dirty="0">
                <a:solidFill>
                  <a:srgbClr val="000000"/>
                </a:solidFill>
                <a:effectLst/>
                <a:latin typeface="Arial" panose="020B0604020202020204" pitchFamily="34" charset="0"/>
              </a:rPr>
              <a:t>One conundrum was how to make it possible for employees to </a:t>
            </a:r>
            <a:r>
              <a:rPr lang="en-US" sz="1100" b="0" i="1" u="none" strike="noStrike" dirty="0">
                <a:solidFill>
                  <a:srgbClr val="000000"/>
                </a:solidFill>
                <a:effectLst/>
                <a:latin typeface="Arial" panose="020B0604020202020204" pitchFamily="34" charset="0"/>
              </a:rPr>
              <a:t>not</a:t>
            </a:r>
            <a:r>
              <a:rPr lang="en-US" sz="1100" b="0" i="0" u="none" strike="noStrike" dirty="0">
                <a:solidFill>
                  <a:srgbClr val="000000"/>
                </a:solidFill>
                <a:effectLst/>
                <a:latin typeface="Arial" panose="020B0604020202020204" pitchFamily="34" charset="0"/>
              </a:rPr>
              <a:t> come into work if they had been exposed to Covid or were presenting with symptoms. </a:t>
            </a:r>
          </a:p>
          <a:p>
            <a:pPr marL="742950" lvl="1" indent="-285750" rtl="0" fontAlgn="base">
              <a:spcBef>
                <a:spcPts val="0"/>
              </a:spcBef>
              <a:spcAft>
                <a:spcPts val="0"/>
              </a:spcAft>
              <a:buFont typeface="+mj-lt"/>
              <a:buAutoNum type="arabicPeriod"/>
            </a:pPr>
            <a:r>
              <a:rPr lang="en-US" sz="1100" b="0" i="0" u="none" strike="noStrike" dirty="0">
                <a:solidFill>
                  <a:srgbClr val="000000"/>
                </a:solidFill>
                <a:effectLst/>
                <a:latin typeface="Arial" panose="020B0604020202020204" pitchFamily="34" charset="0"/>
              </a:rPr>
              <a:t>We know many students need the income from their shifts. Many are scraping by paycheck to paycheck to make rent and pay for food, while often still going into debt.</a:t>
            </a:r>
          </a:p>
          <a:p>
            <a:pPr marL="742950" lvl="1" indent="-285750" rtl="0" fontAlgn="base">
              <a:spcBef>
                <a:spcPts val="0"/>
              </a:spcBef>
              <a:spcAft>
                <a:spcPts val="0"/>
              </a:spcAft>
              <a:buFont typeface="+mj-lt"/>
              <a:buAutoNum type="arabicPeriod"/>
            </a:pPr>
            <a:r>
              <a:rPr lang="en-US" sz="1100" b="0" i="0" u="none" strike="noStrike" dirty="0">
                <a:solidFill>
                  <a:srgbClr val="000000"/>
                </a:solidFill>
                <a:effectLst/>
                <a:latin typeface="Arial" panose="020B0604020202020204" pitchFamily="34" charset="0"/>
              </a:rPr>
              <a:t>While Washington State has introduced mandatory sick leave it takes a long time to accrue. </a:t>
            </a:r>
          </a:p>
          <a:p>
            <a:pPr marL="742950" lvl="1" indent="-285750" rtl="0" fontAlgn="base">
              <a:spcBef>
                <a:spcPts val="0"/>
              </a:spcBef>
              <a:spcAft>
                <a:spcPts val="0"/>
              </a:spcAft>
              <a:buFont typeface="+mj-lt"/>
              <a:buAutoNum type="arabicPeriod"/>
            </a:pPr>
            <a:r>
              <a:rPr lang="en-US" sz="1100" b="0" i="0" u="none" strike="noStrike" dirty="0">
                <a:solidFill>
                  <a:srgbClr val="000000"/>
                </a:solidFill>
                <a:effectLst/>
                <a:latin typeface="Arial" panose="020B0604020202020204" pitchFamily="34" charset="0"/>
              </a:rPr>
              <a:t>How might we make it possible for them to take advantage of hybrid work, just like full time employees could, to support everyone’s wellbeing?</a:t>
            </a:r>
          </a:p>
        </p:txBody>
      </p:sp>
      <p:sp>
        <p:nvSpPr>
          <p:cNvPr id="4" name="Slide Number Placeholder 3"/>
          <p:cNvSpPr>
            <a:spLocks noGrp="1"/>
          </p:cNvSpPr>
          <p:nvPr>
            <p:ph type="sldNum" sz="quarter" idx="5"/>
          </p:nvPr>
        </p:nvSpPr>
        <p:spPr/>
        <p:txBody>
          <a:bodyPr/>
          <a:lstStyle/>
          <a:p>
            <a:fld id="{5170A596-7141-45E9-836C-E467146705EF}" type="slidenum">
              <a:rPr lang="en-US" smtClean="0"/>
              <a:t>6</a:t>
            </a:fld>
            <a:endParaRPr lang="en-US" dirty="0"/>
          </a:p>
        </p:txBody>
      </p:sp>
    </p:spTree>
    <p:extLst>
      <p:ext uri="{BB962C8B-B14F-4D97-AF65-F5344CB8AC3E}">
        <p14:creationId xmlns:p14="http://schemas.microsoft.com/office/powerpoint/2010/main" val="1756108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If employees were presenting with symptoms for Covid as described on the CDC website, or if they had recent exposure to someone who has tested positive, they could opt for an online shift.</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The option is not there to supplant using accrued sick leave or taking leave without pay.</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Online shifts through this procedure cannot be for feeling stressed out or busy, only for illness. </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Steps are outlined for communicating with the Studio Leadership Team and others sharing a shift with them.</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When doing an online shift, that person is first up to take any online consultations in case in-person staff are busy.</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Given how well it has worked, we have extended the policy to explicitly include flu and colds.</a:t>
            </a:r>
          </a:p>
          <a:p>
            <a:pPr rtl="0" fontAlgn="base">
              <a:spcBef>
                <a:spcPts val="0"/>
              </a:spcBef>
              <a:spcAft>
                <a:spcPts val="0"/>
              </a:spcAft>
              <a:buFont typeface="+mj-lt"/>
              <a:buAutoNum type="arabicPeriod"/>
            </a:pPr>
            <a:endParaRPr lang="en-US" sz="1100" b="0" i="0" u="none" strike="noStrike"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5170A596-7141-45E9-836C-E467146705EF}" type="slidenum">
              <a:rPr lang="en-US" smtClean="0"/>
              <a:t>7</a:t>
            </a:fld>
            <a:endParaRPr lang="en-US" dirty="0"/>
          </a:p>
        </p:txBody>
      </p:sp>
    </p:spTree>
    <p:extLst>
      <p:ext uri="{BB962C8B-B14F-4D97-AF65-F5344CB8AC3E}">
        <p14:creationId xmlns:p14="http://schemas.microsoft.com/office/powerpoint/2010/main" val="2591091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Arial" panose="020B0604020202020204" pitchFamily="34" charset="0"/>
              </a:rPr>
              <a:t>Last October, around the time of IWCA in Vancouver Bellingham was experiencing many weeks of wildfire smoke, an unfortunately annual event now, though usually in summer. </a:t>
            </a:r>
          </a:p>
          <a:p>
            <a:endParaRPr lang="en-US" dirty="0"/>
          </a:p>
        </p:txBody>
      </p:sp>
      <p:sp>
        <p:nvSpPr>
          <p:cNvPr id="4" name="Slide Number Placeholder 3"/>
          <p:cNvSpPr>
            <a:spLocks noGrp="1"/>
          </p:cNvSpPr>
          <p:nvPr>
            <p:ph type="sldNum" sz="quarter" idx="5"/>
          </p:nvPr>
        </p:nvSpPr>
        <p:spPr/>
        <p:txBody>
          <a:bodyPr/>
          <a:lstStyle/>
          <a:p>
            <a:fld id="{5170A596-7141-45E9-836C-E467146705EF}" type="slidenum">
              <a:rPr lang="en-US" smtClean="0"/>
              <a:t>8</a:t>
            </a:fld>
            <a:endParaRPr lang="en-US" dirty="0"/>
          </a:p>
        </p:txBody>
      </p:sp>
    </p:spTree>
    <p:extLst>
      <p:ext uri="{BB962C8B-B14F-4D97-AF65-F5344CB8AC3E}">
        <p14:creationId xmlns:p14="http://schemas.microsoft.com/office/powerpoint/2010/main" val="3772224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Last October, around the time of IWCA in Vancouver Bellingham was experiencing many weeks of wildfire smoke, an unfortunately annual event now, though usually in summer. </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An employee inquired with me about using the online shift option due to a respiratory condition, which I declined because of my focus on making sure the policy stay focused so higher ups wouldn’t start looking askance at it.</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That call didn’t sit right, so I started discussing whether we might be able to be more inclusive of these kinds of requests with Shevell Thibou, the Director of the Teaching &amp; Learning Division that our Studio is situated within, and Brian Davidson, the new at that time Head of the Tutoring Center, also in the Teaching &amp; Learning Division.</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Brian and I were tasked with attempting to devise a policy that could be used for both of our units.</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At first it was daunting, because of all the possible scenarios that we might encounter, but what really brought it into focus was an accommodations framework.</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We sought the advice of the director of the Disability Access Center regarding the use of accommodations language for a policy of this kind and any suggestions on how to implement it.</a:t>
            </a:r>
          </a:p>
          <a:p>
            <a:pPr marL="457200" rtl="0" fontAlgn="base">
              <a:spcBef>
                <a:spcPts val="0"/>
              </a:spcBef>
              <a:spcAft>
                <a:spcPts val="0"/>
              </a:spcAft>
              <a:buFont typeface="+mj-lt"/>
              <a:buAutoNum type="arabicPeriod"/>
            </a:pPr>
            <a:r>
              <a:rPr lang="en-US" sz="1800" b="0" i="0" u="none" strike="noStrike" dirty="0">
                <a:solidFill>
                  <a:srgbClr val="000000"/>
                </a:solidFill>
                <a:effectLst/>
                <a:latin typeface="Arial" panose="020B0604020202020204" pitchFamily="34" charset="0"/>
              </a:rPr>
              <a:t>The result, as Brian would put it, was something that was more of an “un-policy.” While many policies set out to prescribe and restrict actions, this one is about expanding those options.</a:t>
            </a:r>
          </a:p>
          <a:p>
            <a:pPr rtl="0" fontAlgn="base">
              <a:spcBef>
                <a:spcPts val="0"/>
              </a:spcBef>
              <a:spcAft>
                <a:spcPts val="0"/>
              </a:spcAft>
              <a:buFont typeface="+mj-lt"/>
              <a:buNone/>
            </a:pPr>
            <a:endParaRPr lang="en-US" sz="1100" b="0" i="0" u="none" strike="noStrike"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5170A596-7141-45E9-836C-E467146705EF}" type="slidenum">
              <a:rPr lang="en-US" smtClean="0"/>
              <a:t>9</a:t>
            </a:fld>
            <a:endParaRPr lang="en-US" dirty="0"/>
          </a:p>
        </p:txBody>
      </p:sp>
    </p:spTree>
    <p:extLst>
      <p:ext uri="{BB962C8B-B14F-4D97-AF65-F5344CB8AC3E}">
        <p14:creationId xmlns:p14="http://schemas.microsoft.com/office/powerpoint/2010/main" val="2705347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mj-lt"/>
              <a:buNone/>
            </a:pPr>
            <a:endParaRPr lang="en-US" sz="1100" b="0" i="0" u="none" strike="noStrike"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5170A596-7141-45E9-836C-E467146705EF}" type="slidenum">
              <a:rPr lang="en-US" smtClean="0"/>
              <a:t>10</a:t>
            </a:fld>
            <a:endParaRPr lang="en-US" dirty="0"/>
          </a:p>
        </p:txBody>
      </p:sp>
    </p:spTree>
    <p:extLst>
      <p:ext uri="{BB962C8B-B14F-4D97-AF65-F5344CB8AC3E}">
        <p14:creationId xmlns:p14="http://schemas.microsoft.com/office/powerpoint/2010/main" val="1362499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spcBef>
                <a:spcPts val="0"/>
              </a:spcBef>
              <a:spcAft>
                <a:spcPts val="0"/>
              </a:spcAft>
              <a:buFont typeface="+mj-lt"/>
              <a:buNone/>
            </a:pPr>
            <a:endParaRPr lang="en-US" sz="1100" b="0" i="0" u="none" strike="noStrike"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5170A596-7141-45E9-836C-E467146705EF}" type="slidenum">
              <a:rPr lang="en-US" smtClean="0"/>
              <a:t>11</a:t>
            </a:fld>
            <a:endParaRPr lang="en-US" dirty="0"/>
          </a:p>
        </p:txBody>
      </p:sp>
    </p:spTree>
    <p:extLst>
      <p:ext uri="{BB962C8B-B14F-4D97-AF65-F5344CB8AC3E}">
        <p14:creationId xmlns:p14="http://schemas.microsoft.com/office/powerpoint/2010/main" val="3602215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3A53EF8-F1F1-426B-B0A9-FD4AEE8EDDC7}" type="datetime1">
              <a:rPr lang="en-US" smtClean="0"/>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8117106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AAADA-552C-4634-A9B8-C1EEDF253588}" type="datetime1">
              <a:rPr lang="en-US" smtClean="0"/>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83431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6A594C05-AA5C-4F09-A6B7-D3A3193AA5D7}" type="datetime1">
              <a:rPr lang="en-US" smtClean="0"/>
              <a:t>10/11/2023</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73558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5E7C161-5F1A-4F87-A250-8C55998B83EC}" type="datetime1">
              <a:rPr lang="en-US" smtClean="0"/>
              <a:t>10/11/2023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961067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3E4DB066-BA4C-4ACB-B5EF-D11313F7B512}" type="datetime1">
              <a:rPr lang="en-US" smtClean="0"/>
              <a:t>10/11/2023</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15195701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3D13D9-FA56-4191-B3D1-0F0946347F7F}" type="datetime1">
              <a:rPr lang="en-US" smtClean="0"/>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073762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18E99F0-C981-43CA-8461-68A368C933F2}" type="datetime1">
              <a:rPr lang="en-US" smtClean="0"/>
              <a:t>10/11/2023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71508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97E3CD-9FEF-4266-9447-6E0BADDDB821}" type="datetime1">
              <a:rPr lang="en-US" smtClean="0"/>
              <a:t>10/11/2023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457164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7ED101-F83B-4D7E-9E34-DC0B18767A58}" type="datetime1">
              <a:rPr lang="en-US" smtClean="0"/>
              <a:t>10/11/2023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95750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47F4BB-6FA0-4C2D-AD18-4EF7D955C743}" type="datetime1">
              <a:rPr lang="en-US" smtClean="0"/>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203185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5D3067F-260F-43C4-A09C-6B48384CFE2B}" type="datetime1">
              <a:rPr lang="en-US" smtClean="0"/>
              <a:t>10/11/2023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39839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14FBE5A9-3ED6-497C-9CD0-6F852ECCBD21}" type="datetime1">
              <a:rPr lang="en-US" smtClean="0"/>
              <a:t>10/11/2023</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800888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6758CB7-007C-40DF-A901-600703FB6D31}"/>
              </a:ext>
              <a:ext uri="{C183D7F6-B498-43B3-948B-1728B52AA6E4}">
                <adec:decorative xmlns:adec="http://schemas.microsoft.com/office/drawing/2017/decorative" val="1"/>
              </a:ext>
            </a:extLst>
          </p:cNvPr>
          <p:cNvPicPr>
            <a:picLocks noChangeAspect="1"/>
          </p:cNvPicPr>
          <p:nvPr/>
        </p:nvPicPr>
        <p:blipFill rotWithShape="1">
          <a:blip r:embed="rId2"/>
          <a:srcRect t="15730"/>
          <a:stretch/>
        </p:blipFill>
        <p:spPr>
          <a:xfrm>
            <a:off x="20" y="-190490"/>
            <a:ext cx="12191980" cy="6857990"/>
          </a:xfrm>
          <a:prstGeom prst="rect">
            <a:avLst/>
          </a:prstGeom>
        </p:spPr>
      </p:pic>
      <p:sp>
        <p:nvSpPr>
          <p:cNvPr id="2" name="Title 1">
            <a:extLst>
              <a:ext uri="{FF2B5EF4-FFF2-40B4-BE49-F238E27FC236}">
                <a16:creationId xmlns:a16="http://schemas.microsoft.com/office/drawing/2014/main" id="{DDA2022F-1436-49C5-9347-FDDDF4EE8915}"/>
              </a:ext>
            </a:extLst>
          </p:cNvPr>
          <p:cNvSpPr>
            <a:spLocks noGrp="1"/>
          </p:cNvSpPr>
          <p:nvPr>
            <p:ph type="ctrTitle"/>
          </p:nvPr>
        </p:nvSpPr>
        <p:spPr/>
        <p:txBody>
          <a:bodyPr>
            <a:normAutofit/>
          </a:bodyPr>
          <a:lstStyle/>
          <a:p>
            <a:r>
              <a:rPr lang="en-US" dirty="0">
                <a:solidFill>
                  <a:schemeClr val="tx1"/>
                </a:solidFill>
              </a:rPr>
              <a:t>Policies for our people</a:t>
            </a:r>
          </a:p>
        </p:txBody>
      </p:sp>
      <p:sp>
        <p:nvSpPr>
          <p:cNvPr id="3" name="Subtitle 2">
            <a:extLst>
              <a:ext uri="{FF2B5EF4-FFF2-40B4-BE49-F238E27FC236}">
                <a16:creationId xmlns:a16="http://schemas.microsoft.com/office/drawing/2014/main" id="{4F56C232-3134-4C4E-8119-3B970E1C3887}"/>
              </a:ext>
            </a:extLst>
          </p:cNvPr>
          <p:cNvSpPr>
            <a:spLocks noGrp="1"/>
          </p:cNvSpPr>
          <p:nvPr>
            <p:ph type="subTitle" idx="1"/>
          </p:nvPr>
        </p:nvSpPr>
        <p:spPr>
          <a:xfrm>
            <a:off x="354676" y="3500584"/>
            <a:ext cx="11503152" cy="457200"/>
          </a:xfrm>
        </p:spPr>
        <p:txBody>
          <a:bodyPr>
            <a:normAutofit/>
          </a:bodyPr>
          <a:lstStyle/>
          <a:p>
            <a:pPr algn="ctr" rtl="0">
              <a:spcBef>
                <a:spcPts val="0"/>
              </a:spcBef>
              <a:spcAft>
                <a:spcPts val="0"/>
              </a:spcAft>
            </a:pPr>
            <a:r>
              <a:rPr lang="en-US" sz="2400" b="0" i="0" u="none" strike="noStrike" dirty="0">
                <a:solidFill>
                  <a:srgbClr val="000000"/>
                </a:solidFill>
                <a:effectLst/>
                <a:latin typeface="Arial" panose="020B0604020202020204" pitchFamily="34" charset="0"/>
              </a:rPr>
              <a:t>Student Employment Practices Responding to Pandemic and Climate Disasters</a:t>
            </a:r>
            <a:endParaRPr lang="en-US" sz="2400" dirty="0">
              <a:effectLst/>
            </a:endParaRPr>
          </a:p>
        </p:txBody>
      </p:sp>
      <p:sp>
        <p:nvSpPr>
          <p:cNvPr id="4" name="TextBox 3">
            <a:extLst>
              <a:ext uri="{FF2B5EF4-FFF2-40B4-BE49-F238E27FC236}">
                <a16:creationId xmlns:a16="http://schemas.microsoft.com/office/drawing/2014/main" id="{83A0FEB1-42C9-0979-7242-B050789C4A48}"/>
              </a:ext>
            </a:extLst>
          </p:cNvPr>
          <p:cNvSpPr txBox="1"/>
          <p:nvPr/>
        </p:nvSpPr>
        <p:spPr>
          <a:xfrm>
            <a:off x="1378628" y="4467057"/>
            <a:ext cx="8248650" cy="1938992"/>
          </a:xfrm>
          <a:prstGeom prst="rect">
            <a:avLst/>
          </a:prstGeom>
          <a:noFill/>
        </p:spPr>
        <p:txBody>
          <a:bodyPr wrap="square" rtlCol="0">
            <a:spAutoFit/>
          </a:bodyPr>
          <a:lstStyle/>
          <a:p>
            <a:r>
              <a:rPr lang="en-US" sz="2400" dirty="0"/>
              <a:t>Gabe Gossett, Head of the Hacherl Research &amp; Writing Studio</a:t>
            </a:r>
          </a:p>
          <a:p>
            <a:r>
              <a:rPr lang="en-US" sz="2400" dirty="0"/>
              <a:t>Western Washington University</a:t>
            </a:r>
          </a:p>
          <a:p>
            <a:endParaRPr lang="en-US" sz="2400" dirty="0"/>
          </a:p>
          <a:p>
            <a:r>
              <a:rPr lang="en-US" sz="2400" dirty="0"/>
              <a:t>Presentation and policy examples at QR code or  https://bit.ly/PolicyPeopleIWCA</a:t>
            </a:r>
          </a:p>
        </p:txBody>
      </p:sp>
      <p:pic>
        <p:nvPicPr>
          <p:cNvPr id="6" name="Picture 5">
            <a:extLst>
              <a:ext uri="{FF2B5EF4-FFF2-40B4-BE49-F238E27FC236}">
                <a16:creationId xmlns:a16="http://schemas.microsoft.com/office/drawing/2014/main" id="{31C0A4A6-E376-F509-2245-EE684C201B45}"/>
              </a:ext>
            </a:extLst>
          </p:cNvPr>
          <p:cNvPicPr>
            <a:picLocks noChangeAspect="1"/>
          </p:cNvPicPr>
          <p:nvPr/>
        </p:nvPicPr>
        <p:blipFill>
          <a:blip r:embed="rId3"/>
          <a:stretch>
            <a:fillRect/>
          </a:stretch>
        </p:blipFill>
        <p:spPr>
          <a:xfrm>
            <a:off x="9772650" y="4467057"/>
            <a:ext cx="2375110" cy="2347168"/>
          </a:xfrm>
          <a:prstGeom prst="rect">
            <a:avLst/>
          </a:prstGeom>
        </p:spPr>
      </p:pic>
    </p:spTree>
    <p:extLst>
      <p:ext uri="{BB962C8B-B14F-4D97-AF65-F5344CB8AC3E}">
        <p14:creationId xmlns:p14="http://schemas.microsoft.com/office/powerpoint/2010/main" val="1811173779"/>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E82C51-6401-41AD-B403-D8CC97A70CA8}"/>
              </a:ext>
              <a:ext uri="{C183D7F6-B498-43B3-948B-1728B52AA6E4}">
                <adec:decorative xmlns:adec="http://schemas.microsoft.com/office/drawing/2017/decorative" val="1"/>
              </a:ext>
            </a:extLst>
          </p:cNvPr>
          <p:cNvPicPr>
            <a:picLocks noChangeAspect="1"/>
          </p:cNvPicPr>
          <p:nvPr/>
        </p:nvPicPr>
        <p:blipFill rotWithShape="1">
          <a:blip r:embed="rId3">
            <a:alphaModFix amt="40000"/>
          </a:blip>
          <a:srcRect t="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8567DAFB-9973-42DC-88E6-DA49A7B5E20F}"/>
              </a:ext>
            </a:extLst>
          </p:cNvPr>
          <p:cNvSpPr>
            <a:spLocks noGrp="1"/>
          </p:cNvSpPr>
          <p:nvPr>
            <p:ph type="title"/>
          </p:nvPr>
        </p:nvSpPr>
        <p:spPr>
          <a:xfrm>
            <a:off x="1202919" y="284176"/>
            <a:ext cx="9784080" cy="1508760"/>
          </a:xfrm>
        </p:spPr>
        <p:txBody>
          <a:bodyPr>
            <a:normAutofit/>
          </a:bodyPr>
          <a:lstStyle/>
          <a:p>
            <a:r>
              <a:rPr lang="en-US" dirty="0"/>
              <a:t>Temporary accommodations procedure Key Elements</a:t>
            </a:r>
          </a:p>
        </p:txBody>
      </p:sp>
      <p:sp>
        <p:nvSpPr>
          <p:cNvPr id="5" name="Content Placeholder 4">
            <a:extLst>
              <a:ext uri="{FF2B5EF4-FFF2-40B4-BE49-F238E27FC236}">
                <a16:creationId xmlns:a16="http://schemas.microsoft.com/office/drawing/2014/main" id="{A0A19B24-876B-3087-1A04-19B647C6D136}"/>
              </a:ext>
            </a:extLst>
          </p:cNvPr>
          <p:cNvSpPr>
            <a:spLocks noGrp="1"/>
          </p:cNvSpPr>
          <p:nvPr>
            <p:ph idx="1"/>
          </p:nvPr>
        </p:nvSpPr>
        <p:spPr>
          <a:xfrm>
            <a:off x="1202919" y="2011680"/>
            <a:ext cx="9784080" cy="4206240"/>
          </a:xfrm>
        </p:spPr>
        <p:txBody>
          <a:bodyPr>
            <a:noAutofit/>
          </a:bodyPr>
          <a:lstStyle/>
          <a:p>
            <a:pPr marL="10172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Acknowledges the financially precarious situation of student employees </a:t>
            </a:r>
          </a:p>
          <a:p>
            <a:pPr marL="10172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Recognizes there are many unforeseeable situations that arise that can be addressed through a temporary accommodation</a:t>
            </a:r>
          </a:p>
          <a:p>
            <a:pPr marL="10172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A description of some types of disruptive events</a:t>
            </a:r>
          </a:p>
          <a:p>
            <a:pPr marL="10172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An outline of the accommodation request process, including how to establish the specifics of the accommodation (and encouraging employee ideas)</a:t>
            </a:r>
          </a:p>
          <a:p>
            <a:pPr marL="10172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Accommodations are documented in a secure form</a:t>
            </a:r>
          </a:p>
          <a:p>
            <a:pPr marL="10172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Supervisors will not disclose health information with other staff when communicating with them about accommodations</a:t>
            </a:r>
          </a:p>
        </p:txBody>
      </p:sp>
    </p:spTree>
    <p:extLst>
      <p:ext uri="{BB962C8B-B14F-4D97-AF65-F5344CB8AC3E}">
        <p14:creationId xmlns:p14="http://schemas.microsoft.com/office/powerpoint/2010/main" val="2679299087"/>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E82C51-6401-41AD-B403-D8CC97A70CA8}"/>
              </a:ext>
              <a:ext uri="{C183D7F6-B498-43B3-948B-1728B52AA6E4}">
                <adec:decorative xmlns:adec="http://schemas.microsoft.com/office/drawing/2017/decorative" val="1"/>
              </a:ext>
            </a:extLst>
          </p:cNvPr>
          <p:cNvPicPr>
            <a:picLocks noChangeAspect="1"/>
          </p:cNvPicPr>
          <p:nvPr/>
        </p:nvPicPr>
        <p:blipFill rotWithShape="1">
          <a:blip r:embed="rId3">
            <a:alphaModFix amt="40000"/>
          </a:blip>
          <a:srcRect t="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8567DAFB-9973-42DC-88E6-DA49A7B5E20F}"/>
              </a:ext>
            </a:extLst>
          </p:cNvPr>
          <p:cNvSpPr>
            <a:spLocks noGrp="1"/>
          </p:cNvSpPr>
          <p:nvPr>
            <p:ph type="title"/>
          </p:nvPr>
        </p:nvSpPr>
        <p:spPr>
          <a:xfrm>
            <a:off x="1202919" y="284176"/>
            <a:ext cx="9784080" cy="1508760"/>
          </a:xfrm>
        </p:spPr>
        <p:txBody>
          <a:bodyPr>
            <a:normAutofit/>
          </a:bodyPr>
          <a:lstStyle/>
          <a:p>
            <a:r>
              <a:rPr lang="en-US" dirty="0"/>
              <a:t>Where we are now</a:t>
            </a:r>
          </a:p>
        </p:txBody>
      </p:sp>
      <p:sp>
        <p:nvSpPr>
          <p:cNvPr id="5" name="Content Placeholder 4">
            <a:extLst>
              <a:ext uri="{FF2B5EF4-FFF2-40B4-BE49-F238E27FC236}">
                <a16:creationId xmlns:a16="http://schemas.microsoft.com/office/drawing/2014/main" id="{A0A19B24-876B-3087-1A04-19B647C6D136}"/>
              </a:ext>
            </a:extLst>
          </p:cNvPr>
          <p:cNvSpPr>
            <a:spLocks noGrp="1"/>
          </p:cNvSpPr>
          <p:nvPr>
            <p:ph idx="1"/>
          </p:nvPr>
        </p:nvSpPr>
        <p:spPr>
          <a:xfrm>
            <a:off x="1202919" y="2011680"/>
            <a:ext cx="9784080" cy="4206240"/>
          </a:xfrm>
        </p:spPr>
        <p:txBody>
          <a:bodyPr>
            <a:normAutofit/>
          </a:bodyPr>
          <a:lstStyle/>
          <a:p>
            <a:pPr marL="5600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Supervisors are better equipped to work with student employees on collaborative solutions</a:t>
            </a:r>
          </a:p>
          <a:p>
            <a:pPr marL="5600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Aside from some minor issues, both policies have been working well (no understaffed shifts due to illness outbreaks feels like a success!)</a:t>
            </a:r>
          </a:p>
          <a:p>
            <a:pPr marL="5600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Student employees at Western just voted overwhelmingly to form a union to represent the 1,100 student workers and are bargaining now</a:t>
            </a:r>
          </a:p>
          <a:p>
            <a:pPr marL="560070" indent="-285750" fontAlgn="base">
              <a:spcBef>
                <a:spcPts val="0"/>
              </a:spcBef>
              <a:spcAft>
                <a:spcPts val="0"/>
              </a:spcAft>
            </a:pPr>
            <a:r>
              <a:rPr lang="en-US" sz="2400" b="0" i="0" u="none" strike="noStrike" dirty="0">
                <a:solidFill>
                  <a:srgbClr val="000000"/>
                </a:solidFill>
                <a:effectLst/>
                <a:latin typeface="Arial" panose="020B0604020202020204" pitchFamily="34" charset="0"/>
              </a:rPr>
              <a:t>We have heard overwhelmingly from student staff during quarterly conferences that they feel like they are part of a supportive community</a:t>
            </a:r>
          </a:p>
        </p:txBody>
      </p:sp>
    </p:spTree>
    <p:extLst>
      <p:ext uri="{BB962C8B-B14F-4D97-AF65-F5344CB8AC3E}">
        <p14:creationId xmlns:p14="http://schemas.microsoft.com/office/powerpoint/2010/main" val="2521819408"/>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8925F32-2E81-E57F-A804-EE839A4E88DD}"/>
              </a:ext>
            </a:extLst>
          </p:cNvPr>
          <p:cNvSpPr/>
          <p:nvPr/>
        </p:nvSpPr>
        <p:spPr>
          <a:xfrm>
            <a:off x="651510" y="1257300"/>
            <a:ext cx="10892790" cy="338328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F5A0B1-1763-8B9F-65C3-C4784E0B5920}"/>
              </a:ext>
            </a:extLst>
          </p:cNvPr>
          <p:cNvSpPr>
            <a:spLocks noGrp="1"/>
          </p:cNvSpPr>
          <p:nvPr>
            <p:ph type="title"/>
          </p:nvPr>
        </p:nvSpPr>
        <p:spPr/>
        <p:txBody>
          <a:bodyPr/>
          <a:lstStyle/>
          <a:p>
            <a:r>
              <a:rPr lang="en-US" dirty="0"/>
              <a:t>What kinds of policies would enhance employee agency in your program?</a:t>
            </a:r>
          </a:p>
        </p:txBody>
      </p:sp>
      <p:pic>
        <p:nvPicPr>
          <p:cNvPr id="4" name="Picture 3">
            <a:extLst>
              <a:ext uri="{FF2B5EF4-FFF2-40B4-BE49-F238E27FC236}">
                <a16:creationId xmlns:a16="http://schemas.microsoft.com/office/drawing/2014/main" id="{5D8C8C2F-817C-162C-728D-CB25A94070DB}"/>
              </a:ext>
            </a:extLst>
          </p:cNvPr>
          <p:cNvPicPr>
            <a:picLocks noChangeAspect="1"/>
          </p:cNvPicPr>
          <p:nvPr/>
        </p:nvPicPr>
        <p:blipFill>
          <a:blip r:embed="rId2"/>
          <a:stretch>
            <a:fillRect/>
          </a:stretch>
        </p:blipFill>
        <p:spPr>
          <a:xfrm>
            <a:off x="9772650" y="4467057"/>
            <a:ext cx="2375110" cy="2347168"/>
          </a:xfrm>
          <a:prstGeom prst="rect">
            <a:avLst/>
          </a:prstGeom>
        </p:spPr>
      </p:pic>
      <p:sp>
        <p:nvSpPr>
          <p:cNvPr id="5" name="TextBox 4">
            <a:extLst>
              <a:ext uri="{FF2B5EF4-FFF2-40B4-BE49-F238E27FC236}">
                <a16:creationId xmlns:a16="http://schemas.microsoft.com/office/drawing/2014/main" id="{C496D34B-306A-9D3E-72BA-5B1975889685}"/>
              </a:ext>
            </a:extLst>
          </p:cNvPr>
          <p:cNvSpPr txBox="1"/>
          <p:nvPr/>
        </p:nvSpPr>
        <p:spPr>
          <a:xfrm>
            <a:off x="1275758" y="5205760"/>
            <a:ext cx="8248650" cy="830997"/>
          </a:xfrm>
          <a:prstGeom prst="rect">
            <a:avLst/>
          </a:prstGeom>
          <a:noFill/>
        </p:spPr>
        <p:txBody>
          <a:bodyPr wrap="square" rtlCol="0">
            <a:spAutoFit/>
          </a:bodyPr>
          <a:lstStyle/>
          <a:p>
            <a:r>
              <a:rPr lang="en-US" sz="2400" dirty="0"/>
              <a:t>Presentation and policy examples at QR code or  https://bit.ly/PolicyPeopleIWCA</a:t>
            </a:r>
          </a:p>
        </p:txBody>
      </p:sp>
    </p:spTree>
    <p:extLst>
      <p:ext uri="{BB962C8B-B14F-4D97-AF65-F5344CB8AC3E}">
        <p14:creationId xmlns:p14="http://schemas.microsoft.com/office/powerpoint/2010/main" val="913794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E82C51-6401-41AD-B403-D8CC97A70CA8}"/>
              </a:ext>
              <a:ext uri="{C183D7F6-B498-43B3-948B-1728B52AA6E4}">
                <adec:decorative xmlns:adec="http://schemas.microsoft.com/office/drawing/2017/decorative" val="1"/>
              </a:ext>
            </a:extLst>
          </p:cNvPr>
          <p:cNvPicPr>
            <a:picLocks noChangeAspect="1"/>
          </p:cNvPicPr>
          <p:nvPr/>
        </p:nvPicPr>
        <p:blipFill rotWithShape="1">
          <a:blip r:embed="rId2">
            <a:alphaModFix amt="40000"/>
          </a:blip>
          <a:srcRect t="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8567DAFB-9973-42DC-88E6-DA49A7B5E20F}"/>
              </a:ext>
            </a:extLst>
          </p:cNvPr>
          <p:cNvSpPr>
            <a:spLocks noGrp="1"/>
          </p:cNvSpPr>
          <p:nvPr>
            <p:ph type="title"/>
          </p:nvPr>
        </p:nvSpPr>
        <p:spPr/>
        <p:txBody>
          <a:bodyPr>
            <a:normAutofit/>
          </a:bodyPr>
          <a:lstStyle/>
          <a:p>
            <a:r>
              <a:rPr lang="en-US" dirty="0"/>
              <a:t>Ugh . . . Policies boring</a:t>
            </a:r>
          </a:p>
        </p:txBody>
      </p:sp>
      <p:sp>
        <p:nvSpPr>
          <p:cNvPr id="5" name="Content Placeholder 4">
            <a:extLst>
              <a:ext uri="{FF2B5EF4-FFF2-40B4-BE49-F238E27FC236}">
                <a16:creationId xmlns:a16="http://schemas.microsoft.com/office/drawing/2014/main" id="{12C65878-8C4B-AE2A-7762-73E402E77519}"/>
              </a:ext>
            </a:extLst>
          </p:cNvPr>
          <p:cNvSpPr>
            <a:spLocks noGrp="1"/>
          </p:cNvSpPr>
          <p:nvPr>
            <p:ph idx="1"/>
          </p:nvPr>
        </p:nvSpPr>
        <p:spPr/>
        <p:txBody>
          <a:bodyPr/>
          <a:lstStyle/>
          <a:p>
            <a:pPr marL="0" indent="0">
              <a:buNone/>
            </a:pPr>
            <a:r>
              <a:rPr lang="en-US" dirty="0"/>
              <a:t>Why should I focus on student employee policies?</a:t>
            </a:r>
          </a:p>
          <a:p>
            <a:r>
              <a:rPr lang="en-US" dirty="0"/>
              <a:t>Enhances employee agency</a:t>
            </a:r>
          </a:p>
          <a:p>
            <a:r>
              <a:rPr lang="en-US" dirty="0"/>
              <a:t>Provides for equitable and transparent decision-making</a:t>
            </a:r>
          </a:p>
          <a:p>
            <a:r>
              <a:rPr lang="en-US" dirty="0"/>
              <a:t>Time spent on a good policy saves the time and effort of everyone many times over</a:t>
            </a:r>
          </a:p>
          <a:p>
            <a:r>
              <a:rPr lang="en-US" dirty="0"/>
              <a:t>The nature of work and labor rights are changing</a:t>
            </a:r>
          </a:p>
          <a:p>
            <a:r>
              <a:rPr lang="en-US" dirty="0"/>
              <a:t>A less predictable climate means we can’t keep doing teaching and learning as usual</a:t>
            </a:r>
          </a:p>
        </p:txBody>
      </p:sp>
    </p:spTree>
    <p:extLst>
      <p:ext uri="{BB962C8B-B14F-4D97-AF65-F5344CB8AC3E}">
        <p14:creationId xmlns:p14="http://schemas.microsoft.com/office/powerpoint/2010/main" val="2509784614"/>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E82C51-6401-41AD-B403-D8CC97A70CA8}"/>
              </a:ext>
              <a:ext uri="{C183D7F6-B498-43B3-948B-1728B52AA6E4}">
                <adec:decorative xmlns:adec="http://schemas.microsoft.com/office/drawing/2017/decorative" val="1"/>
              </a:ext>
            </a:extLst>
          </p:cNvPr>
          <p:cNvPicPr>
            <a:picLocks noChangeAspect="1"/>
          </p:cNvPicPr>
          <p:nvPr/>
        </p:nvPicPr>
        <p:blipFill rotWithShape="1">
          <a:blip r:embed="rId2">
            <a:alphaModFix amt="40000"/>
          </a:blip>
          <a:srcRect t="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8567DAFB-9973-42DC-88E6-DA49A7B5E20F}"/>
              </a:ext>
            </a:extLst>
          </p:cNvPr>
          <p:cNvSpPr>
            <a:spLocks noGrp="1"/>
          </p:cNvSpPr>
          <p:nvPr>
            <p:ph type="title"/>
          </p:nvPr>
        </p:nvSpPr>
        <p:spPr/>
        <p:txBody>
          <a:bodyPr>
            <a:normAutofit/>
          </a:bodyPr>
          <a:lstStyle/>
          <a:p>
            <a:r>
              <a:rPr lang="en-US" dirty="0"/>
              <a:t>Context</a:t>
            </a:r>
          </a:p>
        </p:txBody>
      </p:sp>
      <p:pic>
        <p:nvPicPr>
          <p:cNvPr id="11" name="Content Placeholder 10" descr="A group of people at the Research and Writing Studio">
            <a:extLst>
              <a:ext uri="{FF2B5EF4-FFF2-40B4-BE49-F238E27FC236}">
                <a16:creationId xmlns:a16="http://schemas.microsoft.com/office/drawing/2014/main" id="{49A0C7B1-7DDB-4B67-EF80-C5EB0726F4B7}"/>
              </a:ext>
            </a:extLst>
          </p:cNvPr>
          <p:cNvPicPr>
            <a:picLocks noGrp="1" noChangeAspect="1"/>
          </p:cNvPicPr>
          <p:nvPr>
            <p:ph idx="1"/>
          </p:nvPr>
        </p:nvPicPr>
        <p:blipFill>
          <a:blip r:embed="rId3"/>
          <a:stretch>
            <a:fillRect/>
          </a:stretch>
        </p:blipFill>
        <p:spPr>
          <a:xfrm>
            <a:off x="8162885" y="2591452"/>
            <a:ext cx="4029095" cy="2860657"/>
          </a:xfrm>
        </p:spPr>
      </p:pic>
      <p:sp>
        <p:nvSpPr>
          <p:cNvPr id="12" name="TextBox 11">
            <a:extLst>
              <a:ext uri="{FF2B5EF4-FFF2-40B4-BE49-F238E27FC236}">
                <a16:creationId xmlns:a16="http://schemas.microsoft.com/office/drawing/2014/main" id="{831FEFE3-5B19-AA43-725A-843417D202B2}"/>
              </a:ext>
            </a:extLst>
          </p:cNvPr>
          <p:cNvSpPr txBox="1"/>
          <p:nvPr/>
        </p:nvSpPr>
        <p:spPr>
          <a:xfrm>
            <a:off x="344556" y="2239616"/>
            <a:ext cx="7827894" cy="4462760"/>
          </a:xfrm>
          <a:prstGeom prst="rect">
            <a:avLst/>
          </a:prstGeom>
          <a:noFill/>
        </p:spPr>
        <p:txBody>
          <a:bodyPr wrap="square" rtlCol="0">
            <a:spAutoFit/>
          </a:bodyPr>
          <a:lstStyle/>
          <a:p>
            <a:pPr marL="285750" indent="-285750">
              <a:buFont typeface="Arial" panose="020B0604020202020204" pitchFamily="34" charset="0"/>
              <a:buChar char="•"/>
            </a:pPr>
            <a:r>
              <a:rPr lang="en-US" sz="2400" dirty="0"/>
              <a:t>Western Washington University—mid-sized masters granting institution in Bellingham, Washington </a:t>
            </a:r>
          </a:p>
          <a:p>
            <a:pPr marL="285750" indent="-285750">
              <a:buFont typeface="Arial" panose="020B0604020202020204" pitchFamily="34" charset="0"/>
              <a:buChar char="•"/>
            </a:pPr>
            <a:r>
              <a:rPr lang="en-US" sz="2400" dirty="0"/>
              <a:t>Hacherl Research &amp; Writing Studio (Studio) employs student and fulltime staff to support writing, reading, and research</a:t>
            </a:r>
          </a:p>
          <a:p>
            <a:pPr marL="285750" indent="-285750">
              <a:buFont typeface="Arial" panose="020B0604020202020204" pitchFamily="34" charset="0"/>
              <a:buChar char="•"/>
            </a:pPr>
            <a:r>
              <a:rPr lang="en-US" sz="2400" dirty="0"/>
              <a:t>The Studio has long provided consults through many modalities—in-person, draft response, online chat, online meeting, and text message</a:t>
            </a:r>
          </a:p>
          <a:p>
            <a:pPr marL="285750" indent="-285750">
              <a:buFont typeface="Arial" panose="020B0604020202020204" pitchFamily="34" charset="0"/>
              <a:buChar char="•"/>
            </a:pPr>
            <a:r>
              <a:rPr lang="en-US" sz="2400" dirty="0"/>
              <a:t>Chat, online meetings, and text message consults are provided by the same staff who consult in-person</a:t>
            </a:r>
          </a:p>
          <a:p>
            <a:pPr marL="285750" indent="-285750">
              <a:buFont typeface="Arial" panose="020B0604020202020204" pitchFamily="34" charset="0"/>
              <a:buChar char="•"/>
            </a:pPr>
            <a:r>
              <a:rPr lang="en-US" sz="2400" dirty="0"/>
              <a:t>Bellingham has a fast-rising cost of living</a:t>
            </a:r>
          </a:p>
          <a:p>
            <a:pPr marL="285750" indent="-285750">
              <a:buFont typeface="Arial" panose="020B0604020202020204" pitchFamily="34" charset="0"/>
              <a:buChar char="•"/>
            </a:pPr>
            <a:endParaRPr lang="en-US" sz="2000" dirty="0"/>
          </a:p>
        </p:txBody>
      </p:sp>
    </p:spTree>
    <p:extLst>
      <p:ext uri="{BB962C8B-B14F-4D97-AF65-F5344CB8AC3E}">
        <p14:creationId xmlns:p14="http://schemas.microsoft.com/office/powerpoint/2010/main" val="96078261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95B1F-DF61-979A-E4EF-0CF7E1C36370}"/>
              </a:ext>
            </a:extLst>
          </p:cNvPr>
          <p:cNvSpPr>
            <a:spLocks noGrp="1"/>
          </p:cNvSpPr>
          <p:nvPr>
            <p:ph type="title"/>
          </p:nvPr>
        </p:nvSpPr>
        <p:spPr/>
        <p:txBody>
          <a:bodyPr/>
          <a:lstStyle/>
          <a:p>
            <a:r>
              <a:rPr lang="en-US" sz="4000" dirty="0"/>
              <a:t>There must be something positive we can glean from this pandemic . . . </a:t>
            </a:r>
          </a:p>
        </p:txBody>
      </p:sp>
    </p:spTree>
    <p:extLst>
      <p:ext uri="{BB962C8B-B14F-4D97-AF65-F5344CB8AC3E}">
        <p14:creationId xmlns:p14="http://schemas.microsoft.com/office/powerpoint/2010/main" val="3251844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E82C51-6401-41AD-B403-D8CC97A70CA8}"/>
              </a:ext>
              <a:ext uri="{C183D7F6-B498-43B3-948B-1728B52AA6E4}">
                <adec:decorative xmlns:adec="http://schemas.microsoft.com/office/drawing/2017/decorative" val="1"/>
              </a:ext>
            </a:extLst>
          </p:cNvPr>
          <p:cNvPicPr>
            <a:picLocks noChangeAspect="1"/>
          </p:cNvPicPr>
          <p:nvPr/>
        </p:nvPicPr>
        <p:blipFill rotWithShape="1">
          <a:blip r:embed="rId3">
            <a:alphaModFix amt="40000"/>
          </a:blip>
          <a:srcRect t="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8567DAFB-9973-42DC-88E6-DA49A7B5E20F}"/>
              </a:ext>
            </a:extLst>
          </p:cNvPr>
          <p:cNvSpPr>
            <a:spLocks noGrp="1"/>
          </p:cNvSpPr>
          <p:nvPr>
            <p:ph type="title"/>
          </p:nvPr>
        </p:nvSpPr>
        <p:spPr/>
        <p:txBody>
          <a:bodyPr>
            <a:normAutofit/>
          </a:bodyPr>
          <a:lstStyle/>
          <a:p>
            <a:r>
              <a:rPr lang="en-US" dirty="0"/>
              <a:t>Hybrid work</a:t>
            </a:r>
          </a:p>
        </p:txBody>
      </p:sp>
      <p:sp>
        <p:nvSpPr>
          <p:cNvPr id="5" name="Content Placeholder 4">
            <a:extLst>
              <a:ext uri="{FF2B5EF4-FFF2-40B4-BE49-F238E27FC236}">
                <a16:creationId xmlns:a16="http://schemas.microsoft.com/office/drawing/2014/main" id="{A0A19B24-876B-3087-1A04-19B647C6D136}"/>
              </a:ext>
            </a:extLst>
          </p:cNvPr>
          <p:cNvSpPr>
            <a:spLocks noGrp="1"/>
          </p:cNvSpPr>
          <p:nvPr>
            <p:ph idx="1"/>
          </p:nvPr>
        </p:nvSpPr>
        <p:spPr>
          <a:xfrm>
            <a:off x="1202919" y="2077102"/>
            <a:ext cx="9784080" cy="4206240"/>
          </a:xfrm>
        </p:spPr>
        <p:txBody>
          <a:bodyPr>
            <a:normAutofit/>
          </a:bodyPr>
          <a:lstStyle/>
          <a:p>
            <a:r>
              <a:rPr lang="en-US" sz="2400" dirty="0"/>
              <a:t>Disruptions forced a new way to think about the primacy of in-person work</a:t>
            </a:r>
          </a:p>
          <a:p>
            <a:r>
              <a:rPr lang="en-US" sz="2400" dirty="0"/>
              <a:t>Many fulltime staff moved from online to hybrid work</a:t>
            </a:r>
          </a:p>
          <a:p>
            <a:r>
              <a:rPr lang="en-US" sz="2400" dirty="0"/>
              <a:t>Can be used to support a healthy work environment through reduced transmission</a:t>
            </a:r>
          </a:p>
          <a:p>
            <a:r>
              <a:rPr lang="en-US" sz="2400" dirty="0"/>
              <a:t>What about student employees?</a:t>
            </a:r>
          </a:p>
        </p:txBody>
      </p:sp>
    </p:spTree>
    <p:extLst>
      <p:ext uri="{BB962C8B-B14F-4D97-AF65-F5344CB8AC3E}">
        <p14:creationId xmlns:p14="http://schemas.microsoft.com/office/powerpoint/2010/main" val="3350582715"/>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E82C51-6401-41AD-B403-D8CC97A70CA8}"/>
              </a:ext>
              <a:ext uri="{C183D7F6-B498-43B3-948B-1728B52AA6E4}">
                <adec:decorative xmlns:adec="http://schemas.microsoft.com/office/drawing/2017/decorative" val="1"/>
              </a:ext>
            </a:extLst>
          </p:cNvPr>
          <p:cNvPicPr>
            <a:picLocks noChangeAspect="1"/>
          </p:cNvPicPr>
          <p:nvPr/>
        </p:nvPicPr>
        <p:blipFill rotWithShape="1">
          <a:blip r:embed="rId3">
            <a:alphaModFix amt="40000"/>
          </a:blip>
          <a:srcRect t="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8567DAFB-9973-42DC-88E6-DA49A7B5E20F}"/>
              </a:ext>
            </a:extLst>
          </p:cNvPr>
          <p:cNvSpPr>
            <a:spLocks noGrp="1"/>
          </p:cNvSpPr>
          <p:nvPr>
            <p:ph type="title"/>
          </p:nvPr>
        </p:nvSpPr>
        <p:spPr>
          <a:xfrm>
            <a:off x="1202919" y="284176"/>
            <a:ext cx="9784080" cy="1508760"/>
          </a:xfrm>
        </p:spPr>
        <p:txBody>
          <a:bodyPr>
            <a:normAutofit/>
          </a:bodyPr>
          <a:lstStyle/>
          <a:p>
            <a:r>
              <a:rPr lang="en-US" dirty="0"/>
              <a:t>The Problem</a:t>
            </a:r>
          </a:p>
        </p:txBody>
      </p:sp>
      <p:sp>
        <p:nvSpPr>
          <p:cNvPr id="5" name="Content Placeholder 4">
            <a:extLst>
              <a:ext uri="{FF2B5EF4-FFF2-40B4-BE49-F238E27FC236}">
                <a16:creationId xmlns:a16="http://schemas.microsoft.com/office/drawing/2014/main" id="{A0A19B24-876B-3087-1A04-19B647C6D136}"/>
              </a:ext>
            </a:extLst>
          </p:cNvPr>
          <p:cNvSpPr>
            <a:spLocks noGrp="1"/>
          </p:cNvSpPr>
          <p:nvPr>
            <p:ph idx="1"/>
          </p:nvPr>
        </p:nvSpPr>
        <p:spPr>
          <a:xfrm>
            <a:off x="1202919" y="2011680"/>
            <a:ext cx="9784080" cy="4206240"/>
          </a:xfrm>
        </p:spPr>
        <p:txBody>
          <a:bodyPr>
            <a:normAutofit/>
          </a:bodyPr>
          <a:lstStyle/>
          <a:p>
            <a:pPr marL="0" indent="0">
              <a:buNone/>
            </a:pPr>
            <a:r>
              <a:rPr lang="en-US" sz="2400" dirty="0"/>
              <a:t>How do we realistically make it so that student employees won’t come in when sick or exposed to COVID, while not causing financial harm? How do we do this while still covering shifts for basic operations?</a:t>
            </a:r>
          </a:p>
          <a:p>
            <a:r>
              <a:rPr lang="en-US" sz="2400" dirty="0"/>
              <a:t>We know some student staff are paycheck-to-paycheck or going into debt</a:t>
            </a:r>
          </a:p>
          <a:p>
            <a:r>
              <a:rPr lang="en-US" sz="2400" dirty="0"/>
              <a:t>Washington State has a parttime sick leave law, though it is inadequate</a:t>
            </a:r>
          </a:p>
          <a:p>
            <a:r>
              <a:rPr lang="en-US" sz="2400" dirty="0"/>
              <a:t>How do we cultivate a work environment with less chance for virus transmission?</a:t>
            </a:r>
          </a:p>
        </p:txBody>
      </p:sp>
    </p:spTree>
    <p:extLst>
      <p:ext uri="{BB962C8B-B14F-4D97-AF65-F5344CB8AC3E}">
        <p14:creationId xmlns:p14="http://schemas.microsoft.com/office/powerpoint/2010/main" val="1834561952"/>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E82C51-6401-41AD-B403-D8CC97A70CA8}"/>
              </a:ext>
              <a:ext uri="{C183D7F6-B498-43B3-948B-1728B52AA6E4}">
                <adec:decorative xmlns:adec="http://schemas.microsoft.com/office/drawing/2017/decorative" val="1"/>
              </a:ext>
            </a:extLst>
          </p:cNvPr>
          <p:cNvPicPr>
            <a:picLocks noChangeAspect="1"/>
          </p:cNvPicPr>
          <p:nvPr/>
        </p:nvPicPr>
        <p:blipFill rotWithShape="1">
          <a:blip r:embed="rId3">
            <a:alphaModFix amt="40000"/>
          </a:blip>
          <a:srcRect t="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8567DAFB-9973-42DC-88E6-DA49A7B5E20F}"/>
              </a:ext>
            </a:extLst>
          </p:cNvPr>
          <p:cNvSpPr>
            <a:spLocks noGrp="1"/>
          </p:cNvSpPr>
          <p:nvPr>
            <p:ph type="title"/>
          </p:nvPr>
        </p:nvSpPr>
        <p:spPr>
          <a:xfrm>
            <a:off x="1202919" y="284176"/>
            <a:ext cx="9784080" cy="1508760"/>
          </a:xfrm>
        </p:spPr>
        <p:txBody>
          <a:bodyPr>
            <a:normAutofit/>
          </a:bodyPr>
          <a:lstStyle/>
          <a:p>
            <a:r>
              <a:rPr lang="en-US" dirty="0"/>
              <a:t>The Precautionary Online Shift Option Key Elements</a:t>
            </a:r>
          </a:p>
        </p:txBody>
      </p:sp>
      <p:sp>
        <p:nvSpPr>
          <p:cNvPr id="5" name="Content Placeholder 4">
            <a:extLst>
              <a:ext uri="{FF2B5EF4-FFF2-40B4-BE49-F238E27FC236}">
                <a16:creationId xmlns:a16="http://schemas.microsoft.com/office/drawing/2014/main" id="{A0A19B24-876B-3087-1A04-19B647C6D136}"/>
              </a:ext>
            </a:extLst>
          </p:cNvPr>
          <p:cNvSpPr>
            <a:spLocks noGrp="1"/>
          </p:cNvSpPr>
          <p:nvPr>
            <p:ph idx="1"/>
          </p:nvPr>
        </p:nvSpPr>
        <p:spPr>
          <a:xfrm>
            <a:off x="1202918" y="2011680"/>
            <a:ext cx="10055631" cy="4206240"/>
          </a:xfrm>
        </p:spPr>
        <p:txBody>
          <a:bodyPr>
            <a:noAutofit/>
          </a:bodyPr>
          <a:lstStyle/>
          <a:p>
            <a:r>
              <a:rPr lang="en-US" sz="2400" dirty="0"/>
              <a:t>Studio employees presenting with COVID symptoms or with a recent exposure can opt for an online shift</a:t>
            </a:r>
          </a:p>
          <a:p>
            <a:r>
              <a:rPr lang="en-US" sz="2400" dirty="0"/>
              <a:t>Employee choice: It does not supplant using sick leave or leave without pay</a:t>
            </a:r>
          </a:p>
          <a:p>
            <a:r>
              <a:rPr lang="en-US" sz="2400" dirty="0"/>
              <a:t>Online shifts are for illness only, not being busy or stressed</a:t>
            </a:r>
          </a:p>
          <a:p>
            <a:r>
              <a:rPr lang="en-US" sz="2400" dirty="0"/>
              <a:t>Clear communication steps are outlined</a:t>
            </a:r>
          </a:p>
          <a:p>
            <a:r>
              <a:rPr lang="en-US" sz="2400" dirty="0"/>
              <a:t>Online-only staff are first up for any online interactions</a:t>
            </a:r>
          </a:p>
          <a:p>
            <a:r>
              <a:rPr lang="en-US" sz="2400" dirty="0"/>
              <a:t>Employees can initiate an online shift without prior approval</a:t>
            </a:r>
          </a:p>
          <a:p>
            <a:r>
              <a:rPr lang="en-US" sz="2400" dirty="0"/>
              <a:t>After one year of working well the policy was extended to flu and colds</a:t>
            </a:r>
          </a:p>
        </p:txBody>
      </p:sp>
    </p:spTree>
    <p:extLst>
      <p:ext uri="{BB962C8B-B14F-4D97-AF65-F5344CB8AC3E}">
        <p14:creationId xmlns:p14="http://schemas.microsoft.com/office/powerpoint/2010/main" val="2825218204"/>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95B1F-DF61-979A-E4EF-0CF7E1C36370}"/>
              </a:ext>
            </a:extLst>
          </p:cNvPr>
          <p:cNvSpPr>
            <a:spLocks noGrp="1"/>
          </p:cNvSpPr>
          <p:nvPr>
            <p:ph type="title"/>
          </p:nvPr>
        </p:nvSpPr>
        <p:spPr/>
        <p:txBody>
          <a:bodyPr/>
          <a:lstStyle/>
          <a:p>
            <a:r>
              <a:rPr lang="en-US" sz="4000" dirty="0"/>
              <a:t>That’s great, but what about this other thing I have going on?</a:t>
            </a:r>
          </a:p>
        </p:txBody>
      </p:sp>
    </p:spTree>
    <p:extLst>
      <p:ext uri="{BB962C8B-B14F-4D97-AF65-F5344CB8AC3E}">
        <p14:creationId xmlns:p14="http://schemas.microsoft.com/office/powerpoint/2010/main" val="4204301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E82C51-6401-41AD-B403-D8CC97A70CA8}"/>
              </a:ext>
              <a:ext uri="{C183D7F6-B498-43B3-948B-1728B52AA6E4}">
                <adec:decorative xmlns:adec="http://schemas.microsoft.com/office/drawing/2017/decorative" val="1"/>
              </a:ext>
            </a:extLst>
          </p:cNvPr>
          <p:cNvPicPr>
            <a:picLocks noChangeAspect="1"/>
          </p:cNvPicPr>
          <p:nvPr/>
        </p:nvPicPr>
        <p:blipFill rotWithShape="1">
          <a:blip r:embed="rId3">
            <a:alphaModFix amt="40000"/>
          </a:blip>
          <a:srcRect t="15730"/>
          <a:stretch/>
        </p:blipFill>
        <p:spPr>
          <a:xfrm>
            <a:off x="20" y="10"/>
            <a:ext cx="12191980" cy="6857990"/>
          </a:xfrm>
          <a:prstGeom prst="rect">
            <a:avLst/>
          </a:prstGeom>
        </p:spPr>
      </p:pic>
      <p:sp>
        <p:nvSpPr>
          <p:cNvPr id="2" name="Title 1">
            <a:extLst>
              <a:ext uri="{FF2B5EF4-FFF2-40B4-BE49-F238E27FC236}">
                <a16:creationId xmlns:a16="http://schemas.microsoft.com/office/drawing/2014/main" id="{8567DAFB-9973-42DC-88E6-DA49A7B5E20F}"/>
              </a:ext>
            </a:extLst>
          </p:cNvPr>
          <p:cNvSpPr>
            <a:spLocks noGrp="1"/>
          </p:cNvSpPr>
          <p:nvPr>
            <p:ph type="title"/>
          </p:nvPr>
        </p:nvSpPr>
        <p:spPr>
          <a:xfrm>
            <a:off x="1202919" y="284176"/>
            <a:ext cx="9784080" cy="1508760"/>
          </a:xfrm>
        </p:spPr>
        <p:txBody>
          <a:bodyPr>
            <a:normAutofit/>
          </a:bodyPr>
          <a:lstStyle/>
          <a:p>
            <a:r>
              <a:rPr lang="en-US" dirty="0"/>
              <a:t>A more complex need</a:t>
            </a:r>
          </a:p>
        </p:txBody>
      </p:sp>
      <p:sp>
        <p:nvSpPr>
          <p:cNvPr id="5" name="Content Placeholder 4">
            <a:extLst>
              <a:ext uri="{FF2B5EF4-FFF2-40B4-BE49-F238E27FC236}">
                <a16:creationId xmlns:a16="http://schemas.microsoft.com/office/drawing/2014/main" id="{A0A19B24-876B-3087-1A04-19B647C6D136}"/>
              </a:ext>
            </a:extLst>
          </p:cNvPr>
          <p:cNvSpPr>
            <a:spLocks noGrp="1"/>
          </p:cNvSpPr>
          <p:nvPr>
            <p:ph idx="1"/>
          </p:nvPr>
        </p:nvSpPr>
        <p:spPr>
          <a:xfrm>
            <a:off x="1202919" y="2011680"/>
            <a:ext cx="9784080" cy="4206240"/>
          </a:xfrm>
        </p:spPr>
        <p:txBody>
          <a:bodyPr>
            <a:normAutofit/>
          </a:bodyPr>
          <a:lstStyle/>
          <a:p>
            <a:pPr marL="0" indent="0">
              <a:buNone/>
            </a:pPr>
            <a:r>
              <a:rPr lang="en-US" sz="2400" dirty="0"/>
              <a:t>Wildfires, floods, heat domes . . . in addition to all the other things that come up in life.</a:t>
            </a:r>
          </a:p>
          <a:p>
            <a:r>
              <a:rPr lang="en-US" sz="2400" dirty="0"/>
              <a:t>Initially it was daunting to write a policy that can provide guidance on all the situations that may arise much less the many ways those situations might be managed</a:t>
            </a:r>
          </a:p>
          <a:p>
            <a:r>
              <a:rPr lang="en-US" sz="2400" dirty="0"/>
              <a:t>An accommodations framework brought it into focus</a:t>
            </a:r>
          </a:p>
          <a:p>
            <a:r>
              <a:rPr lang="en-US" sz="2400" dirty="0"/>
              <a:t>With advice from the Director of Disability Access Services some basic principles were outlined to devise an “</a:t>
            </a:r>
            <a:r>
              <a:rPr lang="en-US" sz="2400" dirty="0" err="1"/>
              <a:t>unpolicy</a:t>
            </a:r>
            <a:r>
              <a:rPr lang="en-US" sz="2400" dirty="0"/>
              <a:t>”</a:t>
            </a:r>
          </a:p>
        </p:txBody>
      </p:sp>
    </p:spTree>
    <p:extLst>
      <p:ext uri="{BB962C8B-B14F-4D97-AF65-F5344CB8AC3E}">
        <p14:creationId xmlns:p14="http://schemas.microsoft.com/office/powerpoint/2010/main" val="338289237"/>
      </p:ext>
    </p:extLst>
  </p:cSld>
  <p:clrMapOvr>
    <a:overrideClrMapping bg1="lt1" tx1="dk1" bg2="lt2" tx2="dk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ysClr val="windowText" lastClr="000000"/>
      </a:dk1>
      <a:lt1>
        <a:sysClr val="window" lastClr="FFFFFF"/>
      </a:lt1>
      <a:dk2>
        <a:srgbClr val="323232"/>
      </a:dk2>
      <a:lt2>
        <a:srgbClr val="E3DED1"/>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tint val="98000"/>
              </a:schemeClr>
              <a:schemeClr val="phClr">
                <a:tint val="99000"/>
                <a:shade val="96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C3935CB6-B0E3-44A7-AB37-996D901F73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4E3864-550F-4194-BC9D-CCA442A52D0D}">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8F871927-9856-4138-B7A7-125C4AA7EFDB}">
  <ds:schemaRefs>
    <ds:schemaRef ds:uri="http://schemas.microsoft.com/sharepoint/v3/contenttype/forms"/>
  </ds:schemaRefs>
</ds:datastoreItem>
</file>

<file path=customXml/itemProps3.xml><?xml version="1.0" encoding="utf-8"?>
<ds:datastoreItem xmlns:ds="http://schemas.openxmlformats.org/officeDocument/2006/customXml" ds:itemID="{79934CB3-A97C-40D1-8D7D-5211E1C57C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TM03090430[[fn=Banded]]</Template>
  <TotalTime>7617</TotalTime>
  <Words>1292</Words>
  <Application>Microsoft Office PowerPoint</Application>
  <PresentationFormat>Widescreen</PresentationFormat>
  <Paragraphs>87</Paragraphs>
  <Slides>12</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Corbel</vt:lpstr>
      <vt:lpstr>Wingdings</vt:lpstr>
      <vt:lpstr>Banded</vt:lpstr>
      <vt:lpstr>Policies for our people</vt:lpstr>
      <vt:lpstr>Ugh . . . Policies boring</vt:lpstr>
      <vt:lpstr>Context</vt:lpstr>
      <vt:lpstr>There must be something positive we can glean from this pandemic . . . </vt:lpstr>
      <vt:lpstr>Hybrid work</vt:lpstr>
      <vt:lpstr>The Problem</vt:lpstr>
      <vt:lpstr>The Precautionary Online Shift Option Key Elements</vt:lpstr>
      <vt:lpstr>That’s great, but what about this other thing I have going on?</vt:lpstr>
      <vt:lpstr>A more complex need</vt:lpstr>
      <vt:lpstr>Temporary accommodations procedure Key Elements</vt:lpstr>
      <vt:lpstr>Where we are now</vt:lpstr>
      <vt:lpstr>What kinds of policies would enhance employee agency in your program?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Policies for our people</dc:title>
  <dc:creator>Gabe Gossett</dc:creator>
  <cp:lastModifiedBy>Gabe Gossett</cp:lastModifiedBy>
  <cp:revision>2</cp:revision>
  <dcterms:created xsi:type="dcterms:W3CDTF">2023-10-11T10:23:48Z</dcterms:created>
  <dcterms:modified xsi:type="dcterms:W3CDTF">2023-10-16T17:21:40Z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