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257" r:id="rId3"/>
    <p:sldId id="271" r:id="rId4"/>
    <p:sldId id="294" r:id="rId5"/>
    <p:sldId id="273" r:id="rId6"/>
    <p:sldId id="270" r:id="rId7"/>
    <p:sldId id="277" r:id="rId8"/>
    <p:sldId id="266" r:id="rId9"/>
    <p:sldId id="278" r:id="rId10"/>
    <p:sldId id="279" r:id="rId11"/>
    <p:sldId id="280" r:id="rId12"/>
    <p:sldId id="260" r:id="rId13"/>
    <p:sldId id="281" r:id="rId14"/>
    <p:sldId id="282" r:id="rId15"/>
    <p:sldId id="274" r:id="rId16"/>
    <p:sldId id="275" r:id="rId17"/>
    <p:sldId id="276" r:id="rId18"/>
    <p:sldId id="262" r:id="rId19"/>
    <p:sldId id="272" r:id="rId20"/>
    <p:sldId id="295" r:id="rId21"/>
    <p:sldId id="285" r:id="rId22"/>
    <p:sldId id="298" r:id="rId23"/>
    <p:sldId id="283" r:id="rId24"/>
    <p:sldId id="284" r:id="rId25"/>
    <p:sldId id="286" r:id="rId26"/>
    <p:sldId id="287" r:id="rId27"/>
    <p:sldId id="288" r:id="rId28"/>
    <p:sldId id="263" r:id="rId29"/>
    <p:sldId id="289" r:id="rId30"/>
    <p:sldId id="290" r:id="rId31"/>
    <p:sldId id="291" r:id="rId32"/>
    <p:sldId id="293" r:id="rId33"/>
    <p:sldId id="292" r:id="rId34"/>
    <p:sldId id="296" r:id="rId35"/>
    <p:sldId id="297" r:id="rId3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912" autoAdjust="0"/>
  </p:normalViewPr>
  <p:slideViewPr>
    <p:cSldViewPr>
      <p:cViewPr>
        <p:scale>
          <a:sx n="77" d="100"/>
          <a:sy n="77" d="100"/>
        </p:scale>
        <p:origin x="-396" y="-498"/>
      </p:cViewPr>
      <p:guideLst>
        <p:guide orient="horz" pos="2160"/>
        <p:guide pos="2880"/>
      </p:guideLst>
    </p:cSldViewPr>
  </p:slideViewPr>
  <p:notesTextViewPr>
    <p:cViewPr>
      <p:scale>
        <a:sx n="1" d="1"/>
        <a:sy n="1" d="1"/>
      </p:scale>
      <p:origin x="0" y="0"/>
    </p:cViewPr>
  </p:notesTextViewPr>
  <p:sorterViewPr>
    <p:cViewPr>
      <p:scale>
        <a:sx n="100" d="100"/>
        <a:sy n="100" d="100"/>
      </p:scale>
      <p:origin x="0" y="4260"/>
    </p:cViewPr>
  </p:sorterViewPr>
  <p:notesViewPr>
    <p:cSldViewPr>
      <p:cViewPr varScale="1">
        <p:scale>
          <a:sx n="110" d="100"/>
          <a:sy n="110" d="100"/>
        </p:scale>
        <p:origin x="-2370"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D7164A3B-78C3-4F2E-9152-51AB53B0B634}" type="datetimeFigureOut">
              <a:rPr lang="en-US" smtClean="0"/>
              <a:t>4/29/2016</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094D4E68-2C13-4D02-BBC8-5139718D1360}" type="slidenum">
              <a:rPr lang="en-US" smtClean="0"/>
              <a:t>‹#›</a:t>
            </a:fld>
            <a:endParaRPr lang="en-US"/>
          </a:p>
        </p:txBody>
      </p:sp>
    </p:spTree>
    <p:extLst>
      <p:ext uri="{BB962C8B-B14F-4D97-AF65-F5344CB8AC3E}">
        <p14:creationId xmlns:p14="http://schemas.microsoft.com/office/powerpoint/2010/main" val="2282947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1997 a younger and rather naïve professor of Computer Science stood in front of a room of rather senior and well-respected philosophers and explained why Virtue ethics should be revisited in the teaching and study of Computer Ethics ( as the new field was identified).  Not used to the gentle ways philosophers have of sharing their comments, she was shocked at the total and vociferous rejection of her ideas.  Of course, being strong willed, not easily discouraged and convinced by the evidence coming out of her classes, she pushed on in Virtue ethics for the next 18 years. So it is encouraging to see others using virtue theory in their analyses of technology and its artefacts.  In this talk, I will make some observations about Big Data through the lens of the virtues.  </a:t>
            </a:r>
          </a:p>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1</a:t>
            </a:fld>
            <a:endParaRPr lang="en-US"/>
          </a:p>
        </p:txBody>
      </p:sp>
    </p:spTree>
    <p:extLst>
      <p:ext uri="{BB962C8B-B14F-4D97-AF65-F5344CB8AC3E}">
        <p14:creationId xmlns:p14="http://schemas.microsoft.com/office/powerpoint/2010/main" val="1632492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10</a:t>
            </a:fld>
            <a:endParaRPr lang="en-US"/>
          </a:p>
        </p:txBody>
      </p:sp>
    </p:spTree>
    <p:extLst>
      <p:ext uri="{BB962C8B-B14F-4D97-AF65-F5344CB8AC3E}">
        <p14:creationId xmlns:p14="http://schemas.microsoft.com/office/powerpoint/2010/main" val="45965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11</a:t>
            </a:fld>
            <a:endParaRPr lang="en-US"/>
          </a:p>
        </p:txBody>
      </p:sp>
    </p:spTree>
    <p:extLst>
      <p:ext uri="{BB962C8B-B14F-4D97-AF65-F5344CB8AC3E}">
        <p14:creationId xmlns:p14="http://schemas.microsoft.com/office/powerpoint/2010/main" val="2349248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12</a:t>
            </a:fld>
            <a:endParaRPr lang="en-US"/>
          </a:p>
        </p:txBody>
      </p:sp>
    </p:spTree>
    <p:extLst>
      <p:ext uri="{BB962C8B-B14F-4D97-AF65-F5344CB8AC3E}">
        <p14:creationId xmlns:p14="http://schemas.microsoft.com/office/powerpoint/2010/main" val="813282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13</a:t>
            </a:fld>
            <a:endParaRPr lang="en-US"/>
          </a:p>
        </p:txBody>
      </p:sp>
    </p:spTree>
    <p:extLst>
      <p:ext uri="{BB962C8B-B14F-4D97-AF65-F5344CB8AC3E}">
        <p14:creationId xmlns:p14="http://schemas.microsoft.com/office/powerpoint/2010/main" val="400867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14</a:t>
            </a:fld>
            <a:endParaRPr lang="en-US"/>
          </a:p>
        </p:txBody>
      </p:sp>
    </p:spTree>
    <p:extLst>
      <p:ext uri="{BB962C8B-B14F-4D97-AF65-F5344CB8AC3E}">
        <p14:creationId xmlns:p14="http://schemas.microsoft.com/office/powerpoint/2010/main" val="1963006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4D4E68-2C13-4D02-BBC8-5139718D1360}" type="slidenum">
              <a:rPr lang="en-US" smtClean="0"/>
              <a:t>15</a:t>
            </a:fld>
            <a:endParaRPr lang="en-US"/>
          </a:p>
        </p:txBody>
      </p:sp>
    </p:spTree>
    <p:extLst>
      <p:ext uri="{BB962C8B-B14F-4D97-AF65-F5344CB8AC3E}">
        <p14:creationId xmlns:p14="http://schemas.microsoft.com/office/powerpoint/2010/main" val="1563924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16</a:t>
            </a:fld>
            <a:endParaRPr lang="en-US"/>
          </a:p>
        </p:txBody>
      </p:sp>
    </p:spTree>
    <p:extLst>
      <p:ext uri="{BB962C8B-B14F-4D97-AF65-F5344CB8AC3E}">
        <p14:creationId xmlns:p14="http://schemas.microsoft.com/office/powerpoint/2010/main" val="6130591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17</a:t>
            </a:fld>
            <a:endParaRPr lang="en-US"/>
          </a:p>
        </p:txBody>
      </p:sp>
    </p:spTree>
    <p:extLst>
      <p:ext uri="{BB962C8B-B14F-4D97-AF65-F5344CB8AC3E}">
        <p14:creationId xmlns:p14="http://schemas.microsoft.com/office/powerpoint/2010/main" val="1474838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18</a:t>
            </a:fld>
            <a:endParaRPr lang="en-US"/>
          </a:p>
        </p:txBody>
      </p:sp>
    </p:spTree>
    <p:extLst>
      <p:ext uri="{BB962C8B-B14F-4D97-AF65-F5344CB8AC3E}">
        <p14:creationId xmlns:p14="http://schemas.microsoft.com/office/powerpoint/2010/main" val="4130610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19</a:t>
            </a:fld>
            <a:endParaRPr lang="en-US"/>
          </a:p>
        </p:txBody>
      </p:sp>
    </p:spTree>
    <p:extLst>
      <p:ext uri="{BB962C8B-B14F-4D97-AF65-F5344CB8AC3E}">
        <p14:creationId xmlns:p14="http://schemas.microsoft.com/office/powerpoint/2010/main" val="2783396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a:t>
            </a:fld>
            <a:endParaRPr lang="en-US"/>
          </a:p>
        </p:txBody>
      </p:sp>
    </p:spTree>
    <p:extLst>
      <p:ext uri="{BB962C8B-B14F-4D97-AF65-F5344CB8AC3E}">
        <p14:creationId xmlns:p14="http://schemas.microsoft.com/office/powerpoint/2010/main" val="3429721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20</a:t>
            </a:fld>
            <a:endParaRPr lang="en-US"/>
          </a:p>
        </p:txBody>
      </p:sp>
    </p:spTree>
    <p:extLst>
      <p:ext uri="{BB962C8B-B14F-4D97-AF65-F5344CB8AC3E}">
        <p14:creationId xmlns:p14="http://schemas.microsoft.com/office/powerpoint/2010/main" val="23568253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Place of values in science and scientific experimentation:  see work of the Philosophers</a:t>
            </a:r>
            <a:r>
              <a:rPr lang="en-US" sz="1200" kern="1200" baseline="0" dirty="0" smtClean="0">
                <a:solidFill>
                  <a:schemeClr val="tx1"/>
                </a:solidFill>
                <a:effectLst/>
                <a:latin typeface="+mn-lt"/>
                <a:ea typeface="+mn-ea"/>
                <a:cs typeface="+mn-cs"/>
              </a:rPr>
              <a:t> of Science  Helen Longino, Eric Winsberg and Heather Douglas.</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21</a:t>
            </a:fld>
            <a:endParaRPr lang="en-US"/>
          </a:p>
        </p:txBody>
      </p:sp>
    </p:spTree>
    <p:extLst>
      <p:ext uri="{BB962C8B-B14F-4D97-AF65-F5344CB8AC3E}">
        <p14:creationId xmlns:p14="http://schemas.microsoft.com/office/powerpoint/2010/main" val="13212856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22</a:t>
            </a:fld>
            <a:endParaRPr lang="en-US"/>
          </a:p>
        </p:txBody>
      </p:sp>
    </p:spTree>
    <p:extLst>
      <p:ext uri="{BB962C8B-B14F-4D97-AF65-F5344CB8AC3E}">
        <p14:creationId xmlns:p14="http://schemas.microsoft.com/office/powerpoint/2010/main" val="1594530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23</a:t>
            </a:fld>
            <a:endParaRPr lang="en-US"/>
          </a:p>
        </p:txBody>
      </p:sp>
    </p:spTree>
    <p:extLst>
      <p:ext uri="{BB962C8B-B14F-4D97-AF65-F5344CB8AC3E}">
        <p14:creationId xmlns:p14="http://schemas.microsoft.com/office/powerpoint/2010/main" val="22866509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could still be future oriented , but also context driven.</a:t>
            </a:r>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24</a:t>
            </a:fld>
            <a:endParaRPr lang="en-US"/>
          </a:p>
        </p:txBody>
      </p:sp>
    </p:spTree>
    <p:extLst>
      <p:ext uri="{BB962C8B-B14F-4D97-AF65-F5344CB8AC3E}">
        <p14:creationId xmlns:p14="http://schemas.microsoft.com/office/powerpoint/2010/main" val="13628935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He reports, in 2011, the algorithm stumbles; in 2013 google updated its code; in 2014 four quantitative social scientist found that Google’s flu tracking service had consistently overestimated the number of flu cases…a period of 2 years, and declared Google guilty of big data hubris which the authors defined as the implicit assumption that big data sets trump traditional data collection and analysis.   Although Google made more tweaks to its algorithms, they still over shot by 30 percent.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 claim…..“Big data is good at interpolation—figuring out what happens next when the outcome is, most likely, a continuation of the current trend.  It is far less good at extrapolation—figuring out what happens next when the trend line of the future is less clear.  In short, big data stumbles when a decision requires an intuitive step outside the data sandbox—beyond the range of data” (Lohr, 2015:53).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25</a:t>
            </a:fld>
            <a:endParaRPr lang="en-US"/>
          </a:p>
        </p:txBody>
      </p:sp>
    </p:spTree>
    <p:extLst>
      <p:ext uri="{BB962C8B-B14F-4D97-AF65-F5344CB8AC3E}">
        <p14:creationId xmlns:p14="http://schemas.microsoft.com/office/powerpoint/2010/main" val="26696994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Financial crisis</a:t>
            </a:r>
            <a:r>
              <a:rPr lang="en-US" baseline="0" dirty="0" smtClean="0"/>
              <a:t> 2008:  Financial economics is young and suffers the same growing pains as Big Data.  It uses predictive analytics to forecast the performance of financial markets.</a:t>
            </a:r>
          </a:p>
          <a:p>
            <a:r>
              <a:rPr lang="en-US" baseline="0" dirty="0" smtClean="0"/>
              <a:t>In 200 , world </a:t>
            </a:r>
            <a:r>
              <a:rPr lang="en-US" baseline="0" dirty="0" err="1" smtClean="0"/>
              <a:t>govts</a:t>
            </a:r>
            <a:r>
              <a:rPr lang="en-US" baseline="0" dirty="0" smtClean="0"/>
              <a:t>, bankers </a:t>
            </a:r>
            <a:r>
              <a:rPr lang="en-US" baseline="0" dirty="0" err="1" smtClean="0"/>
              <a:t>etc</a:t>
            </a:r>
            <a:r>
              <a:rPr lang="en-US" baseline="0" dirty="0" smtClean="0"/>
              <a:t> did not see the financial collapse on Wall </a:t>
            </a:r>
            <a:r>
              <a:rPr lang="en-US" baseline="0" dirty="0" err="1" smtClean="0"/>
              <a:t>st</a:t>
            </a:r>
            <a:r>
              <a:rPr lang="en-US" baseline="0" dirty="0" smtClean="0"/>
              <a:t> until it was too late.  Only a few experts emerged with credible early warnings but they were ignored and dismissed.  (The models contradicted them).  Joe </a:t>
            </a:r>
            <a:r>
              <a:rPr lang="en-US" baseline="0" dirty="0" err="1" smtClean="0"/>
              <a:t>Weizenbaum</a:t>
            </a:r>
            <a:r>
              <a:rPr lang="en-US" baseline="0" dirty="0" smtClean="0"/>
              <a:t> would call this the ‘hubris’ of the predictors that prevented them from recognizing the limitations of the models.  People suffered huge losses.</a:t>
            </a:r>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26</a:t>
            </a:fld>
            <a:endParaRPr lang="en-US"/>
          </a:p>
        </p:txBody>
      </p:sp>
    </p:spTree>
    <p:extLst>
      <p:ext uri="{BB962C8B-B14F-4D97-AF65-F5344CB8AC3E}">
        <p14:creationId xmlns:p14="http://schemas.microsoft.com/office/powerpoint/2010/main" val="2131314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1--   In order to critically</a:t>
            </a:r>
            <a:r>
              <a:rPr lang="en-US" baseline="0" dirty="0" smtClean="0"/>
              <a:t> assess the process, we need access and transparency.</a:t>
            </a:r>
          </a:p>
          <a:p>
            <a:endParaRPr lang="en-US" baseline="0" dirty="0" smtClean="0"/>
          </a:p>
          <a:p>
            <a:r>
              <a:rPr lang="en-US" dirty="0" smtClean="0"/>
              <a:t>  2– </a:t>
            </a:r>
            <a:r>
              <a:rPr lang="en-US" baseline="0" dirty="0" smtClean="0"/>
              <a:t>  According to </a:t>
            </a:r>
            <a:r>
              <a:rPr lang="en-US" baseline="0" dirty="0" err="1" smtClean="0"/>
              <a:t>Cahterine</a:t>
            </a:r>
            <a:r>
              <a:rPr lang="en-US" baseline="0" dirty="0" smtClean="0"/>
              <a:t> Elgin– epistemic agents should think of themselves as and act as legislating members of a realm of epistemic ends.  They make the rules, devise the methods and set the standards that bind them.  The epistemic virtues are the traits of intellectual character that equip them to do so.</a:t>
            </a:r>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27</a:t>
            </a:fld>
            <a:endParaRPr lang="en-US"/>
          </a:p>
        </p:txBody>
      </p:sp>
    </p:spTree>
    <p:extLst>
      <p:ext uri="{BB962C8B-B14F-4D97-AF65-F5344CB8AC3E}">
        <p14:creationId xmlns:p14="http://schemas.microsoft.com/office/powerpoint/2010/main" val="18969793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28</a:t>
            </a:fld>
            <a:endParaRPr lang="en-US"/>
          </a:p>
        </p:txBody>
      </p:sp>
    </p:spTree>
    <p:extLst>
      <p:ext uri="{BB962C8B-B14F-4D97-AF65-F5344CB8AC3E}">
        <p14:creationId xmlns:p14="http://schemas.microsoft.com/office/powerpoint/2010/main" val="2712363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attain these ends, intellectual skills and the knowledge that they provide are necessary for without them virtuously motivated agents would not be reliably successful.   The motivational piece of </a:t>
            </a:r>
            <a:r>
              <a:rPr lang="en-US" sz="1200" kern="1200" dirty="0" err="1" smtClean="0">
                <a:solidFill>
                  <a:schemeClr val="tx1"/>
                </a:solidFill>
                <a:effectLst/>
                <a:latin typeface="+mn-lt"/>
                <a:ea typeface="+mn-ea"/>
                <a:cs typeface="+mn-cs"/>
              </a:rPr>
              <a:t>Zagzebski</a:t>
            </a:r>
            <a:r>
              <a:rPr lang="en-US" sz="1200" kern="1200" dirty="0" smtClean="0">
                <a:solidFill>
                  <a:schemeClr val="tx1"/>
                </a:solidFill>
                <a:effectLst/>
                <a:latin typeface="+mn-lt"/>
                <a:ea typeface="+mn-ea"/>
                <a:cs typeface="+mn-cs"/>
              </a:rPr>
              <a:t> makes her concept of the intellectual virtues different from Aristotle’s:  there are no motivations in Aristotle’s contemplative virtues.  Unlike Aristotle, these virtue responsibilists focus on desires and motivations that are specifically epistemic </a:t>
            </a:r>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According to Elgin: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An attractive feature of epistemic virtue theory is that it can both acknowledge, and explain why, virtuous epistemic agents are cognitively admirable even in </a:t>
            </a:r>
            <a:r>
              <a:rPr lang="en-US" sz="1200" dirty="0" err="1" smtClean="0"/>
              <a:t>epistemi­cally</a:t>
            </a:r>
            <a:r>
              <a:rPr lang="en-US" sz="1200" dirty="0" smtClean="0"/>
              <a:t> hostile environments.” (Elgin,2013)</a:t>
            </a:r>
          </a:p>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29</a:t>
            </a:fld>
            <a:endParaRPr lang="en-US"/>
          </a:p>
        </p:txBody>
      </p:sp>
    </p:spTree>
    <p:extLst>
      <p:ext uri="{BB962C8B-B14F-4D97-AF65-F5344CB8AC3E}">
        <p14:creationId xmlns:p14="http://schemas.microsoft.com/office/powerpoint/2010/main" val="3302715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3</a:t>
            </a:fld>
            <a:endParaRPr lang="en-US"/>
          </a:p>
        </p:txBody>
      </p:sp>
    </p:spTree>
    <p:extLst>
      <p:ext uri="{BB962C8B-B14F-4D97-AF65-F5344CB8AC3E}">
        <p14:creationId xmlns:p14="http://schemas.microsoft.com/office/powerpoint/2010/main" val="18839053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a:r>
            <a:r>
              <a:rPr lang="en-US" sz="1200" b="1" u="sng" kern="1200" dirty="0" smtClean="0">
                <a:solidFill>
                  <a:srgbClr val="C00000"/>
                </a:solidFill>
                <a:effectLst/>
                <a:latin typeface="+mn-lt"/>
                <a:ea typeface="+mn-ea"/>
                <a:cs typeface="+mn-cs"/>
              </a:rPr>
              <a:t>Open-mindedness and sensitivity to relevant detail qualify as </a:t>
            </a:r>
            <a:r>
              <a:rPr lang="en-US" sz="1200" b="1" u="sng" kern="1200" dirty="0" err="1" smtClean="0">
                <a:solidFill>
                  <a:srgbClr val="C00000"/>
                </a:solidFill>
                <a:effectLst/>
                <a:latin typeface="+mn-lt"/>
                <a:ea typeface="+mn-ea"/>
                <a:cs typeface="+mn-cs"/>
              </a:rPr>
              <a:t>responsibilist</a:t>
            </a:r>
            <a:r>
              <a:rPr lang="en-US" sz="1200" b="1" u="sng" kern="1200" dirty="0" smtClean="0">
                <a:solidFill>
                  <a:srgbClr val="C00000"/>
                </a:solidFill>
                <a:effectLst/>
                <a:latin typeface="+mn-lt"/>
                <a:ea typeface="+mn-ea"/>
                <a:cs typeface="+mn-cs"/>
              </a:rPr>
              <a:t> virtues”.  For Elgin, this suggests that there is a plurality of intellectual virtues, and their successful exercise gives rise to a plurality of epistemic goods.</a:t>
            </a:r>
          </a:p>
          <a:p>
            <a:r>
              <a:rPr lang="en-US" sz="1200" kern="1200" dirty="0" smtClean="0">
                <a:solidFill>
                  <a:schemeClr val="tx1"/>
                </a:solidFill>
                <a:effectLst/>
                <a:latin typeface="+mn-lt"/>
                <a:ea typeface="+mn-ea"/>
                <a:cs typeface="+mn-cs"/>
              </a:rPr>
              <a:t>Ideally, the Data Scientist should take on the role of virtuous epistemic agent. If we are going to use Big Data for predictive analytics, Data Scientists have the obligation to set goals of transparency that will increase the ethically responsible use of the data.  Elgin contends that “an epistemic agent should believe only considerations that she could advocate and accept as a legislating member of a realm of epistemic ends. The ends may be non-truths (perhaps non-propositional representations, effective models, informative idealizations or illuminating fictions) that she takes to yield information or insight about the topic that concerns her. The critical point is that agents set their ends” (Elgin, 2013:144). </a:t>
            </a:r>
          </a:p>
        </p:txBody>
      </p:sp>
      <p:sp>
        <p:nvSpPr>
          <p:cNvPr id="4" name="Slide Number Placeholder 3"/>
          <p:cNvSpPr>
            <a:spLocks noGrp="1"/>
          </p:cNvSpPr>
          <p:nvPr>
            <p:ph type="sldNum" sz="quarter" idx="10"/>
          </p:nvPr>
        </p:nvSpPr>
        <p:spPr/>
        <p:txBody>
          <a:bodyPr/>
          <a:lstStyle/>
          <a:p>
            <a:fld id="{094D4E68-2C13-4D02-BBC8-5139718D1360}" type="slidenum">
              <a:rPr lang="en-US" smtClean="0"/>
              <a:t>30</a:t>
            </a:fld>
            <a:endParaRPr lang="en-US"/>
          </a:p>
        </p:txBody>
      </p:sp>
    </p:spTree>
    <p:extLst>
      <p:ext uri="{BB962C8B-B14F-4D97-AF65-F5344CB8AC3E}">
        <p14:creationId xmlns:p14="http://schemas.microsoft.com/office/powerpoint/2010/main" val="9411525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teams produce epistemic content</a:t>
            </a:r>
          </a:p>
          <a:p>
            <a:r>
              <a:rPr lang="en-US" dirty="0" smtClean="0"/>
              <a:t>We can be informed by the Philosophers of Science such as Helen </a:t>
            </a:r>
            <a:r>
              <a:rPr lang="en-US" dirty="0" err="1" smtClean="0"/>
              <a:t>Longino</a:t>
            </a:r>
            <a:r>
              <a:rPr lang="en-US" baseline="0" dirty="0" smtClean="0"/>
              <a:t> , who believes in the context of science that knowledge productive practices and their modes of justification vary in different contexts.  Knowledge as content depends on effective </a:t>
            </a:r>
            <a:r>
              <a:rPr lang="en-US" baseline="0" dirty="0" err="1" smtClean="0"/>
              <a:t>trasformative</a:t>
            </a:r>
            <a:r>
              <a:rPr lang="en-US" baseline="0" dirty="0" smtClean="0"/>
              <a:t> criticism by differently situated epistemic agents who share epistemic standards.  Eric  </a:t>
            </a:r>
            <a:r>
              <a:rPr lang="en-US" baseline="0" dirty="0" err="1" smtClean="0"/>
              <a:t>Winsberg</a:t>
            </a:r>
            <a:r>
              <a:rPr lang="en-US" baseline="0" smtClean="0"/>
              <a:t> and Heather Douglas also take stands on the place of values in scientific judgment.</a:t>
            </a:r>
            <a:endParaRPr lang="en-US" smtClean="0"/>
          </a:p>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31</a:t>
            </a:fld>
            <a:endParaRPr lang="en-US"/>
          </a:p>
        </p:txBody>
      </p:sp>
    </p:spTree>
    <p:extLst>
      <p:ext uri="{BB962C8B-B14F-4D97-AF65-F5344CB8AC3E}">
        <p14:creationId xmlns:p14="http://schemas.microsoft.com/office/powerpoint/2010/main" val="10774597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32</a:t>
            </a:fld>
            <a:endParaRPr lang="en-US"/>
          </a:p>
        </p:txBody>
      </p:sp>
    </p:spTree>
    <p:extLst>
      <p:ext uri="{BB962C8B-B14F-4D97-AF65-F5344CB8AC3E}">
        <p14:creationId xmlns:p14="http://schemas.microsoft.com/office/powerpoint/2010/main" val="20524456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33</a:t>
            </a:fld>
            <a:endParaRPr lang="en-US"/>
          </a:p>
        </p:txBody>
      </p:sp>
    </p:spTree>
    <p:extLst>
      <p:ext uri="{BB962C8B-B14F-4D97-AF65-F5344CB8AC3E}">
        <p14:creationId xmlns:p14="http://schemas.microsoft.com/office/powerpoint/2010/main" val="2093163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34</a:t>
            </a:fld>
            <a:endParaRPr lang="en-US"/>
          </a:p>
        </p:txBody>
      </p:sp>
    </p:spTree>
    <p:extLst>
      <p:ext uri="{BB962C8B-B14F-4D97-AF65-F5344CB8AC3E}">
        <p14:creationId xmlns:p14="http://schemas.microsoft.com/office/powerpoint/2010/main" val="4927799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35</a:t>
            </a:fld>
            <a:endParaRPr lang="en-US"/>
          </a:p>
        </p:txBody>
      </p:sp>
    </p:spTree>
    <p:extLst>
      <p:ext uri="{BB962C8B-B14F-4D97-AF65-F5344CB8AC3E}">
        <p14:creationId xmlns:p14="http://schemas.microsoft.com/office/powerpoint/2010/main" val="2699154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Term coined by </a:t>
            </a:r>
            <a:r>
              <a:rPr lang="en-US" dirty="0" err="1" smtClean="0"/>
              <a:t>Floridi</a:t>
            </a:r>
            <a:r>
              <a:rPr lang="en-US" dirty="0" smtClean="0"/>
              <a:t>.  This complex </a:t>
            </a:r>
            <a:r>
              <a:rPr lang="en-US" dirty="0" err="1" smtClean="0"/>
              <a:t>infosphere</a:t>
            </a:r>
            <a:r>
              <a:rPr lang="en-US" dirty="0" smtClean="0"/>
              <a:t> requires attention to both virtue ethics and virtue epistemology to untangle it.</a:t>
            </a:r>
          </a:p>
          <a:p>
            <a:endParaRPr lang="en-US" dirty="0"/>
          </a:p>
        </p:txBody>
      </p:sp>
      <p:sp>
        <p:nvSpPr>
          <p:cNvPr id="4" name="Slide Number Placeholder 3"/>
          <p:cNvSpPr>
            <a:spLocks noGrp="1"/>
          </p:cNvSpPr>
          <p:nvPr>
            <p:ph type="sldNum" sz="quarter" idx="10"/>
          </p:nvPr>
        </p:nvSpPr>
        <p:spPr/>
        <p:txBody>
          <a:bodyPr/>
          <a:lstStyle/>
          <a:p>
            <a:fld id="{094D4E68-2C13-4D02-BBC8-5139718D1360}" type="slidenum">
              <a:rPr lang="en-US" smtClean="0"/>
              <a:t>4</a:t>
            </a:fld>
            <a:endParaRPr lang="en-US"/>
          </a:p>
        </p:txBody>
      </p:sp>
    </p:spTree>
    <p:extLst>
      <p:ext uri="{BB962C8B-B14F-4D97-AF65-F5344CB8AC3E}">
        <p14:creationId xmlns:p14="http://schemas.microsoft.com/office/powerpoint/2010/main" val="4111453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5</a:t>
            </a:fld>
            <a:endParaRPr lang="en-US"/>
          </a:p>
        </p:txBody>
      </p:sp>
    </p:spTree>
    <p:extLst>
      <p:ext uri="{BB962C8B-B14F-4D97-AF65-F5344CB8AC3E}">
        <p14:creationId xmlns:p14="http://schemas.microsoft.com/office/powerpoint/2010/main" val="84620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6</a:t>
            </a:fld>
            <a:endParaRPr lang="en-US"/>
          </a:p>
        </p:txBody>
      </p:sp>
    </p:spTree>
    <p:extLst>
      <p:ext uri="{BB962C8B-B14F-4D97-AF65-F5344CB8AC3E}">
        <p14:creationId xmlns:p14="http://schemas.microsoft.com/office/powerpoint/2010/main" val="1195182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7</a:t>
            </a:fld>
            <a:endParaRPr lang="en-US"/>
          </a:p>
        </p:txBody>
      </p:sp>
    </p:spTree>
    <p:extLst>
      <p:ext uri="{BB962C8B-B14F-4D97-AF65-F5344CB8AC3E}">
        <p14:creationId xmlns:p14="http://schemas.microsoft.com/office/powerpoint/2010/main" val="3116644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8</a:t>
            </a:fld>
            <a:endParaRPr lang="en-US"/>
          </a:p>
        </p:txBody>
      </p:sp>
    </p:spTree>
    <p:extLst>
      <p:ext uri="{BB962C8B-B14F-4D97-AF65-F5344CB8AC3E}">
        <p14:creationId xmlns:p14="http://schemas.microsoft.com/office/powerpoint/2010/main" val="7582972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4D4E68-2C13-4D02-BBC8-5139718D1360}" type="slidenum">
              <a:rPr lang="en-US" smtClean="0"/>
              <a:t>9</a:t>
            </a:fld>
            <a:endParaRPr lang="en-US"/>
          </a:p>
        </p:txBody>
      </p:sp>
    </p:spTree>
    <p:extLst>
      <p:ext uri="{BB962C8B-B14F-4D97-AF65-F5344CB8AC3E}">
        <p14:creationId xmlns:p14="http://schemas.microsoft.com/office/powerpoint/2010/main" val="196267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4EBAAC-14B1-4C8B-B373-843FA978D052}"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EBAAC-14B1-4C8B-B373-843FA978D052}"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EBAAC-14B1-4C8B-B373-843FA978D052}"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4EBAAC-14B1-4C8B-B373-843FA978D052}"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094EBAAC-14B1-4C8B-B373-843FA978D052}" type="datetimeFigureOut">
              <a:rPr lang="en-US" smtClean="0"/>
              <a:t>4/29/2016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94EBAAC-14B1-4C8B-B373-843FA978D052}"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A4066-42BC-40E2-9559-0878677C78C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94EBAAC-14B1-4C8B-B373-843FA978D052}" type="datetimeFigureOut">
              <a:rPr lang="en-US" smtClean="0"/>
              <a:t>4/29/2016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4EBAAC-14B1-4C8B-B373-843FA978D052}" type="datetimeFigureOut">
              <a:rPr lang="en-US" smtClean="0"/>
              <a:t>4/29/2016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4EBAAC-14B1-4C8B-B373-843FA978D052}" type="datetimeFigureOut">
              <a:rPr lang="en-US" smtClean="0"/>
              <a:t>4/29/2016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094EBAAC-14B1-4C8B-B373-843FA978D052}" type="datetimeFigureOut">
              <a:rPr lang="en-US" smtClean="0"/>
              <a:t>4/29/2016</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6AA4066-42BC-40E2-9559-0878677C78C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4EBAAC-14B1-4C8B-B373-843FA978D052}" type="datetimeFigureOut">
              <a:rPr lang="en-US" smtClean="0"/>
              <a:t>4/29/2016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A4066-42BC-40E2-9559-0878677C78C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94EBAAC-14B1-4C8B-B373-843FA978D052}" type="datetimeFigureOut">
              <a:rPr lang="en-US" smtClean="0"/>
              <a:t>4/29/2016</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6AA4066-42BC-40E2-9559-0878677C78C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insidecounsel.com/2014/11/25/how-did-data-get-to-be-so-big"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hyperlink" Target="http://www.technologyreview.com/view/519851/the-big-data-conundrum-how-to-define-i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608308" y="1368604"/>
            <a:ext cx="5648623" cy="1447499"/>
          </a:xfrm>
        </p:spPr>
        <p:txBody>
          <a:bodyPr/>
          <a:lstStyle/>
          <a:p>
            <a:r>
              <a:rPr lang="en-US" dirty="0" smtClean="0"/>
              <a:t>Why big data needs the virtues</a:t>
            </a:r>
            <a:endParaRPr lang="en-US" dirty="0"/>
          </a:p>
        </p:txBody>
      </p:sp>
      <p:sp>
        <p:nvSpPr>
          <p:cNvPr id="3" name="Subtitle 2"/>
          <p:cNvSpPr>
            <a:spLocks noGrp="1"/>
          </p:cNvSpPr>
          <p:nvPr>
            <p:ph type="subTitle" idx="1"/>
          </p:nvPr>
        </p:nvSpPr>
        <p:spPr>
          <a:xfrm rot="19140000">
            <a:off x="2025283" y="2533480"/>
            <a:ext cx="6472596" cy="1625204"/>
          </a:xfrm>
        </p:spPr>
        <p:txBody>
          <a:bodyPr>
            <a:normAutofit fontScale="25000" lnSpcReduction="20000"/>
          </a:bodyPr>
          <a:lstStyle/>
          <a:p>
            <a:r>
              <a:rPr lang="en-US" sz="4800" b="1" dirty="0" smtClean="0"/>
              <a:t>Frances S. Grodzinsky, </a:t>
            </a:r>
            <a:r>
              <a:rPr lang="en-US" sz="4800" b="1" dirty="0" err="1" smtClean="0"/>
              <a:t>PH.d</a:t>
            </a:r>
            <a:endParaRPr lang="en-US" sz="4800" b="1" dirty="0" smtClean="0"/>
          </a:p>
          <a:p>
            <a:r>
              <a:rPr lang="en-US" sz="4800" b="1" dirty="0" smtClean="0"/>
              <a:t>Professor Computer Science and Information Technology</a:t>
            </a:r>
          </a:p>
          <a:p>
            <a:r>
              <a:rPr lang="en-US" sz="4800" b="1" dirty="0" smtClean="0"/>
              <a:t>C0-Director </a:t>
            </a:r>
            <a:r>
              <a:rPr lang="en-US" sz="4800" b="1" dirty="0" err="1" smtClean="0"/>
              <a:t>Hersher</a:t>
            </a:r>
            <a:r>
              <a:rPr lang="en-US" sz="4800" b="1" dirty="0" smtClean="0"/>
              <a:t> Institute of Ethics</a:t>
            </a:r>
          </a:p>
          <a:p>
            <a:r>
              <a:rPr lang="en-US" sz="4800" b="1" dirty="0"/>
              <a:t>Sacred Heart University</a:t>
            </a:r>
          </a:p>
          <a:p>
            <a:endParaRPr lang="en-US" sz="4800" b="1" dirty="0" smtClean="0"/>
          </a:p>
          <a:p>
            <a:r>
              <a:rPr lang="en-US" sz="4800" b="1" dirty="0" smtClean="0"/>
              <a:t>Visiting Scholar RC VEST   SCSU</a:t>
            </a:r>
          </a:p>
          <a:p>
            <a:endParaRPr lang="en-US" dirty="0" smtClean="0"/>
          </a:p>
        </p:txBody>
      </p:sp>
    </p:spTree>
    <p:extLst>
      <p:ext uri="{BB962C8B-B14F-4D97-AF65-F5344CB8AC3E}">
        <p14:creationId xmlns:p14="http://schemas.microsoft.com/office/powerpoint/2010/main" val="16761486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Velocity</a:t>
            </a:r>
            <a:endParaRPr lang="en-US" dirty="0"/>
          </a:p>
        </p:txBody>
      </p:sp>
      <p:sp>
        <p:nvSpPr>
          <p:cNvPr id="3" name="Content Placeholder 2"/>
          <p:cNvSpPr>
            <a:spLocks noGrp="1"/>
          </p:cNvSpPr>
          <p:nvPr>
            <p:ph idx="1"/>
          </p:nvPr>
        </p:nvSpPr>
        <p:spPr>
          <a:xfrm>
            <a:off x="822960" y="1100628"/>
            <a:ext cx="7520940" cy="4004772"/>
          </a:xfrm>
        </p:spPr>
        <p:txBody>
          <a:bodyPr>
            <a:noAutofit/>
          </a:bodyPr>
          <a:lstStyle/>
          <a:p>
            <a:pPr>
              <a:buFont typeface="Arial" panose="020B0604020202020204" pitchFamily="34" charset="0"/>
              <a:buChar char="•"/>
            </a:pPr>
            <a:r>
              <a:rPr lang="en-US" sz="1400" dirty="0"/>
              <a:t>Velocity refers to the speed and the ability to gather massive amounts of data, ingest it, and spit out analysis in near real time.  It also refers to the accelerating rate of data creation and growth provided by the Internet of Things.  </a:t>
            </a:r>
            <a:endParaRPr lang="en-US" sz="1400" dirty="0" smtClean="0"/>
          </a:p>
          <a:p>
            <a:pPr>
              <a:buFont typeface="Arial" panose="020B0604020202020204" pitchFamily="34" charset="0"/>
              <a:buChar char="•"/>
            </a:pPr>
            <a:r>
              <a:rPr lang="en-US" sz="1400" dirty="0" smtClean="0"/>
              <a:t>“</a:t>
            </a:r>
            <a:r>
              <a:rPr lang="en-US" sz="1400" dirty="0"/>
              <a:t>Social media and genetic sequencing are among the fastest growing sources of Big Data used for analysis” (EMC, 2015:3). </a:t>
            </a:r>
            <a:endParaRPr lang="en-US" sz="1400" dirty="0" smtClean="0"/>
          </a:p>
          <a:p>
            <a:pPr>
              <a:buFont typeface="Arial" panose="020B0604020202020204" pitchFamily="34" charset="0"/>
              <a:buChar char="•"/>
            </a:pPr>
            <a:r>
              <a:rPr lang="en-US" sz="1400" dirty="0" smtClean="0"/>
              <a:t>The </a:t>
            </a:r>
            <a:r>
              <a:rPr lang="en-US" sz="1400" dirty="0"/>
              <a:t>shift to Big Data analytics has moved so fast and gotten so powerful that many in business, a driving force behind the use of Big Data, believe that modern economic activity is dependent on Big Data for the functioning of our global economy. </a:t>
            </a:r>
            <a:endParaRPr lang="en-US" sz="1400" dirty="0" smtClean="0"/>
          </a:p>
          <a:p>
            <a:pPr>
              <a:buFont typeface="Arial" panose="020B0604020202020204" pitchFamily="34" charset="0"/>
              <a:buChar char="•"/>
            </a:pPr>
            <a:r>
              <a:rPr lang="en-US" sz="1400" dirty="0" smtClean="0"/>
              <a:t>“</a:t>
            </a:r>
            <a:r>
              <a:rPr lang="en-US" sz="1400" dirty="0"/>
              <a:t>The ability to “now cast” using real time data enables prediction and theory testing never before possible in applications in the public sector and in personal location data”.  </a:t>
            </a:r>
            <a:endParaRPr lang="en-US" sz="1400" dirty="0" smtClean="0"/>
          </a:p>
          <a:p>
            <a:pPr>
              <a:buFont typeface="Arial" panose="020B0604020202020204" pitchFamily="34" charset="0"/>
              <a:buChar char="•"/>
            </a:pPr>
            <a:r>
              <a:rPr lang="en-US" sz="1400" dirty="0" smtClean="0"/>
              <a:t>Carrying </a:t>
            </a:r>
            <a:r>
              <a:rPr lang="en-US" sz="1400" dirty="0"/>
              <a:t>smart phones provides a constant stream of incoming data. The speed coupled with the volume, creates patterns and correlations at a rate that no human can compete with.  </a:t>
            </a:r>
            <a:endParaRPr lang="en-US" sz="1400" dirty="0" smtClean="0"/>
          </a:p>
          <a:p>
            <a:pPr>
              <a:buFont typeface="Arial" panose="020B0604020202020204" pitchFamily="34" charset="0"/>
              <a:buChar char="•"/>
            </a:pPr>
            <a:r>
              <a:rPr lang="en-US" sz="1400" dirty="0" smtClean="0"/>
              <a:t>The </a:t>
            </a:r>
            <a:r>
              <a:rPr lang="en-US" sz="1400" dirty="0"/>
              <a:t>machine is trying to make sense of our world at an alarming rate because the rate at which data flows into an organization impacts decision making and return to the customer. The faster the feedback loop, the more value for the company.  </a:t>
            </a:r>
            <a:r>
              <a:rPr lang="en-US" sz="1400" dirty="0">
                <a:solidFill>
                  <a:schemeClr val="accent2"/>
                </a:solidFill>
              </a:rPr>
              <a:t>Should we leave the interpretation of these patterns to a machine alone?</a:t>
            </a:r>
          </a:p>
          <a:p>
            <a:r>
              <a:rPr lang="en-US" sz="1400" dirty="0"/>
              <a:t> </a:t>
            </a:r>
          </a:p>
          <a:p>
            <a:pPr>
              <a:buFont typeface="Arial" panose="020B0604020202020204" pitchFamily="34" charset="0"/>
              <a:buChar char="•"/>
            </a:pPr>
            <a:endParaRPr lang="en-US" sz="1400" dirty="0"/>
          </a:p>
        </p:txBody>
      </p:sp>
    </p:spTree>
    <p:extLst>
      <p:ext uri="{BB962C8B-B14F-4D97-AF65-F5344CB8AC3E}">
        <p14:creationId xmlns:p14="http://schemas.microsoft.com/office/powerpoint/2010/main" val="3898928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variety</a:t>
            </a:r>
            <a:endParaRPr lang="en-US"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a:t>Variety means bringing together pools of data from various sources (sensors, smart devices, databases), either explicitly or gleaned from information passively supplied by human generators, to analyze patterns and make informed decisions</a:t>
            </a:r>
            <a:r>
              <a:rPr lang="en-US" dirty="0" smtClean="0"/>
              <a:t>.</a:t>
            </a:r>
          </a:p>
          <a:p>
            <a:pPr>
              <a:buFont typeface="Arial" panose="020B0604020202020204" pitchFamily="34" charset="0"/>
              <a:buChar char="•"/>
            </a:pPr>
            <a:r>
              <a:rPr lang="en-US" dirty="0"/>
              <a:t>The amassing and business analysis of this data is the basis for competition and growth, enhanced productivity and value creation in business. </a:t>
            </a:r>
            <a:endParaRPr lang="en-US" dirty="0" smtClean="0"/>
          </a:p>
          <a:p>
            <a:pPr>
              <a:buFont typeface="Arial" panose="020B0604020202020204" pitchFamily="34" charset="0"/>
              <a:buChar char="•"/>
            </a:pPr>
            <a:r>
              <a:rPr lang="en-US" dirty="0" smtClean="0"/>
              <a:t>While </a:t>
            </a:r>
            <a:r>
              <a:rPr lang="en-US" dirty="0"/>
              <a:t>marketers see this as a win-win situation, ethical analysis of issues such as social engineering, lack of informed consent with human subjects, and discriminatory practices falls by the wayside.  </a:t>
            </a:r>
            <a:endParaRPr lang="en-US" dirty="0" smtClean="0"/>
          </a:p>
          <a:p>
            <a:pPr>
              <a:buFont typeface="Arial" panose="020B0604020202020204" pitchFamily="34" charset="0"/>
              <a:buChar char="•"/>
            </a:pPr>
            <a:r>
              <a:rPr lang="en-US" dirty="0" smtClean="0"/>
              <a:t>Data </a:t>
            </a:r>
            <a:r>
              <a:rPr lang="en-US" dirty="0"/>
              <a:t>generators (those who data is about) </a:t>
            </a:r>
            <a:r>
              <a:rPr lang="en-US" dirty="0" smtClean="0"/>
              <a:t>are </a:t>
            </a:r>
            <a:r>
              <a:rPr lang="en-US" dirty="0"/>
              <a:t>at a disadvantage by not knowing who is collecting and using their data. </a:t>
            </a:r>
            <a:endParaRPr lang="en-US" dirty="0" smtClean="0"/>
          </a:p>
          <a:p>
            <a:pPr>
              <a:buFont typeface="Arial" panose="020B0604020202020204" pitchFamily="34" charset="0"/>
              <a:buChar char="•"/>
            </a:pPr>
            <a:r>
              <a:rPr lang="en-US" dirty="0" smtClean="0"/>
              <a:t>Power </a:t>
            </a:r>
            <a:r>
              <a:rPr lang="en-US" dirty="0"/>
              <a:t>inequality exists between the generator and the collector and utilizer, both of whom have greater power than the generator. The IoT and global data exacerbate the power imbalance benefitting corporate entities who know how to generate intelligence from data (</a:t>
            </a:r>
            <a:r>
              <a:rPr lang="en-US" dirty="0" err="1"/>
              <a:t>Zwitter</a:t>
            </a:r>
            <a:r>
              <a:rPr lang="en-US" dirty="0"/>
              <a:t>, 2014). </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241273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Data Sources</a:t>
            </a:r>
            <a:endParaRPr lang="en-US" dirty="0"/>
          </a:p>
        </p:txBody>
      </p:sp>
      <p:pic>
        <p:nvPicPr>
          <p:cNvPr id="4098" name="Picture 2" descr="C:\Users\Fran\AppData\Local\Microsoft\Windows\Temporary Internet Files\Content.IE5\H74Q8HHI\Big-Data-File[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96943" y="1100138"/>
            <a:ext cx="5372338" cy="3579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17374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Variety (continued)</a:t>
            </a:r>
            <a:endParaRPr lang="en-US"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a:t>Statistical discrimination is made possible by modern data collection methods and statistical analysis. Much of the problem of discriminatory practice has to do with how the results of Big Data analysis are interpreted and used. The variety of sources including social media and smart phones provide an unending stream of behavioral patterns that make it easy to identify race or </a:t>
            </a:r>
            <a:r>
              <a:rPr lang="en-US" dirty="0" smtClean="0"/>
              <a:t>ethnicity.</a:t>
            </a:r>
          </a:p>
          <a:p>
            <a:pPr>
              <a:buFont typeface="Arial" panose="020B0604020202020204" pitchFamily="34" charset="0"/>
              <a:buChar char="•"/>
            </a:pPr>
            <a:r>
              <a:rPr lang="en-US" dirty="0"/>
              <a:t>Media buyers may very well attend to the same sets of privileged consumers based on social affiliation. </a:t>
            </a:r>
            <a:endParaRPr lang="en-US" dirty="0" smtClean="0"/>
          </a:p>
          <a:p>
            <a:pPr>
              <a:buFont typeface="Arial" panose="020B0604020202020204" pitchFamily="34" charset="0"/>
              <a:buChar char="•"/>
            </a:pPr>
            <a:r>
              <a:rPr lang="en-US" dirty="0" smtClean="0"/>
              <a:t>Analysts </a:t>
            </a:r>
            <a:r>
              <a:rPr lang="en-US" dirty="0"/>
              <a:t>derive population means and other statistics from information gathered from members of various groups of interest on such variables as household income, default rate on loans, and monthly food budget.  </a:t>
            </a:r>
            <a:endParaRPr lang="en-US" dirty="0" smtClean="0"/>
          </a:p>
          <a:p>
            <a:pPr>
              <a:buFont typeface="Arial" panose="020B0604020202020204" pitchFamily="34" charset="0"/>
              <a:buChar char="•"/>
            </a:pPr>
            <a:r>
              <a:rPr lang="en-US" dirty="0" smtClean="0"/>
              <a:t>These </a:t>
            </a:r>
            <a:r>
              <a:rPr lang="en-US" dirty="0"/>
              <a:t>averages are then used to determine if members of a social group will be offered a good or service and at what price.  As a result, disparate impact or unequal treatment of an identified class compared to similar groups could result from data analytics (Grodzinsky et al, 2013). </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4089550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Veracity</a:t>
            </a:r>
            <a:endParaRPr lang="en-US" dirty="0"/>
          </a:p>
        </p:txBody>
      </p:sp>
      <p:sp>
        <p:nvSpPr>
          <p:cNvPr id="3" name="Content Placeholder 2"/>
          <p:cNvSpPr>
            <a:spLocks noGrp="1"/>
          </p:cNvSpPr>
          <p:nvPr>
            <p:ph idx="1"/>
          </p:nvPr>
        </p:nvSpPr>
        <p:spPr>
          <a:xfrm>
            <a:off x="822960" y="1100628"/>
            <a:ext cx="7520940" cy="4309572"/>
          </a:xfrm>
        </p:spPr>
        <p:txBody>
          <a:bodyPr>
            <a:normAutofit fontScale="92500" lnSpcReduction="10000"/>
          </a:bodyPr>
          <a:lstStyle/>
          <a:p>
            <a:pPr>
              <a:buFont typeface="Arial" panose="020B0604020202020204" pitchFamily="34" charset="0"/>
              <a:buChar char="•"/>
            </a:pPr>
            <a:r>
              <a:rPr lang="en-US" dirty="0"/>
              <a:t>Veracity can refer to the quality of the data. </a:t>
            </a:r>
            <a:endParaRPr lang="en-US" dirty="0" smtClean="0"/>
          </a:p>
          <a:p>
            <a:pPr>
              <a:buFont typeface="Arial" panose="020B0604020202020204" pitchFamily="34" charset="0"/>
              <a:buChar char="•"/>
            </a:pPr>
            <a:r>
              <a:rPr lang="en-US" dirty="0" smtClean="0"/>
              <a:t>An </a:t>
            </a:r>
            <a:r>
              <a:rPr lang="en-US" dirty="0"/>
              <a:t>ethical problem </a:t>
            </a:r>
            <a:r>
              <a:rPr lang="en-US" dirty="0" smtClean="0"/>
              <a:t>with the preparation is </a:t>
            </a:r>
            <a:r>
              <a:rPr lang="en-US" dirty="0"/>
              <a:t>making sure the data is clean data, to avoid any biases. Once the initial data feeds are identified, test data can be run to look for interdependencies among attributes, data quality and the limitations of data.  Big Data is not all unilaterally good or valuable.  </a:t>
            </a:r>
            <a:r>
              <a:rPr lang="en-US" dirty="0" smtClean="0"/>
              <a:t>We might want to hold onto raw data to check for any nuances that might not be obvious in the clean data. </a:t>
            </a:r>
            <a:r>
              <a:rPr lang="en-US" dirty="0"/>
              <a:t>We are looking for consistency, data ranges, time related variables, consistency of abbreviations, scales and normalization</a:t>
            </a:r>
            <a:r>
              <a:rPr lang="en-US" dirty="0" smtClean="0"/>
              <a:t>.</a:t>
            </a:r>
          </a:p>
          <a:p>
            <a:pPr>
              <a:buFont typeface="Arial" panose="020B0604020202020204" pitchFamily="34" charset="0"/>
              <a:buChar char="•"/>
            </a:pPr>
            <a:r>
              <a:rPr lang="en-US" dirty="0" smtClean="0"/>
              <a:t>Critical </a:t>
            </a:r>
            <a:r>
              <a:rPr lang="en-US" dirty="0"/>
              <a:t>evaluation is needed </a:t>
            </a:r>
            <a:r>
              <a:rPr lang="en-US" dirty="0" smtClean="0"/>
              <a:t>when measuring results</a:t>
            </a:r>
            <a:r>
              <a:rPr lang="en-US" dirty="0"/>
              <a:t>. </a:t>
            </a:r>
          </a:p>
          <a:p>
            <a:pPr>
              <a:buFont typeface="Arial" panose="020B0604020202020204" pitchFamily="34" charset="0"/>
              <a:buChar char="•"/>
            </a:pPr>
            <a:r>
              <a:rPr lang="en-US" dirty="0" smtClean="0"/>
              <a:t>Are </a:t>
            </a:r>
            <a:r>
              <a:rPr lang="en-US" dirty="0"/>
              <a:t>our results meaningful given the context?  </a:t>
            </a:r>
            <a:endParaRPr lang="en-US" dirty="0" smtClean="0"/>
          </a:p>
          <a:p>
            <a:pPr lvl="2">
              <a:buFont typeface="Arial" panose="020B0604020202020204" pitchFamily="34" charset="0"/>
              <a:buChar char="•"/>
            </a:pPr>
            <a:r>
              <a:rPr lang="en-US" b="1" dirty="0" smtClean="0"/>
              <a:t>Are </a:t>
            </a:r>
            <a:r>
              <a:rPr lang="en-US" b="1" dirty="0"/>
              <a:t>we tweaking algorithms? </a:t>
            </a:r>
            <a:r>
              <a:rPr lang="en-US" b="1" dirty="0" smtClean="0"/>
              <a:t> And if so, are we </a:t>
            </a:r>
            <a:r>
              <a:rPr lang="en-US" b="1" dirty="0"/>
              <a:t>being transparent about how the tweaking affects the results both positively and negatively? </a:t>
            </a:r>
            <a:endParaRPr lang="en-US" b="1" dirty="0" smtClean="0"/>
          </a:p>
          <a:p>
            <a:pPr lvl="2">
              <a:buFont typeface="Arial" panose="020B0604020202020204" pitchFamily="34" charset="0"/>
              <a:buChar char="•"/>
            </a:pPr>
            <a:r>
              <a:rPr lang="en-US" b="1" dirty="0" smtClean="0"/>
              <a:t> </a:t>
            </a:r>
            <a:r>
              <a:rPr lang="en-US" b="1" dirty="0"/>
              <a:t>Are we communicating results in terms that the users can understand?  What exactly does it mean to say that results are 90% correct?  What happens with the other 10% and how does this translate into meaningful information for the users?   </a:t>
            </a:r>
            <a:endParaRPr lang="en-US" b="1" dirty="0" smtClean="0"/>
          </a:p>
          <a:p>
            <a:pPr>
              <a:buFont typeface="Arial" panose="020B0604020202020204" pitchFamily="34" charset="0"/>
              <a:buChar char="•"/>
            </a:pPr>
            <a:r>
              <a:rPr lang="en-US" dirty="0" smtClean="0"/>
              <a:t>Veracity </a:t>
            </a:r>
            <a:r>
              <a:rPr lang="en-US" dirty="0"/>
              <a:t>can also refer to the consistency of the model’s predictions.  How will we know which models to trust with our future decisions?  This is an issue for the virtue reliabilists and beyond the scope of this </a:t>
            </a:r>
            <a:r>
              <a:rPr lang="en-US" dirty="0" smtClean="0"/>
              <a:t>talk. </a:t>
            </a:r>
            <a:endParaRPr lang="en-US"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429132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value of Big data</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We live in a world of data collection where organizations and marketers know our income, our credit rating and history, our love life, race, ethnicity, religion, interests, travel history and plans, hobbies, health concerns, spending habits and millions of other data points about our private lives. </a:t>
            </a:r>
            <a:r>
              <a:rPr lang="en-US" dirty="0" err="1"/>
              <a:t>Butcha</a:t>
            </a:r>
            <a:r>
              <a:rPr lang="en-US" dirty="0"/>
              <a:t> refers to the mining of our behaviors, habits, likes and dislikes as the “creep factor” of big data (Buchta, 2014).  </a:t>
            </a:r>
            <a:endParaRPr lang="en-US" dirty="0" smtClean="0"/>
          </a:p>
          <a:p>
            <a:pPr>
              <a:buFont typeface="Wingdings" panose="05000000000000000000" pitchFamily="2" charset="2"/>
              <a:buChar char="§"/>
            </a:pPr>
            <a:r>
              <a:rPr lang="en-US" dirty="0" smtClean="0"/>
              <a:t>It </a:t>
            </a:r>
            <a:r>
              <a:rPr lang="en-US" dirty="0"/>
              <a:t>is estimated that data generated worldwide (volume) will be 13 </a:t>
            </a:r>
            <a:r>
              <a:rPr lang="en-US" dirty="0" smtClean="0"/>
              <a:t>zettabytes </a:t>
            </a:r>
            <a:r>
              <a:rPr lang="en-US" dirty="0"/>
              <a:t>(ZB</a:t>
            </a:r>
            <a:r>
              <a:rPr lang="en-US" dirty="0" smtClean="0"/>
              <a:t>) [1 ZB=10</a:t>
            </a:r>
            <a:r>
              <a:rPr lang="en-US" baseline="30000" dirty="0" smtClean="0"/>
              <a:t>21</a:t>
            </a:r>
            <a:r>
              <a:rPr lang="en-US" dirty="0" smtClean="0"/>
              <a:t> ] </a:t>
            </a:r>
            <a:r>
              <a:rPr lang="en-US" dirty="0"/>
              <a:t>by 2016 and 44ZB by 2020. The rise of computational power (velocity) plus cheaper and faster devices to capture, collect, store and process data, translates into what Mayer-Schonberg and </a:t>
            </a:r>
            <a:r>
              <a:rPr lang="en-US" dirty="0" err="1"/>
              <a:t>Cukier</a:t>
            </a:r>
            <a:r>
              <a:rPr lang="en-US" dirty="0"/>
              <a:t> (2013) calls the datafication of society.  </a:t>
            </a:r>
            <a:endParaRPr lang="en-US" dirty="0" smtClean="0"/>
          </a:p>
          <a:p>
            <a:pPr>
              <a:buFont typeface="Wingdings" panose="05000000000000000000" pitchFamily="2" charset="2"/>
              <a:buChar char="§"/>
            </a:pPr>
            <a:r>
              <a:rPr lang="en-US" dirty="0"/>
              <a:t>Big Data is data which: “exceed(s) the capacity or capability of current or conventional methods and systems” (MIT, 2013).</a:t>
            </a:r>
          </a:p>
          <a:p>
            <a:endParaRPr lang="en-US" dirty="0"/>
          </a:p>
        </p:txBody>
      </p:sp>
    </p:spTree>
    <p:extLst>
      <p:ext uri="{BB962C8B-B14F-4D97-AF65-F5344CB8AC3E}">
        <p14:creationId xmlns:p14="http://schemas.microsoft.com/office/powerpoint/2010/main" val="128170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value of big data: ethics gap</a:t>
            </a:r>
            <a:endParaRPr lang="en-US" dirty="0"/>
          </a:p>
        </p:txBody>
      </p:sp>
      <p:sp>
        <p:nvSpPr>
          <p:cNvPr id="3" name="Content Placeholder 2"/>
          <p:cNvSpPr>
            <a:spLocks noGrp="1"/>
          </p:cNvSpPr>
          <p:nvPr>
            <p:ph idx="1"/>
          </p:nvPr>
        </p:nvSpPr>
        <p:spPr/>
        <p:txBody>
          <a:bodyPr>
            <a:noAutofit/>
          </a:bodyPr>
          <a:lstStyle/>
          <a:p>
            <a:pPr>
              <a:buFont typeface="Wingdings" panose="05000000000000000000" pitchFamily="2" charset="2"/>
              <a:buChar char="q"/>
            </a:pPr>
            <a:r>
              <a:rPr lang="en-US" dirty="0"/>
              <a:t>According to proponents of Big Data:</a:t>
            </a:r>
          </a:p>
          <a:p>
            <a:pPr lvl="2">
              <a:buFont typeface="Wingdings" panose="05000000000000000000" pitchFamily="2" charset="2"/>
              <a:buChar char="q"/>
            </a:pPr>
            <a:r>
              <a:rPr lang="en-US" dirty="0"/>
              <a:t>Pentland:   A quantitative measure of human behavior that can be used to solve human problems</a:t>
            </a:r>
          </a:p>
          <a:p>
            <a:pPr lvl="2">
              <a:buFont typeface="Wingdings" panose="05000000000000000000" pitchFamily="2" charset="2"/>
              <a:buChar char="q"/>
            </a:pPr>
            <a:r>
              <a:rPr lang="en-US" dirty="0"/>
              <a:t>The past is history; the future a mystery that Big Data can unlock</a:t>
            </a:r>
          </a:p>
          <a:p>
            <a:pPr lvl="4">
              <a:buFont typeface="Wingdings" panose="05000000000000000000" pitchFamily="2" charset="2"/>
              <a:buChar char="q"/>
            </a:pPr>
            <a:r>
              <a:rPr lang="en-US" dirty="0"/>
              <a:t> with a shift from </a:t>
            </a:r>
            <a:r>
              <a:rPr lang="en-US" dirty="0" smtClean="0"/>
              <a:t>causation </a:t>
            </a:r>
            <a:r>
              <a:rPr lang="en-US" dirty="0"/>
              <a:t>to correlation</a:t>
            </a:r>
            <a:endParaRPr lang="en-US" dirty="0"/>
          </a:p>
          <a:p>
            <a:pPr lvl="4">
              <a:buFont typeface="Wingdings" panose="05000000000000000000" pitchFamily="2" charset="2"/>
              <a:buChar char="q"/>
            </a:pPr>
            <a:r>
              <a:rPr lang="en-US" dirty="0"/>
              <a:t>from old knowledge-based searches to predictive analytics</a:t>
            </a:r>
          </a:p>
          <a:p>
            <a:pPr lvl="4">
              <a:buFont typeface="Wingdings" panose="05000000000000000000" pitchFamily="2" charset="2"/>
              <a:buChar char="q"/>
            </a:pPr>
            <a:r>
              <a:rPr lang="en-US" dirty="0"/>
              <a:t>from small data sets used to answer specific questions to massive amounts of data analyzed without specific direction</a:t>
            </a:r>
          </a:p>
          <a:p>
            <a:pPr lvl="1">
              <a:buFont typeface="Wingdings" panose="05000000000000000000" pitchFamily="2" charset="2"/>
              <a:buChar char="q"/>
            </a:pPr>
            <a:r>
              <a:rPr lang="en-US" dirty="0"/>
              <a:t>Rather than processing data into information, we are now “transforming information about all things into a data format to make it quantified (Mayer-Schonberger, Cukier)</a:t>
            </a:r>
          </a:p>
          <a:p>
            <a:pPr lvl="1">
              <a:buFont typeface="Wingdings" panose="05000000000000000000" pitchFamily="2" charset="2"/>
              <a:buChar char="q"/>
            </a:pPr>
            <a:r>
              <a:rPr lang="en-US" dirty="0"/>
              <a:t>The claim is that that data’s value needs to be evaluated in terms of all the possible ways it can be used in the future, not simply in the present</a:t>
            </a:r>
            <a:r>
              <a:rPr lang="en-US" dirty="0" smtClean="0"/>
              <a:t>.</a:t>
            </a:r>
            <a:endParaRPr lang="en-US" dirty="0"/>
          </a:p>
        </p:txBody>
      </p:sp>
    </p:spTree>
    <p:extLst>
      <p:ext uri="{BB962C8B-B14F-4D97-AF65-F5344CB8AC3E}">
        <p14:creationId xmlns:p14="http://schemas.microsoft.com/office/powerpoint/2010/main" val="79903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Imperatives that drive big data</a:t>
            </a:r>
            <a:endParaRPr lang="en-US" dirty="0"/>
          </a:p>
        </p:txBody>
      </p:sp>
      <p:sp>
        <p:nvSpPr>
          <p:cNvPr id="3" name="Content Placeholder 2"/>
          <p:cNvSpPr>
            <a:spLocks noGrp="1"/>
          </p:cNvSpPr>
          <p:nvPr>
            <p:ph idx="1"/>
          </p:nvPr>
        </p:nvSpPr>
        <p:spPr/>
        <p:txBody>
          <a:bodyPr>
            <a:normAutofit lnSpcReduction="10000"/>
          </a:bodyPr>
          <a:lstStyle/>
          <a:p>
            <a:pPr>
              <a:buFont typeface="Arial" panose="020B0604020202020204" pitchFamily="34" charset="0"/>
              <a:buChar char="•"/>
            </a:pPr>
            <a:r>
              <a:rPr lang="en-US" dirty="0"/>
              <a:t>Mayer-</a:t>
            </a:r>
            <a:r>
              <a:rPr lang="en-US" dirty="0" err="1"/>
              <a:t>Schonberger</a:t>
            </a:r>
            <a:r>
              <a:rPr lang="en-US" dirty="0"/>
              <a:t> and </a:t>
            </a:r>
            <a:r>
              <a:rPr lang="en-US" dirty="0" err="1"/>
              <a:t>Cukier</a:t>
            </a:r>
            <a:r>
              <a:rPr lang="en-US" dirty="0"/>
              <a:t> cite three new imperatives to drive </a:t>
            </a:r>
            <a:r>
              <a:rPr lang="en-US" dirty="0" smtClean="0"/>
              <a:t>the Big Data process(M_S </a:t>
            </a:r>
            <a:r>
              <a:rPr lang="en-US" dirty="0" err="1"/>
              <a:t>Cukier</a:t>
            </a:r>
            <a:r>
              <a:rPr lang="en-US" dirty="0"/>
              <a:t>, 2013:12-15): </a:t>
            </a:r>
            <a:endParaRPr lang="en-US" dirty="0" smtClean="0"/>
          </a:p>
          <a:p>
            <a:pPr lvl="4">
              <a:buFont typeface="Arial" panose="020B0604020202020204" pitchFamily="34" charset="0"/>
              <a:buChar char="•"/>
            </a:pPr>
            <a:r>
              <a:rPr lang="en-US" b="1" dirty="0" smtClean="0"/>
              <a:t>use </a:t>
            </a:r>
            <a:r>
              <a:rPr lang="en-US" b="1" dirty="0"/>
              <a:t>all data, </a:t>
            </a:r>
            <a:endParaRPr lang="en-US" b="1" dirty="0" smtClean="0"/>
          </a:p>
          <a:p>
            <a:pPr lvl="4">
              <a:buFont typeface="Arial" panose="020B0604020202020204" pitchFamily="34" charset="0"/>
              <a:buChar char="•"/>
            </a:pPr>
            <a:r>
              <a:rPr lang="en-US" b="1" dirty="0" smtClean="0"/>
              <a:t>accept </a:t>
            </a:r>
            <a:r>
              <a:rPr lang="en-US" b="1" dirty="0"/>
              <a:t>messiness and </a:t>
            </a:r>
            <a:endParaRPr lang="en-US" b="1" dirty="0" smtClean="0"/>
          </a:p>
          <a:p>
            <a:pPr lvl="4">
              <a:buFont typeface="Arial" panose="020B0604020202020204" pitchFamily="34" charset="0"/>
              <a:buChar char="•"/>
            </a:pPr>
            <a:r>
              <a:rPr lang="en-US" b="1" dirty="0" smtClean="0"/>
              <a:t>embrace </a:t>
            </a:r>
            <a:r>
              <a:rPr lang="en-US" b="1" dirty="0"/>
              <a:t>correlation. </a:t>
            </a:r>
            <a:endParaRPr lang="en-US" b="1" dirty="0" smtClean="0"/>
          </a:p>
          <a:p>
            <a:pPr lvl="2">
              <a:buFont typeface="Arial" panose="020B0604020202020204" pitchFamily="34" charset="0"/>
              <a:buChar char="•"/>
            </a:pPr>
            <a:r>
              <a:rPr lang="en-US" b="1" dirty="0" smtClean="0"/>
              <a:t>Their </a:t>
            </a:r>
            <a:r>
              <a:rPr lang="en-US" b="1" dirty="0"/>
              <a:t>claim is that these drive a shift in the way we analyze information that in turn transforms how we understand and organize society. As a result, we can unlock the implicit, latent value of the information (Mayer-</a:t>
            </a:r>
            <a:r>
              <a:rPr lang="en-US" b="1" dirty="0" err="1"/>
              <a:t>Schonberger</a:t>
            </a:r>
            <a:r>
              <a:rPr lang="en-US" b="1" dirty="0"/>
              <a:t>, </a:t>
            </a:r>
            <a:r>
              <a:rPr lang="en-US" b="1" dirty="0" err="1"/>
              <a:t>Cukier</a:t>
            </a:r>
            <a:r>
              <a:rPr lang="en-US" b="1" dirty="0"/>
              <a:t>, 2013:15).  </a:t>
            </a:r>
            <a:endParaRPr lang="en-US" b="1" dirty="0" smtClean="0"/>
          </a:p>
          <a:p>
            <a:pPr lvl="1">
              <a:buFont typeface="Arial" panose="020B0604020202020204" pitchFamily="34" charset="0"/>
              <a:buChar char="•"/>
            </a:pPr>
            <a:r>
              <a:rPr lang="en-US" b="1" dirty="0" smtClean="0"/>
              <a:t>Clearly </a:t>
            </a:r>
            <a:r>
              <a:rPr lang="en-US" b="1" dirty="0"/>
              <a:t>there is a shift in methodology, in the way we approach and quantify data.  </a:t>
            </a:r>
            <a:endParaRPr lang="en-US" b="1" dirty="0" smtClean="0"/>
          </a:p>
          <a:p>
            <a:pPr lvl="1">
              <a:buFont typeface="Arial" panose="020B0604020202020204" pitchFamily="34" charset="0"/>
              <a:buChar char="•"/>
            </a:pPr>
            <a:r>
              <a:rPr lang="en-US" b="1" dirty="0" smtClean="0"/>
              <a:t>Yes </a:t>
            </a:r>
            <a:r>
              <a:rPr lang="en-US" b="1" dirty="0"/>
              <a:t>there are insights that emerge from the patterns of predictive analytics. </a:t>
            </a:r>
            <a:endParaRPr lang="en-US" b="1" dirty="0" smtClean="0"/>
          </a:p>
          <a:p>
            <a:pPr lvl="1">
              <a:buFont typeface="Arial" panose="020B0604020202020204" pitchFamily="34" charset="0"/>
              <a:buChar char="•"/>
            </a:pPr>
            <a:r>
              <a:rPr lang="en-US" b="1" dirty="0" smtClean="0"/>
              <a:t> </a:t>
            </a:r>
            <a:r>
              <a:rPr lang="en-US" b="1" dirty="0"/>
              <a:t>However, I do not share their optimistic belief that correlation is sufficient.  </a:t>
            </a:r>
            <a:endParaRPr lang="en-US" b="1" dirty="0" smtClean="0"/>
          </a:p>
          <a:p>
            <a:pPr lvl="1">
              <a:buFont typeface="Arial" panose="020B0604020202020204" pitchFamily="34" charset="0"/>
              <a:buChar char="•"/>
            </a:pPr>
            <a:r>
              <a:rPr lang="en-US" b="1" dirty="0" smtClean="0"/>
              <a:t>We </a:t>
            </a:r>
            <a:r>
              <a:rPr lang="en-US" b="1" dirty="0"/>
              <a:t>need experts and context to unlock the value </a:t>
            </a:r>
            <a:r>
              <a:rPr lang="en-US" b="1" dirty="0" smtClean="0"/>
              <a:t>of Big Data in useful </a:t>
            </a:r>
            <a:r>
              <a:rPr lang="en-US" b="1" dirty="0"/>
              <a:t>and ethical </a:t>
            </a:r>
            <a:r>
              <a:rPr lang="en-US" b="1" dirty="0" smtClean="0"/>
              <a:t>ways. </a:t>
            </a:r>
          </a:p>
          <a:p>
            <a:endParaRPr lang="en-US" dirty="0"/>
          </a:p>
        </p:txBody>
      </p:sp>
    </p:spTree>
    <p:extLst>
      <p:ext uri="{BB962C8B-B14F-4D97-AF65-F5344CB8AC3E}">
        <p14:creationId xmlns:p14="http://schemas.microsoft.com/office/powerpoint/2010/main" val="129996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Pendulum</a:t>
            </a:r>
            <a:endParaRPr lang="en-US" dirty="0"/>
          </a:p>
        </p:txBody>
      </p:sp>
      <p:sp>
        <p:nvSpPr>
          <p:cNvPr id="3" name="Content Placeholder 2"/>
          <p:cNvSpPr>
            <a:spLocks noGrp="1"/>
          </p:cNvSpPr>
          <p:nvPr>
            <p:ph idx="1"/>
          </p:nvPr>
        </p:nvSpPr>
        <p:spPr/>
        <p:txBody>
          <a:bodyPr/>
          <a:lstStyle/>
          <a:p>
            <a:r>
              <a:rPr lang="en-US" dirty="0" smtClean="0"/>
              <a:t>The pendulum swings far beyond accepted norms with claims that Big Data is the next big paradigm shift or even revolutionary.  How do we distinguish hype from reality in an attempt to find the appropriate mean?  Look to the virtues!</a:t>
            </a:r>
            <a:endParaRPr lang="en-US" dirty="0"/>
          </a:p>
        </p:txBody>
      </p:sp>
      <p:pic>
        <p:nvPicPr>
          <p:cNvPr id="9218" name="Picture 2" descr="C:\Users\Fran\AppData\Local\Microsoft\Windows\Temporary Internet Files\Content.IE5\INPZDE1E\pendulum2[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590" y="1981200"/>
            <a:ext cx="4267200" cy="29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046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The Virtues</a:t>
            </a:r>
            <a:endParaRPr lang="en-US" b="1" dirty="0"/>
          </a:p>
        </p:txBody>
      </p:sp>
      <p:sp>
        <p:nvSpPr>
          <p:cNvPr id="3" name="Content Placeholder 2"/>
          <p:cNvSpPr>
            <a:spLocks noGrp="1"/>
          </p:cNvSpPr>
          <p:nvPr>
            <p:ph idx="1"/>
          </p:nvPr>
        </p:nvSpPr>
        <p:spPr/>
        <p:txBody>
          <a:bodyPr>
            <a:normAutofit fontScale="85000" lnSpcReduction="10000"/>
          </a:bodyPr>
          <a:lstStyle/>
          <a:p>
            <a:pPr marL="0" indent="0"/>
            <a:r>
              <a:rPr lang="en-US" sz="1800" dirty="0"/>
              <a:t>Virtue theory moves us away from only looking at business value and productivity as the end goal of Big Data, but also examining how it can contribute to our well-being</a:t>
            </a:r>
          </a:p>
          <a:p>
            <a:pPr lvl="1"/>
            <a:r>
              <a:rPr lang="en-US" sz="1800" b="1" dirty="0" smtClean="0"/>
              <a:t>The </a:t>
            </a:r>
            <a:r>
              <a:rPr lang="en-US" sz="1800" b="1" dirty="0"/>
              <a:t>changing role and influence of data, the distributed locus of control, the global effect of decisions and wide reaching consequences that affect both the individual and society require thoughtful analysis as we push ahead in our data driven world. </a:t>
            </a:r>
            <a:endParaRPr lang="en-US" sz="1800" b="1" dirty="0" smtClean="0"/>
          </a:p>
          <a:p>
            <a:pPr>
              <a:buFont typeface="Wingdings" panose="05000000000000000000" pitchFamily="2" charset="2"/>
              <a:buChar char="§"/>
            </a:pPr>
            <a:r>
              <a:rPr lang="en-US" sz="2000" dirty="0"/>
              <a:t>It is my modest claim </a:t>
            </a:r>
            <a:r>
              <a:rPr lang="en-US" sz="2000" dirty="0" smtClean="0"/>
              <a:t>that combining </a:t>
            </a:r>
            <a:endParaRPr lang="en-US" sz="2000" dirty="0"/>
          </a:p>
          <a:p>
            <a:pPr lvl="3"/>
            <a:r>
              <a:rPr lang="en-US" sz="2000" b="1" dirty="0">
                <a:solidFill>
                  <a:schemeClr val="accent2"/>
                </a:solidFill>
              </a:rPr>
              <a:t>virtue ethics</a:t>
            </a:r>
            <a:r>
              <a:rPr lang="en-US" sz="2000" b="1" dirty="0">
                <a:solidFill>
                  <a:srgbClr val="C00000"/>
                </a:solidFill>
              </a:rPr>
              <a:t>     </a:t>
            </a:r>
            <a:r>
              <a:rPr lang="en-US" sz="2000" b="1" dirty="0"/>
              <a:t>and </a:t>
            </a:r>
          </a:p>
          <a:p>
            <a:pPr lvl="3"/>
            <a:r>
              <a:rPr lang="en-US" sz="2000" b="1" dirty="0">
                <a:solidFill>
                  <a:schemeClr val="accent2"/>
                </a:solidFill>
              </a:rPr>
              <a:t>virtue epistemology </a:t>
            </a:r>
            <a:r>
              <a:rPr lang="en-US" sz="2000" dirty="0"/>
              <a:t>(“virtue epistemologists hold that knowledge results from the display of epistemic virtues – open-mindedness, rigor, sensitivity to evidence, and the like” (Elgin, 2013, p. 135)).</a:t>
            </a:r>
          </a:p>
          <a:p>
            <a:pPr lvl="1"/>
            <a:r>
              <a:rPr lang="en-US" sz="2000" b="1" dirty="0"/>
              <a:t>     will help us build a framework to analyze the process of creating  </a:t>
            </a:r>
          </a:p>
          <a:p>
            <a:pPr lvl="1"/>
            <a:r>
              <a:rPr lang="en-US" sz="2000" b="1" dirty="0"/>
              <a:t>     and using Big Data in an ethically consistent manner.  </a:t>
            </a:r>
          </a:p>
          <a:p>
            <a:pPr lvl="1"/>
            <a:endParaRPr lang="en-US" sz="1800" b="1" dirty="0" smtClean="0"/>
          </a:p>
          <a:p>
            <a:pPr lvl="1"/>
            <a:r>
              <a:rPr lang="en-US" sz="1800" b="1" dirty="0" smtClean="0"/>
              <a:t>Thinking </a:t>
            </a:r>
            <a:r>
              <a:rPr lang="en-US" sz="1800" b="1" dirty="0"/>
              <a:t>in terms of the virtues </a:t>
            </a:r>
            <a:r>
              <a:rPr lang="en-US" sz="1800" b="1" dirty="0" smtClean="0"/>
              <a:t>will help us in analyzing </a:t>
            </a:r>
            <a:r>
              <a:rPr lang="en-US" sz="1800" b="1" dirty="0"/>
              <a:t>Big Data.  </a:t>
            </a:r>
            <a:endParaRPr lang="en-US" dirty="0"/>
          </a:p>
        </p:txBody>
      </p:sp>
    </p:spTree>
    <p:extLst>
      <p:ext uri="{BB962C8B-B14F-4D97-AF65-F5344CB8AC3E}">
        <p14:creationId xmlns:p14="http://schemas.microsoft.com/office/powerpoint/2010/main" val="50638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Outline </a:t>
            </a:r>
            <a:endParaRPr lang="en-US" b="1" dirty="0"/>
          </a:p>
        </p:txBody>
      </p:sp>
      <p:sp>
        <p:nvSpPr>
          <p:cNvPr id="3" name="Content Placeholder 2"/>
          <p:cNvSpPr>
            <a:spLocks noGrp="1"/>
          </p:cNvSpPr>
          <p:nvPr>
            <p:ph idx="1"/>
          </p:nvPr>
        </p:nvSpPr>
        <p:spPr>
          <a:xfrm>
            <a:off x="822960" y="1100628"/>
            <a:ext cx="7520940" cy="4157172"/>
          </a:xfrm>
        </p:spPr>
        <p:txBody>
          <a:bodyPr>
            <a:normAutofit fontScale="85000" lnSpcReduction="20000"/>
          </a:bodyPr>
          <a:lstStyle/>
          <a:p>
            <a:pPr>
              <a:buFont typeface="Arial" panose="020B0604020202020204" pitchFamily="34" charset="0"/>
              <a:buChar char="•"/>
            </a:pPr>
            <a:r>
              <a:rPr lang="en-US" sz="2800" dirty="0" smtClean="0">
                <a:solidFill>
                  <a:schemeClr val="accent2"/>
                </a:solidFill>
              </a:rPr>
              <a:t> Introduction</a:t>
            </a:r>
            <a:r>
              <a:rPr lang="en-US" sz="2800" dirty="0" smtClean="0"/>
              <a:t> :  Virtue Ethics , Virtue Epistemology and 					     Pluralistic models</a:t>
            </a:r>
          </a:p>
          <a:p>
            <a:pPr marL="457200" indent="-457200">
              <a:buFont typeface="Arial" panose="020B0604020202020204" pitchFamily="34" charset="0"/>
              <a:buChar char="•"/>
            </a:pPr>
            <a:r>
              <a:rPr lang="en-US" sz="2800" dirty="0" smtClean="0">
                <a:solidFill>
                  <a:schemeClr val="accent2"/>
                </a:solidFill>
              </a:rPr>
              <a:t>Characteristics of Big Data</a:t>
            </a:r>
            <a:r>
              <a:rPr lang="en-US" sz="2800" dirty="0" smtClean="0"/>
              <a:t>: Volume</a:t>
            </a:r>
            <a:r>
              <a:rPr lang="en-US" sz="2800" dirty="0"/>
              <a:t>, </a:t>
            </a:r>
            <a:r>
              <a:rPr lang="en-US" sz="2800" dirty="0" smtClean="0"/>
              <a:t>Velocity, Variety</a:t>
            </a:r>
            <a:r>
              <a:rPr lang="en-US" sz="2800" dirty="0"/>
              <a:t>, </a:t>
            </a:r>
            <a:r>
              <a:rPr lang="en-US" sz="2800" dirty="0" smtClean="0"/>
              <a:t> 				     and Validity</a:t>
            </a:r>
          </a:p>
          <a:p>
            <a:pPr marL="1211580" lvl="5" indent="-457200">
              <a:buFont typeface="Arial" panose="020B0604020202020204" pitchFamily="34" charset="0"/>
              <a:buChar char="•"/>
            </a:pPr>
            <a:r>
              <a:rPr lang="en-US" sz="2600" b="1" dirty="0" smtClean="0"/>
              <a:t>Ethical Issues raised by these characteristics</a:t>
            </a:r>
          </a:p>
          <a:p>
            <a:pPr marL="1211580" lvl="5" indent="-457200">
              <a:buFont typeface="Arial" panose="020B0604020202020204" pitchFamily="34" charset="0"/>
              <a:buChar char="•"/>
            </a:pPr>
            <a:endParaRPr lang="en-US" sz="2600" b="1" dirty="0" smtClean="0"/>
          </a:p>
          <a:p>
            <a:pPr marL="516636" lvl="2" indent="-457200">
              <a:buFont typeface="Arial" panose="020B0604020202020204" pitchFamily="34" charset="0"/>
              <a:buChar char="•"/>
            </a:pPr>
            <a:r>
              <a:rPr lang="en-US" sz="2600" b="1" dirty="0">
                <a:solidFill>
                  <a:schemeClr val="accent2"/>
                </a:solidFill>
              </a:rPr>
              <a:t>Big Data </a:t>
            </a:r>
            <a:r>
              <a:rPr lang="en-US" sz="2600" b="1" dirty="0"/>
              <a:t>: Why is it valuable?</a:t>
            </a:r>
          </a:p>
          <a:p>
            <a:pPr marL="1211580" lvl="5" indent="-457200">
              <a:buFont typeface="Arial" panose="020B0604020202020204" pitchFamily="34" charset="0"/>
              <a:buChar char="•"/>
            </a:pPr>
            <a:endParaRPr lang="en-US" sz="2600" b="1" dirty="0" smtClean="0"/>
          </a:p>
          <a:p>
            <a:pPr marL="457200" indent="-457200">
              <a:buFont typeface="Arial" panose="020B0604020202020204" pitchFamily="34" charset="0"/>
              <a:buChar char="•"/>
            </a:pPr>
            <a:r>
              <a:rPr lang="en-US" sz="2800" dirty="0" smtClean="0">
                <a:solidFill>
                  <a:schemeClr val="accent2"/>
                </a:solidFill>
              </a:rPr>
              <a:t>The Big Data Scientist</a:t>
            </a:r>
          </a:p>
          <a:p>
            <a:pPr marL="1211580" lvl="5" indent="-457200">
              <a:buFont typeface="Arial" panose="020B0604020202020204" pitchFamily="34" charset="0"/>
              <a:buChar char="•"/>
            </a:pPr>
            <a:r>
              <a:rPr lang="en-US" sz="2600" b="1" dirty="0" smtClean="0"/>
              <a:t>Responsibility</a:t>
            </a:r>
            <a:r>
              <a:rPr lang="en-US" sz="2600" dirty="0" smtClean="0"/>
              <a:t>	</a:t>
            </a:r>
            <a:r>
              <a:rPr lang="en-US" sz="2600" dirty="0"/>
              <a:t>	</a:t>
            </a:r>
            <a:r>
              <a:rPr lang="en-US" sz="2600" dirty="0" smtClean="0"/>
              <a:t>	</a:t>
            </a:r>
          </a:p>
          <a:p>
            <a:pPr>
              <a:buFont typeface="Arial" panose="020B0604020202020204" pitchFamily="34" charset="0"/>
              <a:buChar char="•"/>
            </a:pPr>
            <a:r>
              <a:rPr lang="en-US" sz="2800" dirty="0" smtClean="0">
                <a:solidFill>
                  <a:schemeClr val="accent2"/>
                </a:solidFill>
              </a:rPr>
              <a:t> Why Big Data needs the virtues</a:t>
            </a:r>
          </a:p>
          <a:p>
            <a:pPr>
              <a:buFont typeface="Arial" panose="020B0604020202020204" pitchFamily="34" charset="0"/>
              <a:buChar char="•"/>
            </a:pPr>
            <a:r>
              <a:rPr lang="en-US" sz="2800" dirty="0" smtClean="0">
                <a:solidFill>
                  <a:schemeClr val="accent2"/>
                </a:solidFill>
              </a:rPr>
              <a:t> Conclusion</a:t>
            </a:r>
            <a:endParaRPr lang="en-US" sz="2800" dirty="0">
              <a:solidFill>
                <a:schemeClr val="accent2"/>
              </a:solidFill>
            </a:endParaRPr>
          </a:p>
          <a:p>
            <a:pPr>
              <a:buFont typeface="Arial" panose="020B0604020202020204" pitchFamily="34" charset="0"/>
              <a:buChar char="•"/>
            </a:pPr>
            <a:endParaRPr lang="en-US" dirty="0"/>
          </a:p>
        </p:txBody>
      </p:sp>
    </p:spTree>
    <p:extLst>
      <p:ext uri="{BB962C8B-B14F-4D97-AF65-F5344CB8AC3E}">
        <p14:creationId xmlns:p14="http://schemas.microsoft.com/office/powerpoint/2010/main" val="6293154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virtues</a:t>
            </a:r>
            <a:endParaRPr lang="en-US" dirty="0"/>
          </a:p>
        </p:txBody>
      </p:sp>
      <p:sp>
        <p:nvSpPr>
          <p:cNvPr id="3" name="Content Placeholder 2"/>
          <p:cNvSpPr>
            <a:spLocks noGrp="1"/>
          </p:cNvSpPr>
          <p:nvPr>
            <p:ph idx="1"/>
          </p:nvPr>
        </p:nvSpPr>
        <p:spPr/>
        <p:txBody>
          <a:bodyPr/>
          <a:lstStyle/>
          <a:p>
            <a:pPr marL="169164" indent="-169164"/>
            <a:r>
              <a:rPr lang="en-US" sz="2800" dirty="0" smtClean="0"/>
              <a:t>I </a:t>
            </a:r>
            <a:r>
              <a:rPr lang="en-US" sz="2800" dirty="0"/>
              <a:t>advance the following thesis:</a:t>
            </a:r>
          </a:p>
          <a:p>
            <a:pPr lvl="3">
              <a:spcBef>
                <a:spcPts val="800"/>
              </a:spcBef>
              <a:buClrTx/>
            </a:pPr>
            <a:r>
              <a:rPr lang="en-US" sz="2800" b="1" dirty="0"/>
              <a:t> 	</a:t>
            </a:r>
            <a:r>
              <a:rPr lang="en-US" sz="2800" b="1" dirty="0">
                <a:solidFill>
                  <a:schemeClr val="accent2"/>
                </a:solidFill>
              </a:rPr>
              <a:t>When a Data Scientist habitually acts in 	accordance with the virtues, she will be 	better able to cope with the messiness 	and dynamic flux  of Big Data </a:t>
            </a:r>
            <a:r>
              <a:rPr lang="en-US" sz="2800" b="1" dirty="0" smtClean="0">
                <a:solidFill>
                  <a:schemeClr val="accent2"/>
                </a:solidFill>
              </a:rPr>
              <a:t>with 	humility, open-mindedness </a:t>
            </a:r>
            <a:r>
              <a:rPr lang="en-US" sz="2800" b="1" dirty="0">
                <a:solidFill>
                  <a:schemeClr val="accent2"/>
                </a:solidFill>
              </a:rPr>
              <a:t>and 	intellectual courage.  </a:t>
            </a:r>
          </a:p>
          <a:p>
            <a:pPr marL="457200" indent="-457200">
              <a:buFont typeface="Wingdings" panose="05000000000000000000" pitchFamily="2" charset="2"/>
              <a:buChar char="§"/>
            </a:pPr>
            <a:endParaRPr lang="en-US" sz="2800" dirty="0"/>
          </a:p>
          <a:p>
            <a:endParaRPr lang="en-US" dirty="0"/>
          </a:p>
        </p:txBody>
      </p:sp>
    </p:spTree>
    <p:extLst>
      <p:ext uri="{BB962C8B-B14F-4D97-AF65-F5344CB8AC3E}">
        <p14:creationId xmlns:p14="http://schemas.microsoft.com/office/powerpoint/2010/main" val="250852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data science</a:t>
            </a:r>
            <a:endParaRPr lang="en-US" dirty="0"/>
          </a:p>
        </p:txBody>
      </p:sp>
      <p:sp>
        <p:nvSpPr>
          <p:cNvPr id="3" name="Content Placeholder 2"/>
          <p:cNvSpPr>
            <a:spLocks noGrp="1"/>
          </p:cNvSpPr>
          <p:nvPr>
            <p:ph idx="1"/>
          </p:nvPr>
        </p:nvSpPr>
        <p:spPr>
          <a:xfrm>
            <a:off x="822960" y="1100628"/>
            <a:ext cx="7520940" cy="4690572"/>
          </a:xfrm>
        </p:spPr>
        <p:txBody>
          <a:bodyPr>
            <a:normAutofit/>
          </a:bodyPr>
          <a:lstStyle/>
          <a:p>
            <a:pPr>
              <a:buFont typeface="Arial" panose="020B0604020202020204" pitchFamily="34" charset="0"/>
              <a:buChar char="•"/>
            </a:pPr>
            <a:r>
              <a:rPr lang="en-US" dirty="0"/>
              <a:t>Chris Anderson, former editor-in-chief at Wired magazine, and others </a:t>
            </a:r>
            <a:r>
              <a:rPr lang="en-US" dirty="0" smtClean="0"/>
              <a:t>argue  </a:t>
            </a:r>
            <a:r>
              <a:rPr lang="en-US" dirty="0"/>
              <a:t>that ‘the data deluge makes the scientific method obsolete’; that the patterns and relationships contained within Big Data inherently produce meaningful and insightful knowledge about complex phenomena and that we can analyze the data without hypotheses about what it might show. </a:t>
            </a:r>
            <a:endParaRPr lang="en-US" dirty="0" smtClean="0"/>
          </a:p>
          <a:p>
            <a:pPr>
              <a:buFont typeface="Arial" panose="020B0604020202020204" pitchFamily="34" charset="0"/>
              <a:buChar char="•"/>
            </a:pPr>
            <a:r>
              <a:rPr lang="en-US" dirty="0"/>
              <a:t>I disagree with this “theory-free view” of Big Data and want to debunk the claim that useful conclusions can </a:t>
            </a:r>
            <a:r>
              <a:rPr lang="en-US" i="1" dirty="0">
                <a:solidFill>
                  <a:schemeClr val="accent2"/>
                </a:solidFill>
              </a:rPr>
              <a:t>always</a:t>
            </a:r>
            <a:r>
              <a:rPr lang="en-US" dirty="0"/>
              <a:t> be read straight out of the data sets without the help of Data Scientists and experts.</a:t>
            </a:r>
          </a:p>
          <a:p>
            <a:pPr>
              <a:buFont typeface="Arial" panose="020B0604020202020204" pitchFamily="34" charset="0"/>
              <a:buChar char="•"/>
            </a:pPr>
            <a:r>
              <a:rPr lang="en-US" dirty="0" smtClean="0"/>
              <a:t>While </a:t>
            </a:r>
            <a:r>
              <a:rPr lang="en-US" dirty="0"/>
              <a:t>statistical correlations serve us well in producing patterns that can be analyzed, they need not be the epistemic end of the analysis. Correlation can lead to new hypotheses and new and deeper understanding of what we know and what we still need to know</a:t>
            </a:r>
            <a:r>
              <a:rPr lang="en-US" dirty="0" smtClean="0"/>
              <a:t>.</a:t>
            </a:r>
          </a:p>
          <a:p>
            <a:pPr>
              <a:buFont typeface="Arial" panose="020B0604020202020204" pitchFamily="34" charset="0"/>
              <a:buChar char="•"/>
            </a:pPr>
            <a:r>
              <a:rPr lang="en-US" dirty="0"/>
              <a:t>Experience and expertise in the humanities and social sciences are devalued if the task of understanding the nuances emerging from analytics is just left to statisticians</a:t>
            </a:r>
            <a:r>
              <a:rPr lang="en-US" dirty="0" smtClean="0"/>
              <a:t>.</a:t>
            </a:r>
          </a:p>
          <a:p>
            <a:pPr>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17986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Data Science</a:t>
            </a:r>
            <a:endParaRPr lang="en-US" dirty="0"/>
          </a:p>
        </p:txBody>
      </p:sp>
      <p:sp>
        <p:nvSpPr>
          <p:cNvPr id="3" name="Content Placeholder 2"/>
          <p:cNvSpPr>
            <a:spLocks noGrp="1"/>
          </p:cNvSpPr>
          <p:nvPr>
            <p:ph idx="1"/>
          </p:nvPr>
        </p:nvSpPr>
        <p:spPr/>
        <p:txBody>
          <a:bodyPr>
            <a:normAutofit fontScale="92500"/>
          </a:bodyPr>
          <a:lstStyle/>
          <a:p>
            <a:pPr marL="285750" indent="-285750">
              <a:spcBef>
                <a:spcPts val="0"/>
              </a:spcBef>
              <a:buFont typeface="Arial" panose="020B0604020202020204" pitchFamily="34" charset="0"/>
              <a:buChar char="•"/>
              <a:defRPr/>
            </a:pPr>
            <a:r>
              <a:rPr lang="en-US" sz="3200" dirty="0"/>
              <a:t>While Big Data enthusiasts might not see this as a problem, as they can access correlations directly and more efficiently</a:t>
            </a:r>
            <a:r>
              <a:rPr lang="en-US" sz="3200" dirty="0">
                <a:solidFill>
                  <a:schemeClr val="accent2"/>
                </a:solidFill>
              </a:rPr>
              <a:t>, </a:t>
            </a:r>
            <a:r>
              <a:rPr lang="en-US" sz="3200" i="1" dirty="0">
                <a:solidFill>
                  <a:schemeClr val="accent2"/>
                </a:solidFill>
              </a:rPr>
              <a:t>I </a:t>
            </a:r>
            <a:r>
              <a:rPr lang="en-US" sz="3200" i="1" dirty="0" smtClean="0">
                <a:solidFill>
                  <a:schemeClr val="accent2"/>
                </a:solidFill>
              </a:rPr>
              <a:t>claim </a:t>
            </a:r>
            <a:r>
              <a:rPr lang="en-US" sz="3200" i="1" dirty="0">
                <a:solidFill>
                  <a:schemeClr val="accent2"/>
                </a:solidFill>
              </a:rPr>
              <a:t>that the role of the humanities and social scientists is to augment this process as interpreters of how </a:t>
            </a:r>
            <a:r>
              <a:rPr lang="en-US" sz="3200" i="1" dirty="0" smtClean="0">
                <a:solidFill>
                  <a:schemeClr val="accent2"/>
                </a:solidFill>
              </a:rPr>
              <a:t>best to use </a:t>
            </a:r>
            <a:r>
              <a:rPr lang="en-US" sz="3200" i="1" dirty="0">
                <a:solidFill>
                  <a:schemeClr val="accent2"/>
                </a:solidFill>
              </a:rPr>
              <a:t>these correlations to benefit society</a:t>
            </a:r>
            <a:r>
              <a:rPr lang="en-US" sz="3200" dirty="0">
                <a:solidFill>
                  <a:schemeClr val="accent2"/>
                </a:solidFill>
              </a:rPr>
              <a:t>. </a:t>
            </a:r>
          </a:p>
          <a:p>
            <a:endParaRPr lang="en-US" sz="3200" dirty="0"/>
          </a:p>
          <a:p>
            <a:endParaRPr lang="en-US" dirty="0"/>
          </a:p>
        </p:txBody>
      </p:sp>
    </p:spTree>
    <p:extLst>
      <p:ext uri="{BB962C8B-B14F-4D97-AF65-F5344CB8AC3E}">
        <p14:creationId xmlns:p14="http://schemas.microsoft.com/office/powerpoint/2010/main" val="40119807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role of Big Data Scientists</a:t>
            </a:r>
            <a:endParaRPr lang="en-US" dirty="0"/>
          </a:p>
        </p:txBody>
      </p:sp>
      <p:sp>
        <p:nvSpPr>
          <p:cNvPr id="3" name="Content Placeholder 2"/>
          <p:cNvSpPr>
            <a:spLocks noGrp="1"/>
          </p:cNvSpPr>
          <p:nvPr>
            <p:ph idx="1"/>
          </p:nvPr>
        </p:nvSpPr>
        <p:spPr>
          <a:xfrm>
            <a:off x="822960" y="1100628"/>
            <a:ext cx="7520940" cy="4004772"/>
          </a:xfrm>
        </p:spPr>
        <p:txBody>
          <a:bodyPr>
            <a:normAutofit fontScale="92500"/>
          </a:bodyPr>
          <a:lstStyle/>
          <a:p>
            <a:pPr>
              <a:buFont typeface="Arial" panose="020B0604020202020204" pitchFamily="34" charset="0"/>
              <a:buChar char="•"/>
            </a:pPr>
            <a:r>
              <a:rPr lang="en-US" dirty="0"/>
              <a:t>The Data Scientist who approaches the ethical issues (those touched on in </a:t>
            </a:r>
            <a:r>
              <a:rPr lang="en-US" dirty="0" smtClean="0"/>
              <a:t>the previous slides, </a:t>
            </a:r>
            <a:r>
              <a:rPr lang="en-US" dirty="0"/>
              <a:t>using </a:t>
            </a:r>
            <a:r>
              <a:rPr lang="en-US" dirty="0" smtClean="0"/>
              <a:t>her intellectual </a:t>
            </a:r>
            <a:r>
              <a:rPr lang="en-US" dirty="0"/>
              <a:t>virtues, will be well-equipped  to deal with them </a:t>
            </a:r>
            <a:r>
              <a:rPr lang="en-US" dirty="0" smtClean="0"/>
              <a:t>.</a:t>
            </a:r>
          </a:p>
          <a:p>
            <a:pPr>
              <a:buFont typeface="Arial" panose="020B0604020202020204" pitchFamily="34" charset="0"/>
              <a:buChar char="•"/>
            </a:pPr>
            <a:r>
              <a:rPr lang="en-US" dirty="0"/>
              <a:t>The role of the Data Scientist is to  reframe social, medical, business challenges as analytics challenges. </a:t>
            </a:r>
            <a:endParaRPr lang="en-US" dirty="0" smtClean="0"/>
          </a:p>
          <a:p>
            <a:pPr>
              <a:buFont typeface="Arial" panose="020B0604020202020204" pitchFamily="34" charset="0"/>
              <a:buChar char="•"/>
            </a:pPr>
            <a:r>
              <a:rPr lang="en-US" dirty="0" smtClean="0"/>
              <a:t>S/he </a:t>
            </a:r>
            <a:r>
              <a:rPr lang="en-US" dirty="0"/>
              <a:t>investigates what kind of analytics we need to explore a problem.  In order to make these analytics valuable to the interested parties, the Data Scientist has to have the insight and skills to communicate effectively.  </a:t>
            </a:r>
            <a:endParaRPr lang="en-US" dirty="0" smtClean="0"/>
          </a:p>
          <a:p>
            <a:pPr>
              <a:buFont typeface="Arial" panose="020B0604020202020204" pitchFamily="34" charset="0"/>
              <a:buChar char="•"/>
            </a:pPr>
            <a:r>
              <a:rPr lang="en-US" dirty="0" smtClean="0"/>
              <a:t>Along </a:t>
            </a:r>
            <a:r>
              <a:rPr lang="en-US" dirty="0"/>
              <a:t>with </a:t>
            </a:r>
            <a:r>
              <a:rPr lang="en-US" dirty="0" smtClean="0"/>
              <a:t>quantitative </a:t>
            </a:r>
            <a:r>
              <a:rPr lang="en-US" dirty="0"/>
              <a:t>and technical skills, data scientists embrace the intellectual virtues of creativity, curiosity, critical thinking. They should be able to work collaboratively with quants and stakeholders alike to explain what they are doing and why.  </a:t>
            </a:r>
            <a:endParaRPr lang="en-US" dirty="0" smtClean="0"/>
          </a:p>
          <a:p>
            <a:pPr>
              <a:buFont typeface="Arial" panose="020B0604020202020204" pitchFamily="34" charset="0"/>
              <a:buChar char="•"/>
            </a:pPr>
            <a:r>
              <a:rPr lang="en-US" dirty="0" smtClean="0"/>
              <a:t>It </a:t>
            </a:r>
            <a:r>
              <a:rPr lang="en-US" dirty="0"/>
              <a:t>is critical that they honestly define the key questions that analytics can and cannot answer for their stakeholders.  Communication is the key.  The lack of communication between those at the bottom and those at the top of the Big Data chain is a problem.  The Data Scientist can serve as the effective interface in the solution to this problem.</a:t>
            </a:r>
          </a:p>
          <a:p>
            <a:pPr>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2348422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role of big data scientists</a:t>
            </a:r>
            <a:endParaRPr lang="en-US" dirty="0"/>
          </a:p>
        </p:txBody>
      </p:sp>
      <p:sp>
        <p:nvSpPr>
          <p:cNvPr id="3" name="Content Placeholder 2"/>
          <p:cNvSpPr>
            <a:spLocks noGrp="1"/>
          </p:cNvSpPr>
          <p:nvPr>
            <p:ph idx="1"/>
          </p:nvPr>
        </p:nvSpPr>
        <p:spPr>
          <a:xfrm>
            <a:off x="822960" y="1100628"/>
            <a:ext cx="7520940" cy="3928572"/>
          </a:xfrm>
        </p:spPr>
        <p:txBody>
          <a:bodyPr>
            <a:normAutofit/>
          </a:bodyPr>
          <a:lstStyle/>
          <a:p>
            <a:pPr>
              <a:buFont typeface="Arial" panose="020B0604020202020204" pitchFamily="34" charset="0"/>
              <a:buChar char="•"/>
            </a:pPr>
            <a:r>
              <a:rPr lang="en-US" sz="1800" dirty="0" smtClean="0"/>
              <a:t>In the context of discovery, exploring patterns that emerge from Big Data may lead to understanding of how and when they should be used.   They do not merit blind acceptance. </a:t>
            </a:r>
          </a:p>
          <a:p>
            <a:pPr>
              <a:buFont typeface="Arial" panose="020B0604020202020204" pitchFamily="34" charset="0"/>
              <a:buChar char="•"/>
            </a:pPr>
            <a:r>
              <a:rPr lang="en-US" sz="1800" dirty="0" smtClean="0"/>
              <a:t>Understanding </a:t>
            </a:r>
            <a:r>
              <a:rPr lang="en-US" sz="1800" dirty="0"/>
              <a:t>is critical in the view of </a:t>
            </a:r>
            <a:r>
              <a:rPr lang="en-US" sz="1800" dirty="0" smtClean="0"/>
              <a:t>Zagzebski, </a:t>
            </a:r>
            <a:r>
              <a:rPr lang="en-US" sz="1800" dirty="0"/>
              <a:t>a Virtue responsibilist. </a:t>
            </a:r>
            <a:r>
              <a:rPr lang="en-US" sz="1800" dirty="0" smtClean="0"/>
              <a:t>(</a:t>
            </a:r>
            <a:r>
              <a:rPr lang="en-US" sz="1800" dirty="0"/>
              <a:t>Zagzebski 2001, 242).  </a:t>
            </a:r>
            <a:endParaRPr lang="en-US" sz="1800" dirty="0" smtClean="0"/>
          </a:p>
          <a:p>
            <a:pPr marL="285750" indent="-285750">
              <a:buFont typeface="Arial" panose="020B0604020202020204" pitchFamily="34" charset="0"/>
              <a:buChar char="•"/>
            </a:pPr>
            <a:r>
              <a:rPr lang="en-US" sz="1800" dirty="0" smtClean="0"/>
              <a:t>The  Data Scientist who approaches </a:t>
            </a:r>
            <a:r>
              <a:rPr lang="en-US" sz="1800" dirty="0"/>
              <a:t>Big Data with the virtues of humility, open-mindedness, creativity, prudence </a:t>
            </a:r>
            <a:r>
              <a:rPr lang="en-US" sz="1800" dirty="0" smtClean="0"/>
              <a:t>, rigor and </a:t>
            </a:r>
            <a:r>
              <a:rPr lang="en-US" sz="1800" dirty="0"/>
              <a:t>intellectual </a:t>
            </a:r>
            <a:r>
              <a:rPr lang="en-US" sz="1800" dirty="0" smtClean="0"/>
              <a:t>courage contributes </a:t>
            </a:r>
            <a:r>
              <a:rPr lang="en-US" sz="1800" dirty="0"/>
              <a:t>to this understanding by recognizing the limitations of the analytics and reaching out to experts to broaden the understanding contextually</a:t>
            </a:r>
            <a:r>
              <a:rPr lang="en-US" sz="1800" dirty="0" smtClean="0"/>
              <a:t>. </a:t>
            </a:r>
          </a:p>
          <a:p>
            <a:pPr marL="285750" indent="-285750">
              <a:buFont typeface="Arial" panose="020B0604020202020204" pitchFamily="34" charset="0"/>
              <a:buChar char="•"/>
            </a:pPr>
            <a:r>
              <a:rPr lang="en-US" sz="1800" dirty="0" smtClean="0"/>
              <a:t>Including experts provides a richer and more robust epistemic community in which to explore the complexities of Big Data.</a:t>
            </a:r>
          </a:p>
          <a:p>
            <a:pPr marL="0" indent="0"/>
            <a:endParaRPr lang="en-US" dirty="0" smtClean="0"/>
          </a:p>
          <a:p>
            <a:pPr>
              <a:buFont typeface="Arial" panose="020B0604020202020204" pitchFamily="34" charset="0"/>
              <a:buChar char="•"/>
            </a:pPr>
            <a:endParaRPr lang="en-US" dirty="0"/>
          </a:p>
        </p:txBody>
      </p:sp>
    </p:spTree>
    <p:extLst>
      <p:ext uri="{BB962C8B-B14F-4D97-AF65-F5344CB8AC3E}">
        <p14:creationId xmlns:p14="http://schemas.microsoft.com/office/powerpoint/2010/main" val="264431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computing context gap </a:t>
            </a:r>
          </a:p>
        </p:txBody>
      </p:sp>
      <p:sp>
        <p:nvSpPr>
          <p:cNvPr id="3" name="Content Placeholder 2"/>
          <p:cNvSpPr>
            <a:spLocks noGrp="1"/>
          </p:cNvSpPr>
          <p:nvPr>
            <p:ph idx="1"/>
          </p:nvPr>
        </p:nvSpPr>
        <p:spPr>
          <a:xfrm>
            <a:off x="822960" y="1100628"/>
            <a:ext cx="7520940" cy="4842972"/>
          </a:xfrm>
        </p:spPr>
        <p:txBody>
          <a:bodyPr>
            <a:normAutofit fontScale="77500" lnSpcReduction="20000"/>
          </a:bodyPr>
          <a:lstStyle/>
          <a:p>
            <a:pPr marL="457200" indent="-457200">
              <a:buFont typeface="Wingdings" panose="05000000000000000000" pitchFamily="2" charset="2"/>
              <a:buChar char="q"/>
            </a:pPr>
            <a:r>
              <a:rPr lang="en-US" sz="2400" dirty="0"/>
              <a:t>Steve Lohr, in his book Dataism (2015:3), cites the example of Google Flu Trends that is illustrative of the strengths and weaknesses of the Big Data approach (Lohr, 2015:107).  </a:t>
            </a:r>
          </a:p>
          <a:p>
            <a:pPr marL="457200" indent="-457200">
              <a:buFont typeface="Wingdings" panose="05000000000000000000" pitchFamily="2" charset="2"/>
              <a:buChar char="q"/>
            </a:pPr>
            <a:r>
              <a:rPr lang="en-US" sz="2400" dirty="0"/>
              <a:t>In 2011, the algorithm stumbled consistently overestimating the number of flu cases.  Despite that, Lohr points out, Flu Trends is still regarded as a triumph because Google algorithms did their job; they identified correlations and quantified them. </a:t>
            </a:r>
          </a:p>
          <a:p>
            <a:pPr marL="457200" indent="-457200">
              <a:buFont typeface="Wingdings" panose="05000000000000000000" pitchFamily="2" charset="2"/>
              <a:buChar char="q"/>
            </a:pPr>
            <a:r>
              <a:rPr lang="en-US" sz="2400" dirty="0"/>
              <a:t>However , things turned out to be complicated and more nuanced than the algorithms could see.  They missed context—some missing pieces of the large picture which gave the data meaning.  Lohr refers to this as the computing </a:t>
            </a:r>
            <a:r>
              <a:rPr lang="en-US" sz="2400" dirty="0">
                <a:solidFill>
                  <a:srgbClr val="C00000"/>
                </a:solidFill>
              </a:rPr>
              <a:t>context gap </a:t>
            </a:r>
            <a:r>
              <a:rPr lang="en-US" sz="2400" dirty="0"/>
              <a:t>(Lohr,2015:111),  </a:t>
            </a:r>
          </a:p>
          <a:p>
            <a:pPr marL="457200" indent="-457200">
              <a:buFont typeface="Wingdings" panose="05000000000000000000" pitchFamily="2" charset="2"/>
              <a:buChar char="q"/>
            </a:pPr>
            <a:r>
              <a:rPr lang="en-US" sz="2400" dirty="0"/>
              <a:t>I claim that this gap could be closed by  Data Scientists working with experts.  </a:t>
            </a:r>
          </a:p>
          <a:p>
            <a:pPr marL="457200" indent="-457200">
              <a:buFont typeface="Wingdings" panose="05000000000000000000" pitchFamily="2" charset="2"/>
              <a:buChar char="q"/>
            </a:pPr>
            <a:r>
              <a:rPr lang="en-US" sz="2400" dirty="0"/>
              <a:t>Getting to the why of thing requires understanding. That is why we should give more authority to experts from a plurality of domains.</a:t>
            </a:r>
          </a:p>
          <a:p>
            <a:pPr marL="0" indent="0"/>
            <a:r>
              <a:rPr lang="en-US" sz="2400" dirty="0"/>
              <a:t> </a:t>
            </a:r>
          </a:p>
        </p:txBody>
      </p:sp>
    </p:spTree>
    <p:extLst>
      <p:ext uri="{BB962C8B-B14F-4D97-AF65-F5344CB8AC3E}">
        <p14:creationId xmlns:p14="http://schemas.microsoft.com/office/powerpoint/2010/main" val="2785385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responsibility</a:t>
            </a:r>
            <a:endParaRPr lang="en-US" dirty="0"/>
          </a:p>
        </p:txBody>
      </p:sp>
      <p:sp>
        <p:nvSpPr>
          <p:cNvPr id="3" name="Content Placeholder 2"/>
          <p:cNvSpPr>
            <a:spLocks noGrp="1"/>
          </p:cNvSpPr>
          <p:nvPr>
            <p:ph idx="1"/>
          </p:nvPr>
        </p:nvSpPr>
        <p:spPr>
          <a:xfrm>
            <a:off x="822960" y="1100628"/>
            <a:ext cx="7520940" cy="4233372"/>
          </a:xfrm>
        </p:spPr>
        <p:txBody>
          <a:bodyPr>
            <a:normAutofit/>
          </a:bodyPr>
          <a:lstStyle/>
          <a:p>
            <a:pPr>
              <a:buFont typeface="Arial" panose="020B0604020202020204" pitchFamily="34" charset="0"/>
              <a:buChar char="•"/>
            </a:pPr>
            <a:r>
              <a:rPr lang="en-US" sz="1800" dirty="0"/>
              <a:t>The power of Big Data derives from how it is used in a social context.  If we are to flourish in the era of Big Data we need transparency: hidden assumptions, biases and motivations need to be unveiled, and the limitations of Data Science revealed</a:t>
            </a:r>
            <a:r>
              <a:rPr lang="en-US" sz="1800" dirty="0" smtClean="0"/>
              <a:t>.</a:t>
            </a:r>
          </a:p>
          <a:p>
            <a:pPr>
              <a:buFont typeface="Arial" panose="020B0604020202020204" pitchFamily="34" charset="0"/>
              <a:buChar char="•"/>
            </a:pPr>
            <a:r>
              <a:rPr lang="en-US" sz="1800" dirty="0"/>
              <a:t>The responsibility of the Data Scientist is to create the best product possible.  </a:t>
            </a:r>
            <a:r>
              <a:rPr lang="en-US" sz="1800" dirty="0" smtClean="0"/>
              <a:t>But this is  a shared responsibility</a:t>
            </a:r>
          </a:p>
          <a:p>
            <a:pPr>
              <a:buFont typeface="Arial" panose="020B0604020202020204" pitchFamily="34" charset="0"/>
              <a:buChar char="•"/>
            </a:pPr>
            <a:r>
              <a:rPr lang="en-US" sz="1800" dirty="0" smtClean="0"/>
              <a:t>Falling </a:t>
            </a:r>
            <a:r>
              <a:rPr lang="en-US" sz="1800" dirty="0"/>
              <a:t>under the excitement of developing new models and algorithms, does not remove computing developers, experts and users from the responsibility of ascertaining how to use results in a manner that benefits society and not simply one that is expedient for corporate or governmental interests. </a:t>
            </a:r>
            <a:endParaRPr lang="en-US" sz="1800" dirty="0" smtClean="0"/>
          </a:p>
          <a:p>
            <a:pPr>
              <a:buFont typeface="Arial" panose="020B0604020202020204" pitchFamily="34" charset="0"/>
              <a:buChar char="•"/>
            </a:pPr>
            <a:r>
              <a:rPr lang="en-US" sz="1800" dirty="0" smtClean="0"/>
              <a:t>Approaching </a:t>
            </a:r>
            <a:r>
              <a:rPr lang="en-US" sz="1800" dirty="0"/>
              <a:t>Big Data with humility is at step in that direction.</a:t>
            </a:r>
          </a:p>
        </p:txBody>
      </p:sp>
    </p:spTree>
    <p:extLst>
      <p:ext uri="{BB962C8B-B14F-4D97-AF65-F5344CB8AC3E}">
        <p14:creationId xmlns:p14="http://schemas.microsoft.com/office/powerpoint/2010/main" val="1292879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responsibility</a:t>
            </a:r>
            <a:endParaRPr lang="en-US"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US" sz="2000" dirty="0" smtClean="0"/>
              <a:t>Data scientists experts and users are interdependent.</a:t>
            </a:r>
          </a:p>
          <a:p>
            <a:pPr>
              <a:buFont typeface="Arial" panose="020B0604020202020204" pitchFamily="34" charset="0"/>
              <a:buChar char="•"/>
            </a:pPr>
            <a:r>
              <a:rPr lang="en-US" sz="2000" dirty="0"/>
              <a:t>Teams of responsible Data Scientists, </a:t>
            </a:r>
            <a:r>
              <a:rPr lang="en-US" sz="2000" dirty="0" smtClean="0"/>
              <a:t>users and </a:t>
            </a:r>
            <a:r>
              <a:rPr lang="en-US" sz="2000" dirty="0"/>
              <a:t>experts can work together to realize the same epistemic goal of creating the best models and tools to be used for prediction. </a:t>
            </a:r>
            <a:endParaRPr lang="en-US" sz="2000" dirty="0" smtClean="0"/>
          </a:p>
          <a:p>
            <a:pPr>
              <a:buFont typeface="Arial" panose="020B0604020202020204" pitchFamily="34" charset="0"/>
              <a:buChar char="•"/>
            </a:pPr>
            <a:r>
              <a:rPr lang="en-US" sz="2000" dirty="0" smtClean="0"/>
              <a:t>Although </a:t>
            </a:r>
            <a:r>
              <a:rPr lang="en-US" sz="2000" dirty="0"/>
              <a:t>expertise is distributed across the epistemic community, the individual epistemic agent’s responsibility is not undermined. This theme is seen in the work of Miller, Wolf and Grodzinsky on responsibility in software development and is a response to  Helen </a:t>
            </a:r>
            <a:r>
              <a:rPr lang="en-US" sz="2000" dirty="0" err="1"/>
              <a:t>Nissenbaum’s</a:t>
            </a:r>
            <a:r>
              <a:rPr lang="en-US" sz="2000" dirty="0"/>
              <a:t> account of the problem of many hands.</a:t>
            </a:r>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30552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Intellectual virtues</a:t>
            </a:r>
            <a:endParaRPr lang="en-US" dirty="0"/>
          </a:p>
        </p:txBody>
      </p:sp>
      <p:sp>
        <p:nvSpPr>
          <p:cNvPr id="3" name="Content Placeholder 2"/>
          <p:cNvSpPr>
            <a:spLocks noGrp="1"/>
          </p:cNvSpPr>
          <p:nvPr>
            <p:ph idx="1"/>
          </p:nvPr>
        </p:nvSpPr>
        <p:spPr/>
        <p:txBody>
          <a:bodyPr/>
          <a:lstStyle/>
          <a:p>
            <a:endParaRPr lang="en-US"/>
          </a:p>
        </p:txBody>
      </p:sp>
      <p:pic>
        <p:nvPicPr>
          <p:cNvPr id="10242" name="Picture 2" descr="C:\Users\Fran\AppData\Local\Microsoft\Windows\Temporary Internet Files\Content.IE5\K54VZ6VH\Intellectual-Virtu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775" y="1066801"/>
            <a:ext cx="436245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58435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Using the virtues</a:t>
            </a:r>
            <a:endParaRPr lang="en-US" dirty="0"/>
          </a:p>
        </p:txBody>
      </p:sp>
      <p:sp>
        <p:nvSpPr>
          <p:cNvPr id="3" name="Content Placeholder 2"/>
          <p:cNvSpPr>
            <a:spLocks noGrp="1"/>
          </p:cNvSpPr>
          <p:nvPr>
            <p:ph idx="1"/>
          </p:nvPr>
        </p:nvSpPr>
        <p:spPr/>
        <p:txBody>
          <a:bodyPr>
            <a:normAutofit fontScale="92500" lnSpcReduction="20000"/>
          </a:bodyPr>
          <a:lstStyle/>
          <a:p>
            <a:pPr>
              <a:buFont typeface="Arial" panose="020B0604020202020204" pitchFamily="34" charset="0"/>
              <a:buChar char="•"/>
            </a:pPr>
            <a:r>
              <a:rPr lang="en-US" dirty="0"/>
              <a:t>Knowledge results from the display of epistemic </a:t>
            </a:r>
            <a:r>
              <a:rPr lang="en-US" dirty="0" smtClean="0"/>
              <a:t>virtues such open-mindedness</a:t>
            </a:r>
            <a:r>
              <a:rPr lang="en-US" dirty="0"/>
              <a:t>, rigor, sensitivity to evidence, </a:t>
            </a:r>
            <a:r>
              <a:rPr lang="en-US" dirty="0" smtClean="0"/>
              <a:t>intellectual courage . </a:t>
            </a:r>
            <a:r>
              <a:rPr lang="en-US" dirty="0"/>
              <a:t>Zagzebski argues that intellectual virtues </a:t>
            </a:r>
            <a:r>
              <a:rPr lang="en-US" dirty="0" smtClean="0"/>
              <a:t>must </a:t>
            </a:r>
            <a:r>
              <a:rPr lang="en-US" dirty="0"/>
              <a:t>be reliable.  So not only do they just require epistemic motivation, but also reliable success in attaining their ends such as truth, knowledge and </a:t>
            </a:r>
            <a:r>
              <a:rPr lang="en-US" dirty="0" smtClean="0"/>
              <a:t>understanding.</a:t>
            </a:r>
          </a:p>
          <a:p>
            <a:pPr>
              <a:buFont typeface="Arial" panose="020B0604020202020204" pitchFamily="34" charset="0"/>
              <a:buChar char="•"/>
            </a:pPr>
            <a:r>
              <a:rPr lang="en-US" dirty="0" smtClean="0"/>
              <a:t>Virtue </a:t>
            </a:r>
            <a:r>
              <a:rPr lang="en-US" dirty="0"/>
              <a:t>responsibilists conceive of the virtues as acquired character traits—habits that a responsible inquirer would have.  </a:t>
            </a:r>
            <a:r>
              <a:rPr lang="en-US" dirty="0" smtClean="0"/>
              <a:t>They are modeled </a:t>
            </a:r>
            <a:r>
              <a:rPr lang="en-US" dirty="0"/>
              <a:t>on Aristotle’s study of moral </a:t>
            </a:r>
            <a:r>
              <a:rPr lang="en-US" dirty="0" smtClean="0"/>
              <a:t>virtues.</a:t>
            </a:r>
          </a:p>
          <a:p>
            <a:pPr>
              <a:buFont typeface="Arial" panose="020B0604020202020204" pitchFamily="34" charset="0"/>
              <a:buChar char="•"/>
            </a:pPr>
            <a:r>
              <a:rPr lang="en-US" dirty="0" smtClean="0"/>
              <a:t>An attractive </a:t>
            </a:r>
            <a:r>
              <a:rPr lang="en-US" dirty="0"/>
              <a:t>feature of epistemic virtue theory is that it can both acknowledge, and explain why, virtuous epistemic agents are cognitively admirable even in epistemi­cally hostile environments.” </a:t>
            </a:r>
            <a:r>
              <a:rPr lang="en-US" dirty="0" smtClean="0"/>
              <a:t>(Elgin,2013)</a:t>
            </a:r>
          </a:p>
          <a:p>
            <a:pPr>
              <a:buFont typeface="Arial" panose="020B0604020202020204" pitchFamily="34" charset="0"/>
              <a:buChar char="•"/>
            </a:pPr>
            <a:r>
              <a:rPr lang="en-US" dirty="0" smtClean="0"/>
              <a:t>A </a:t>
            </a:r>
            <a:r>
              <a:rPr lang="en-US" dirty="0"/>
              <a:t>Data Scientist who “makes the best use of available resources” and gives attention to context is demonstrating what a responsible epistemic agent should do, whether the envi­ronment is hostile or auspicious or something in between. “Open-mindedness and sensitivity to relevant detail qualify as </a:t>
            </a:r>
            <a:r>
              <a:rPr lang="en-US" dirty="0" err="1"/>
              <a:t>responsibilist</a:t>
            </a:r>
            <a:r>
              <a:rPr lang="en-US" dirty="0"/>
              <a:t> virtues”. </a:t>
            </a:r>
          </a:p>
          <a:p>
            <a:pPr>
              <a:buFont typeface="Arial" panose="020B0604020202020204" pitchFamily="34" charset="0"/>
              <a:buChar char="•"/>
            </a:pPr>
            <a:r>
              <a:rPr lang="en-US" dirty="0" smtClean="0"/>
              <a:t>There </a:t>
            </a:r>
            <a:r>
              <a:rPr lang="en-US" dirty="0"/>
              <a:t>is a plurality of intellectual virtues, and their successful exercise gives rise to a plurality of epistemic goods that may contribute to flourishing in society. </a:t>
            </a:r>
          </a:p>
        </p:txBody>
      </p:sp>
    </p:spTree>
    <p:extLst>
      <p:ext uri="{BB962C8B-B14F-4D97-AF65-F5344CB8AC3E}">
        <p14:creationId xmlns:p14="http://schemas.microsoft.com/office/powerpoint/2010/main" val="3724133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Introduction</a:t>
            </a:r>
            <a:endParaRPr lang="en-US" b="1" dirty="0"/>
          </a:p>
        </p:txBody>
      </p:sp>
      <p:sp>
        <p:nvSpPr>
          <p:cNvPr id="3" name="Content Placeholder 2"/>
          <p:cNvSpPr>
            <a:spLocks noGrp="1"/>
          </p:cNvSpPr>
          <p:nvPr>
            <p:ph idx="1"/>
          </p:nvPr>
        </p:nvSpPr>
        <p:spPr>
          <a:xfrm>
            <a:off x="990600" y="990600"/>
            <a:ext cx="7520940" cy="3579849"/>
          </a:xfrm>
        </p:spPr>
        <p:txBody>
          <a:bodyPr>
            <a:normAutofit fontScale="85000" lnSpcReduction="20000"/>
          </a:bodyPr>
          <a:lstStyle/>
          <a:p>
            <a:pPr marL="466344" lvl="3" indent="0">
              <a:buNone/>
            </a:pPr>
            <a:r>
              <a:rPr lang="en-US" sz="2100" b="1" dirty="0" smtClean="0"/>
              <a:t>Bernard </a:t>
            </a:r>
            <a:r>
              <a:rPr lang="en-US" sz="2100" b="1" dirty="0"/>
              <a:t>Williams  said:</a:t>
            </a:r>
          </a:p>
          <a:p>
            <a:pPr lvl="5"/>
            <a:r>
              <a:rPr lang="en-US" sz="2400" dirty="0"/>
              <a:t>If there is such a thing as the truth about the subject matter of ethics…why is there any expectation that it should be simple.  In particular, why should it be conceptually simple, using only one or two ethical concepts, such as duty or good state of affairs rather than many?  Perhaps we need as many concepts to describe it as we find, we need and no fewer (Williams,1985:17</a:t>
            </a:r>
            <a:r>
              <a:rPr lang="en-US" sz="2400" dirty="0" smtClean="0"/>
              <a:t>).</a:t>
            </a:r>
          </a:p>
          <a:p>
            <a:pPr marL="0" indent="0"/>
            <a:r>
              <a:rPr lang="en-US" sz="2100" dirty="0"/>
              <a:t> </a:t>
            </a:r>
            <a:r>
              <a:rPr lang="en-US" sz="2100" dirty="0" smtClean="0"/>
              <a:t>            Others who have embraced Pluralistic </a:t>
            </a:r>
            <a:r>
              <a:rPr lang="en-US" sz="2100" dirty="0"/>
              <a:t>models</a:t>
            </a:r>
          </a:p>
          <a:p>
            <a:pPr lvl="4"/>
            <a:r>
              <a:rPr lang="en-US" sz="2100" b="1" dirty="0"/>
              <a:t>Robert Louden</a:t>
            </a:r>
          </a:p>
          <a:p>
            <a:pPr lvl="4"/>
            <a:r>
              <a:rPr lang="en-US" sz="2100" b="1" dirty="0"/>
              <a:t>Nancy Sherman </a:t>
            </a:r>
          </a:p>
          <a:p>
            <a:pPr lvl="4"/>
            <a:r>
              <a:rPr lang="en-US" sz="2100" b="1" dirty="0" smtClean="0"/>
              <a:t>Catherine Elgin</a:t>
            </a:r>
          </a:p>
          <a:p>
            <a:pPr lvl="4"/>
            <a:r>
              <a:rPr lang="en-US" sz="2100" b="1" dirty="0" smtClean="0"/>
              <a:t>James Moor</a:t>
            </a:r>
            <a:endParaRPr lang="en-US" sz="2100" b="1" dirty="0"/>
          </a:p>
          <a:p>
            <a:pPr lvl="4">
              <a:buFont typeface="Wingdings" panose="05000000000000000000" pitchFamily="2" charset="2"/>
              <a:buChar char="q"/>
            </a:pPr>
            <a:endParaRPr lang="en-US" sz="2600" dirty="0"/>
          </a:p>
          <a:p>
            <a:pPr lvl="2">
              <a:buFont typeface="Arial" panose="020B0604020202020204" pitchFamily="34" charset="0"/>
              <a:buChar char="•"/>
            </a:pPr>
            <a:endParaRPr lang="en-US" sz="2100" b="1" dirty="0"/>
          </a:p>
          <a:p>
            <a:pPr lvl="2">
              <a:buFont typeface="Arial" panose="020B0604020202020204" pitchFamily="34" charset="0"/>
              <a:buChar char="•"/>
            </a:pPr>
            <a:endParaRPr lang="en-US" sz="2100" b="1" dirty="0" smtClean="0"/>
          </a:p>
          <a:p>
            <a:pPr lvl="1">
              <a:buFont typeface="Arial" panose="020B0604020202020204" pitchFamily="34" charset="0"/>
              <a:buChar char="•"/>
            </a:pPr>
            <a:endParaRPr lang="en-US" dirty="0"/>
          </a:p>
        </p:txBody>
      </p:sp>
    </p:spTree>
    <p:extLst>
      <p:ext uri="{BB962C8B-B14F-4D97-AF65-F5344CB8AC3E}">
        <p14:creationId xmlns:p14="http://schemas.microsoft.com/office/powerpoint/2010/main" val="4164447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Using the virtues</a:t>
            </a:r>
            <a:endParaRPr lang="en-US" dirty="0"/>
          </a:p>
        </p:txBody>
      </p:sp>
      <p:sp>
        <p:nvSpPr>
          <p:cNvPr id="3" name="Content Placeholder 2"/>
          <p:cNvSpPr>
            <a:spLocks noGrp="1"/>
          </p:cNvSpPr>
          <p:nvPr>
            <p:ph idx="1"/>
          </p:nvPr>
        </p:nvSpPr>
        <p:spPr/>
        <p:txBody>
          <a:bodyPr>
            <a:normAutofit fontScale="85000" lnSpcReduction="20000"/>
          </a:bodyPr>
          <a:lstStyle/>
          <a:p>
            <a:pPr>
              <a:buFont typeface="Arial" panose="020B0604020202020204" pitchFamily="34" charset="0"/>
              <a:buChar char="•"/>
            </a:pPr>
            <a:r>
              <a:rPr lang="en-US" dirty="0"/>
              <a:t>Ideally, the Data Scientist should take on the role of epistemic agent. I claim that if we are going to use Big Data for predictive analytics, Data Scientists, have the obligation to set goals of transparency that will increase the ethically responsible use of the data.  </a:t>
            </a:r>
            <a:endParaRPr lang="en-US" dirty="0" smtClean="0"/>
          </a:p>
          <a:p>
            <a:pPr>
              <a:buFont typeface="Arial" panose="020B0604020202020204" pitchFamily="34" charset="0"/>
              <a:buChar char="•"/>
            </a:pPr>
            <a:r>
              <a:rPr lang="en-US" dirty="0" smtClean="0"/>
              <a:t>The </a:t>
            </a:r>
            <a:r>
              <a:rPr lang="en-US" dirty="0"/>
              <a:t>Data Scientist, </a:t>
            </a:r>
            <a:r>
              <a:rPr lang="en-US" dirty="0" smtClean="0"/>
              <a:t>as an epistemic agent</a:t>
            </a:r>
            <a:r>
              <a:rPr lang="en-US" dirty="0"/>
              <a:t>, working within an epistemic </a:t>
            </a:r>
            <a:r>
              <a:rPr lang="en-US" dirty="0" smtClean="0"/>
              <a:t>community  could develop </a:t>
            </a:r>
            <a:r>
              <a:rPr lang="en-US" dirty="0"/>
              <a:t>and deploy a variety of methods, mech­anisms, heuristics and habits that enable her to credit or discredit wide swaths of inputs </a:t>
            </a:r>
            <a:r>
              <a:rPr lang="en-US" dirty="0" smtClean="0"/>
              <a:t>efficiently. </a:t>
            </a:r>
            <a:r>
              <a:rPr lang="en-US" dirty="0"/>
              <a:t>The critical point is that her beliefs are products of her reflective endorse­ment. </a:t>
            </a:r>
            <a:endParaRPr lang="en-US" dirty="0" smtClean="0"/>
          </a:p>
          <a:p>
            <a:pPr>
              <a:buFont typeface="Arial" panose="020B0604020202020204" pitchFamily="34" charset="0"/>
              <a:buChar char="•"/>
            </a:pPr>
            <a:r>
              <a:rPr lang="en-US" dirty="0" smtClean="0"/>
              <a:t>As </a:t>
            </a:r>
            <a:r>
              <a:rPr lang="en-US" dirty="0"/>
              <a:t>a member of a “realm of ends”, the agent realizes that the exercise of epistemic virtues leads to these beliefs. </a:t>
            </a:r>
            <a:r>
              <a:rPr lang="en-US" dirty="0" smtClean="0"/>
              <a:t>“What </a:t>
            </a:r>
            <a:r>
              <a:rPr lang="en-US" dirty="0"/>
              <a:t>makes the epistemic agent responsible for her beliefs is that she takes responsibility for them and makes a case for </a:t>
            </a:r>
            <a:r>
              <a:rPr lang="en-US" dirty="0" smtClean="0"/>
              <a:t>them”(Elgin, 2013).  </a:t>
            </a:r>
          </a:p>
          <a:p>
            <a:pPr>
              <a:buFont typeface="Arial" panose="020B0604020202020204" pitchFamily="34" charset="0"/>
              <a:buChar char="•"/>
            </a:pPr>
            <a:r>
              <a:rPr lang="en-US" dirty="0" smtClean="0"/>
              <a:t>Being </a:t>
            </a:r>
            <a:r>
              <a:rPr lang="en-US" dirty="0"/>
              <a:t>able to respond to the dynamism, the flux and flow, of Big Data projects suggests that the </a:t>
            </a:r>
            <a:r>
              <a:rPr lang="en-US" dirty="0" smtClean="0"/>
              <a:t>Data Scientist </a:t>
            </a:r>
            <a:r>
              <a:rPr lang="en-US" dirty="0"/>
              <a:t>not suppose in advance or be bound by one approach. </a:t>
            </a:r>
            <a:endParaRPr lang="en-US" dirty="0" smtClean="0"/>
          </a:p>
          <a:p>
            <a:pPr>
              <a:buFont typeface="Arial" panose="020B0604020202020204" pitchFamily="34" charset="0"/>
              <a:buChar char="•"/>
            </a:pPr>
            <a:r>
              <a:rPr lang="en-US" dirty="0" smtClean="0"/>
              <a:t>Using </a:t>
            </a:r>
            <a:r>
              <a:rPr lang="en-US" dirty="0"/>
              <a:t>the virtues </a:t>
            </a:r>
            <a:r>
              <a:rPr lang="en-US" dirty="0" smtClean="0"/>
              <a:t> such as intellectual </a:t>
            </a:r>
            <a:r>
              <a:rPr lang="en-US" dirty="0"/>
              <a:t>courage and open-mindedness enables her to respond better to the flux and flow of the Big Data projects.  Working through the messiness guided by the virtues, she should reach an understanding of how the emergent patterns and predictions might affect individuals and society within given contexts.  These she should communicate to others in her epistemic community.</a:t>
            </a:r>
          </a:p>
          <a:p>
            <a:endParaRPr lang="en-US" dirty="0"/>
          </a:p>
        </p:txBody>
      </p:sp>
    </p:spTree>
    <p:extLst>
      <p:ext uri="{BB962C8B-B14F-4D97-AF65-F5344CB8AC3E}">
        <p14:creationId xmlns:p14="http://schemas.microsoft.com/office/powerpoint/2010/main" val="371095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Epistemic communities of big data</a:t>
            </a:r>
            <a:endParaRPr lang="en-US" dirty="0"/>
          </a:p>
        </p:txBody>
      </p:sp>
      <p:sp>
        <p:nvSpPr>
          <p:cNvPr id="3" name="Content Placeholder 2"/>
          <p:cNvSpPr>
            <a:spLocks noGrp="1"/>
          </p:cNvSpPr>
          <p:nvPr>
            <p:ph idx="1"/>
          </p:nvPr>
        </p:nvSpPr>
        <p:spPr>
          <a:xfrm>
            <a:off x="822960" y="1100628"/>
            <a:ext cx="7520940" cy="4080972"/>
          </a:xfrm>
        </p:spPr>
        <p:txBody>
          <a:bodyPr>
            <a:normAutofit fontScale="92500" lnSpcReduction="10000"/>
          </a:bodyPr>
          <a:lstStyle/>
          <a:p>
            <a:pPr>
              <a:buFont typeface="Arial" panose="020B0604020202020204" pitchFamily="34" charset="0"/>
              <a:buChar char="•"/>
            </a:pPr>
            <a:r>
              <a:rPr lang="en-US" sz="2000" dirty="0"/>
              <a:t>In Big Data, there can be overlapping communities of ethicists, social scientists, statisticians, economists and the wisdom of crowds who will put forth differing perspectives. </a:t>
            </a:r>
            <a:endParaRPr lang="en-US" sz="2000" dirty="0" smtClean="0"/>
          </a:p>
          <a:p>
            <a:pPr>
              <a:buFont typeface="Arial" panose="020B0604020202020204" pitchFamily="34" charset="0"/>
              <a:buChar char="•"/>
            </a:pPr>
            <a:r>
              <a:rPr lang="en-US" sz="2000" dirty="0" smtClean="0"/>
              <a:t>They may not all share the same beliefs</a:t>
            </a:r>
          </a:p>
          <a:p>
            <a:pPr>
              <a:buFont typeface="Arial" panose="020B0604020202020204" pitchFamily="34" charset="0"/>
              <a:buChar char="•"/>
            </a:pPr>
            <a:r>
              <a:rPr lang="en-US" sz="2000" dirty="0" smtClean="0"/>
              <a:t>Different stakeholders </a:t>
            </a:r>
            <a:r>
              <a:rPr lang="en-US" sz="2000" dirty="0"/>
              <a:t>bring different epistemic goals to the table. The predictive analytics used might be comparable, but how they are interpreted and their context is quite different if you are predicting what shoes to buy or where the next famine will </a:t>
            </a:r>
            <a:r>
              <a:rPr lang="en-US" sz="2000" dirty="0" smtClean="0"/>
              <a:t>strike because the consequences are less harmful in the </a:t>
            </a:r>
            <a:r>
              <a:rPr lang="en-US" sz="2000" dirty="0" smtClean="0"/>
              <a:t>former.</a:t>
            </a:r>
          </a:p>
          <a:p>
            <a:pPr>
              <a:buFont typeface="Arial" panose="020B0604020202020204" pitchFamily="34" charset="0"/>
              <a:buChar char="•"/>
            </a:pPr>
            <a:r>
              <a:rPr lang="en-US" sz="2000" dirty="0" smtClean="0"/>
              <a:t>These </a:t>
            </a:r>
            <a:r>
              <a:rPr lang="en-US" sz="2000" dirty="0"/>
              <a:t>teams produce epistemic content . To turn that content into knowledge requires “effective transformative criticism by differently situated epistemic agents who share epistemic standards” according to Helen Longino, a Philosopher of </a:t>
            </a:r>
            <a:r>
              <a:rPr lang="en-US" sz="2000" dirty="0" smtClean="0"/>
              <a:t>Science.</a:t>
            </a:r>
            <a:endParaRPr lang="en-US" sz="2000" dirty="0"/>
          </a:p>
        </p:txBody>
      </p:sp>
    </p:spTree>
    <p:extLst>
      <p:ext uri="{BB962C8B-B14F-4D97-AF65-F5344CB8AC3E}">
        <p14:creationId xmlns:p14="http://schemas.microsoft.com/office/powerpoint/2010/main" val="828132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Concluding remarks</a:t>
            </a:r>
            <a:endParaRPr lang="en-US" b="1" dirty="0"/>
          </a:p>
        </p:txBody>
      </p:sp>
      <p:sp>
        <p:nvSpPr>
          <p:cNvPr id="3" name="Content Placeholder 2"/>
          <p:cNvSpPr>
            <a:spLocks noGrp="1"/>
          </p:cNvSpPr>
          <p:nvPr>
            <p:ph idx="1"/>
          </p:nvPr>
        </p:nvSpPr>
        <p:spPr>
          <a:xfrm>
            <a:off x="838200" y="1066800"/>
            <a:ext cx="7520940" cy="3579849"/>
          </a:xfrm>
        </p:spPr>
        <p:txBody>
          <a:bodyPr>
            <a:normAutofit fontScale="92500" lnSpcReduction="20000"/>
          </a:bodyPr>
          <a:lstStyle/>
          <a:p>
            <a:pPr>
              <a:buFont typeface="Wingdings" panose="05000000000000000000" pitchFamily="2" charset="2"/>
              <a:buChar char="q"/>
            </a:pPr>
            <a:r>
              <a:rPr lang="en-US" sz="2000" dirty="0"/>
              <a:t>I have grounded my discussion of Big Data in the virtues in order to demonstrate that epistemic communities led by virtuous Data Scientists will bring us one step closer to integrating non-epistemic and epistemic values with the goal of doing what is good and right and responsible. </a:t>
            </a:r>
          </a:p>
          <a:p>
            <a:pPr>
              <a:buFont typeface="Wingdings" panose="05000000000000000000" pitchFamily="2" charset="2"/>
              <a:buChar char="q"/>
            </a:pPr>
            <a:r>
              <a:rPr lang="en-US" sz="2000" dirty="0"/>
              <a:t>Catherine Elgin (2013:145) reminds us that some virtues are vindicated by what we have come to understand about our epistemic situation because as we learn more about topics, we learn more about how to learn about them . </a:t>
            </a:r>
          </a:p>
          <a:p>
            <a:pPr>
              <a:buFont typeface="Wingdings" panose="05000000000000000000" pitchFamily="2" charset="2"/>
              <a:buChar char="q"/>
            </a:pPr>
            <a:r>
              <a:rPr lang="en-US" sz="2000" dirty="0"/>
              <a:t>As we discover biases and limitations in old methods, we turn to new ones.  In our attempt to advance our understanding and correct perceived weaknesses in old methods, we must not blindly rush to the other extreme without careful analysis.</a:t>
            </a:r>
          </a:p>
          <a:p>
            <a:pPr>
              <a:buFont typeface="Arial" panose="020B0604020202020204" pitchFamily="34" charset="0"/>
              <a:buChar char="•"/>
            </a:pPr>
            <a:endParaRPr lang="en-US" dirty="0"/>
          </a:p>
        </p:txBody>
      </p:sp>
    </p:spTree>
    <p:extLst>
      <p:ext uri="{BB962C8B-B14F-4D97-AF65-F5344CB8AC3E}">
        <p14:creationId xmlns:p14="http://schemas.microsoft.com/office/powerpoint/2010/main" val="50425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Concluding remarks</a:t>
            </a:r>
            <a:endParaRPr lang="en-US" b="1" dirty="0"/>
          </a:p>
        </p:txBody>
      </p:sp>
      <p:sp>
        <p:nvSpPr>
          <p:cNvPr id="3" name="Content Placeholder 2"/>
          <p:cNvSpPr>
            <a:spLocks noGrp="1"/>
          </p:cNvSpPr>
          <p:nvPr>
            <p:ph idx="1"/>
          </p:nvPr>
        </p:nvSpPr>
        <p:spPr>
          <a:xfrm>
            <a:off x="822960" y="1100628"/>
            <a:ext cx="7520940" cy="4080972"/>
          </a:xfrm>
        </p:spPr>
        <p:txBody>
          <a:bodyPr>
            <a:noAutofit/>
          </a:bodyPr>
          <a:lstStyle/>
          <a:p>
            <a:pPr>
              <a:buFont typeface="Wingdings" panose="05000000000000000000" pitchFamily="2" charset="2"/>
              <a:buChar char="q"/>
            </a:pPr>
            <a:r>
              <a:rPr lang="en-US" sz="2000" dirty="0"/>
              <a:t>The science of Big Data is relatively immature compared to that of atomic energy or climate control, for example.  </a:t>
            </a:r>
          </a:p>
          <a:p>
            <a:pPr>
              <a:buFont typeface="Wingdings" panose="05000000000000000000" pitchFamily="2" charset="2"/>
              <a:buChar char="q"/>
            </a:pPr>
            <a:r>
              <a:rPr lang="en-US" sz="2000" dirty="0"/>
              <a:t>The mature sciences that are as data driven as Big Data already incorporate experts and take a stand on ethical issues for the good of society.  </a:t>
            </a:r>
          </a:p>
          <a:p>
            <a:pPr>
              <a:buFont typeface="Wingdings" panose="05000000000000000000" pitchFamily="2" charset="2"/>
              <a:buChar char="q"/>
            </a:pPr>
            <a:r>
              <a:rPr lang="en-US" sz="2000" dirty="0"/>
              <a:t>Organizations such as the Union of Concerned Scientists form part of a professional community that serves to give scientists the clout they need to refute politicians and others who are trying to make decisions based on their own agendas.  </a:t>
            </a:r>
          </a:p>
          <a:p>
            <a:pPr>
              <a:buFont typeface="Wingdings" panose="05000000000000000000" pitchFamily="2" charset="2"/>
              <a:buChar char="q"/>
            </a:pPr>
            <a:r>
              <a:rPr lang="en-US" sz="2000" dirty="0"/>
              <a:t>In this immature science, because the predictions can be somewhat uncertain, Data Scientists are needed to help users understand what the data is, and is </a:t>
            </a:r>
            <a:r>
              <a:rPr lang="en-US" sz="2000" i="1" dirty="0"/>
              <a:t>not </a:t>
            </a:r>
            <a:r>
              <a:rPr lang="en-US" sz="2000" dirty="0"/>
              <a:t>contributing, to their particular context. </a:t>
            </a:r>
          </a:p>
          <a:p>
            <a:r>
              <a:rPr lang="en-US" sz="2000" dirty="0"/>
              <a:t> </a:t>
            </a:r>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940729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Concluding Remarks</a:t>
            </a:r>
            <a:endParaRPr lang="en-US" b="1" dirty="0"/>
          </a:p>
        </p:txBody>
      </p:sp>
      <p:sp>
        <p:nvSpPr>
          <p:cNvPr id="3" name="Content Placeholder 2"/>
          <p:cNvSpPr>
            <a:spLocks noGrp="1"/>
          </p:cNvSpPr>
          <p:nvPr>
            <p:ph idx="1"/>
          </p:nvPr>
        </p:nvSpPr>
        <p:spPr>
          <a:xfrm>
            <a:off x="822960" y="1100628"/>
            <a:ext cx="7520940" cy="4004772"/>
          </a:xfrm>
        </p:spPr>
        <p:txBody>
          <a:bodyPr>
            <a:normAutofit/>
          </a:bodyPr>
          <a:lstStyle/>
          <a:p>
            <a:r>
              <a:rPr lang="en-US" sz="1800" dirty="0"/>
              <a:t>Hopefully working within a community of virtuous epistemic agents with common goals, quants, Data Scientists, experts and users, will be able to:  </a:t>
            </a:r>
          </a:p>
          <a:p>
            <a:pPr marL="285750" lvl="0" indent="-285750">
              <a:buFont typeface="Wingdings" panose="05000000000000000000" pitchFamily="2" charset="2"/>
              <a:buChar char="q"/>
            </a:pPr>
            <a:r>
              <a:rPr lang="en-US" sz="1800" dirty="0">
                <a:solidFill>
                  <a:srgbClr val="C00000"/>
                </a:solidFill>
              </a:rPr>
              <a:t>Exhibit open-mindedness-</a:t>
            </a:r>
            <a:r>
              <a:rPr lang="en-US" sz="1800" dirty="0"/>
              <a:t>- take the generated patterns and predictions and put them into context, even if they seem counterintuitive at the time; </a:t>
            </a:r>
          </a:p>
          <a:p>
            <a:pPr lvl="0">
              <a:buFont typeface="Wingdings" panose="05000000000000000000" pitchFamily="2" charset="2"/>
              <a:buChar char="q"/>
            </a:pPr>
            <a:r>
              <a:rPr lang="en-US" sz="1800" dirty="0">
                <a:solidFill>
                  <a:srgbClr val="C00000"/>
                </a:solidFill>
              </a:rPr>
              <a:t>Exhibit rigor-</a:t>
            </a:r>
            <a:r>
              <a:rPr lang="en-US" sz="1800" dirty="0"/>
              <a:t>- validate the evidence to see if the predications have been true or are true. The reliability of the predictions may lead to trust;</a:t>
            </a:r>
          </a:p>
          <a:p>
            <a:pPr lvl="0">
              <a:buFont typeface="Wingdings" panose="05000000000000000000" pitchFamily="2" charset="2"/>
              <a:buChar char="q"/>
            </a:pPr>
            <a:r>
              <a:rPr lang="en-US" sz="1800" dirty="0">
                <a:solidFill>
                  <a:srgbClr val="C00000"/>
                </a:solidFill>
              </a:rPr>
              <a:t>Exhibit honesty-</a:t>
            </a:r>
            <a:r>
              <a:rPr lang="en-US" sz="1800" dirty="0"/>
              <a:t>- document and communicate to insure transparency of the process, distributed responsibility and the concept of open data.</a:t>
            </a:r>
          </a:p>
          <a:p>
            <a:r>
              <a:rPr lang="en-US" sz="1800" dirty="0"/>
              <a:t>Using the virtues will be a significant step forward in unpacking and mitigating the ethical issues arising out of the development and use of Big Data.  </a:t>
            </a:r>
          </a:p>
        </p:txBody>
      </p:sp>
    </p:spTree>
    <p:extLst>
      <p:ext uri="{BB962C8B-B14F-4D97-AF65-F5344CB8AC3E}">
        <p14:creationId xmlns:p14="http://schemas.microsoft.com/office/powerpoint/2010/main" val="2197103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References</a:t>
            </a:r>
            <a:endParaRPr lang="en-US" b="1" dirty="0"/>
          </a:p>
        </p:txBody>
      </p:sp>
      <p:sp>
        <p:nvSpPr>
          <p:cNvPr id="3" name="Content Placeholder 2"/>
          <p:cNvSpPr>
            <a:spLocks noGrp="1"/>
          </p:cNvSpPr>
          <p:nvPr>
            <p:ph idx="1"/>
          </p:nvPr>
        </p:nvSpPr>
        <p:spPr>
          <a:xfrm>
            <a:off x="822960" y="1100628"/>
            <a:ext cx="7520940" cy="4080972"/>
          </a:xfrm>
        </p:spPr>
        <p:txBody>
          <a:bodyPr>
            <a:normAutofit fontScale="70000" lnSpcReduction="20000"/>
          </a:bodyPr>
          <a:lstStyle/>
          <a:p>
            <a:r>
              <a:rPr lang="en-US" dirty="0"/>
              <a:t>Buchta, Heather. (Nov 25, 2014) How Did Data Get to Be So Big? Inside Counsel. Breaking News. </a:t>
            </a:r>
            <a:r>
              <a:rPr lang="en-US" u="sng" dirty="0">
                <a:hlinkClick r:id="rId3"/>
              </a:rPr>
              <a:t>http://www.insidecounsel.com/2014/11/25/how-did-data-get-to-be-so-big</a:t>
            </a:r>
            <a:r>
              <a:rPr lang="en-US" dirty="0"/>
              <a:t>  Accessed 6/1/15.</a:t>
            </a:r>
          </a:p>
          <a:p>
            <a:r>
              <a:rPr lang="en-US" dirty="0"/>
              <a:t>Elgin, Catherine Z. (2013) “Epistemic Agency” in Theory and Research in Education 11(2) Sage Publishing </a:t>
            </a:r>
            <a:r>
              <a:rPr lang="en-US" dirty="0" err="1"/>
              <a:t>Comapany</a:t>
            </a:r>
            <a:r>
              <a:rPr lang="en-US" dirty="0"/>
              <a:t>:  pp. 135–152 . DOI: 10.1177/1477878513485173. </a:t>
            </a:r>
          </a:p>
          <a:p>
            <a:r>
              <a:rPr lang="en-US" dirty="0"/>
              <a:t>EMC (2015) </a:t>
            </a:r>
            <a:r>
              <a:rPr lang="en-US" i="1" dirty="0"/>
              <a:t>Data Science and Big Data Analytics: Discovering, analyzing, Visualizing and Presenting Data.  </a:t>
            </a:r>
            <a:r>
              <a:rPr lang="en-US" dirty="0"/>
              <a:t>New York: Wiley.</a:t>
            </a:r>
          </a:p>
          <a:p>
            <a:r>
              <a:rPr lang="en-US" dirty="0"/>
              <a:t>Grodzinsky, Gumbus, Lilley, (2013) Will “smarter” marketing end social discrimination?   A critical review, Journal of Information, Communication and Ethics in Society, </a:t>
            </a:r>
            <a:r>
              <a:rPr lang="en-US" dirty="0" err="1"/>
              <a:t>vol</a:t>
            </a:r>
            <a:r>
              <a:rPr lang="en-US" dirty="0"/>
              <a:t> 11. Issue 3, pp. 132-143.</a:t>
            </a:r>
          </a:p>
          <a:p>
            <a:r>
              <a:rPr lang="en-US" dirty="0" err="1"/>
              <a:t>Kitchin</a:t>
            </a:r>
            <a:r>
              <a:rPr lang="en-US" dirty="0"/>
              <a:t>, Rob (2014) “Big Data, new epistemologies and paradigm shifts”.  Big Data and Society, Sage Publishing Co. April-June pp. 1-12. DOI: 10.1177/2053951714528481.</a:t>
            </a:r>
          </a:p>
          <a:p>
            <a:r>
              <a:rPr lang="en-US" dirty="0"/>
              <a:t>Lohr, Steve (2015) </a:t>
            </a:r>
            <a:r>
              <a:rPr lang="en-US" i="1" dirty="0"/>
              <a:t>Dataism.  </a:t>
            </a:r>
            <a:r>
              <a:rPr lang="en-US" dirty="0"/>
              <a:t>New York:  Harper Collins.</a:t>
            </a:r>
          </a:p>
          <a:p>
            <a:r>
              <a:rPr lang="en-US" dirty="0"/>
              <a:t>Mayer-Schonberger, V. and Cukier, K. ( 2013) Big Data: A revolution that will transform how we live, work and think. Houghton Mifflin Harcourt, Boston, NY </a:t>
            </a:r>
          </a:p>
          <a:p>
            <a:r>
              <a:rPr lang="en-US" dirty="0"/>
              <a:t> MIT Technology Review, (2013), </a:t>
            </a:r>
            <a:r>
              <a:rPr lang="en-US" u="sng" dirty="0">
                <a:hlinkClick r:id="rId4"/>
              </a:rPr>
              <a:t>http://www.technologyreview.com/view/519851/the-big-data-conundrum-how-to-define-it/</a:t>
            </a:r>
            <a:r>
              <a:rPr lang="en-US" dirty="0"/>
              <a:t> Accessed 10/3/13.</a:t>
            </a:r>
          </a:p>
          <a:p>
            <a:r>
              <a:rPr lang="en-US" dirty="0" err="1"/>
              <a:t>Shirky</a:t>
            </a:r>
            <a:r>
              <a:rPr lang="en-US" dirty="0"/>
              <a:t>, Clay (2009), Algorithmic </a:t>
            </a:r>
            <a:r>
              <a:rPr lang="en-US" dirty="0" err="1"/>
              <a:t>Authority,http</a:t>
            </a:r>
            <a:r>
              <a:rPr lang="en-US" dirty="0"/>
              <a:t>://p2pfoundation.net/</a:t>
            </a:r>
            <a:r>
              <a:rPr lang="en-US" dirty="0" err="1"/>
              <a:t>Algorithmic_Authority</a:t>
            </a:r>
            <a:r>
              <a:rPr lang="en-US" dirty="0"/>
              <a:t>, accessed 6/15/15.</a:t>
            </a:r>
          </a:p>
          <a:p>
            <a:r>
              <a:rPr lang="en-US" dirty="0"/>
              <a:t>Simon, Judith (2010), entanglement of trust and knowledge on the Web, Ethics </a:t>
            </a:r>
            <a:r>
              <a:rPr lang="en-US" dirty="0" err="1"/>
              <a:t>Inf</a:t>
            </a:r>
            <a:r>
              <a:rPr lang="en-US" dirty="0"/>
              <a:t> Technology, 12:343–355.DOI10.1007/s10676-010-9243-5.</a:t>
            </a:r>
          </a:p>
          <a:p>
            <a:r>
              <a:rPr lang="en-US" dirty="0"/>
              <a:t> Vance, Ashlee ( 2012 ) The Making of 1 Billion. Bloomberg Business Week. October 10, 2012</a:t>
            </a:r>
          </a:p>
          <a:p>
            <a:r>
              <a:rPr lang="en-US" dirty="0"/>
              <a:t>Williams, Bernard (1985). </a:t>
            </a:r>
            <a:r>
              <a:rPr lang="en-US" i="1" dirty="0"/>
              <a:t>Ethics and the Limits of Philosophy.</a:t>
            </a:r>
            <a:r>
              <a:rPr lang="en-US" dirty="0"/>
              <a:t> Cambridge MA:  Harvard University Press.</a:t>
            </a:r>
          </a:p>
          <a:p>
            <a:r>
              <a:rPr lang="en-US" dirty="0" err="1"/>
              <a:t>Zwitter</a:t>
            </a:r>
            <a:r>
              <a:rPr lang="en-US" dirty="0"/>
              <a:t>, Andrej (  2014 ) Big Data Ethics. Big Data &amp; Society July – December, 2014: 1 – 6.</a:t>
            </a:r>
          </a:p>
          <a:p>
            <a:endParaRPr lang="en-US" dirty="0"/>
          </a:p>
          <a:p>
            <a:endParaRPr lang="en-US" dirty="0"/>
          </a:p>
        </p:txBody>
      </p:sp>
    </p:spTree>
    <p:extLst>
      <p:ext uri="{BB962C8B-B14F-4D97-AF65-F5344CB8AC3E}">
        <p14:creationId xmlns:p14="http://schemas.microsoft.com/office/powerpoint/2010/main" val="3898893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Introduction</a:t>
            </a:r>
            <a:endParaRPr lang="en-US" b="1" dirty="0"/>
          </a:p>
        </p:txBody>
      </p:sp>
      <p:sp>
        <p:nvSpPr>
          <p:cNvPr id="3" name="Content Placeholder 2"/>
          <p:cNvSpPr>
            <a:spLocks noGrp="1"/>
          </p:cNvSpPr>
          <p:nvPr>
            <p:ph idx="1"/>
          </p:nvPr>
        </p:nvSpPr>
        <p:spPr>
          <a:xfrm>
            <a:off x="762000" y="1066800"/>
            <a:ext cx="7520940" cy="3579849"/>
          </a:xfrm>
        </p:spPr>
        <p:txBody>
          <a:bodyPr>
            <a:normAutofit fontScale="77500" lnSpcReduction="20000"/>
          </a:bodyPr>
          <a:lstStyle/>
          <a:p>
            <a:pPr marL="0" indent="0"/>
            <a:r>
              <a:rPr lang="en-US" sz="2600" dirty="0"/>
              <a:t>Given the increasing complexity of our data driven world, it  </a:t>
            </a:r>
            <a:r>
              <a:rPr lang="en-US" sz="2600" dirty="0" smtClean="0"/>
              <a:t>seems as if we </a:t>
            </a:r>
            <a:r>
              <a:rPr lang="en-US" sz="2600" dirty="0"/>
              <a:t>need all the ammunition in our philosophic arsenal to make sense of and </a:t>
            </a:r>
            <a:r>
              <a:rPr lang="en-US" sz="2600" dirty="0" smtClean="0"/>
              <a:t>to create </a:t>
            </a:r>
            <a:r>
              <a:rPr lang="en-US" sz="2600" dirty="0"/>
              <a:t>good policies for the “infosphere” </a:t>
            </a:r>
          </a:p>
          <a:p>
            <a:pPr lvl="1"/>
            <a:r>
              <a:rPr lang="en-US" sz="2600" b="1" dirty="0"/>
              <a:t>   where :</a:t>
            </a:r>
          </a:p>
          <a:p>
            <a:pPr lvl="3"/>
            <a:r>
              <a:rPr lang="en-US" sz="2600" b="1" dirty="0"/>
              <a:t>agents are both human and non-human, </a:t>
            </a:r>
          </a:p>
          <a:p>
            <a:pPr lvl="3"/>
            <a:r>
              <a:rPr lang="en-US" sz="2600" b="1" dirty="0"/>
              <a:t>where technology often trumps social values, </a:t>
            </a:r>
          </a:p>
          <a:p>
            <a:pPr lvl="3"/>
            <a:r>
              <a:rPr lang="en-US" sz="2600" b="1" dirty="0"/>
              <a:t>where patterns based solely on correlations are used to predict events that affect us all, </a:t>
            </a:r>
          </a:p>
          <a:p>
            <a:pPr lvl="3"/>
            <a:r>
              <a:rPr lang="en-US" sz="2600" b="1" dirty="0"/>
              <a:t>where scientific method gives way to purely inductive reasoning and </a:t>
            </a:r>
          </a:p>
          <a:p>
            <a:pPr lvl="3"/>
            <a:r>
              <a:rPr lang="en-US" sz="2600" b="1" dirty="0"/>
              <a:t>where experience is ignored or not consulted because of the belief that “more data is necessarily good data”.</a:t>
            </a:r>
          </a:p>
          <a:p>
            <a:endParaRPr lang="en-US" dirty="0"/>
          </a:p>
        </p:txBody>
      </p:sp>
    </p:spTree>
    <p:extLst>
      <p:ext uri="{BB962C8B-B14F-4D97-AF65-F5344CB8AC3E}">
        <p14:creationId xmlns:p14="http://schemas.microsoft.com/office/powerpoint/2010/main" val="319036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Characteristics of Big data</a:t>
            </a:r>
            <a:endParaRPr lang="en-US" dirty="0"/>
          </a:p>
        </p:txBody>
      </p:sp>
      <p:sp>
        <p:nvSpPr>
          <p:cNvPr id="3" name="Content Placeholder 2"/>
          <p:cNvSpPr>
            <a:spLocks noGrp="1"/>
          </p:cNvSpPr>
          <p:nvPr>
            <p:ph idx="1"/>
          </p:nvPr>
        </p:nvSpPr>
        <p:spPr/>
        <p:txBody>
          <a:bodyPr>
            <a:normAutofit fontScale="92500" lnSpcReduction="10000"/>
          </a:bodyPr>
          <a:lstStyle/>
          <a:p>
            <a:pPr>
              <a:buFont typeface="Arial" panose="020B0604020202020204" pitchFamily="34" charset="0"/>
              <a:buChar char="•"/>
            </a:pPr>
            <a:r>
              <a:rPr lang="en-US" sz="2800" dirty="0"/>
              <a:t>The central characteristics of Big Data are often referred to as the 3 v’s : </a:t>
            </a:r>
            <a:endParaRPr lang="en-US" sz="2800" dirty="0" smtClean="0"/>
          </a:p>
          <a:p>
            <a:pPr>
              <a:buFont typeface="Arial" panose="020B0604020202020204" pitchFamily="34" charset="0"/>
              <a:buChar char="•"/>
            </a:pPr>
            <a:r>
              <a:rPr lang="en-US" sz="2800" dirty="0" smtClean="0">
                <a:solidFill>
                  <a:schemeClr val="accent2"/>
                </a:solidFill>
              </a:rPr>
              <a:t>volume</a:t>
            </a:r>
            <a:r>
              <a:rPr lang="en-US" sz="2800" dirty="0" smtClean="0"/>
              <a:t> </a:t>
            </a:r>
            <a:r>
              <a:rPr lang="en-US" sz="2800" dirty="0"/>
              <a:t>(The quantity of data generated</a:t>
            </a:r>
            <a:r>
              <a:rPr lang="en-US" sz="2800" dirty="0" smtClean="0"/>
              <a:t>),</a:t>
            </a:r>
          </a:p>
          <a:p>
            <a:pPr>
              <a:buFont typeface="Arial" panose="020B0604020202020204" pitchFamily="34" charset="0"/>
              <a:buChar char="•"/>
            </a:pPr>
            <a:r>
              <a:rPr lang="en-US" sz="2800" dirty="0" smtClean="0">
                <a:solidFill>
                  <a:schemeClr val="accent2"/>
                </a:solidFill>
              </a:rPr>
              <a:t>velocity</a:t>
            </a:r>
            <a:r>
              <a:rPr lang="en-US" sz="2800" dirty="0" smtClean="0"/>
              <a:t> </a:t>
            </a:r>
            <a:r>
              <a:rPr lang="en-US" sz="2800" dirty="0"/>
              <a:t>(speed of generation and </a:t>
            </a:r>
            <a:r>
              <a:rPr lang="en-US" sz="2800" dirty="0" smtClean="0"/>
              <a:t>analysis)</a:t>
            </a:r>
          </a:p>
          <a:p>
            <a:pPr>
              <a:buFont typeface="Arial" panose="020B0604020202020204" pitchFamily="34" charset="0"/>
              <a:buChar char="•"/>
            </a:pPr>
            <a:r>
              <a:rPr lang="en-US" sz="2800" dirty="0" smtClean="0">
                <a:solidFill>
                  <a:schemeClr val="accent2"/>
                </a:solidFill>
              </a:rPr>
              <a:t>variety </a:t>
            </a:r>
            <a:r>
              <a:rPr lang="en-US" sz="2800" dirty="0"/>
              <a:t>(of sources), (traditional 3 v’s) and a 4</a:t>
            </a:r>
            <a:r>
              <a:rPr lang="en-US" sz="2800" baseline="30000" dirty="0"/>
              <a:t>th</a:t>
            </a:r>
            <a:r>
              <a:rPr lang="en-US" sz="2800" dirty="0"/>
              <a:t>, </a:t>
            </a:r>
            <a:endParaRPr lang="en-US" sz="2800" dirty="0" smtClean="0"/>
          </a:p>
          <a:p>
            <a:pPr>
              <a:buFont typeface="Arial" panose="020B0604020202020204" pitchFamily="34" charset="0"/>
              <a:buChar char="•"/>
            </a:pPr>
            <a:r>
              <a:rPr lang="en-US" sz="2800" dirty="0" smtClean="0">
                <a:solidFill>
                  <a:schemeClr val="accent2"/>
                </a:solidFill>
              </a:rPr>
              <a:t>veracity</a:t>
            </a:r>
            <a:r>
              <a:rPr lang="en-US" sz="2800" dirty="0" smtClean="0"/>
              <a:t> </a:t>
            </a:r>
            <a:r>
              <a:rPr lang="en-US" sz="2800" dirty="0"/>
              <a:t>(quality)   </a:t>
            </a:r>
            <a:endParaRPr lang="en-US" sz="2800" dirty="0" smtClean="0"/>
          </a:p>
          <a:p>
            <a:pPr>
              <a:buFont typeface="Arial" panose="020B0604020202020204" pitchFamily="34" charset="0"/>
              <a:buChar char="•"/>
            </a:pPr>
            <a:r>
              <a:rPr lang="en-US" sz="2800" dirty="0" smtClean="0"/>
              <a:t>They </a:t>
            </a:r>
            <a:r>
              <a:rPr lang="en-US" sz="2800" dirty="0"/>
              <a:t>raise a number ethical issues concerning its generation, collection and use.  </a:t>
            </a:r>
            <a:endParaRPr lang="en-US" sz="2800" dirty="0" smtClean="0"/>
          </a:p>
          <a:p>
            <a:pPr>
              <a:buFont typeface="Arial" panose="020B0604020202020204" pitchFamily="34" charset="0"/>
              <a:buChar char="•"/>
            </a:pPr>
            <a:endParaRPr lang="en-US" sz="2800" dirty="0"/>
          </a:p>
        </p:txBody>
      </p:sp>
    </p:spTree>
    <p:extLst>
      <p:ext uri="{BB962C8B-B14F-4D97-AF65-F5344CB8AC3E}">
        <p14:creationId xmlns:p14="http://schemas.microsoft.com/office/powerpoint/2010/main" val="202680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 V’s:  Volume, Velocity, variety</a:t>
            </a:r>
            <a:endParaRPr lang="en-US" dirty="0"/>
          </a:p>
        </p:txBody>
      </p:sp>
      <p:sp>
        <p:nvSpPr>
          <p:cNvPr id="3" name="Content Placeholder 2"/>
          <p:cNvSpPr>
            <a:spLocks noGrp="1"/>
          </p:cNvSpPr>
          <p:nvPr>
            <p:ph idx="1"/>
          </p:nvPr>
        </p:nvSpPr>
        <p:spPr/>
        <p:txBody>
          <a:bodyPr/>
          <a:lstStyle/>
          <a:p>
            <a:r>
              <a:rPr lang="en-US" dirty="0"/>
              <a:t>http://whatis.techtarget.com/definition/3Vs</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550" y="1524000"/>
            <a:ext cx="64389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79098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sp>
        <p:nvSpPr>
          <p:cNvPr id="3" name="Content Placeholder 2"/>
          <p:cNvSpPr>
            <a:spLocks noGrp="1"/>
          </p:cNvSpPr>
          <p:nvPr>
            <p:ph idx="1"/>
          </p:nvPr>
        </p:nvSpPr>
        <p:spPr>
          <a:xfrm>
            <a:off x="1066800" y="1143000"/>
            <a:ext cx="7520940" cy="3579849"/>
          </a:xfrm>
        </p:spPr>
        <p:txBody>
          <a:bodyPr>
            <a:normAutofit lnSpcReduction="10000"/>
          </a:bodyPr>
          <a:lstStyle/>
          <a:p>
            <a:pPr>
              <a:buFont typeface="Arial" panose="020B0604020202020204" pitchFamily="34" charset="0"/>
              <a:buChar char="•"/>
            </a:pPr>
            <a:r>
              <a:rPr lang="en-US" dirty="0" smtClean="0"/>
              <a:t>Is Big </a:t>
            </a:r>
            <a:r>
              <a:rPr lang="en-US" dirty="0"/>
              <a:t>Data just doing our old data mining on a larger scale with bigger data sets or do we have a real shift in the way we analyze data to inform our understanding of the world.   Kitchen writes “Big Data and new data analytics enable new approaches to data generation and analyses to be implemented that make it possible to ask and answer questions in new ways. </a:t>
            </a:r>
            <a:endParaRPr lang="en-US" dirty="0" smtClean="0"/>
          </a:p>
          <a:p>
            <a:pPr>
              <a:buFont typeface="Arial" panose="020B0604020202020204" pitchFamily="34" charset="0"/>
              <a:buChar char="•"/>
            </a:pPr>
            <a:r>
              <a:rPr lang="en-US" dirty="0" smtClean="0"/>
              <a:t>Rather </a:t>
            </a:r>
            <a:r>
              <a:rPr lang="en-US" dirty="0"/>
              <a:t>than seeking to extract insights from datasets limited by scope, </a:t>
            </a:r>
            <a:r>
              <a:rPr lang="en-US" dirty="0" smtClean="0"/>
              <a:t>temporality </a:t>
            </a:r>
            <a:r>
              <a:rPr lang="en-US" dirty="0"/>
              <a:t>and size, Big Data provides the counter problem of handling and analyzing enormous, dynamic, and varied datasets.” (Kitchen, 2014:10) </a:t>
            </a:r>
            <a:endParaRPr lang="en-US" dirty="0" smtClean="0"/>
          </a:p>
          <a:p>
            <a:pPr>
              <a:buFont typeface="Arial" panose="020B0604020202020204" pitchFamily="34" charset="0"/>
              <a:buChar char="•"/>
            </a:pPr>
            <a:r>
              <a:rPr lang="en-US" dirty="0" smtClean="0"/>
              <a:t>The </a:t>
            </a:r>
            <a:r>
              <a:rPr lang="en-US" dirty="0"/>
              <a:t>use of social graphs is such an approach. </a:t>
            </a:r>
            <a:r>
              <a:rPr lang="en-US" dirty="0" smtClean="0"/>
              <a:t>According </a:t>
            </a:r>
            <a:r>
              <a:rPr lang="en-US" dirty="0"/>
              <a:t>to Facebook executives the “social graph” is the most innovative feature of their enterprise because it can be plumbed for social data.  Facebook processes 2.7 billion “Likes”, 300 million photo uploads, 2.5 billion status uploads and other data daily in order to determine which ads to send out to its users. In essence it has become the world’s largest data crunching machine (Vance, 2012:67).  </a:t>
            </a:r>
          </a:p>
        </p:txBody>
      </p:sp>
    </p:spTree>
    <p:extLst>
      <p:ext uri="{BB962C8B-B14F-4D97-AF65-F5344CB8AC3E}">
        <p14:creationId xmlns:p14="http://schemas.microsoft.com/office/powerpoint/2010/main" val="2855748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Social Graph</a:t>
            </a:r>
            <a:endParaRPr lang="en-US" dirty="0"/>
          </a:p>
        </p:txBody>
      </p:sp>
      <p:sp>
        <p:nvSpPr>
          <p:cNvPr id="3" name="Content Placeholder 2"/>
          <p:cNvSpPr>
            <a:spLocks noGrp="1"/>
          </p:cNvSpPr>
          <p:nvPr>
            <p:ph idx="1"/>
          </p:nvPr>
        </p:nvSpPr>
        <p:spPr>
          <a:xfrm>
            <a:off x="822960" y="1371600"/>
            <a:ext cx="7520940" cy="3308877"/>
          </a:xfrm>
        </p:spPr>
        <p:txBody>
          <a:bodyPr/>
          <a:lstStyle/>
          <a:p>
            <a:r>
              <a:rPr lang="en-US" dirty="0" smtClean="0"/>
              <a:t>Actors are nodes;  Lines are ties</a:t>
            </a:r>
            <a:endParaRPr lang="en-US" dirty="0"/>
          </a:p>
        </p:txBody>
      </p:sp>
      <p:pic>
        <p:nvPicPr>
          <p:cNvPr id="1028" name="Picture 4" descr="C:\Users\Fran\AppData\Local\Microsoft\Windows\Temporary Internet Files\Content.IE5\TY6SDPUE\social_graph_eunice_cluster[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640" y="1828800"/>
            <a:ext cx="7428680"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000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Volume</a:t>
            </a:r>
            <a:endParaRPr lang="en-US" dirty="0"/>
          </a:p>
        </p:txBody>
      </p:sp>
      <p:sp>
        <p:nvSpPr>
          <p:cNvPr id="3" name="Content Placeholder 2"/>
          <p:cNvSpPr>
            <a:spLocks noGrp="1"/>
          </p:cNvSpPr>
          <p:nvPr>
            <p:ph idx="1"/>
          </p:nvPr>
        </p:nvSpPr>
        <p:spPr>
          <a:xfrm>
            <a:off x="822960" y="914400"/>
            <a:ext cx="7520940" cy="3766077"/>
          </a:xfrm>
        </p:spPr>
        <p:txBody>
          <a:bodyPr>
            <a:noAutofit/>
          </a:bodyPr>
          <a:lstStyle/>
          <a:p>
            <a:pPr>
              <a:buFont typeface="Arial" panose="020B0604020202020204" pitchFamily="34" charset="0"/>
              <a:buChar char="•"/>
            </a:pPr>
            <a:r>
              <a:rPr lang="en-US" sz="1200" dirty="0" smtClean="0"/>
              <a:t>How </a:t>
            </a:r>
            <a:r>
              <a:rPr lang="en-US" sz="1200" dirty="0"/>
              <a:t>much is necessary to retain for future use? </a:t>
            </a:r>
            <a:endParaRPr lang="en-US" sz="1200" dirty="0" smtClean="0"/>
          </a:p>
          <a:p>
            <a:pPr lvl="3">
              <a:buFont typeface="Arial" panose="020B0604020202020204" pitchFamily="34" charset="0"/>
              <a:buChar char="•"/>
            </a:pPr>
            <a:r>
              <a:rPr lang="en-US" sz="1200" b="1" dirty="0" smtClean="0"/>
              <a:t>The </a:t>
            </a:r>
            <a:r>
              <a:rPr lang="en-US" sz="1200" b="1" dirty="0"/>
              <a:t>sheer quantity of produced data has given rise to an industry of companies that will help you make sense of analysis results. </a:t>
            </a:r>
            <a:endParaRPr lang="en-US" sz="1200" b="1" dirty="0" smtClean="0"/>
          </a:p>
          <a:p>
            <a:pPr lvl="3">
              <a:buFont typeface="Arial" panose="020B0604020202020204" pitchFamily="34" charset="0"/>
              <a:buChar char="•"/>
            </a:pPr>
            <a:r>
              <a:rPr lang="en-US" sz="1200" b="1" dirty="0" smtClean="0"/>
              <a:t>They </a:t>
            </a:r>
            <a:r>
              <a:rPr lang="en-US" sz="1200" b="1" dirty="0"/>
              <a:t>have become adept at selective data crunching and have uncovered all kinds of patterns and correlations. For example, do we care that </a:t>
            </a:r>
            <a:r>
              <a:rPr lang="en-US" sz="1200" b="1" dirty="0" smtClean="0"/>
              <a:t>that </a:t>
            </a:r>
            <a:r>
              <a:rPr lang="en-US" sz="1200" b="1" dirty="0"/>
              <a:t>smokers tend to suffer less from carpal tunnel syndrome and vegetarians miss fewer flights.  Who knows?  But these companies are willing to tell us why this information may be useful in maximizing value for our business venture.  </a:t>
            </a:r>
          </a:p>
          <a:p>
            <a:pPr>
              <a:buFont typeface="Arial" panose="020B0604020202020204" pitchFamily="34" charset="0"/>
              <a:buChar char="•"/>
            </a:pPr>
            <a:r>
              <a:rPr lang="en-US" sz="1200" dirty="0" smtClean="0"/>
              <a:t>Those </a:t>
            </a:r>
            <a:r>
              <a:rPr lang="en-US" sz="1200" dirty="0"/>
              <a:t>who encourage us to believe that correlations are infallible may be ignoring the fact that their use in particular contexts may be dangerous.  </a:t>
            </a:r>
            <a:endParaRPr lang="en-US" sz="1200" dirty="0" smtClean="0"/>
          </a:p>
          <a:p>
            <a:pPr>
              <a:buFont typeface="Arial" panose="020B0604020202020204" pitchFamily="34" charset="0"/>
              <a:buChar char="•"/>
            </a:pPr>
            <a:r>
              <a:rPr lang="en-US" sz="1200" dirty="0" smtClean="0"/>
              <a:t>For </a:t>
            </a:r>
            <a:r>
              <a:rPr lang="en-US" sz="1200" dirty="0"/>
              <a:t>example, some results may give rise to the possibility of profiling based on age, race, sexual orientation or other characteristics and behaviors which when correlated could lead to discriminatory </a:t>
            </a:r>
            <a:r>
              <a:rPr lang="en-US" sz="1200" dirty="0" smtClean="0"/>
              <a:t>practices</a:t>
            </a:r>
          </a:p>
          <a:p>
            <a:pPr>
              <a:buFont typeface="Arial" panose="020B0604020202020204" pitchFamily="34" charset="0"/>
              <a:buChar char="•"/>
            </a:pPr>
            <a:r>
              <a:rPr lang="en-US" sz="1200" dirty="0" smtClean="0"/>
              <a:t>For </a:t>
            </a:r>
            <a:r>
              <a:rPr lang="en-US" sz="1200" dirty="0"/>
              <a:t>example, there is nothing to stop employers with access to data from determining the probability of illness or disease based on health and eating habits. These employees could then be viewed as expensive, a potential insurance risk and therefore non-desirable to the company.  Furthermore, when correlations lead to policy based on profiled categories the possibility for discrimination exists (See Grodzinsky et al, 2013</a:t>
            </a:r>
            <a:r>
              <a:rPr lang="en-US" sz="1200" dirty="0" smtClean="0"/>
              <a:t>).</a:t>
            </a:r>
          </a:p>
          <a:p>
            <a:pPr>
              <a:buFont typeface="Arial" panose="020B0604020202020204" pitchFamily="34" charset="0"/>
              <a:buChar char="•"/>
            </a:pPr>
            <a:r>
              <a:rPr lang="en-US" sz="1200" dirty="0" smtClean="0"/>
              <a:t>The </a:t>
            </a:r>
            <a:r>
              <a:rPr lang="en-US" sz="1200" dirty="0"/>
              <a:t>analytics  resulting from the volume of data should not preclude the data scientist from </a:t>
            </a:r>
            <a:r>
              <a:rPr lang="en-US" sz="1200" dirty="0" smtClean="0"/>
              <a:t> asking the ethical questions and interpreting </a:t>
            </a:r>
            <a:r>
              <a:rPr lang="en-US" sz="1200" dirty="0"/>
              <a:t>and re-contextualizing  the data in a beneficial rather than harmful way. </a:t>
            </a:r>
          </a:p>
          <a:p>
            <a:pPr>
              <a:buFont typeface="Arial" panose="020B0604020202020204" pitchFamily="34" charset="0"/>
              <a:buChar char="•"/>
            </a:pPr>
            <a:endParaRPr lang="en-US" sz="1200" dirty="0"/>
          </a:p>
          <a:p>
            <a:endParaRPr lang="en-US" sz="1200" dirty="0"/>
          </a:p>
        </p:txBody>
      </p:sp>
    </p:spTree>
    <p:extLst>
      <p:ext uri="{BB962C8B-B14F-4D97-AF65-F5344CB8AC3E}">
        <p14:creationId xmlns:p14="http://schemas.microsoft.com/office/powerpoint/2010/main" val="59432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3756</TotalTime>
  <Words>5350</Words>
  <Application>Microsoft Office PowerPoint</Application>
  <PresentationFormat>On-screen Show (4:3)</PresentationFormat>
  <Paragraphs>261</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Angles</vt:lpstr>
      <vt:lpstr>Why big data needs the virtues</vt:lpstr>
      <vt:lpstr>Outline </vt:lpstr>
      <vt:lpstr>Introduction</vt:lpstr>
      <vt:lpstr>Introduction</vt:lpstr>
      <vt:lpstr>Characteristics of Big data</vt:lpstr>
      <vt:lpstr>3 V’s:  Volume, Velocity, variety</vt:lpstr>
      <vt:lpstr>Volume</vt:lpstr>
      <vt:lpstr>The Social Graph</vt:lpstr>
      <vt:lpstr>Volume</vt:lpstr>
      <vt:lpstr>Velocity</vt:lpstr>
      <vt:lpstr>variety</vt:lpstr>
      <vt:lpstr>Big Data Sources</vt:lpstr>
      <vt:lpstr>Variety (continued)</vt:lpstr>
      <vt:lpstr>Veracity</vt:lpstr>
      <vt:lpstr>The value of Big data</vt:lpstr>
      <vt:lpstr>The value of big data: ethics gap</vt:lpstr>
      <vt:lpstr>Imperatives that drive big data</vt:lpstr>
      <vt:lpstr>Pendulum</vt:lpstr>
      <vt:lpstr>The Virtues</vt:lpstr>
      <vt:lpstr>The virtues</vt:lpstr>
      <vt:lpstr>Big data science</vt:lpstr>
      <vt:lpstr>Big Data Science</vt:lpstr>
      <vt:lpstr>The role of Big Data Scientists</vt:lpstr>
      <vt:lpstr>The role of big data scientists</vt:lpstr>
      <vt:lpstr>the computing context gap </vt:lpstr>
      <vt:lpstr>responsibility</vt:lpstr>
      <vt:lpstr>responsibility</vt:lpstr>
      <vt:lpstr>Intellectual virtues</vt:lpstr>
      <vt:lpstr>Using the virtues</vt:lpstr>
      <vt:lpstr>Using the virtues</vt:lpstr>
      <vt:lpstr>Epistemic communities of big data</vt:lpstr>
      <vt:lpstr>Concluding remarks</vt:lpstr>
      <vt:lpstr>Concluding remarks</vt:lpstr>
      <vt:lpstr>Concluding Remarks</vt:lpstr>
      <vt:lpstr>References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 through the lens of the virtues</dc:title>
  <dc:creator>Fran</dc:creator>
  <cp:lastModifiedBy>Fran</cp:lastModifiedBy>
  <cp:revision>75</cp:revision>
  <cp:lastPrinted>2016-04-29T13:34:14Z</cp:lastPrinted>
  <dcterms:created xsi:type="dcterms:W3CDTF">2015-06-03T15:49:09Z</dcterms:created>
  <dcterms:modified xsi:type="dcterms:W3CDTF">2016-04-29T22:13:52Z</dcterms:modified>
</cp:coreProperties>
</file>