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27"/>
  </p:handoutMasterIdLst>
  <p:sldIdLst>
    <p:sldId id="256" r:id="rId2"/>
    <p:sldId id="263" r:id="rId3"/>
    <p:sldId id="257" r:id="rId4"/>
    <p:sldId id="258" r:id="rId5"/>
    <p:sldId id="259" r:id="rId6"/>
    <p:sldId id="268" r:id="rId7"/>
    <p:sldId id="267" r:id="rId8"/>
    <p:sldId id="269" r:id="rId9"/>
    <p:sldId id="260" r:id="rId10"/>
    <p:sldId id="261" r:id="rId11"/>
    <p:sldId id="264" r:id="rId12"/>
    <p:sldId id="265" r:id="rId13"/>
    <p:sldId id="273" r:id="rId14"/>
    <p:sldId id="270" r:id="rId15"/>
    <p:sldId id="271" r:id="rId16"/>
    <p:sldId id="272" r:id="rId17"/>
    <p:sldId id="274" r:id="rId18"/>
    <p:sldId id="275" r:id="rId19"/>
    <p:sldId id="277" r:id="rId20"/>
    <p:sldId id="278" r:id="rId21"/>
    <p:sldId id="279" r:id="rId22"/>
    <p:sldId id="280" r:id="rId23"/>
    <p:sldId id="276" r:id="rId24"/>
    <p:sldId id="262" r:id="rId25"/>
    <p:sldId id="266" r:id="rId26"/>
  </p:sldIdLst>
  <p:sldSz cx="9144000" cy="6858000" type="screen4x3"/>
  <p:notesSz cx="6883400" cy="9906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26" d="100"/>
          <a:sy n="126" d="100"/>
        </p:scale>
        <p:origin x="-119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9054AAA-DB94-4DDF-997A-1F2DC1818C96}" type="doc">
      <dgm:prSet loTypeId="urn:microsoft.com/office/officeart/2005/8/layout/arrow5" loCatId="relationship" qsTypeId="urn:microsoft.com/office/officeart/2005/8/quickstyle/simple1" qsCatId="simple" csTypeId="urn:microsoft.com/office/officeart/2005/8/colors/accent1_2" csCatId="accent1" phldr="1"/>
      <dgm:spPr/>
      <dgm:t>
        <a:bodyPr/>
        <a:lstStyle/>
        <a:p>
          <a:endParaRPr lang="en-US"/>
        </a:p>
      </dgm:t>
    </dgm:pt>
    <dgm:pt modelId="{E03DE0D0-44E0-4965-BCB9-4A297D9928D2}">
      <dgm:prSet phldrT="[Text]" custT="1"/>
      <dgm:spPr/>
      <dgm:t>
        <a:bodyPr/>
        <a:lstStyle/>
        <a:p>
          <a:r>
            <a:rPr lang="sv-SE" sz="3200" b="1" dirty="0" smtClean="0"/>
            <a:t>Nyttan av verksamheten</a:t>
          </a:r>
          <a:endParaRPr lang="en-US" sz="3200" b="1" dirty="0"/>
        </a:p>
      </dgm:t>
    </dgm:pt>
    <dgm:pt modelId="{FD2062D7-5685-4B1C-A8C4-22A8AE96513F}" type="parTrans" cxnId="{2252EF8B-B822-4131-A9D4-4EE0AF14DD83}">
      <dgm:prSet/>
      <dgm:spPr/>
      <dgm:t>
        <a:bodyPr/>
        <a:lstStyle/>
        <a:p>
          <a:endParaRPr lang="en-US"/>
        </a:p>
      </dgm:t>
    </dgm:pt>
    <dgm:pt modelId="{3787A4A2-BFE9-483A-A9FD-7DD4F1F1BDDB}" type="sibTrans" cxnId="{2252EF8B-B822-4131-A9D4-4EE0AF14DD83}">
      <dgm:prSet/>
      <dgm:spPr/>
      <dgm:t>
        <a:bodyPr/>
        <a:lstStyle/>
        <a:p>
          <a:endParaRPr lang="en-US"/>
        </a:p>
      </dgm:t>
    </dgm:pt>
    <dgm:pt modelId="{BA23753D-5E03-4415-834E-D8451A9283B8}">
      <dgm:prSet phldrT="[Text]"/>
      <dgm:spPr/>
      <dgm:t>
        <a:bodyPr/>
        <a:lstStyle/>
        <a:p>
          <a:pPr algn="l"/>
          <a:r>
            <a:rPr lang="sv-SE" b="1" dirty="0" smtClean="0"/>
            <a:t>- Kostnader för anläggningen</a:t>
          </a:r>
        </a:p>
        <a:p>
          <a:pPr algn="l"/>
          <a:r>
            <a:rPr lang="sv-SE" b="1" dirty="0" smtClean="0"/>
            <a:t>- Skyddsåtgärder</a:t>
          </a:r>
        </a:p>
        <a:p>
          <a:pPr algn="l"/>
          <a:r>
            <a:rPr lang="sv-SE" b="1" dirty="0" smtClean="0"/>
            <a:t>- Skada på enskilda och allmänna intressen</a:t>
          </a:r>
          <a:endParaRPr lang="en-US" b="1" dirty="0"/>
        </a:p>
      </dgm:t>
    </dgm:pt>
    <dgm:pt modelId="{F66FD7B1-121E-422E-81C1-A6F491CDB233}" type="parTrans" cxnId="{A7EE7285-CB14-453B-BAEB-F6274D561862}">
      <dgm:prSet/>
      <dgm:spPr/>
      <dgm:t>
        <a:bodyPr/>
        <a:lstStyle/>
        <a:p>
          <a:endParaRPr lang="en-US"/>
        </a:p>
      </dgm:t>
    </dgm:pt>
    <dgm:pt modelId="{9D9B4F74-C3B4-4D1B-A96F-71C799307BCE}" type="sibTrans" cxnId="{A7EE7285-CB14-453B-BAEB-F6274D561862}">
      <dgm:prSet/>
      <dgm:spPr/>
      <dgm:t>
        <a:bodyPr/>
        <a:lstStyle/>
        <a:p>
          <a:endParaRPr lang="en-US"/>
        </a:p>
      </dgm:t>
    </dgm:pt>
    <dgm:pt modelId="{60EB947B-9F54-4ED3-808F-4C26C8B1DEDA}" type="pres">
      <dgm:prSet presAssocID="{89054AAA-DB94-4DDF-997A-1F2DC1818C96}" presName="diagram" presStyleCnt="0">
        <dgm:presLayoutVars>
          <dgm:dir/>
          <dgm:resizeHandles val="exact"/>
        </dgm:presLayoutVars>
      </dgm:prSet>
      <dgm:spPr/>
      <dgm:t>
        <a:bodyPr/>
        <a:lstStyle/>
        <a:p>
          <a:endParaRPr lang="en-US"/>
        </a:p>
      </dgm:t>
    </dgm:pt>
    <dgm:pt modelId="{17F83E95-0F06-4E1E-97BE-CBE515F156C6}" type="pres">
      <dgm:prSet presAssocID="{E03DE0D0-44E0-4965-BCB9-4A297D9928D2}" presName="arrow" presStyleLbl="node1" presStyleIdx="0" presStyleCnt="2">
        <dgm:presLayoutVars>
          <dgm:bulletEnabled val="1"/>
        </dgm:presLayoutVars>
      </dgm:prSet>
      <dgm:spPr/>
      <dgm:t>
        <a:bodyPr/>
        <a:lstStyle/>
        <a:p>
          <a:endParaRPr lang="en-US"/>
        </a:p>
      </dgm:t>
    </dgm:pt>
    <dgm:pt modelId="{72389002-3881-453D-AAE4-839C3E1CF3B8}" type="pres">
      <dgm:prSet presAssocID="{BA23753D-5E03-4415-834E-D8451A9283B8}" presName="arrow" presStyleLbl="node1" presStyleIdx="1" presStyleCnt="2">
        <dgm:presLayoutVars>
          <dgm:bulletEnabled val="1"/>
        </dgm:presLayoutVars>
      </dgm:prSet>
      <dgm:spPr/>
      <dgm:t>
        <a:bodyPr/>
        <a:lstStyle/>
        <a:p>
          <a:endParaRPr lang="en-US"/>
        </a:p>
      </dgm:t>
    </dgm:pt>
  </dgm:ptLst>
  <dgm:cxnLst>
    <dgm:cxn modelId="{A7EE7285-CB14-453B-BAEB-F6274D561862}" srcId="{89054AAA-DB94-4DDF-997A-1F2DC1818C96}" destId="{BA23753D-5E03-4415-834E-D8451A9283B8}" srcOrd="1" destOrd="0" parTransId="{F66FD7B1-121E-422E-81C1-A6F491CDB233}" sibTransId="{9D9B4F74-C3B4-4D1B-A96F-71C799307BCE}"/>
    <dgm:cxn modelId="{8AF7BEFF-E2C5-4C84-B2AA-187B8C365D2F}" type="presOf" srcId="{89054AAA-DB94-4DDF-997A-1F2DC1818C96}" destId="{60EB947B-9F54-4ED3-808F-4C26C8B1DEDA}" srcOrd="0" destOrd="0" presId="urn:microsoft.com/office/officeart/2005/8/layout/arrow5"/>
    <dgm:cxn modelId="{8EACAF78-F273-41EC-98A1-2916E95A739B}" type="presOf" srcId="{E03DE0D0-44E0-4965-BCB9-4A297D9928D2}" destId="{17F83E95-0F06-4E1E-97BE-CBE515F156C6}" srcOrd="0" destOrd="0" presId="urn:microsoft.com/office/officeart/2005/8/layout/arrow5"/>
    <dgm:cxn modelId="{2252EF8B-B822-4131-A9D4-4EE0AF14DD83}" srcId="{89054AAA-DB94-4DDF-997A-1F2DC1818C96}" destId="{E03DE0D0-44E0-4965-BCB9-4A297D9928D2}" srcOrd="0" destOrd="0" parTransId="{FD2062D7-5685-4B1C-A8C4-22A8AE96513F}" sibTransId="{3787A4A2-BFE9-483A-A9FD-7DD4F1F1BDDB}"/>
    <dgm:cxn modelId="{179F6F35-7143-463A-8E00-AC358E2DC3EF}" type="presOf" srcId="{BA23753D-5E03-4415-834E-D8451A9283B8}" destId="{72389002-3881-453D-AAE4-839C3E1CF3B8}" srcOrd="0" destOrd="0" presId="urn:microsoft.com/office/officeart/2005/8/layout/arrow5"/>
    <dgm:cxn modelId="{CB56DECF-9F0E-487F-966E-297609BE810B}" type="presParOf" srcId="{60EB947B-9F54-4ED3-808F-4C26C8B1DEDA}" destId="{17F83E95-0F06-4E1E-97BE-CBE515F156C6}" srcOrd="0" destOrd="0" presId="urn:microsoft.com/office/officeart/2005/8/layout/arrow5"/>
    <dgm:cxn modelId="{508C805A-1CBD-4BCD-8D07-42C059ABE5DD}" type="presParOf" srcId="{60EB947B-9F54-4ED3-808F-4C26C8B1DEDA}" destId="{72389002-3881-453D-AAE4-839C3E1CF3B8}" srcOrd="1" destOrd="0" presId="urn:microsoft.com/office/officeart/2005/8/layout/arrow5"/>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7F83E95-0F06-4E1E-97BE-CBE515F156C6}">
      <dsp:nvSpPr>
        <dsp:cNvPr id="0" name=""/>
        <dsp:cNvSpPr/>
      </dsp:nvSpPr>
      <dsp:spPr>
        <a:xfrm rot="16200000">
          <a:off x="702" y="261838"/>
          <a:ext cx="4002285" cy="4002285"/>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7584" tIns="227584" rIns="227584" bIns="227584" numCol="1" spcCol="1270" anchor="ctr" anchorCtr="0">
          <a:noAutofit/>
        </a:bodyPr>
        <a:lstStyle/>
        <a:p>
          <a:pPr lvl="0" algn="ctr" defTabSz="1422400">
            <a:lnSpc>
              <a:spcPct val="90000"/>
            </a:lnSpc>
            <a:spcBef>
              <a:spcPct val="0"/>
            </a:spcBef>
            <a:spcAft>
              <a:spcPct val="35000"/>
            </a:spcAft>
          </a:pPr>
          <a:r>
            <a:rPr lang="sv-SE" sz="3200" b="1" kern="1200" dirty="0" smtClean="0"/>
            <a:t>Nyttan av verksamheten</a:t>
          </a:r>
          <a:endParaRPr lang="en-US" sz="3200" b="1" kern="1200" dirty="0"/>
        </a:p>
      </dsp:txBody>
      <dsp:txXfrm rot="16200000">
        <a:off x="702" y="261838"/>
        <a:ext cx="4002285" cy="4002285"/>
      </dsp:txXfrm>
    </dsp:sp>
    <dsp:sp modelId="{72389002-3881-453D-AAE4-839C3E1CF3B8}">
      <dsp:nvSpPr>
        <dsp:cNvPr id="0" name=""/>
        <dsp:cNvSpPr/>
      </dsp:nvSpPr>
      <dsp:spPr>
        <a:xfrm rot="5400000">
          <a:off x="4226611" y="261838"/>
          <a:ext cx="4002285" cy="4002285"/>
        </a:xfrm>
        <a:prstGeom prst="downArrow">
          <a:avLst>
            <a:gd name="adj1" fmla="val 50000"/>
            <a:gd name="adj2" fmla="val 35000"/>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9352" tIns="149352" rIns="149352" bIns="149352" numCol="1" spcCol="1270" anchor="ctr" anchorCtr="0">
          <a:noAutofit/>
        </a:bodyPr>
        <a:lstStyle/>
        <a:p>
          <a:pPr lvl="0" algn="l" defTabSz="933450">
            <a:lnSpc>
              <a:spcPct val="90000"/>
            </a:lnSpc>
            <a:spcBef>
              <a:spcPct val="0"/>
            </a:spcBef>
            <a:spcAft>
              <a:spcPct val="35000"/>
            </a:spcAft>
          </a:pPr>
          <a:r>
            <a:rPr lang="sv-SE" sz="2100" b="1" kern="1200" dirty="0" smtClean="0"/>
            <a:t>- Kostnader för anläggningen</a:t>
          </a:r>
        </a:p>
        <a:p>
          <a:pPr lvl="0" algn="l" defTabSz="933450">
            <a:lnSpc>
              <a:spcPct val="90000"/>
            </a:lnSpc>
            <a:spcBef>
              <a:spcPct val="0"/>
            </a:spcBef>
            <a:spcAft>
              <a:spcPct val="35000"/>
            </a:spcAft>
          </a:pPr>
          <a:r>
            <a:rPr lang="sv-SE" sz="2100" b="1" kern="1200" dirty="0" smtClean="0"/>
            <a:t>- Skyddsåtgärder</a:t>
          </a:r>
        </a:p>
        <a:p>
          <a:pPr lvl="0" algn="l" defTabSz="933450">
            <a:lnSpc>
              <a:spcPct val="90000"/>
            </a:lnSpc>
            <a:spcBef>
              <a:spcPct val="0"/>
            </a:spcBef>
            <a:spcAft>
              <a:spcPct val="35000"/>
            </a:spcAft>
          </a:pPr>
          <a:r>
            <a:rPr lang="sv-SE" sz="2100" b="1" kern="1200" dirty="0" smtClean="0"/>
            <a:t>- Skada på enskilda och allmänna intressen</a:t>
          </a:r>
          <a:endParaRPr lang="en-US" sz="2100" b="1" kern="1200" dirty="0"/>
        </a:p>
      </dsp:txBody>
      <dsp:txXfrm rot="5400000">
        <a:off x="4226611" y="261838"/>
        <a:ext cx="4002285" cy="4002285"/>
      </dsp:txXfrm>
    </dsp:sp>
  </dsp:spTree>
</dsp:drawing>
</file>

<file path=ppt/diagrams/layout1.xml><?xml version="1.0" encoding="utf-8"?>
<dgm:layoutDef xmlns:dgm="http://schemas.openxmlformats.org/drawingml/2006/diagram" xmlns:a="http://schemas.openxmlformats.org/drawingml/2006/main" uniqueId="urn:microsoft.com/office/officeart/2005/8/layout/arrow5">
  <dgm:title val=""/>
  <dgm:desc val=""/>
  <dgm:catLst>
    <dgm:cat type="relationship" pri="6000"/>
    <dgm:cat type="process" pri="31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diagram">
    <dgm:varLst>
      <dgm:dir/>
      <dgm:resizeHandles val="exact"/>
    </dgm:varLst>
    <dgm:choose name="Name0">
      <dgm:if name="Name1" axis="ch" ptType="node" func="cnt" op="equ" val="2">
        <dgm:choose name="Name2">
          <dgm:if name="Name3" func="var" arg="dir" op="equ" val="norm">
            <dgm:alg type="cycle">
              <dgm:param type="rotPath" val="alongPath"/>
              <dgm:param type="stAng" val="270"/>
            </dgm:alg>
          </dgm:if>
          <dgm:else name="Name4">
            <dgm:alg type="cycle">
              <dgm:param type="rotPath" val="alongPath"/>
              <dgm:param type="stAng" val="90"/>
              <dgm:param type="spanAng" val="-360"/>
            </dgm:alg>
          </dgm:else>
        </dgm:choose>
      </dgm:if>
      <dgm:else name="Name5">
        <dgm:choose name="Name6">
          <dgm:if name="Name7" func="var" arg="dir" op="equ" val="norm">
            <dgm:alg type="cycle">
              <dgm:param type="rotPath" val="alongPath"/>
            </dgm:alg>
          </dgm:if>
          <dgm:else name="Name8">
            <dgm:alg type="cycle">
              <dgm:param type="rotPath" val="alongPath"/>
              <dgm:param type="spanAng" val="-360"/>
            </dgm:alg>
          </dgm:else>
        </dgm:choose>
      </dgm:else>
    </dgm:choose>
    <dgm:shape xmlns:r="http://schemas.openxmlformats.org/officeDocument/2006/relationships" r:blip="">
      <dgm:adjLst/>
    </dgm:shape>
    <dgm:presOf/>
    <dgm:choose name="Name9">
      <dgm:if name="Name10" axis="ch" ptType="node" func="cnt" op="lte" val="2">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 type="diam" refType="w" refFor="ch" refPtType="node" op="equ" fact="1.1"/>
        </dgm:constrLst>
      </dgm:if>
      <dgm:if name="Name11" axis="ch" ptType="node" func="cnt" op="equ" val="5">
        <dgm:constrLst>
          <dgm:constr type="primFontSz" for="ch" ptType="node" op="equ" val="65"/>
          <dgm:constr type="w" for="ch" ptType="node" refType="w"/>
          <dgm:constr type="h" for="ch" ptType="node" refType="w" refFor="ch" refPtType="node" op="equ"/>
          <dgm:constr type="sibSp" refType="w" refFor="ch" refPtType="node" fact="-0.2"/>
          <dgm:constr type="sibSp" refType="h" op="lte" fact="0.1"/>
        </dgm:constrLst>
      </dgm:if>
      <dgm:if name="Name12" axis="ch" ptType="node" func="cnt" op="equ" val="6">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3" axis="ch" ptType="node" func="cnt" op="equ" val="7">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if name="Name14" axis="ch" ptType="node" func="cnt" op="equ" val="8">
        <dgm:constrLst>
          <dgm:constr type="primFontSz" for="ch" ptType="node" op="equ" val="65"/>
          <dgm:constr type="w" for="ch" ptType="node" refType="w"/>
          <dgm:constr type="h" for="ch" ptType="node" refType="w" refFor="ch" refPtType="node" op="equ"/>
          <dgm:constr type="sibSp"/>
          <dgm:constr type="sibSp" refType="h" op="lte" fact="0.1"/>
        </dgm:constrLst>
      </dgm:if>
      <dgm:if name="Name15" axis="ch" ptType="node" func="cnt" op="gte" val="9">
        <dgm:constrLst>
          <dgm:constr type="primFontSz" for="ch" ptType="node" op="equ" val="65"/>
          <dgm:constr type="w" for="ch" ptType="node" refType="w"/>
          <dgm:constr type="h" for="ch" ptType="node" refType="w" refFor="ch" refPtType="node" op="equ"/>
          <dgm:constr type="sibSp" refType="w" refFor="ch" refPtType="node" fact="-0.1"/>
          <dgm:constr type="sibSp" refType="h" op="lte" fact="0.1"/>
        </dgm:constrLst>
      </dgm:if>
      <dgm:else name="Name16">
        <dgm:constrLst>
          <dgm:constr type="primFontSz" for="ch" ptType="node" op="equ" val="65"/>
          <dgm:constr type="w" for="ch" ptType="node" refType="w"/>
          <dgm:constr type="h" for="ch" ptType="node" refType="w" refFor="ch" refPtType="node" op="equ"/>
          <dgm:constr type="sibSp" refType="w" refFor="ch" refPtType="node" fact="-0.35"/>
        </dgm:constrLst>
      </dgm:else>
    </dgm:choose>
    <dgm:ruleLst/>
    <dgm:forEach name="Name17" axis="ch" ptType="node">
      <dgm:layoutNode name="arrow">
        <dgm:varLst>
          <dgm:bulletEnabled val="1"/>
        </dgm:varLst>
        <dgm:alg type="tx"/>
        <dgm:shape xmlns:r="http://schemas.openxmlformats.org/officeDocument/2006/relationships" type="downArrow" r:blip="">
          <dgm:adjLst>
            <dgm:adj idx="2" val="0.35"/>
          </dgm:adjLst>
        </dgm:shape>
        <dgm:presOf axis="desOrSelf" ptType="node"/>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82913" cy="495300"/>
          </a:xfrm>
          <a:prstGeom prst="rect">
            <a:avLst/>
          </a:prstGeom>
        </p:spPr>
        <p:txBody>
          <a:bodyPr vert="horz" lIns="91440" tIns="45720" rIns="91440" bIns="45720" rtlCol="0"/>
          <a:lstStyle>
            <a:lvl1pPr algn="l">
              <a:defRPr sz="1200"/>
            </a:lvl1pPr>
          </a:lstStyle>
          <a:p>
            <a:endParaRPr lang="en-US"/>
          </a:p>
        </p:txBody>
      </p:sp>
      <p:sp>
        <p:nvSpPr>
          <p:cNvPr id="3" name="Platshållare för datum 2"/>
          <p:cNvSpPr>
            <a:spLocks noGrp="1"/>
          </p:cNvSpPr>
          <p:nvPr>
            <p:ph type="dt" sz="quarter" idx="1"/>
          </p:nvPr>
        </p:nvSpPr>
        <p:spPr>
          <a:xfrm>
            <a:off x="3898900" y="0"/>
            <a:ext cx="2982913" cy="495300"/>
          </a:xfrm>
          <a:prstGeom prst="rect">
            <a:avLst/>
          </a:prstGeom>
        </p:spPr>
        <p:txBody>
          <a:bodyPr vert="horz" lIns="91440" tIns="45720" rIns="91440" bIns="45720" rtlCol="0"/>
          <a:lstStyle>
            <a:lvl1pPr algn="r">
              <a:defRPr sz="1200"/>
            </a:lvl1pPr>
          </a:lstStyle>
          <a:p>
            <a:fld id="{135993B2-021A-4479-AF67-8DA45F54EC1B}" type="datetimeFigureOut">
              <a:rPr lang="en-US" smtClean="0"/>
              <a:t>9/6/2011</a:t>
            </a:fld>
            <a:endParaRPr lang="en-US"/>
          </a:p>
        </p:txBody>
      </p:sp>
      <p:sp>
        <p:nvSpPr>
          <p:cNvPr id="4" name="Platshållare för sidfot 3"/>
          <p:cNvSpPr>
            <a:spLocks noGrp="1"/>
          </p:cNvSpPr>
          <p:nvPr>
            <p:ph type="ftr" sz="quarter" idx="2"/>
          </p:nvPr>
        </p:nvSpPr>
        <p:spPr>
          <a:xfrm>
            <a:off x="0" y="9409113"/>
            <a:ext cx="2982913" cy="495300"/>
          </a:xfrm>
          <a:prstGeom prst="rect">
            <a:avLst/>
          </a:prstGeom>
        </p:spPr>
        <p:txBody>
          <a:bodyPr vert="horz" lIns="91440" tIns="45720" rIns="91440" bIns="45720" rtlCol="0" anchor="b"/>
          <a:lstStyle>
            <a:lvl1pPr algn="l">
              <a:defRPr sz="1200"/>
            </a:lvl1pPr>
          </a:lstStyle>
          <a:p>
            <a:endParaRPr lang="en-US"/>
          </a:p>
        </p:txBody>
      </p:sp>
      <p:sp>
        <p:nvSpPr>
          <p:cNvPr id="5" name="Platshållare för bildnummer 4"/>
          <p:cNvSpPr>
            <a:spLocks noGrp="1"/>
          </p:cNvSpPr>
          <p:nvPr>
            <p:ph type="sldNum" sz="quarter" idx="3"/>
          </p:nvPr>
        </p:nvSpPr>
        <p:spPr>
          <a:xfrm>
            <a:off x="3898900" y="9409113"/>
            <a:ext cx="2982913" cy="495300"/>
          </a:xfrm>
          <a:prstGeom prst="rect">
            <a:avLst/>
          </a:prstGeom>
        </p:spPr>
        <p:txBody>
          <a:bodyPr vert="horz" lIns="91440" tIns="45720" rIns="91440" bIns="45720" rtlCol="0" anchor="b"/>
          <a:lstStyle>
            <a:lvl1pPr algn="r">
              <a:defRPr sz="1200"/>
            </a:lvl1pPr>
          </a:lstStyle>
          <a:p>
            <a:fld id="{CD276C0C-E448-4E65-B7B9-12C2F369B525}" type="slidenum">
              <a:rPr lang="en-US" smtClean="0"/>
              <a:t>‹#›</a:t>
            </a:fld>
            <a:endParaRPr lang="en-US"/>
          </a:p>
        </p:txBody>
      </p:sp>
    </p:spTree>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Rubrikbild">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2130425"/>
            <a:ext cx="7772400" cy="1470025"/>
          </a:xfrm>
        </p:spPr>
        <p:txBody>
          <a:bodyPr/>
          <a:lstStyle/>
          <a:p>
            <a:r>
              <a:rPr lang="sv-SE" smtClean="0"/>
              <a:t>Klicka här för att ändra format</a:t>
            </a:r>
            <a:endParaRPr lang="en-US"/>
          </a:p>
        </p:txBody>
      </p:sp>
      <p:sp>
        <p:nvSpPr>
          <p:cNvPr id="3" name="Underrubrik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sv-SE" smtClean="0"/>
              <a:t>Klicka här för att ändra format på underrubrik i bakgrunden</a:t>
            </a:r>
            <a:endParaRPr lang="en-US"/>
          </a:p>
        </p:txBody>
      </p:sp>
      <p:sp>
        <p:nvSpPr>
          <p:cNvPr id="4" name="Platshållare för datum 3"/>
          <p:cNvSpPr>
            <a:spLocks noGrp="1"/>
          </p:cNvSpPr>
          <p:nvPr>
            <p:ph type="dt" sz="half" idx="10"/>
          </p:nvPr>
        </p:nvSpPr>
        <p:spPr/>
        <p:txBody>
          <a:bodyPr/>
          <a:lstStyle/>
          <a:p>
            <a:fld id="{F64B2211-7563-41F8-A169-A6687C36FA4A}" type="datetimeFigureOut">
              <a:rPr lang="en-US" smtClean="0"/>
              <a:pPr/>
              <a:t>9/6/2011</a:t>
            </a:fld>
            <a:endParaRPr lang="en-US"/>
          </a:p>
        </p:txBody>
      </p:sp>
      <p:sp>
        <p:nvSpPr>
          <p:cNvPr id="5" name="Platshållare för sidfot 4"/>
          <p:cNvSpPr>
            <a:spLocks noGrp="1"/>
          </p:cNvSpPr>
          <p:nvPr>
            <p:ph type="ftr" sz="quarter" idx="11"/>
          </p:nvPr>
        </p:nvSpPr>
        <p:spPr/>
        <p:txBody>
          <a:bodyPr/>
          <a:lstStyle/>
          <a:p>
            <a:endParaRPr lang="en-US"/>
          </a:p>
        </p:txBody>
      </p:sp>
      <p:sp>
        <p:nvSpPr>
          <p:cNvPr id="6" name="Platshållare för bildnummer 5"/>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Rubrik och lodrät text">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US"/>
          </a:p>
        </p:txBody>
      </p:sp>
      <p:sp>
        <p:nvSpPr>
          <p:cNvPr id="3" name="Platshållare för lodrät text 2"/>
          <p:cNvSpPr>
            <a:spLocks noGrp="1"/>
          </p:cNvSpPr>
          <p:nvPr>
            <p:ph type="body" orient="vert" idx="1"/>
          </p:nvPr>
        </p:nvSpPr>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datum 3"/>
          <p:cNvSpPr>
            <a:spLocks noGrp="1"/>
          </p:cNvSpPr>
          <p:nvPr>
            <p:ph type="dt" sz="half" idx="10"/>
          </p:nvPr>
        </p:nvSpPr>
        <p:spPr/>
        <p:txBody>
          <a:bodyPr/>
          <a:lstStyle/>
          <a:p>
            <a:fld id="{F64B2211-7563-41F8-A169-A6687C36FA4A}" type="datetimeFigureOut">
              <a:rPr lang="en-US" smtClean="0"/>
              <a:pPr/>
              <a:t>9/6/2011</a:t>
            </a:fld>
            <a:endParaRPr lang="en-US"/>
          </a:p>
        </p:txBody>
      </p:sp>
      <p:sp>
        <p:nvSpPr>
          <p:cNvPr id="5" name="Platshållare för sidfot 4"/>
          <p:cNvSpPr>
            <a:spLocks noGrp="1"/>
          </p:cNvSpPr>
          <p:nvPr>
            <p:ph type="ftr" sz="quarter" idx="11"/>
          </p:nvPr>
        </p:nvSpPr>
        <p:spPr/>
        <p:txBody>
          <a:bodyPr/>
          <a:lstStyle/>
          <a:p>
            <a:endParaRPr lang="en-US"/>
          </a:p>
        </p:txBody>
      </p:sp>
      <p:sp>
        <p:nvSpPr>
          <p:cNvPr id="6" name="Platshållare för bildnummer 5"/>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Lodrät rubrik och text">
    <p:spTree>
      <p:nvGrpSpPr>
        <p:cNvPr id="1" name=""/>
        <p:cNvGrpSpPr/>
        <p:nvPr/>
      </p:nvGrpSpPr>
      <p:grpSpPr>
        <a:xfrm>
          <a:off x="0" y="0"/>
          <a:ext cx="0" cy="0"/>
          <a:chOff x="0" y="0"/>
          <a:chExt cx="0" cy="0"/>
        </a:xfrm>
      </p:grpSpPr>
      <p:sp>
        <p:nvSpPr>
          <p:cNvPr id="2" name="Lodrät rubrik 1"/>
          <p:cNvSpPr>
            <a:spLocks noGrp="1"/>
          </p:cNvSpPr>
          <p:nvPr>
            <p:ph type="title" orient="vert"/>
          </p:nvPr>
        </p:nvSpPr>
        <p:spPr>
          <a:xfrm>
            <a:off x="6629400" y="274638"/>
            <a:ext cx="2057400" cy="5851525"/>
          </a:xfrm>
        </p:spPr>
        <p:txBody>
          <a:bodyPr vert="eaVert"/>
          <a:lstStyle/>
          <a:p>
            <a:r>
              <a:rPr lang="sv-SE" smtClean="0"/>
              <a:t>Klicka här för att ändra format</a:t>
            </a:r>
            <a:endParaRPr lang="en-US"/>
          </a:p>
        </p:txBody>
      </p:sp>
      <p:sp>
        <p:nvSpPr>
          <p:cNvPr id="3" name="Platshållare för lodrät text 2"/>
          <p:cNvSpPr>
            <a:spLocks noGrp="1"/>
          </p:cNvSpPr>
          <p:nvPr>
            <p:ph type="body" orient="vert" idx="1"/>
          </p:nvPr>
        </p:nvSpPr>
        <p:spPr>
          <a:xfrm>
            <a:off x="457200" y="274638"/>
            <a:ext cx="6019800" cy="5851525"/>
          </a:xfrm>
        </p:spPr>
        <p:txBody>
          <a:bodyPr vert="eaVert"/>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datum 3"/>
          <p:cNvSpPr>
            <a:spLocks noGrp="1"/>
          </p:cNvSpPr>
          <p:nvPr>
            <p:ph type="dt" sz="half" idx="10"/>
          </p:nvPr>
        </p:nvSpPr>
        <p:spPr/>
        <p:txBody>
          <a:bodyPr/>
          <a:lstStyle/>
          <a:p>
            <a:fld id="{F64B2211-7563-41F8-A169-A6687C36FA4A}" type="datetimeFigureOut">
              <a:rPr lang="en-US" smtClean="0"/>
              <a:pPr/>
              <a:t>9/6/2011</a:t>
            </a:fld>
            <a:endParaRPr lang="en-US"/>
          </a:p>
        </p:txBody>
      </p:sp>
      <p:sp>
        <p:nvSpPr>
          <p:cNvPr id="5" name="Platshållare för sidfot 4"/>
          <p:cNvSpPr>
            <a:spLocks noGrp="1"/>
          </p:cNvSpPr>
          <p:nvPr>
            <p:ph type="ftr" sz="quarter" idx="11"/>
          </p:nvPr>
        </p:nvSpPr>
        <p:spPr/>
        <p:txBody>
          <a:bodyPr/>
          <a:lstStyle/>
          <a:p>
            <a:endParaRPr lang="en-US"/>
          </a:p>
        </p:txBody>
      </p:sp>
      <p:sp>
        <p:nvSpPr>
          <p:cNvPr id="6" name="Platshållare för bildnummer 5"/>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Rubrik och innehåll">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US"/>
          </a:p>
        </p:txBody>
      </p:sp>
      <p:sp>
        <p:nvSpPr>
          <p:cNvPr id="3" name="Platshållare för innehåll 2"/>
          <p:cNvSpPr>
            <a:spLocks noGrp="1"/>
          </p:cNvSpPr>
          <p:nvPr>
            <p:ph idx="1"/>
          </p:nvPr>
        </p:nvSpPr>
        <p:spPr/>
        <p:txBody>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datum 3"/>
          <p:cNvSpPr>
            <a:spLocks noGrp="1"/>
          </p:cNvSpPr>
          <p:nvPr>
            <p:ph type="dt" sz="half" idx="10"/>
          </p:nvPr>
        </p:nvSpPr>
        <p:spPr/>
        <p:txBody>
          <a:bodyPr/>
          <a:lstStyle/>
          <a:p>
            <a:fld id="{F64B2211-7563-41F8-A169-A6687C36FA4A}" type="datetimeFigureOut">
              <a:rPr lang="en-US" smtClean="0"/>
              <a:pPr/>
              <a:t>9/6/2011</a:t>
            </a:fld>
            <a:endParaRPr lang="en-US"/>
          </a:p>
        </p:txBody>
      </p:sp>
      <p:sp>
        <p:nvSpPr>
          <p:cNvPr id="5" name="Platshållare för sidfot 4"/>
          <p:cNvSpPr>
            <a:spLocks noGrp="1"/>
          </p:cNvSpPr>
          <p:nvPr>
            <p:ph type="ftr" sz="quarter" idx="11"/>
          </p:nvPr>
        </p:nvSpPr>
        <p:spPr/>
        <p:txBody>
          <a:bodyPr/>
          <a:lstStyle/>
          <a:p>
            <a:endParaRPr lang="en-US"/>
          </a:p>
        </p:txBody>
      </p:sp>
      <p:sp>
        <p:nvSpPr>
          <p:cNvPr id="6" name="Platshållare för bildnummer 5"/>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vsnittsrubrik">
    <p:spTree>
      <p:nvGrpSpPr>
        <p:cNvPr id="1" name=""/>
        <p:cNvGrpSpPr/>
        <p:nvPr/>
      </p:nvGrpSpPr>
      <p:grpSpPr>
        <a:xfrm>
          <a:off x="0" y="0"/>
          <a:ext cx="0" cy="0"/>
          <a:chOff x="0" y="0"/>
          <a:chExt cx="0" cy="0"/>
        </a:xfrm>
      </p:grpSpPr>
      <p:sp>
        <p:nvSpPr>
          <p:cNvPr id="2" name="Rubrik 1"/>
          <p:cNvSpPr>
            <a:spLocks noGrp="1"/>
          </p:cNvSpPr>
          <p:nvPr>
            <p:ph type="title"/>
          </p:nvPr>
        </p:nvSpPr>
        <p:spPr>
          <a:xfrm>
            <a:off x="722313" y="4406900"/>
            <a:ext cx="7772400" cy="1362075"/>
          </a:xfrm>
        </p:spPr>
        <p:txBody>
          <a:bodyPr anchor="t"/>
          <a:lstStyle>
            <a:lvl1pPr algn="l">
              <a:defRPr sz="4000" b="1" cap="all"/>
            </a:lvl1pPr>
          </a:lstStyle>
          <a:p>
            <a:r>
              <a:rPr lang="sv-SE" smtClean="0"/>
              <a:t>Klicka här för att ändra format</a:t>
            </a:r>
            <a:endParaRPr lang="en-US"/>
          </a:p>
        </p:txBody>
      </p:sp>
      <p:sp>
        <p:nvSpPr>
          <p:cNvPr id="3" name="Platshållare för tex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sv-SE" smtClean="0"/>
              <a:t>Klicka här för att ändra format på bakgrundstexten</a:t>
            </a:r>
          </a:p>
        </p:txBody>
      </p:sp>
      <p:sp>
        <p:nvSpPr>
          <p:cNvPr id="4" name="Platshållare för datum 3"/>
          <p:cNvSpPr>
            <a:spLocks noGrp="1"/>
          </p:cNvSpPr>
          <p:nvPr>
            <p:ph type="dt" sz="half" idx="10"/>
          </p:nvPr>
        </p:nvSpPr>
        <p:spPr/>
        <p:txBody>
          <a:bodyPr/>
          <a:lstStyle/>
          <a:p>
            <a:fld id="{F64B2211-7563-41F8-A169-A6687C36FA4A}" type="datetimeFigureOut">
              <a:rPr lang="en-US" smtClean="0"/>
              <a:pPr/>
              <a:t>9/6/2011</a:t>
            </a:fld>
            <a:endParaRPr lang="en-US"/>
          </a:p>
        </p:txBody>
      </p:sp>
      <p:sp>
        <p:nvSpPr>
          <p:cNvPr id="5" name="Platshållare för sidfot 4"/>
          <p:cNvSpPr>
            <a:spLocks noGrp="1"/>
          </p:cNvSpPr>
          <p:nvPr>
            <p:ph type="ftr" sz="quarter" idx="11"/>
          </p:nvPr>
        </p:nvSpPr>
        <p:spPr/>
        <p:txBody>
          <a:bodyPr/>
          <a:lstStyle/>
          <a:p>
            <a:endParaRPr lang="en-US"/>
          </a:p>
        </p:txBody>
      </p:sp>
      <p:sp>
        <p:nvSpPr>
          <p:cNvPr id="6" name="Platshållare för bildnummer 5"/>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vå innehållsdelar">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US"/>
          </a:p>
        </p:txBody>
      </p:sp>
      <p:sp>
        <p:nvSpPr>
          <p:cNvPr id="3" name="Platshållare för innehåll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innehåll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5" name="Platshållare för datum 4"/>
          <p:cNvSpPr>
            <a:spLocks noGrp="1"/>
          </p:cNvSpPr>
          <p:nvPr>
            <p:ph type="dt" sz="half" idx="10"/>
          </p:nvPr>
        </p:nvSpPr>
        <p:spPr/>
        <p:txBody>
          <a:bodyPr/>
          <a:lstStyle/>
          <a:p>
            <a:fld id="{F64B2211-7563-41F8-A169-A6687C36FA4A}" type="datetimeFigureOut">
              <a:rPr lang="en-US" smtClean="0"/>
              <a:pPr/>
              <a:t>9/6/2011</a:t>
            </a:fld>
            <a:endParaRPr lang="en-US"/>
          </a:p>
        </p:txBody>
      </p:sp>
      <p:sp>
        <p:nvSpPr>
          <p:cNvPr id="6" name="Platshållare för sidfot 5"/>
          <p:cNvSpPr>
            <a:spLocks noGrp="1"/>
          </p:cNvSpPr>
          <p:nvPr>
            <p:ph type="ftr" sz="quarter" idx="11"/>
          </p:nvPr>
        </p:nvSpPr>
        <p:spPr/>
        <p:txBody>
          <a:bodyPr/>
          <a:lstStyle/>
          <a:p>
            <a:endParaRPr lang="en-US"/>
          </a:p>
        </p:txBody>
      </p:sp>
      <p:sp>
        <p:nvSpPr>
          <p:cNvPr id="7" name="Platshållare för bildnummer 6"/>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Jämförelse">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lvl1pPr>
              <a:defRPr/>
            </a:lvl1pPr>
          </a:lstStyle>
          <a:p>
            <a:r>
              <a:rPr lang="sv-SE" smtClean="0"/>
              <a:t>Klicka här för att ändra format</a:t>
            </a:r>
            <a:endParaRPr lang="en-US"/>
          </a:p>
        </p:txBody>
      </p:sp>
      <p:sp>
        <p:nvSpPr>
          <p:cNvPr id="3" name="Platshållare för tex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4" name="Platshållare för innehåll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5" name="Platshållare för tex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sv-SE" smtClean="0"/>
              <a:t>Klicka här för att ändra format på bakgrundstexten</a:t>
            </a:r>
          </a:p>
        </p:txBody>
      </p:sp>
      <p:sp>
        <p:nvSpPr>
          <p:cNvPr id="6" name="Platshållare för innehåll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7" name="Platshållare för datum 6"/>
          <p:cNvSpPr>
            <a:spLocks noGrp="1"/>
          </p:cNvSpPr>
          <p:nvPr>
            <p:ph type="dt" sz="half" idx="10"/>
          </p:nvPr>
        </p:nvSpPr>
        <p:spPr/>
        <p:txBody>
          <a:bodyPr/>
          <a:lstStyle/>
          <a:p>
            <a:fld id="{F64B2211-7563-41F8-A169-A6687C36FA4A}" type="datetimeFigureOut">
              <a:rPr lang="en-US" smtClean="0"/>
              <a:pPr/>
              <a:t>9/6/2011</a:t>
            </a:fld>
            <a:endParaRPr lang="en-US"/>
          </a:p>
        </p:txBody>
      </p:sp>
      <p:sp>
        <p:nvSpPr>
          <p:cNvPr id="8" name="Platshållare för sidfot 7"/>
          <p:cNvSpPr>
            <a:spLocks noGrp="1"/>
          </p:cNvSpPr>
          <p:nvPr>
            <p:ph type="ftr" sz="quarter" idx="11"/>
          </p:nvPr>
        </p:nvSpPr>
        <p:spPr/>
        <p:txBody>
          <a:bodyPr/>
          <a:lstStyle/>
          <a:p>
            <a:endParaRPr lang="en-US"/>
          </a:p>
        </p:txBody>
      </p:sp>
      <p:sp>
        <p:nvSpPr>
          <p:cNvPr id="9" name="Platshållare för bildnummer 8"/>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Endast rubrik">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smtClean="0"/>
              <a:t>Klicka här för att ändra format</a:t>
            </a:r>
            <a:endParaRPr lang="en-US"/>
          </a:p>
        </p:txBody>
      </p:sp>
      <p:sp>
        <p:nvSpPr>
          <p:cNvPr id="3" name="Platshållare för datum 2"/>
          <p:cNvSpPr>
            <a:spLocks noGrp="1"/>
          </p:cNvSpPr>
          <p:nvPr>
            <p:ph type="dt" sz="half" idx="10"/>
          </p:nvPr>
        </p:nvSpPr>
        <p:spPr/>
        <p:txBody>
          <a:bodyPr/>
          <a:lstStyle/>
          <a:p>
            <a:fld id="{F64B2211-7563-41F8-A169-A6687C36FA4A}" type="datetimeFigureOut">
              <a:rPr lang="en-US" smtClean="0"/>
              <a:pPr/>
              <a:t>9/6/2011</a:t>
            </a:fld>
            <a:endParaRPr lang="en-US"/>
          </a:p>
        </p:txBody>
      </p:sp>
      <p:sp>
        <p:nvSpPr>
          <p:cNvPr id="4" name="Platshållare för sidfot 3"/>
          <p:cNvSpPr>
            <a:spLocks noGrp="1"/>
          </p:cNvSpPr>
          <p:nvPr>
            <p:ph type="ftr" sz="quarter" idx="11"/>
          </p:nvPr>
        </p:nvSpPr>
        <p:spPr/>
        <p:txBody>
          <a:bodyPr/>
          <a:lstStyle/>
          <a:p>
            <a:endParaRPr lang="en-US"/>
          </a:p>
        </p:txBody>
      </p:sp>
      <p:sp>
        <p:nvSpPr>
          <p:cNvPr id="5" name="Platshållare för bildnummer 4"/>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Tom">
    <p:spTree>
      <p:nvGrpSpPr>
        <p:cNvPr id="1" name=""/>
        <p:cNvGrpSpPr/>
        <p:nvPr/>
      </p:nvGrpSpPr>
      <p:grpSpPr>
        <a:xfrm>
          <a:off x="0" y="0"/>
          <a:ext cx="0" cy="0"/>
          <a:chOff x="0" y="0"/>
          <a:chExt cx="0" cy="0"/>
        </a:xfrm>
      </p:grpSpPr>
      <p:sp>
        <p:nvSpPr>
          <p:cNvPr id="2" name="Platshållare för datum 1"/>
          <p:cNvSpPr>
            <a:spLocks noGrp="1"/>
          </p:cNvSpPr>
          <p:nvPr>
            <p:ph type="dt" sz="half" idx="10"/>
          </p:nvPr>
        </p:nvSpPr>
        <p:spPr/>
        <p:txBody>
          <a:bodyPr/>
          <a:lstStyle/>
          <a:p>
            <a:fld id="{F64B2211-7563-41F8-A169-A6687C36FA4A}" type="datetimeFigureOut">
              <a:rPr lang="en-US" smtClean="0"/>
              <a:pPr/>
              <a:t>9/6/2011</a:t>
            </a:fld>
            <a:endParaRPr lang="en-US"/>
          </a:p>
        </p:txBody>
      </p:sp>
      <p:sp>
        <p:nvSpPr>
          <p:cNvPr id="3" name="Platshållare för sidfot 2"/>
          <p:cNvSpPr>
            <a:spLocks noGrp="1"/>
          </p:cNvSpPr>
          <p:nvPr>
            <p:ph type="ftr" sz="quarter" idx="11"/>
          </p:nvPr>
        </p:nvSpPr>
        <p:spPr/>
        <p:txBody>
          <a:bodyPr/>
          <a:lstStyle/>
          <a:p>
            <a:endParaRPr lang="en-US"/>
          </a:p>
        </p:txBody>
      </p:sp>
      <p:sp>
        <p:nvSpPr>
          <p:cNvPr id="4" name="Platshållare för bildnummer 3"/>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nehåll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457200" y="273050"/>
            <a:ext cx="3008313" cy="1162050"/>
          </a:xfrm>
        </p:spPr>
        <p:txBody>
          <a:bodyPr anchor="b"/>
          <a:lstStyle>
            <a:lvl1pPr algn="l">
              <a:defRPr sz="2000" b="1"/>
            </a:lvl1pPr>
          </a:lstStyle>
          <a:p>
            <a:r>
              <a:rPr lang="sv-SE" smtClean="0"/>
              <a:t>Klicka här för att ändra format</a:t>
            </a:r>
            <a:endParaRPr lang="en-US"/>
          </a:p>
        </p:txBody>
      </p:sp>
      <p:sp>
        <p:nvSpPr>
          <p:cNvPr id="3" name="Platshållare för innehåll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tex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F64B2211-7563-41F8-A169-A6687C36FA4A}" type="datetimeFigureOut">
              <a:rPr lang="en-US" smtClean="0"/>
              <a:pPr/>
              <a:t>9/6/2011</a:t>
            </a:fld>
            <a:endParaRPr lang="en-US"/>
          </a:p>
        </p:txBody>
      </p:sp>
      <p:sp>
        <p:nvSpPr>
          <p:cNvPr id="6" name="Platshållare för sidfot 5"/>
          <p:cNvSpPr>
            <a:spLocks noGrp="1"/>
          </p:cNvSpPr>
          <p:nvPr>
            <p:ph type="ftr" sz="quarter" idx="11"/>
          </p:nvPr>
        </p:nvSpPr>
        <p:spPr/>
        <p:txBody>
          <a:bodyPr/>
          <a:lstStyle/>
          <a:p>
            <a:endParaRPr lang="en-US"/>
          </a:p>
        </p:txBody>
      </p:sp>
      <p:sp>
        <p:nvSpPr>
          <p:cNvPr id="7" name="Platshållare för bildnummer 6"/>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ed bildtext">
    <p:spTree>
      <p:nvGrpSpPr>
        <p:cNvPr id="1" name=""/>
        <p:cNvGrpSpPr/>
        <p:nvPr/>
      </p:nvGrpSpPr>
      <p:grpSpPr>
        <a:xfrm>
          <a:off x="0" y="0"/>
          <a:ext cx="0" cy="0"/>
          <a:chOff x="0" y="0"/>
          <a:chExt cx="0" cy="0"/>
        </a:xfrm>
      </p:grpSpPr>
      <p:sp>
        <p:nvSpPr>
          <p:cNvPr id="2" name="Rubrik 1"/>
          <p:cNvSpPr>
            <a:spLocks noGrp="1"/>
          </p:cNvSpPr>
          <p:nvPr>
            <p:ph type="title"/>
          </p:nvPr>
        </p:nvSpPr>
        <p:spPr>
          <a:xfrm>
            <a:off x="1792288" y="4800600"/>
            <a:ext cx="5486400" cy="566738"/>
          </a:xfrm>
        </p:spPr>
        <p:txBody>
          <a:bodyPr anchor="b"/>
          <a:lstStyle>
            <a:lvl1pPr algn="l">
              <a:defRPr sz="2000" b="1"/>
            </a:lvl1pPr>
          </a:lstStyle>
          <a:p>
            <a:r>
              <a:rPr lang="sv-SE" smtClean="0"/>
              <a:t>Klicka här för att ändra format</a:t>
            </a:r>
            <a:endParaRPr lang="en-US"/>
          </a:p>
        </p:txBody>
      </p:sp>
      <p:sp>
        <p:nvSpPr>
          <p:cNvPr id="3" name="Platshållare för bild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Platshållare för tex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sv-SE" smtClean="0"/>
              <a:t>Klicka här för att ändra format på bakgrundstexten</a:t>
            </a:r>
          </a:p>
        </p:txBody>
      </p:sp>
      <p:sp>
        <p:nvSpPr>
          <p:cNvPr id="5" name="Platshållare för datum 4"/>
          <p:cNvSpPr>
            <a:spLocks noGrp="1"/>
          </p:cNvSpPr>
          <p:nvPr>
            <p:ph type="dt" sz="half" idx="10"/>
          </p:nvPr>
        </p:nvSpPr>
        <p:spPr/>
        <p:txBody>
          <a:bodyPr/>
          <a:lstStyle/>
          <a:p>
            <a:fld id="{F64B2211-7563-41F8-A169-A6687C36FA4A}" type="datetimeFigureOut">
              <a:rPr lang="en-US" smtClean="0"/>
              <a:pPr/>
              <a:t>9/6/2011</a:t>
            </a:fld>
            <a:endParaRPr lang="en-US"/>
          </a:p>
        </p:txBody>
      </p:sp>
      <p:sp>
        <p:nvSpPr>
          <p:cNvPr id="6" name="Platshållare för sidfot 5"/>
          <p:cNvSpPr>
            <a:spLocks noGrp="1"/>
          </p:cNvSpPr>
          <p:nvPr>
            <p:ph type="ftr" sz="quarter" idx="11"/>
          </p:nvPr>
        </p:nvSpPr>
        <p:spPr/>
        <p:txBody>
          <a:bodyPr/>
          <a:lstStyle/>
          <a:p>
            <a:endParaRPr lang="en-US"/>
          </a:p>
        </p:txBody>
      </p:sp>
      <p:sp>
        <p:nvSpPr>
          <p:cNvPr id="7" name="Platshållare för bildnummer 6"/>
          <p:cNvSpPr>
            <a:spLocks noGrp="1"/>
          </p:cNvSpPr>
          <p:nvPr>
            <p:ph type="sldNum" sz="quarter" idx="12"/>
          </p:nvPr>
        </p:nvSpPr>
        <p:spPr/>
        <p:txBody>
          <a:bodyPr/>
          <a:lstStyle/>
          <a:p>
            <a:fld id="{9ADE995F-A3A6-4DBD-81DA-5C8957F2E2A4}"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rubrik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sv-SE" smtClean="0"/>
              <a:t>Klicka här för att ändra format</a:t>
            </a:r>
            <a:endParaRPr lang="en-US"/>
          </a:p>
        </p:txBody>
      </p:sp>
      <p:sp>
        <p:nvSpPr>
          <p:cNvPr id="3" name="Platshållare för tex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sv-SE" smtClean="0"/>
              <a:t>Klicka här för att ändra format på bakgrundstexten</a:t>
            </a:r>
          </a:p>
          <a:p>
            <a:pPr lvl="1"/>
            <a:r>
              <a:rPr lang="sv-SE" smtClean="0"/>
              <a:t>Nivå två</a:t>
            </a:r>
          </a:p>
          <a:p>
            <a:pPr lvl="2"/>
            <a:r>
              <a:rPr lang="sv-SE" smtClean="0"/>
              <a:t>Nivå tre</a:t>
            </a:r>
          </a:p>
          <a:p>
            <a:pPr lvl="3"/>
            <a:r>
              <a:rPr lang="sv-SE" smtClean="0"/>
              <a:t>Nivå fyra</a:t>
            </a:r>
          </a:p>
          <a:p>
            <a:pPr lvl="4"/>
            <a:r>
              <a:rPr lang="sv-SE" smtClean="0"/>
              <a:t>Nivå fem</a:t>
            </a:r>
            <a:endParaRPr lang="en-US"/>
          </a:p>
        </p:txBody>
      </p:sp>
      <p:sp>
        <p:nvSpPr>
          <p:cNvPr id="4" name="Platshållare fö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4B2211-7563-41F8-A169-A6687C36FA4A}" type="datetimeFigureOut">
              <a:rPr lang="en-US" smtClean="0"/>
              <a:pPr/>
              <a:t>9/6/2011</a:t>
            </a:fld>
            <a:endParaRPr lang="en-US"/>
          </a:p>
        </p:txBody>
      </p:sp>
      <p:sp>
        <p:nvSpPr>
          <p:cNvPr id="5" name="Platshållare för sidfo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Platshållare för bild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ADE995F-A3A6-4DBD-81DA-5C8957F2E2A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70000"/>
            <a:lum/>
          </a:blip>
          <a:srcRect/>
          <a:stretch>
            <a:fillRect l="-2000" r="-2000"/>
          </a:stretch>
        </a:blipFill>
        <a:effectLst/>
      </p:bgPr>
    </p:bg>
    <p:spTree>
      <p:nvGrpSpPr>
        <p:cNvPr id="1" name=""/>
        <p:cNvGrpSpPr/>
        <p:nvPr/>
      </p:nvGrpSpPr>
      <p:grpSpPr>
        <a:xfrm>
          <a:off x="0" y="0"/>
          <a:ext cx="0" cy="0"/>
          <a:chOff x="0" y="0"/>
          <a:chExt cx="0" cy="0"/>
        </a:xfrm>
      </p:grpSpPr>
      <p:sp>
        <p:nvSpPr>
          <p:cNvPr id="2" name="Rubrik 1"/>
          <p:cNvSpPr>
            <a:spLocks noGrp="1"/>
          </p:cNvSpPr>
          <p:nvPr>
            <p:ph type="ctrTitle"/>
          </p:nvPr>
        </p:nvSpPr>
        <p:spPr>
          <a:xfrm>
            <a:off x="685800" y="908720"/>
            <a:ext cx="7772400" cy="3816424"/>
          </a:xfrm>
        </p:spPr>
        <p:txBody>
          <a:bodyPr>
            <a:normAutofit/>
          </a:bodyPr>
          <a:lstStyle/>
          <a:p>
            <a:r>
              <a:rPr lang="sv-SE" sz="5400" b="1" dirty="0" smtClean="0"/>
              <a:t>Vattenverksamhet</a:t>
            </a:r>
            <a:r>
              <a:rPr lang="sv-SE" dirty="0" smtClean="0"/>
              <a:t/>
            </a:r>
            <a:br>
              <a:rPr lang="sv-SE" dirty="0" smtClean="0"/>
            </a:br>
            <a:r>
              <a:rPr lang="sv-SE" dirty="0" smtClean="0"/>
              <a:t/>
            </a:r>
            <a:br>
              <a:rPr lang="sv-SE" dirty="0" smtClean="0"/>
            </a:br>
            <a:r>
              <a:rPr lang="sv-SE" b="1" dirty="0" smtClean="0">
                <a:solidFill>
                  <a:schemeClr val="tx1"/>
                </a:solidFill>
              </a:rPr>
              <a:t>Miljöbalken, 11 kap.</a:t>
            </a:r>
            <a:r>
              <a:rPr lang="en-US" b="1" dirty="0" smtClean="0">
                <a:solidFill>
                  <a:schemeClr val="tx1"/>
                </a:solidFill>
              </a:rPr>
              <a:t/>
            </a:r>
            <a:br>
              <a:rPr lang="en-US" b="1" dirty="0" smtClean="0">
                <a:solidFill>
                  <a:schemeClr val="tx1"/>
                </a:solidFill>
              </a:rPr>
            </a:br>
            <a:endParaRPr lang="en-US" dirty="0"/>
          </a:p>
        </p:txBody>
      </p:sp>
      <p:sp>
        <p:nvSpPr>
          <p:cNvPr id="3" name="Underrubrik 2"/>
          <p:cNvSpPr>
            <a:spLocks noGrp="1"/>
          </p:cNvSpPr>
          <p:nvPr>
            <p:ph type="subTitle" idx="1"/>
          </p:nvPr>
        </p:nvSpPr>
        <p:spPr>
          <a:xfrm>
            <a:off x="4644008" y="5445224"/>
            <a:ext cx="4176464" cy="1152128"/>
          </a:xfrm>
        </p:spPr>
        <p:txBody>
          <a:bodyPr>
            <a:normAutofit fontScale="55000" lnSpcReduction="20000"/>
          </a:bodyPr>
          <a:lstStyle/>
          <a:p>
            <a:r>
              <a:rPr lang="sv-SE" b="1" dirty="0" err="1" smtClean="0">
                <a:solidFill>
                  <a:schemeClr val="tx1"/>
                </a:solidFill>
              </a:rPr>
              <a:t>Evgenia</a:t>
            </a:r>
            <a:r>
              <a:rPr lang="sv-SE" b="1" dirty="0" smtClean="0">
                <a:solidFill>
                  <a:schemeClr val="tx1"/>
                </a:solidFill>
              </a:rPr>
              <a:t> </a:t>
            </a:r>
            <a:r>
              <a:rPr lang="sv-SE" b="1" dirty="0" err="1" smtClean="0">
                <a:solidFill>
                  <a:schemeClr val="tx1"/>
                </a:solidFill>
              </a:rPr>
              <a:t>Pavlovskaia</a:t>
            </a:r>
            <a:endParaRPr lang="sv-SE" b="1" dirty="0" smtClean="0">
              <a:solidFill>
                <a:schemeClr val="tx1"/>
              </a:solidFill>
            </a:endParaRPr>
          </a:p>
          <a:p>
            <a:r>
              <a:rPr lang="sv-SE" b="1" dirty="0" smtClean="0">
                <a:solidFill>
                  <a:schemeClr val="tx1"/>
                </a:solidFill>
              </a:rPr>
              <a:t>Juridiska Fakulteten, Lunds Universitet</a:t>
            </a:r>
          </a:p>
          <a:p>
            <a:r>
              <a:rPr lang="sv-SE" b="1" dirty="0" smtClean="0">
                <a:solidFill>
                  <a:schemeClr val="tx1"/>
                </a:solidFill>
              </a:rPr>
              <a:t>evgenia.pavlovskaia@jur.lu.se</a:t>
            </a:r>
            <a:endParaRPr lang="en-US" b="1" dirty="0" smtClean="0">
              <a:solidFill>
                <a:schemeClr val="tx1"/>
              </a:solidFill>
            </a:endParaRP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922114"/>
          </a:xfrm>
        </p:spPr>
        <p:txBody>
          <a:bodyPr/>
          <a:lstStyle/>
          <a:p>
            <a:r>
              <a:rPr lang="sv-SE" b="1" dirty="0" smtClean="0">
                <a:solidFill>
                  <a:schemeClr val="accent5"/>
                </a:solidFill>
              </a:rPr>
              <a:t>Definitioner (fort.)</a:t>
            </a:r>
            <a:endParaRPr lang="en-US" b="1" dirty="0">
              <a:solidFill>
                <a:schemeClr val="accent5"/>
              </a:solidFill>
            </a:endParaRPr>
          </a:p>
        </p:txBody>
      </p:sp>
      <p:sp>
        <p:nvSpPr>
          <p:cNvPr id="3" name="Platshållare för innehåll 2"/>
          <p:cNvSpPr>
            <a:spLocks noGrp="1"/>
          </p:cNvSpPr>
          <p:nvPr>
            <p:ph idx="1"/>
          </p:nvPr>
        </p:nvSpPr>
        <p:spPr>
          <a:xfrm>
            <a:off x="457200" y="1700808"/>
            <a:ext cx="8229600" cy="4425355"/>
          </a:xfrm>
        </p:spPr>
        <p:txBody>
          <a:bodyPr>
            <a:normAutofit fontScale="92500" lnSpcReduction="20000"/>
          </a:bodyPr>
          <a:lstStyle/>
          <a:p>
            <a:pPr algn="just"/>
            <a:r>
              <a:rPr lang="sv-SE" sz="3500" dirty="0" smtClean="0"/>
              <a:t>Med </a:t>
            </a:r>
            <a:r>
              <a:rPr lang="sv-SE" sz="3500" b="1" i="1" dirty="0" smtClean="0">
                <a:solidFill>
                  <a:schemeClr val="accent5"/>
                </a:solidFill>
              </a:rPr>
              <a:t>vattenanläggning</a:t>
            </a:r>
            <a:r>
              <a:rPr lang="sv-SE" sz="3500" dirty="0" smtClean="0"/>
              <a:t> avses en sådan anläggning som har kommit till genom en vattenverksamhet  (11:3 MB).</a:t>
            </a:r>
          </a:p>
          <a:p>
            <a:pPr algn="just">
              <a:buNone/>
            </a:pPr>
            <a:r>
              <a:rPr lang="sv-SE" dirty="0" smtClean="0"/>
              <a:t/>
            </a:r>
            <a:br>
              <a:rPr lang="sv-SE" dirty="0" smtClean="0"/>
            </a:br>
            <a:endParaRPr lang="sv-SE" dirty="0" smtClean="0"/>
          </a:p>
          <a:p>
            <a:pPr algn="just"/>
            <a:r>
              <a:rPr lang="sv-SE" sz="3500" dirty="0" smtClean="0"/>
              <a:t>Med </a:t>
            </a:r>
            <a:r>
              <a:rPr lang="sv-SE" sz="3500" b="1" i="1" dirty="0" smtClean="0">
                <a:solidFill>
                  <a:schemeClr val="accent5"/>
                </a:solidFill>
              </a:rPr>
              <a:t>vattenområde</a:t>
            </a:r>
            <a:r>
              <a:rPr lang="sv-SE" sz="3500" dirty="0" smtClean="0"/>
              <a:t> avses ett område som täcks av vatten vid högsta förutsebara vattenstånd (11:4 MB).</a:t>
            </a:r>
          </a:p>
          <a:p>
            <a:pPr algn="just">
              <a:buNone/>
            </a:pPr>
            <a:r>
              <a:rPr lang="sv-SE" dirty="0" smtClean="0"/>
              <a:t/>
            </a:r>
            <a:br>
              <a:rPr lang="sv-SE" dirty="0" smtClean="0"/>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Materiella kravregler</a:t>
            </a:r>
            <a:endParaRPr lang="en-US" b="1" dirty="0">
              <a:solidFill>
                <a:schemeClr val="accent5"/>
              </a:solidFill>
            </a:endParaRPr>
          </a:p>
        </p:txBody>
      </p:sp>
      <p:sp>
        <p:nvSpPr>
          <p:cNvPr id="3" name="Platshållare för innehåll 2"/>
          <p:cNvSpPr>
            <a:spLocks noGrp="1"/>
          </p:cNvSpPr>
          <p:nvPr>
            <p:ph idx="1"/>
          </p:nvPr>
        </p:nvSpPr>
        <p:spPr/>
        <p:txBody>
          <a:bodyPr/>
          <a:lstStyle/>
          <a:p>
            <a:r>
              <a:rPr lang="sv-SE" b="1" dirty="0" smtClean="0"/>
              <a:t>2 kap. MB</a:t>
            </a:r>
          </a:p>
          <a:p>
            <a:pPr lvl="1"/>
            <a:r>
              <a:rPr lang="sv-SE" dirty="0" smtClean="0"/>
              <a:t>2:6 MB, val av plats.</a:t>
            </a:r>
          </a:p>
          <a:p>
            <a:r>
              <a:rPr lang="sv-SE" b="1" dirty="0" smtClean="0"/>
              <a:t>Hushållningsregler i 3 och 4 kap. MB </a:t>
            </a:r>
          </a:p>
          <a:p>
            <a:pPr lvl="1"/>
            <a:r>
              <a:rPr lang="sv-SE" dirty="0" smtClean="0"/>
              <a:t>4:6 MB</a:t>
            </a:r>
          </a:p>
          <a:p>
            <a:pPr lvl="1" algn="just"/>
            <a:r>
              <a:rPr lang="sv-SE" dirty="0" smtClean="0"/>
              <a:t>Vattenkraftverk samt vattenreglering får inte utföras i nationalälvarna Torneälven, Kalixälven, Piteälven och Vindelälven. </a:t>
            </a:r>
          </a:p>
          <a:p>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Nyttoövervikt, 11:6 MB</a:t>
            </a:r>
            <a:endParaRPr lang="en-US" b="1" dirty="0">
              <a:solidFill>
                <a:schemeClr val="accent5"/>
              </a:solidFill>
            </a:endParaRPr>
          </a:p>
        </p:txBody>
      </p:sp>
      <p:sp>
        <p:nvSpPr>
          <p:cNvPr id="3" name="Platshållare för innehåll 2"/>
          <p:cNvSpPr>
            <a:spLocks noGrp="1"/>
          </p:cNvSpPr>
          <p:nvPr>
            <p:ph idx="1"/>
          </p:nvPr>
        </p:nvSpPr>
        <p:spPr>
          <a:xfrm>
            <a:off x="457200" y="1484784"/>
            <a:ext cx="8229600" cy="4896544"/>
          </a:xfrm>
        </p:spPr>
        <p:txBody>
          <a:bodyPr>
            <a:normAutofit fontScale="92500" lnSpcReduction="20000"/>
          </a:bodyPr>
          <a:lstStyle/>
          <a:p>
            <a:r>
              <a:rPr lang="sv-SE" dirty="0" smtClean="0"/>
              <a:t>Sammanlagda fördelar måste överväga sammanlagda nackdelar.</a:t>
            </a:r>
          </a:p>
          <a:p>
            <a:pPr>
              <a:buNone/>
            </a:pPr>
            <a:endParaRPr lang="sv-SE" sz="1800" dirty="0" smtClean="0"/>
          </a:p>
          <a:p>
            <a:r>
              <a:rPr lang="sv-SE" b="1" dirty="0" smtClean="0"/>
              <a:t>2:7 MB </a:t>
            </a:r>
            <a:r>
              <a:rPr lang="sv-SE" dirty="0" smtClean="0"/>
              <a:t>→ Tekniskt möjligt, miljömässigt motiverat, ekonomiskt rimligt.</a:t>
            </a:r>
          </a:p>
          <a:p>
            <a:pPr>
              <a:buNone/>
            </a:pPr>
            <a:endParaRPr lang="sv-SE" sz="1800" dirty="0" smtClean="0"/>
          </a:p>
          <a:p>
            <a:r>
              <a:rPr lang="sv-SE" b="1" dirty="0" smtClean="0"/>
              <a:t>11:6 MB </a:t>
            </a:r>
            <a:r>
              <a:rPr lang="sv-SE" dirty="0" smtClean="0"/>
              <a:t>innehåller skärpt krav i förhållande till    2 kap. MB</a:t>
            </a:r>
          </a:p>
          <a:p>
            <a:pPr>
              <a:buNone/>
            </a:pPr>
            <a:endParaRPr lang="sv-SE" sz="1400" dirty="0" smtClean="0"/>
          </a:p>
          <a:p>
            <a:pPr lvl="1" algn="just"/>
            <a:r>
              <a:rPr lang="en-US" dirty="0" smtClean="0"/>
              <a:t>En </a:t>
            </a:r>
            <a:r>
              <a:rPr lang="en-US" dirty="0" err="1" smtClean="0"/>
              <a:t>vattenverksamhet</a:t>
            </a:r>
            <a:r>
              <a:rPr lang="en-US" dirty="0" smtClean="0"/>
              <a:t> </a:t>
            </a:r>
            <a:r>
              <a:rPr lang="en-US" dirty="0" err="1" smtClean="0"/>
              <a:t>får</a:t>
            </a:r>
            <a:r>
              <a:rPr lang="en-US" dirty="0" smtClean="0"/>
              <a:t> </a:t>
            </a:r>
            <a:r>
              <a:rPr lang="en-US" dirty="0" err="1" smtClean="0"/>
              <a:t>bedrivas</a:t>
            </a:r>
            <a:r>
              <a:rPr lang="en-US" dirty="0" smtClean="0"/>
              <a:t> </a:t>
            </a:r>
            <a:r>
              <a:rPr lang="en-US" dirty="0" err="1" smtClean="0"/>
              <a:t>endast</a:t>
            </a:r>
            <a:r>
              <a:rPr lang="en-US" dirty="0" smtClean="0"/>
              <a:t> </a:t>
            </a:r>
            <a:r>
              <a:rPr lang="en-US" dirty="0" err="1" smtClean="0"/>
              <a:t>om</a:t>
            </a:r>
            <a:r>
              <a:rPr lang="en-US" dirty="0" smtClean="0"/>
              <a:t> </a:t>
            </a:r>
            <a:r>
              <a:rPr lang="en-US" dirty="0" err="1" smtClean="0"/>
              <a:t>dess</a:t>
            </a:r>
            <a:r>
              <a:rPr lang="en-US" dirty="0" smtClean="0"/>
              <a:t> </a:t>
            </a:r>
            <a:r>
              <a:rPr lang="en-US" dirty="0" err="1" smtClean="0"/>
              <a:t>fördelar</a:t>
            </a:r>
            <a:r>
              <a:rPr lang="en-US" dirty="0" smtClean="0"/>
              <a:t> </a:t>
            </a:r>
            <a:r>
              <a:rPr lang="en-US" dirty="0" err="1" smtClean="0"/>
              <a:t>från</a:t>
            </a:r>
            <a:r>
              <a:rPr lang="en-US" dirty="0" smtClean="0"/>
              <a:t> </a:t>
            </a:r>
            <a:r>
              <a:rPr lang="en-US" dirty="0" err="1" smtClean="0"/>
              <a:t>allmän</a:t>
            </a:r>
            <a:r>
              <a:rPr lang="en-US" dirty="0" smtClean="0"/>
              <a:t> </a:t>
            </a:r>
            <a:r>
              <a:rPr lang="en-US" dirty="0" err="1" smtClean="0"/>
              <a:t>och</a:t>
            </a:r>
            <a:r>
              <a:rPr lang="en-US" dirty="0" smtClean="0"/>
              <a:t> </a:t>
            </a:r>
            <a:r>
              <a:rPr lang="en-US" dirty="0" err="1" smtClean="0"/>
              <a:t>enskild</a:t>
            </a:r>
            <a:r>
              <a:rPr lang="en-US" dirty="0" smtClean="0"/>
              <a:t> </a:t>
            </a:r>
            <a:r>
              <a:rPr lang="en-US" dirty="0" err="1" smtClean="0"/>
              <a:t>synpunkt</a:t>
            </a:r>
            <a:r>
              <a:rPr lang="en-US" dirty="0" smtClean="0"/>
              <a:t> </a:t>
            </a:r>
            <a:r>
              <a:rPr lang="en-US" dirty="0" err="1" smtClean="0"/>
              <a:t>överväger</a:t>
            </a:r>
            <a:r>
              <a:rPr lang="en-US" dirty="0" smtClean="0"/>
              <a:t> </a:t>
            </a:r>
            <a:r>
              <a:rPr lang="en-US" dirty="0" err="1" smtClean="0"/>
              <a:t>kostnaderna</a:t>
            </a:r>
            <a:r>
              <a:rPr lang="en-US" dirty="0" smtClean="0"/>
              <a:t> </a:t>
            </a:r>
            <a:r>
              <a:rPr lang="en-US" dirty="0" err="1" smtClean="0"/>
              <a:t>samt</a:t>
            </a:r>
            <a:r>
              <a:rPr lang="en-US" dirty="0" smtClean="0"/>
              <a:t> </a:t>
            </a:r>
            <a:r>
              <a:rPr lang="en-US" dirty="0" err="1" smtClean="0"/>
              <a:t>skadorna</a:t>
            </a:r>
            <a:r>
              <a:rPr lang="en-US" dirty="0" smtClean="0"/>
              <a:t> </a:t>
            </a:r>
            <a:r>
              <a:rPr lang="en-US" dirty="0" err="1" smtClean="0"/>
              <a:t>och</a:t>
            </a:r>
            <a:r>
              <a:rPr lang="en-US" dirty="0" smtClean="0"/>
              <a:t> </a:t>
            </a:r>
            <a:r>
              <a:rPr lang="en-US" dirty="0" err="1" smtClean="0"/>
              <a:t>olägenheterna</a:t>
            </a:r>
            <a:r>
              <a:rPr lang="en-US" dirty="0" smtClean="0"/>
              <a:t> </a:t>
            </a:r>
            <a:r>
              <a:rPr lang="en-US" dirty="0" err="1" smtClean="0"/>
              <a:t>av</a:t>
            </a:r>
            <a:r>
              <a:rPr lang="en-US" dirty="0" smtClean="0"/>
              <a:t> den. </a:t>
            </a:r>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11:6 MB, Nyttoövervikt</a:t>
            </a:r>
            <a:endParaRPr lang="en-US" dirty="0"/>
          </a:p>
        </p:txBody>
      </p:sp>
      <p:graphicFrame>
        <p:nvGraphicFramePr>
          <p:cNvPr id="4" name="Platshållare för innehåll 3"/>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fontScale="90000"/>
          </a:bodyPr>
          <a:lstStyle/>
          <a:p>
            <a:r>
              <a:rPr lang="sv-SE" b="1" dirty="0" smtClean="0">
                <a:solidFill>
                  <a:schemeClr val="accent5"/>
                </a:solidFill>
              </a:rPr>
              <a:t>Anpassa verksamheten till andra verksamheter, 11:7 MB</a:t>
            </a:r>
            <a:endParaRPr lang="en-US" b="1" dirty="0">
              <a:solidFill>
                <a:schemeClr val="accent5"/>
              </a:solidFill>
            </a:endParaRPr>
          </a:p>
        </p:txBody>
      </p:sp>
      <p:sp>
        <p:nvSpPr>
          <p:cNvPr id="3" name="Platshållare för innehåll 2"/>
          <p:cNvSpPr>
            <a:spLocks noGrp="1"/>
          </p:cNvSpPr>
          <p:nvPr>
            <p:ph idx="1"/>
          </p:nvPr>
        </p:nvSpPr>
        <p:spPr>
          <a:xfrm>
            <a:off x="457200" y="2564904"/>
            <a:ext cx="8229600" cy="3561259"/>
          </a:xfrm>
        </p:spPr>
        <p:txBody>
          <a:bodyPr/>
          <a:lstStyle/>
          <a:p>
            <a:pPr algn="just"/>
            <a:r>
              <a:rPr lang="en-US" dirty="0" smtClean="0"/>
              <a:t>En </a:t>
            </a:r>
            <a:r>
              <a:rPr lang="en-US" dirty="0" err="1" smtClean="0"/>
              <a:t>vattenverksamhet</a:t>
            </a:r>
            <a:r>
              <a:rPr lang="en-US" dirty="0" smtClean="0"/>
              <a:t> </a:t>
            </a:r>
            <a:r>
              <a:rPr lang="en-US" dirty="0" err="1" smtClean="0"/>
              <a:t>skall</a:t>
            </a:r>
            <a:r>
              <a:rPr lang="en-US" dirty="0" smtClean="0"/>
              <a:t> </a:t>
            </a:r>
            <a:r>
              <a:rPr lang="en-US" dirty="0" err="1" smtClean="0"/>
              <a:t>utföras</a:t>
            </a:r>
            <a:r>
              <a:rPr lang="en-US" dirty="0" smtClean="0"/>
              <a:t> </a:t>
            </a:r>
            <a:r>
              <a:rPr lang="en-US" dirty="0" err="1" smtClean="0"/>
              <a:t>så</a:t>
            </a:r>
            <a:r>
              <a:rPr lang="en-US" dirty="0" smtClean="0"/>
              <a:t> </a:t>
            </a:r>
            <a:r>
              <a:rPr lang="en-US" dirty="0" err="1" smtClean="0"/>
              <a:t>att</a:t>
            </a:r>
            <a:r>
              <a:rPr lang="en-US" dirty="0" smtClean="0"/>
              <a:t> den </a:t>
            </a:r>
            <a:r>
              <a:rPr lang="en-US" dirty="0" err="1" smtClean="0"/>
              <a:t>inte</a:t>
            </a:r>
            <a:r>
              <a:rPr lang="en-US" dirty="0" smtClean="0"/>
              <a:t> </a:t>
            </a:r>
            <a:r>
              <a:rPr lang="en-US" dirty="0" err="1" smtClean="0"/>
              <a:t>försvårar</a:t>
            </a:r>
            <a:r>
              <a:rPr lang="en-US" dirty="0" smtClean="0"/>
              <a:t> </a:t>
            </a:r>
            <a:r>
              <a:rPr lang="en-US" dirty="0" err="1" smtClean="0"/>
              <a:t>annan</a:t>
            </a:r>
            <a:r>
              <a:rPr lang="en-US" dirty="0" smtClean="0"/>
              <a:t> </a:t>
            </a:r>
            <a:r>
              <a:rPr lang="en-US" dirty="0" err="1" smtClean="0"/>
              <a:t>verksamhet</a:t>
            </a:r>
            <a:r>
              <a:rPr lang="en-US" dirty="0" smtClean="0"/>
              <a:t> </a:t>
            </a:r>
            <a:r>
              <a:rPr lang="en-US" dirty="0" err="1" smtClean="0"/>
              <a:t>som</a:t>
            </a:r>
            <a:r>
              <a:rPr lang="en-US" dirty="0" smtClean="0"/>
              <a:t> </a:t>
            </a:r>
            <a:r>
              <a:rPr lang="en-US" dirty="0" err="1" smtClean="0"/>
              <a:t>i</a:t>
            </a:r>
            <a:r>
              <a:rPr lang="en-US" dirty="0" smtClean="0"/>
              <a:t> </a:t>
            </a:r>
            <a:r>
              <a:rPr lang="en-US" dirty="0" err="1" smtClean="0"/>
              <a:t>framtiden</a:t>
            </a:r>
            <a:r>
              <a:rPr lang="en-US" dirty="0" smtClean="0"/>
              <a:t> </a:t>
            </a:r>
            <a:r>
              <a:rPr lang="en-US" dirty="0" err="1" smtClean="0"/>
              <a:t>kan</a:t>
            </a:r>
            <a:r>
              <a:rPr lang="en-US" dirty="0" smtClean="0"/>
              <a:t> </a:t>
            </a:r>
            <a:r>
              <a:rPr lang="en-US" dirty="0" err="1" smtClean="0"/>
              <a:t>antas</a:t>
            </a:r>
            <a:r>
              <a:rPr lang="en-US" dirty="0" smtClean="0"/>
              <a:t> </a:t>
            </a:r>
            <a:r>
              <a:rPr lang="en-US" dirty="0" err="1" smtClean="0"/>
              <a:t>beröra</a:t>
            </a:r>
            <a:r>
              <a:rPr lang="en-US" dirty="0" smtClean="0"/>
              <a:t> </a:t>
            </a:r>
            <a:r>
              <a:rPr lang="en-US" dirty="0" err="1" smtClean="0"/>
              <a:t>samma</a:t>
            </a:r>
            <a:r>
              <a:rPr lang="en-US" dirty="0" smtClean="0"/>
              <a:t> </a:t>
            </a:r>
            <a:r>
              <a:rPr lang="en-US" dirty="0" err="1" smtClean="0"/>
              <a:t>vattentillgång</a:t>
            </a:r>
            <a:r>
              <a:rPr lang="en-US" dirty="0" smtClean="0"/>
              <a:t> </a:t>
            </a:r>
            <a:r>
              <a:rPr lang="en-US" dirty="0" err="1" smtClean="0"/>
              <a:t>och</a:t>
            </a:r>
            <a:r>
              <a:rPr lang="en-US" dirty="0" smtClean="0"/>
              <a:t> </a:t>
            </a:r>
            <a:r>
              <a:rPr lang="en-US" dirty="0" err="1" smtClean="0"/>
              <a:t>som</a:t>
            </a:r>
            <a:r>
              <a:rPr lang="en-US" dirty="0" smtClean="0"/>
              <a:t> </a:t>
            </a:r>
            <a:r>
              <a:rPr lang="en-US" dirty="0" err="1" smtClean="0"/>
              <a:t>främjar</a:t>
            </a:r>
            <a:r>
              <a:rPr lang="en-US" dirty="0" smtClean="0"/>
              <a:t> </a:t>
            </a:r>
            <a:r>
              <a:rPr lang="en-US" dirty="0" err="1" smtClean="0"/>
              <a:t>allmänna</a:t>
            </a:r>
            <a:r>
              <a:rPr lang="en-US" dirty="0" smtClean="0"/>
              <a:t> </a:t>
            </a:r>
            <a:r>
              <a:rPr lang="en-US" dirty="0" err="1" smtClean="0"/>
              <a:t>eller</a:t>
            </a:r>
            <a:r>
              <a:rPr lang="en-US" dirty="0" smtClean="0"/>
              <a:t> </a:t>
            </a:r>
            <a:r>
              <a:rPr lang="en-US" dirty="0" err="1" smtClean="0"/>
              <a:t>enskilda</a:t>
            </a:r>
            <a:r>
              <a:rPr lang="en-US" dirty="0" smtClean="0"/>
              <a:t> </a:t>
            </a:r>
            <a:r>
              <a:rPr lang="en-US" dirty="0" err="1" smtClean="0"/>
              <a:t>ändamål</a:t>
            </a:r>
            <a:r>
              <a:rPr lang="en-US" dirty="0" smtClean="0"/>
              <a:t> </a:t>
            </a:r>
            <a:r>
              <a:rPr lang="en-US" dirty="0" err="1" smtClean="0"/>
              <a:t>av</a:t>
            </a:r>
            <a:r>
              <a:rPr lang="en-US" dirty="0" smtClean="0"/>
              <a:t> </a:t>
            </a:r>
            <a:r>
              <a:rPr lang="en-US" dirty="0" err="1" smtClean="0"/>
              <a:t>vikt</a:t>
            </a:r>
            <a:r>
              <a:rPr lang="en-US" dirty="0" smtClean="0"/>
              <a:t>.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Åtgärder för fisket, 11:8 MB</a:t>
            </a:r>
            <a:endParaRPr lang="en-US" b="1" dirty="0">
              <a:solidFill>
                <a:schemeClr val="accent5"/>
              </a:solidFill>
            </a:endParaRPr>
          </a:p>
        </p:txBody>
      </p:sp>
      <p:sp>
        <p:nvSpPr>
          <p:cNvPr id="3" name="Platshållare för innehåll 2"/>
          <p:cNvSpPr>
            <a:spLocks noGrp="1"/>
          </p:cNvSpPr>
          <p:nvPr>
            <p:ph idx="1"/>
          </p:nvPr>
        </p:nvSpPr>
        <p:spPr>
          <a:xfrm>
            <a:off x="457200" y="2492896"/>
            <a:ext cx="8229600" cy="3633267"/>
          </a:xfrm>
        </p:spPr>
        <p:txBody>
          <a:bodyPr/>
          <a:lstStyle/>
          <a:p>
            <a:pPr algn="just"/>
            <a:r>
              <a:rPr lang="en-US" dirty="0" smtClean="0"/>
              <a:t>Den </a:t>
            </a:r>
            <a:r>
              <a:rPr lang="en-US" dirty="0" err="1" smtClean="0"/>
              <a:t>som</a:t>
            </a:r>
            <a:r>
              <a:rPr lang="en-US" dirty="0" smtClean="0"/>
              <a:t> </a:t>
            </a:r>
            <a:r>
              <a:rPr lang="en-US" dirty="0" err="1" smtClean="0"/>
              <a:t>vill</a:t>
            </a:r>
            <a:r>
              <a:rPr lang="en-US" dirty="0" smtClean="0"/>
              <a:t> </a:t>
            </a:r>
            <a:r>
              <a:rPr lang="en-US" dirty="0" err="1" smtClean="0"/>
              <a:t>bedriva</a:t>
            </a:r>
            <a:r>
              <a:rPr lang="en-US" dirty="0" smtClean="0"/>
              <a:t> en </a:t>
            </a:r>
            <a:r>
              <a:rPr lang="en-US" dirty="0" err="1" smtClean="0"/>
              <a:t>vattenverksamhet</a:t>
            </a:r>
            <a:r>
              <a:rPr lang="en-US" dirty="0" smtClean="0"/>
              <a:t> </a:t>
            </a:r>
            <a:r>
              <a:rPr lang="en-US" dirty="0" err="1" smtClean="0"/>
              <a:t>som</a:t>
            </a:r>
            <a:r>
              <a:rPr lang="en-US" dirty="0" smtClean="0"/>
              <a:t> </a:t>
            </a:r>
            <a:r>
              <a:rPr lang="en-US" dirty="0" err="1" smtClean="0"/>
              <a:t>kan</a:t>
            </a:r>
            <a:r>
              <a:rPr lang="en-US" dirty="0" smtClean="0"/>
              <a:t> </a:t>
            </a:r>
            <a:r>
              <a:rPr lang="en-US" dirty="0" err="1" smtClean="0"/>
              <a:t>skada</a:t>
            </a:r>
            <a:r>
              <a:rPr lang="en-US" dirty="0" smtClean="0"/>
              <a:t> </a:t>
            </a:r>
            <a:r>
              <a:rPr lang="en-US" dirty="0" err="1" smtClean="0"/>
              <a:t>fisket</a:t>
            </a:r>
            <a:r>
              <a:rPr lang="en-US" dirty="0" smtClean="0"/>
              <a:t> </a:t>
            </a:r>
            <a:r>
              <a:rPr lang="en-US" dirty="0" err="1" smtClean="0"/>
              <a:t>är</a:t>
            </a:r>
            <a:r>
              <a:rPr lang="en-US" dirty="0" smtClean="0"/>
              <a:t> </a:t>
            </a:r>
            <a:r>
              <a:rPr lang="en-US" dirty="0" err="1" smtClean="0"/>
              <a:t>skyldig</a:t>
            </a:r>
            <a:r>
              <a:rPr lang="en-US" dirty="0" smtClean="0"/>
              <a:t> </a:t>
            </a:r>
            <a:r>
              <a:rPr lang="en-US" dirty="0" err="1" smtClean="0"/>
              <a:t>att</a:t>
            </a:r>
            <a:r>
              <a:rPr lang="en-US" dirty="0" smtClean="0"/>
              <a:t> </a:t>
            </a:r>
            <a:r>
              <a:rPr lang="en-US" dirty="0" err="1" smtClean="0"/>
              <a:t>utan</a:t>
            </a:r>
            <a:r>
              <a:rPr lang="en-US" dirty="0" smtClean="0"/>
              <a:t> </a:t>
            </a:r>
            <a:r>
              <a:rPr lang="en-US" dirty="0" err="1" smtClean="0"/>
              <a:t>ersättning</a:t>
            </a:r>
            <a:r>
              <a:rPr lang="en-US" dirty="0" smtClean="0"/>
              <a:t> </a:t>
            </a:r>
            <a:r>
              <a:rPr lang="en-US" dirty="0" err="1" smtClean="0"/>
              <a:t>vidta</a:t>
            </a:r>
            <a:r>
              <a:rPr lang="en-US" dirty="0" smtClean="0"/>
              <a:t> </a:t>
            </a:r>
            <a:r>
              <a:rPr lang="en-US" dirty="0" err="1" smtClean="0"/>
              <a:t>och</a:t>
            </a:r>
            <a:r>
              <a:rPr lang="en-US" dirty="0" smtClean="0"/>
              <a:t> </a:t>
            </a:r>
            <a:r>
              <a:rPr lang="en-US" dirty="0" err="1" smtClean="0"/>
              <a:t>för</a:t>
            </a:r>
            <a:r>
              <a:rPr lang="en-US" dirty="0" smtClean="0"/>
              <a:t> </a:t>
            </a:r>
            <a:r>
              <a:rPr lang="en-US" dirty="0" err="1" smtClean="0"/>
              <a:t>framtiden</a:t>
            </a:r>
            <a:r>
              <a:rPr lang="en-US" dirty="0" smtClean="0"/>
              <a:t> </a:t>
            </a:r>
            <a:r>
              <a:rPr lang="en-US" dirty="0" err="1" smtClean="0"/>
              <a:t>underhålla</a:t>
            </a:r>
            <a:r>
              <a:rPr lang="en-US" dirty="0" smtClean="0"/>
              <a:t> </a:t>
            </a:r>
            <a:r>
              <a:rPr lang="en-US" dirty="0" err="1" smtClean="0"/>
              <a:t>behövliga</a:t>
            </a:r>
            <a:r>
              <a:rPr lang="en-US" dirty="0" smtClean="0"/>
              <a:t> </a:t>
            </a:r>
            <a:r>
              <a:rPr lang="en-US" dirty="0" err="1" smtClean="0"/>
              <a:t>anordningar</a:t>
            </a:r>
            <a:r>
              <a:rPr lang="en-US" dirty="0" smtClean="0"/>
              <a:t> </a:t>
            </a:r>
            <a:r>
              <a:rPr lang="en-US" dirty="0" err="1" smtClean="0"/>
              <a:t>för</a:t>
            </a:r>
            <a:r>
              <a:rPr lang="en-US" dirty="0" smtClean="0"/>
              <a:t> </a:t>
            </a:r>
            <a:r>
              <a:rPr lang="en-US" dirty="0" err="1" smtClean="0"/>
              <a:t>fiskens</a:t>
            </a:r>
            <a:r>
              <a:rPr lang="en-US" dirty="0" smtClean="0"/>
              <a:t> </a:t>
            </a:r>
            <a:r>
              <a:rPr lang="en-US" dirty="0" err="1" smtClean="0"/>
              <a:t>framkomst</a:t>
            </a:r>
            <a:r>
              <a:rPr lang="en-US" dirty="0" smtClean="0"/>
              <a:t> </a:t>
            </a:r>
            <a:r>
              <a:rPr lang="en-US" dirty="0" err="1" smtClean="0"/>
              <a:t>eller</a:t>
            </a:r>
            <a:r>
              <a:rPr lang="en-US" dirty="0" smtClean="0"/>
              <a:t> </a:t>
            </a:r>
            <a:r>
              <a:rPr lang="en-US" dirty="0" err="1" smtClean="0"/>
              <a:t>fiskets</a:t>
            </a:r>
            <a:r>
              <a:rPr lang="en-US" dirty="0" smtClean="0"/>
              <a:t> </a:t>
            </a:r>
            <a:r>
              <a:rPr lang="en-US" dirty="0" err="1" smtClean="0"/>
              <a:t>bestånd</a:t>
            </a:r>
            <a:r>
              <a:rPr lang="en-US" dirty="0" smtClean="0"/>
              <a:t>.</a:t>
            </a:r>
          </a:p>
          <a:p>
            <a:pPr algn="just"/>
            <a:r>
              <a:rPr lang="sv-SE" dirty="0" smtClean="0"/>
              <a:t>Ex. utplantering av fisk, laxtrappor, minsta vattenströmning.</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Tillståndsplikt</a:t>
            </a:r>
            <a:endParaRPr lang="en-US" b="1" dirty="0">
              <a:solidFill>
                <a:schemeClr val="accent5"/>
              </a:solidFill>
            </a:endParaRPr>
          </a:p>
        </p:txBody>
      </p:sp>
      <p:sp>
        <p:nvSpPr>
          <p:cNvPr id="3" name="Platshållare för innehåll 2"/>
          <p:cNvSpPr>
            <a:spLocks noGrp="1"/>
          </p:cNvSpPr>
          <p:nvPr>
            <p:ph idx="1"/>
          </p:nvPr>
        </p:nvSpPr>
        <p:spPr>
          <a:xfrm>
            <a:off x="457200" y="1340768"/>
            <a:ext cx="8229600" cy="5184576"/>
          </a:xfrm>
        </p:spPr>
        <p:txBody>
          <a:bodyPr>
            <a:normAutofit fontScale="85000" lnSpcReduction="20000"/>
          </a:bodyPr>
          <a:lstStyle/>
          <a:p>
            <a:pPr algn="just"/>
            <a:r>
              <a:rPr lang="sv-SE" b="1" dirty="0" smtClean="0">
                <a:solidFill>
                  <a:srgbClr val="FF0000"/>
                </a:solidFill>
              </a:rPr>
              <a:t>HR: All vattenverksamhet är tillståndspliktig (11:9 MB)</a:t>
            </a:r>
          </a:p>
          <a:p>
            <a:pPr lvl="1" algn="just"/>
            <a:r>
              <a:rPr lang="en-US" i="1" dirty="0" err="1" smtClean="0"/>
              <a:t>För</a:t>
            </a:r>
            <a:r>
              <a:rPr lang="en-US" i="1" dirty="0" smtClean="0"/>
              <a:t> </a:t>
            </a:r>
            <a:r>
              <a:rPr lang="en-US" i="1" dirty="0" err="1" smtClean="0"/>
              <a:t>vattenverksamhet</a:t>
            </a:r>
            <a:r>
              <a:rPr lang="en-US" i="1" dirty="0" smtClean="0"/>
              <a:t> </a:t>
            </a:r>
            <a:r>
              <a:rPr lang="en-US" i="1" dirty="0" err="1" smtClean="0"/>
              <a:t>krävs</a:t>
            </a:r>
            <a:r>
              <a:rPr lang="en-US" i="1" dirty="0" smtClean="0"/>
              <a:t> </a:t>
            </a:r>
            <a:r>
              <a:rPr lang="en-US" i="1" dirty="0" err="1" smtClean="0"/>
              <a:t>det</a:t>
            </a:r>
            <a:r>
              <a:rPr lang="en-US" i="1" dirty="0" smtClean="0"/>
              <a:t> </a:t>
            </a:r>
            <a:r>
              <a:rPr lang="en-US" i="1" dirty="0" err="1" smtClean="0"/>
              <a:t>tillstånd</a:t>
            </a:r>
            <a:r>
              <a:rPr lang="en-US" i="1" dirty="0" smtClean="0"/>
              <a:t> </a:t>
            </a:r>
            <a:r>
              <a:rPr lang="en-US" i="1" dirty="0" err="1" smtClean="0"/>
              <a:t>enligt</a:t>
            </a:r>
            <a:r>
              <a:rPr lang="en-US" i="1" dirty="0" smtClean="0"/>
              <a:t> MB, </a:t>
            </a:r>
            <a:r>
              <a:rPr lang="en-US" i="1" dirty="0" err="1" smtClean="0"/>
              <a:t>om</a:t>
            </a:r>
            <a:r>
              <a:rPr lang="en-US" i="1" dirty="0" smtClean="0"/>
              <a:t> </a:t>
            </a:r>
            <a:r>
              <a:rPr lang="en-US" i="1" dirty="0" err="1" smtClean="0"/>
              <a:t>inte</a:t>
            </a:r>
            <a:r>
              <a:rPr lang="en-US" i="1" dirty="0" smtClean="0"/>
              <a:t> </a:t>
            </a:r>
            <a:r>
              <a:rPr lang="en-US" i="1" dirty="0" err="1" smtClean="0"/>
              <a:t>något</a:t>
            </a:r>
            <a:r>
              <a:rPr lang="en-US" i="1" dirty="0" smtClean="0"/>
              <a:t> </a:t>
            </a:r>
            <a:r>
              <a:rPr lang="en-US" i="1" dirty="0" err="1" smtClean="0"/>
              <a:t>annat</a:t>
            </a:r>
            <a:r>
              <a:rPr lang="en-US" i="1" dirty="0" smtClean="0"/>
              <a:t>  </a:t>
            </a:r>
            <a:r>
              <a:rPr lang="en-US" i="1" dirty="0" err="1" smtClean="0"/>
              <a:t>följer</a:t>
            </a:r>
            <a:r>
              <a:rPr lang="en-US" i="1" dirty="0" smtClean="0"/>
              <a:t> </a:t>
            </a:r>
            <a:r>
              <a:rPr lang="en-US" i="1" dirty="0" err="1" smtClean="0"/>
              <a:t>av</a:t>
            </a:r>
            <a:r>
              <a:rPr lang="en-US" i="1" dirty="0" smtClean="0"/>
              <a:t> </a:t>
            </a:r>
            <a:r>
              <a:rPr lang="en-US" i="1" dirty="0" err="1" smtClean="0"/>
              <a:t>bestämmelserna</a:t>
            </a:r>
            <a:r>
              <a:rPr lang="en-US" i="1" dirty="0" smtClean="0"/>
              <a:t> </a:t>
            </a:r>
            <a:r>
              <a:rPr lang="en-US" i="1" dirty="0" err="1" smtClean="0"/>
              <a:t>i</a:t>
            </a:r>
            <a:r>
              <a:rPr lang="en-US" i="1" dirty="0" smtClean="0"/>
              <a:t> 11 </a:t>
            </a:r>
            <a:r>
              <a:rPr lang="en-US" i="1" dirty="0" err="1" smtClean="0"/>
              <a:t>kapitel</a:t>
            </a:r>
            <a:r>
              <a:rPr lang="en-US" i="1" dirty="0" smtClean="0"/>
              <a:t> (11:9 MB, 1 </a:t>
            </a:r>
            <a:r>
              <a:rPr lang="en-US" i="1" dirty="0" err="1" smtClean="0"/>
              <a:t>st</a:t>
            </a:r>
            <a:r>
              <a:rPr lang="en-US" i="1" dirty="0" smtClean="0"/>
              <a:t>.). </a:t>
            </a:r>
          </a:p>
          <a:p>
            <a:pPr lvl="1" algn="just"/>
            <a:r>
              <a:rPr lang="en-US" i="1" dirty="0" smtClean="0"/>
              <a:t>Den </a:t>
            </a:r>
            <a:r>
              <a:rPr lang="en-US" i="1" dirty="0" err="1" smtClean="0"/>
              <a:t>som</a:t>
            </a:r>
            <a:r>
              <a:rPr lang="en-US" i="1" dirty="0" smtClean="0"/>
              <a:t> </a:t>
            </a:r>
            <a:r>
              <a:rPr lang="en-US" i="1" dirty="0" err="1" smtClean="0"/>
              <a:t>vill</a:t>
            </a:r>
            <a:r>
              <a:rPr lang="en-US" i="1" dirty="0" smtClean="0"/>
              <a:t> </a:t>
            </a:r>
            <a:r>
              <a:rPr lang="en-US" i="1" dirty="0" err="1" smtClean="0"/>
              <a:t>bedriva</a:t>
            </a:r>
            <a:r>
              <a:rPr lang="en-US" i="1" dirty="0" smtClean="0"/>
              <a:t> vv </a:t>
            </a:r>
            <a:r>
              <a:rPr lang="en-US" i="1" dirty="0" err="1" smtClean="0"/>
              <a:t>får</a:t>
            </a:r>
            <a:r>
              <a:rPr lang="en-US" i="1" dirty="0" smtClean="0"/>
              <a:t> </a:t>
            </a:r>
            <a:r>
              <a:rPr lang="en-US" i="1" dirty="0" err="1" smtClean="0"/>
              <a:t>ansöka</a:t>
            </a:r>
            <a:r>
              <a:rPr lang="en-US" i="1" dirty="0" smtClean="0"/>
              <a:t> </a:t>
            </a:r>
            <a:r>
              <a:rPr lang="en-US" i="1" dirty="0" err="1" smtClean="0"/>
              <a:t>om</a:t>
            </a:r>
            <a:r>
              <a:rPr lang="en-US" i="1" dirty="0" smtClean="0"/>
              <a:t> </a:t>
            </a:r>
            <a:r>
              <a:rPr lang="en-US" i="1" dirty="0" err="1" smtClean="0"/>
              <a:t>tillstånd</a:t>
            </a:r>
            <a:r>
              <a:rPr lang="en-US" i="1" dirty="0" smtClean="0"/>
              <a:t> </a:t>
            </a:r>
            <a:r>
              <a:rPr lang="en-US" i="1" dirty="0" err="1" smtClean="0"/>
              <a:t>även</a:t>
            </a:r>
            <a:r>
              <a:rPr lang="en-US" i="1" dirty="0" smtClean="0"/>
              <a:t> </a:t>
            </a:r>
            <a:r>
              <a:rPr lang="en-US" i="1" dirty="0" err="1" smtClean="0"/>
              <a:t>om</a:t>
            </a:r>
            <a:r>
              <a:rPr lang="en-US" i="1" dirty="0" smtClean="0"/>
              <a:t> </a:t>
            </a:r>
            <a:r>
              <a:rPr lang="en-US" i="1" dirty="0" err="1" smtClean="0"/>
              <a:t>det</a:t>
            </a:r>
            <a:r>
              <a:rPr lang="en-US" i="1" dirty="0" smtClean="0"/>
              <a:t> </a:t>
            </a:r>
            <a:r>
              <a:rPr lang="en-US" i="1" dirty="0" err="1" smtClean="0"/>
              <a:t>inte</a:t>
            </a:r>
            <a:r>
              <a:rPr lang="en-US" i="1" dirty="0" smtClean="0"/>
              <a:t> </a:t>
            </a:r>
            <a:r>
              <a:rPr lang="en-US" i="1" dirty="0" err="1" smtClean="0"/>
              <a:t>krävs</a:t>
            </a:r>
            <a:r>
              <a:rPr lang="en-US" i="1" dirty="0" smtClean="0"/>
              <a:t> </a:t>
            </a:r>
            <a:r>
              <a:rPr lang="en-US" i="1" dirty="0" err="1" smtClean="0"/>
              <a:t>tillstånd</a:t>
            </a:r>
            <a:r>
              <a:rPr lang="en-US" i="1" dirty="0" smtClean="0"/>
              <a:t> </a:t>
            </a:r>
            <a:r>
              <a:rPr lang="en-US" i="1" dirty="0" err="1" smtClean="0"/>
              <a:t>för</a:t>
            </a:r>
            <a:r>
              <a:rPr lang="en-US" i="1" dirty="0" smtClean="0"/>
              <a:t> </a:t>
            </a:r>
            <a:r>
              <a:rPr lang="en-US" i="1" dirty="0" err="1" smtClean="0"/>
              <a:t>verksamheten</a:t>
            </a:r>
            <a:r>
              <a:rPr lang="en-US" i="1" dirty="0" smtClean="0"/>
              <a:t> (11:9 MB, 2 </a:t>
            </a:r>
            <a:r>
              <a:rPr lang="en-US" i="1" dirty="0" err="1" smtClean="0"/>
              <a:t>st</a:t>
            </a:r>
            <a:r>
              <a:rPr lang="en-US" i="1" dirty="0" smtClean="0"/>
              <a:t>.). </a:t>
            </a:r>
          </a:p>
          <a:p>
            <a:pPr algn="just"/>
            <a:r>
              <a:rPr lang="en-US" dirty="0" err="1" smtClean="0"/>
              <a:t>Ansökan</a:t>
            </a:r>
            <a:r>
              <a:rPr lang="en-US" dirty="0" smtClean="0"/>
              <a:t> </a:t>
            </a:r>
            <a:r>
              <a:rPr lang="en-US" dirty="0" err="1" smtClean="0"/>
              <a:t>om</a:t>
            </a:r>
            <a:r>
              <a:rPr lang="en-US" dirty="0" smtClean="0"/>
              <a:t> </a:t>
            </a:r>
            <a:r>
              <a:rPr lang="en-US" dirty="0" err="1" smtClean="0"/>
              <a:t>tillstånd</a:t>
            </a:r>
            <a:r>
              <a:rPr lang="en-US" dirty="0" smtClean="0"/>
              <a:t> till </a:t>
            </a:r>
            <a:r>
              <a:rPr lang="en-US" dirty="0" err="1" smtClean="0"/>
              <a:t>vattenverksamhet</a:t>
            </a:r>
            <a:r>
              <a:rPr lang="en-US" dirty="0" smtClean="0"/>
              <a:t> </a:t>
            </a:r>
            <a:r>
              <a:rPr lang="en-US" dirty="0" err="1" smtClean="0"/>
              <a:t>prövas</a:t>
            </a:r>
            <a:r>
              <a:rPr lang="en-US" dirty="0" smtClean="0"/>
              <a:t> </a:t>
            </a:r>
            <a:r>
              <a:rPr lang="en-US" dirty="0" err="1" smtClean="0"/>
              <a:t>av</a:t>
            </a:r>
            <a:r>
              <a:rPr lang="en-US" dirty="0" smtClean="0"/>
              <a:t> mark- </a:t>
            </a:r>
            <a:r>
              <a:rPr lang="en-US" dirty="0" err="1" smtClean="0"/>
              <a:t>och</a:t>
            </a:r>
            <a:r>
              <a:rPr lang="en-US" dirty="0" smtClean="0"/>
              <a:t> </a:t>
            </a:r>
            <a:r>
              <a:rPr lang="en-US" dirty="0" err="1" smtClean="0"/>
              <a:t>miljödomstolen</a:t>
            </a:r>
            <a:r>
              <a:rPr lang="en-US" dirty="0" smtClean="0"/>
              <a:t> (11:9 b MB).</a:t>
            </a:r>
          </a:p>
          <a:p>
            <a:pPr algn="just"/>
            <a:r>
              <a:rPr lang="en-US" dirty="0" err="1" smtClean="0"/>
              <a:t>Ansökan</a:t>
            </a:r>
            <a:r>
              <a:rPr lang="en-US" dirty="0" smtClean="0"/>
              <a:t> </a:t>
            </a:r>
            <a:r>
              <a:rPr lang="en-US" dirty="0" err="1" smtClean="0"/>
              <a:t>om</a:t>
            </a:r>
            <a:r>
              <a:rPr lang="en-US" dirty="0" smtClean="0"/>
              <a:t> </a:t>
            </a:r>
            <a:r>
              <a:rPr lang="en-US" dirty="0" err="1" smtClean="0"/>
              <a:t>tillstånd</a:t>
            </a:r>
            <a:r>
              <a:rPr lang="en-US" dirty="0" smtClean="0"/>
              <a:t> till </a:t>
            </a:r>
            <a:r>
              <a:rPr lang="en-US" dirty="0" err="1" smtClean="0"/>
              <a:t>markavvattning</a:t>
            </a:r>
            <a:r>
              <a:rPr lang="en-US" dirty="0" smtClean="0"/>
              <a:t> </a:t>
            </a:r>
            <a:r>
              <a:rPr lang="en-US" dirty="0" err="1" smtClean="0"/>
              <a:t>prövas</a:t>
            </a:r>
            <a:r>
              <a:rPr lang="en-US" dirty="0" smtClean="0"/>
              <a:t> </a:t>
            </a:r>
            <a:r>
              <a:rPr lang="en-US" dirty="0" err="1" smtClean="0"/>
              <a:t>av</a:t>
            </a:r>
            <a:r>
              <a:rPr lang="en-US" dirty="0" smtClean="0"/>
              <a:t> </a:t>
            </a:r>
            <a:r>
              <a:rPr lang="en-US" dirty="0" err="1" smtClean="0"/>
              <a:t>länsstyrelsen</a:t>
            </a:r>
            <a:r>
              <a:rPr lang="en-US" dirty="0" smtClean="0"/>
              <a:t>.</a:t>
            </a:r>
          </a:p>
          <a:p>
            <a:pPr algn="just"/>
            <a:r>
              <a:rPr lang="en-US" dirty="0" err="1" smtClean="0"/>
              <a:t>Anmälan</a:t>
            </a:r>
            <a:r>
              <a:rPr lang="en-US" dirty="0" smtClean="0"/>
              <a:t> </a:t>
            </a:r>
            <a:r>
              <a:rPr lang="en-US" dirty="0" err="1" smtClean="0"/>
              <a:t>om</a:t>
            </a:r>
            <a:r>
              <a:rPr lang="en-US" dirty="0" smtClean="0"/>
              <a:t> </a:t>
            </a:r>
            <a:r>
              <a:rPr lang="en-US" dirty="0" err="1" smtClean="0"/>
              <a:t>vattenverksamhet</a:t>
            </a:r>
            <a:r>
              <a:rPr lang="en-US" dirty="0" smtClean="0"/>
              <a:t> </a:t>
            </a:r>
            <a:r>
              <a:rPr lang="en-US" dirty="0" err="1" smtClean="0"/>
              <a:t>skall</a:t>
            </a:r>
            <a:r>
              <a:rPr lang="en-US" dirty="0" smtClean="0"/>
              <a:t>, </a:t>
            </a:r>
            <a:r>
              <a:rPr lang="en-US" dirty="0" err="1" smtClean="0"/>
              <a:t>enligt</a:t>
            </a:r>
            <a:r>
              <a:rPr lang="en-US" dirty="0" smtClean="0"/>
              <a:t> </a:t>
            </a:r>
            <a:r>
              <a:rPr lang="en-US" dirty="0" err="1" smtClean="0"/>
              <a:t>föreskrifter</a:t>
            </a:r>
            <a:r>
              <a:rPr lang="en-US" dirty="0" smtClean="0"/>
              <a:t> </a:t>
            </a:r>
            <a:r>
              <a:rPr lang="en-US" dirty="0" err="1" smtClean="0"/>
              <a:t>som</a:t>
            </a:r>
            <a:r>
              <a:rPr lang="en-US" dirty="0" smtClean="0"/>
              <a:t> </a:t>
            </a:r>
            <a:r>
              <a:rPr lang="en-US" dirty="0" err="1" smtClean="0"/>
              <a:t>meddelas</a:t>
            </a:r>
            <a:r>
              <a:rPr lang="en-US" dirty="0" smtClean="0"/>
              <a:t> </a:t>
            </a:r>
            <a:r>
              <a:rPr lang="en-US" dirty="0" err="1" smtClean="0"/>
              <a:t>av</a:t>
            </a:r>
            <a:r>
              <a:rPr lang="en-US" dirty="0" smtClean="0"/>
              <a:t> </a:t>
            </a:r>
            <a:r>
              <a:rPr lang="en-US" dirty="0" err="1" smtClean="0"/>
              <a:t>regeringen</a:t>
            </a:r>
            <a:r>
              <a:rPr lang="en-US" dirty="0" smtClean="0"/>
              <a:t>, </a:t>
            </a:r>
            <a:r>
              <a:rPr lang="en-US" dirty="0" err="1" smtClean="0"/>
              <a:t>göras</a:t>
            </a:r>
            <a:r>
              <a:rPr lang="en-US" dirty="0" smtClean="0"/>
              <a:t> till </a:t>
            </a:r>
            <a:r>
              <a:rPr lang="en-US" dirty="0" err="1" smtClean="0"/>
              <a:t>generalläkaren</a:t>
            </a:r>
            <a:r>
              <a:rPr lang="en-US" dirty="0" smtClean="0"/>
              <a:t>, </a:t>
            </a:r>
            <a:r>
              <a:rPr lang="en-US" dirty="0" err="1" smtClean="0"/>
              <a:t>länsstyrelsen</a:t>
            </a:r>
            <a:r>
              <a:rPr lang="en-US" dirty="0" smtClean="0"/>
              <a:t> </a:t>
            </a:r>
            <a:r>
              <a:rPr lang="en-US" dirty="0" err="1" smtClean="0"/>
              <a:t>eller</a:t>
            </a:r>
            <a:r>
              <a:rPr lang="en-US" dirty="0" smtClean="0"/>
              <a:t> </a:t>
            </a:r>
            <a:r>
              <a:rPr lang="en-US" dirty="0" err="1" smtClean="0"/>
              <a:t>kommunen</a:t>
            </a:r>
            <a:r>
              <a:rPr lang="en-US" dirty="0" smtClean="0"/>
              <a:t>. </a:t>
            </a:r>
          </a:p>
          <a:p>
            <a:endParaRPr lang="en-US" dirty="0" smtClean="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457200" y="476672"/>
            <a:ext cx="8229600" cy="1440160"/>
          </a:xfrm>
        </p:spPr>
        <p:txBody>
          <a:bodyPr>
            <a:normAutofit fontScale="90000"/>
          </a:bodyPr>
          <a:lstStyle/>
          <a:p>
            <a:r>
              <a:rPr lang="sv-SE" b="1" dirty="0" smtClean="0">
                <a:solidFill>
                  <a:schemeClr val="accent5"/>
                </a:solidFill>
              </a:rPr>
              <a:t>Undantag från tillstånds- och anmälningsplikten, 11:12 MB</a:t>
            </a:r>
            <a:r>
              <a:rPr lang="sv-SE" dirty="0" smtClean="0"/>
              <a:t/>
            </a:r>
            <a:br>
              <a:rPr lang="sv-SE" dirty="0" smtClean="0"/>
            </a:br>
            <a:endParaRPr lang="en-US" dirty="0"/>
          </a:p>
        </p:txBody>
      </p:sp>
      <p:sp>
        <p:nvSpPr>
          <p:cNvPr id="3" name="Platshållare för innehåll 2"/>
          <p:cNvSpPr>
            <a:spLocks noGrp="1"/>
          </p:cNvSpPr>
          <p:nvPr>
            <p:ph idx="1"/>
          </p:nvPr>
        </p:nvSpPr>
        <p:spPr>
          <a:xfrm>
            <a:off x="457200" y="2708920"/>
            <a:ext cx="8229600" cy="3417243"/>
          </a:xfrm>
        </p:spPr>
        <p:txBody>
          <a:bodyPr/>
          <a:lstStyle/>
          <a:p>
            <a:pPr algn="just"/>
            <a:r>
              <a:rPr lang="sv-SE" dirty="0" smtClean="0"/>
              <a:t>Verksamhetsutövaren är ansvarig för bedömningen om det är uppenbart att varken allmänna eller enskilda intressen skadas av </a:t>
            </a:r>
            <a:r>
              <a:rPr lang="en-US" dirty="0" err="1" smtClean="0"/>
              <a:t>vattenverksamhetens</a:t>
            </a:r>
            <a:r>
              <a:rPr lang="en-US" dirty="0" smtClean="0"/>
              <a:t> </a:t>
            </a:r>
            <a:r>
              <a:rPr lang="en-US" dirty="0" err="1" smtClean="0"/>
              <a:t>inverkan</a:t>
            </a:r>
            <a:r>
              <a:rPr lang="en-US" dirty="0" smtClean="0"/>
              <a:t> </a:t>
            </a:r>
            <a:r>
              <a:rPr lang="en-US" dirty="0" err="1" smtClean="0"/>
              <a:t>på</a:t>
            </a:r>
            <a:r>
              <a:rPr lang="en-US" dirty="0" smtClean="0"/>
              <a:t> </a:t>
            </a:r>
            <a:r>
              <a:rPr lang="en-US" dirty="0" err="1" smtClean="0"/>
              <a:t>vatten-förhållandena</a:t>
            </a:r>
            <a:r>
              <a:rPr lang="en-US" dirty="0" smtClean="0"/>
              <a:t>.</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Rådighet över vatten</a:t>
            </a:r>
            <a:endParaRPr lang="en-US" b="1" dirty="0">
              <a:solidFill>
                <a:schemeClr val="accent5"/>
              </a:solidFill>
            </a:endParaRPr>
          </a:p>
        </p:txBody>
      </p:sp>
      <p:sp>
        <p:nvSpPr>
          <p:cNvPr id="3" name="Platshållare för innehåll 2"/>
          <p:cNvSpPr>
            <a:spLocks noGrp="1"/>
          </p:cNvSpPr>
          <p:nvPr>
            <p:ph idx="1"/>
          </p:nvPr>
        </p:nvSpPr>
        <p:spPr>
          <a:xfrm>
            <a:off x="457200" y="1556792"/>
            <a:ext cx="8229600" cy="4824536"/>
          </a:xfrm>
        </p:spPr>
        <p:txBody>
          <a:bodyPr>
            <a:normAutofit/>
          </a:bodyPr>
          <a:lstStyle/>
          <a:p>
            <a:r>
              <a:rPr lang="sv-SE" dirty="0" smtClean="0"/>
              <a:t>2 kap. i </a:t>
            </a:r>
            <a:r>
              <a:rPr lang="sv-SE" b="1" i="1" dirty="0" smtClean="0">
                <a:solidFill>
                  <a:schemeClr val="accent5"/>
                </a:solidFill>
              </a:rPr>
              <a:t>lagen med särskilda bestämmelser om vattenverksamhet </a:t>
            </a:r>
            <a:r>
              <a:rPr lang="sv-SE" dirty="0" smtClean="0"/>
              <a:t>(1998:812).</a:t>
            </a:r>
          </a:p>
          <a:p>
            <a:pPr>
              <a:buNone/>
            </a:pPr>
            <a:endParaRPr lang="sv-SE" dirty="0" smtClean="0"/>
          </a:p>
          <a:p>
            <a:pPr algn="just"/>
            <a:r>
              <a:rPr lang="sv-SE" dirty="0" smtClean="0"/>
              <a:t>Man måste ha rätt att disponera det område man skall utnyttja för verksamheten.</a:t>
            </a:r>
          </a:p>
          <a:p>
            <a:pPr lvl="1" algn="just"/>
            <a:r>
              <a:rPr lang="sv-SE" dirty="0" smtClean="0"/>
              <a:t>För att få bedriva </a:t>
            </a:r>
            <a:r>
              <a:rPr lang="sv-SE" dirty="0" err="1" smtClean="0"/>
              <a:t>Vv</a:t>
            </a:r>
            <a:r>
              <a:rPr lang="sv-SE" dirty="0" smtClean="0"/>
              <a:t> skall VU ha rådighet över vattnet inom det område där verksamheten skall bedrivas (2:1).</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Rådighet över </a:t>
            </a:r>
            <a:r>
              <a:rPr lang="sv-SE" b="1" dirty="0" smtClean="0">
                <a:solidFill>
                  <a:schemeClr val="accent5"/>
                </a:solidFill>
              </a:rPr>
              <a:t>vatten (fort.)</a:t>
            </a:r>
            <a:endParaRPr lang="en-US" dirty="0"/>
          </a:p>
        </p:txBody>
      </p:sp>
      <p:sp>
        <p:nvSpPr>
          <p:cNvPr id="3" name="Platshållare för innehåll 2"/>
          <p:cNvSpPr>
            <a:spLocks noGrp="1"/>
          </p:cNvSpPr>
          <p:nvPr>
            <p:ph idx="1"/>
          </p:nvPr>
        </p:nvSpPr>
        <p:spPr/>
        <p:txBody>
          <a:bodyPr/>
          <a:lstStyle/>
          <a:p>
            <a:r>
              <a:rPr lang="sv-SE" dirty="0" smtClean="0"/>
              <a:t>Fastighetsägaren har rådighet över vatten</a:t>
            </a:r>
          </a:p>
          <a:p>
            <a:pPr lvl="1"/>
            <a:r>
              <a:rPr lang="sv-SE" dirty="0" smtClean="0"/>
              <a:t>Var och en råder över det vatten som finns inom hans fastighet (2:2).</a:t>
            </a:r>
          </a:p>
          <a:p>
            <a:pPr lvl="1">
              <a:buNone/>
            </a:pPr>
            <a:endParaRPr lang="sv-SE" dirty="0" smtClean="0"/>
          </a:p>
          <a:p>
            <a:r>
              <a:rPr lang="sv-SE" dirty="0" smtClean="0"/>
              <a:t>I rinnande vatten råder vardera sidans ägare över en lika stor andel i vattnet </a:t>
            </a:r>
          </a:p>
          <a:p>
            <a:pPr lvl="1"/>
            <a:r>
              <a:rPr lang="sv-SE" dirty="0" smtClean="0"/>
              <a:t>även om en större del av vattnet rinner fram på den enes fastighet än på den andres (2:3).</a:t>
            </a:r>
          </a:p>
          <a:p>
            <a:pPr lvl="1"/>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a:bodyPr>
          <a:lstStyle/>
          <a:p>
            <a:endParaRPr lang="en-US" b="1" dirty="0">
              <a:solidFill>
                <a:schemeClr val="accent5"/>
              </a:solidFill>
            </a:endParaRPr>
          </a:p>
        </p:txBody>
      </p:sp>
      <p:sp>
        <p:nvSpPr>
          <p:cNvPr id="3" name="Platshållare för innehåll 2"/>
          <p:cNvSpPr>
            <a:spLocks noGrp="1"/>
          </p:cNvSpPr>
          <p:nvPr>
            <p:ph idx="1"/>
          </p:nvPr>
        </p:nvSpPr>
        <p:spPr>
          <a:xfrm>
            <a:off x="457200" y="1124744"/>
            <a:ext cx="8229600" cy="5001419"/>
          </a:xfrm>
        </p:spPr>
        <p:txBody>
          <a:bodyPr>
            <a:normAutofit/>
          </a:bodyPr>
          <a:lstStyle/>
          <a:p>
            <a:r>
              <a:rPr lang="sv-SE" sz="3000" dirty="0" smtClean="0"/>
              <a:t>Vatten är en viktig naturresurs som alla behöver.</a:t>
            </a:r>
          </a:p>
          <a:p>
            <a:pPr>
              <a:buNone/>
            </a:pPr>
            <a:endParaRPr lang="sv-SE" sz="1800" dirty="0" smtClean="0"/>
          </a:p>
          <a:p>
            <a:r>
              <a:rPr lang="sv-SE" sz="2800" dirty="0" smtClean="0"/>
              <a:t>Vattentillgångar ska skyddas.</a:t>
            </a:r>
          </a:p>
          <a:p>
            <a:pPr>
              <a:buNone/>
            </a:pPr>
            <a:endParaRPr lang="sv-SE" sz="1800" dirty="0" smtClean="0"/>
          </a:p>
          <a:p>
            <a:pPr algn="just"/>
            <a:r>
              <a:rPr lang="en-US" sz="2800" dirty="0" err="1" smtClean="0"/>
              <a:t>Olika</a:t>
            </a:r>
            <a:r>
              <a:rPr lang="en-US" sz="2800" dirty="0" smtClean="0"/>
              <a:t> </a:t>
            </a:r>
            <a:r>
              <a:rPr lang="en-US" sz="2800" dirty="0" err="1" smtClean="0"/>
              <a:t>intressekonflikter</a:t>
            </a:r>
            <a:r>
              <a:rPr lang="en-US" sz="2800" dirty="0" smtClean="0"/>
              <a:t> </a:t>
            </a:r>
            <a:r>
              <a:rPr lang="en-US" sz="2800" dirty="0" err="1" smtClean="0"/>
              <a:t>i</a:t>
            </a:r>
            <a:r>
              <a:rPr lang="en-US" sz="2800" dirty="0" smtClean="0"/>
              <a:t> </a:t>
            </a:r>
            <a:r>
              <a:rPr lang="en-US" sz="2800" dirty="0" err="1" smtClean="0"/>
              <a:t>vattenområden</a:t>
            </a:r>
            <a:r>
              <a:rPr lang="en-US" sz="2800" dirty="0" smtClean="0"/>
              <a:t> </a:t>
            </a:r>
            <a:r>
              <a:rPr lang="en-US" sz="2800" dirty="0" err="1" smtClean="0"/>
              <a:t>kan</a:t>
            </a:r>
            <a:r>
              <a:rPr lang="en-US" sz="2800" dirty="0" smtClean="0"/>
              <a:t> </a:t>
            </a:r>
            <a:r>
              <a:rPr lang="en-US" sz="2800" dirty="0" err="1" smtClean="0"/>
              <a:t>uppstå</a:t>
            </a:r>
            <a:r>
              <a:rPr lang="en-US" sz="2800" dirty="0" smtClean="0"/>
              <a:t>. </a:t>
            </a:r>
          </a:p>
          <a:p>
            <a:pPr algn="just">
              <a:buNone/>
            </a:pPr>
            <a:endParaRPr lang="sv-SE" sz="1800" dirty="0" smtClean="0"/>
          </a:p>
          <a:p>
            <a:pPr algn="just"/>
            <a:r>
              <a:rPr lang="sv-SE" sz="2800" dirty="0" smtClean="0"/>
              <a:t>Vattenverksamhet kan innebära stora förändringar av natur- och livsmiljöer.</a:t>
            </a:r>
          </a:p>
          <a:p>
            <a:pPr algn="just">
              <a:buNone/>
            </a:pPr>
            <a:endParaRPr lang="en-US" sz="1800" dirty="0" smtClean="0"/>
          </a:p>
          <a:p>
            <a:pPr algn="just"/>
            <a:r>
              <a:rPr lang="sv-SE" sz="2800" dirty="0"/>
              <a:t>Den som vill genomföra en vattenverksamhet behöver normalt söka tillstånd eller göra en </a:t>
            </a:r>
            <a:r>
              <a:rPr lang="sv-SE" sz="2800" dirty="0" smtClean="0"/>
              <a:t>anmälan.</a:t>
            </a:r>
            <a:endParaRPr lang="en-US" sz="28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fontScale="90000"/>
          </a:bodyPr>
          <a:lstStyle/>
          <a:p>
            <a:r>
              <a:rPr lang="sv-SE" b="1" dirty="0" smtClean="0">
                <a:solidFill>
                  <a:schemeClr val="accent5"/>
                </a:solidFill>
              </a:rPr>
              <a:t>För vissa verksamheter behövs inte rådighet</a:t>
            </a:r>
            <a:endParaRPr lang="en-US" b="1" dirty="0">
              <a:solidFill>
                <a:schemeClr val="accent5"/>
              </a:solidFill>
            </a:endParaRPr>
          </a:p>
        </p:txBody>
      </p:sp>
      <p:sp>
        <p:nvSpPr>
          <p:cNvPr id="3" name="Platshållare för innehåll 2"/>
          <p:cNvSpPr>
            <a:spLocks noGrp="1"/>
          </p:cNvSpPr>
          <p:nvPr>
            <p:ph idx="1"/>
          </p:nvPr>
        </p:nvSpPr>
        <p:spPr>
          <a:xfrm>
            <a:off x="457200" y="1772816"/>
            <a:ext cx="8229600" cy="4353347"/>
          </a:xfrm>
        </p:spPr>
        <p:txBody>
          <a:bodyPr>
            <a:normAutofit/>
          </a:bodyPr>
          <a:lstStyle/>
          <a:p>
            <a:pPr>
              <a:buNone/>
            </a:pPr>
            <a:r>
              <a:rPr lang="sv-SE" dirty="0" smtClean="0"/>
              <a:t>Ex. om vattenverksamheten innebär</a:t>
            </a:r>
          </a:p>
          <a:p>
            <a:pPr>
              <a:buNone/>
            </a:pPr>
            <a:r>
              <a:rPr lang="sv-SE" dirty="0" smtClean="0"/>
              <a:t/>
            </a:r>
            <a:br>
              <a:rPr lang="sv-SE" dirty="0" smtClean="0"/>
            </a:br>
            <a:r>
              <a:rPr lang="sv-SE" dirty="0" smtClean="0"/>
              <a:t>1. vattenreglering,</a:t>
            </a:r>
            <a:br>
              <a:rPr lang="sv-SE" dirty="0" smtClean="0"/>
            </a:br>
            <a:r>
              <a:rPr lang="sv-SE" dirty="0" smtClean="0"/>
              <a:t>2. vattentäkt för allmän vattenförsörjning, allmän värmeförsörjning eller bevattning,</a:t>
            </a:r>
            <a:br>
              <a:rPr lang="sv-SE" dirty="0" smtClean="0"/>
            </a:br>
            <a:r>
              <a:rPr lang="sv-SE" dirty="0" smtClean="0"/>
              <a:t>3. markavvattning,</a:t>
            </a:r>
            <a:br>
              <a:rPr lang="sv-SE" dirty="0" smtClean="0"/>
            </a:br>
            <a:r>
              <a:rPr lang="sv-SE" dirty="0" smtClean="0"/>
              <a:t>4. vattenverksamhet som behövs för allmän väg, allmän farled eller allmän hamn, osv.(2:4).</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Rådighet över vatten (fort.)</a:t>
            </a:r>
            <a:endParaRPr lang="en-US" dirty="0"/>
          </a:p>
        </p:txBody>
      </p:sp>
      <p:sp>
        <p:nvSpPr>
          <p:cNvPr id="3" name="Platshållare för innehåll 2"/>
          <p:cNvSpPr>
            <a:spLocks noGrp="1"/>
          </p:cNvSpPr>
          <p:nvPr>
            <p:ph idx="1"/>
          </p:nvPr>
        </p:nvSpPr>
        <p:spPr/>
        <p:txBody>
          <a:bodyPr>
            <a:normAutofit lnSpcReduction="10000"/>
          </a:bodyPr>
          <a:lstStyle/>
          <a:p>
            <a:pPr algn="just"/>
            <a:r>
              <a:rPr lang="sv-SE" sz="3000" dirty="0" smtClean="0"/>
              <a:t>Staten och kommuner har </a:t>
            </a:r>
            <a:r>
              <a:rPr lang="sv-SE" sz="3000" b="1" dirty="0" smtClean="0">
                <a:solidFill>
                  <a:schemeClr val="accent5"/>
                </a:solidFill>
              </a:rPr>
              <a:t>rådighet</a:t>
            </a:r>
            <a:r>
              <a:rPr lang="sv-SE" sz="3000" dirty="0" smtClean="0"/>
              <a:t> över vatten för att bedriva sådan </a:t>
            </a:r>
            <a:r>
              <a:rPr lang="sv-SE" sz="3000" dirty="0" err="1" smtClean="0"/>
              <a:t>Vv</a:t>
            </a:r>
            <a:r>
              <a:rPr lang="sv-SE" sz="3000" dirty="0" smtClean="0"/>
              <a:t> som är önskvärd från allmän miljö- eller hälsosynpunkt eller som främjar fisket (2:5, 1 st.).</a:t>
            </a:r>
          </a:p>
          <a:p>
            <a:pPr algn="just"/>
            <a:r>
              <a:rPr lang="sv-SE" sz="3000" dirty="0" smtClean="0"/>
              <a:t>Den som är beroende av att vattenförhållandena består har också sådan </a:t>
            </a:r>
            <a:r>
              <a:rPr lang="sv-SE" sz="3000" b="1" dirty="0" smtClean="0">
                <a:solidFill>
                  <a:schemeClr val="accent5"/>
                </a:solidFill>
              </a:rPr>
              <a:t>rådighet</a:t>
            </a:r>
            <a:r>
              <a:rPr lang="sv-SE" sz="3000" dirty="0" smtClean="0"/>
              <a:t> för att utföra rensningar för att bibehålla vattnets djup eller läge eller för att omedelbart återställa ett vattendrag som har vikit från sitt förra läge (2:5, 2 st.)</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Rådighet över vatten (fort.)</a:t>
            </a:r>
            <a:endParaRPr lang="en-US" dirty="0"/>
          </a:p>
        </p:txBody>
      </p:sp>
      <p:sp>
        <p:nvSpPr>
          <p:cNvPr id="3" name="Platshållare för innehåll 2"/>
          <p:cNvSpPr>
            <a:spLocks noGrp="1"/>
          </p:cNvSpPr>
          <p:nvPr>
            <p:ph idx="1"/>
          </p:nvPr>
        </p:nvSpPr>
        <p:spPr>
          <a:xfrm>
            <a:off x="457200" y="2564904"/>
            <a:ext cx="8229600" cy="3888432"/>
          </a:xfrm>
        </p:spPr>
        <p:txBody>
          <a:bodyPr>
            <a:normAutofit/>
          </a:bodyPr>
          <a:lstStyle/>
          <a:p>
            <a:pPr algn="just"/>
            <a:r>
              <a:rPr lang="sv-SE" dirty="0" smtClean="0"/>
              <a:t>Utförs </a:t>
            </a:r>
            <a:r>
              <a:rPr lang="sv-SE" b="1" i="1" dirty="0" smtClean="0">
                <a:solidFill>
                  <a:schemeClr val="accent5"/>
                </a:solidFill>
              </a:rPr>
              <a:t>rensningar</a:t>
            </a:r>
            <a:r>
              <a:rPr lang="sv-SE" dirty="0" smtClean="0"/>
              <a:t> som avses i 2:5, 2 st., får rensningsmassorna läggas på närmaste strand, om det inte medför avsevärda olägenheter från allmän eller enskild synpunkt. Massorna får annars föras till ett lämpligt ställe i närheten</a:t>
            </a:r>
            <a:r>
              <a:rPr lang="sv-SE" dirty="0" smtClean="0"/>
              <a:t>.</a:t>
            </a:r>
            <a:endParaRPr lang="sv-SE" dirty="0" smtClean="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normAutofit fontScale="90000"/>
          </a:bodyPr>
          <a:lstStyle/>
          <a:p>
            <a:r>
              <a:rPr lang="sv-SE" b="1" dirty="0" smtClean="0">
                <a:solidFill>
                  <a:schemeClr val="accent5"/>
                </a:solidFill>
              </a:rPr>
              <a:t>Skyldighet att avstå vatten vid vattenbrist, 2:10</a:t>
            </a:r>
            <a:endParaRPr lang="en-US" b="1" dirty="0">
              <a:solidFill>
                <a:schemeClr val="accent5"/>
              </a:solidFill>
            </a:endParaRPr>
          </a:p>
        </p:txBody>
      </p:sp>
      <p:sp>
        <p:nvSpPr>
          <p:cNvPr id="3" name="Platshållare för innehåll 2"/>
          <p:cNvSpPr>
            <a:spLocks noGrp="1"/>
          </p:cNvSpPr>
          <p:nvPr>
            <p:ph idx="1"/>
          </p:nvPr>
        </p:nvSpPr>
        <p:spPr>
          <a:xfrm>
            <a:off x="457200" y="1916832"/>
            <a:ext cx="8229600" cy="4941168"/>
          </a:xfrm>
        </p:spPr>
        <p:txBody>
          <a:bodyPr>
            <a:normAutofit fontScale="92500" lnSpcReduction="20000"/>
          </a:bodyPr>
          <a:lstStyle/>
          <a:p>
            <a:pPr algn="just"/>
            <a:r>
              <a:rPr lang="sv-SE" dirty="0" smtClean="0"/>
              <a:t>Den som bedriver en </a:t>
            </a:r>
            <a:r>
              <a:rPr lang="sv-SE" dirty="0" err="1" smtClean="0"/>
              <a:t>Vv</a:t>
            </a:r>
            <a:r>
              <a:rPr lang="sv-SE" dirty="0" smtClean="0"/>
              <a:t> eller råder över en vattentillgång enligt 2:2 är skyldig att vid allvarlig vattenbrist avstå det vatten som är oundgängligen nödvändigt för den allmänna vattenförsörjningen eller för något annat allmänt behov, om vattenbristen orsakas av torka eller någon annan jämförlig omständighet.</a:t>
            </a:r>
          </a:p>
          <a:p>
            <a:pPr algn="just">
              <a:buNone/>
            </a:pPr>
            <a:endParaRPr lang="sv-SE" dirty="0" smtClean="0"/>
          </a:p>
          <a:p>
            <a:pPr algn="just"/>
            <a:r>
              <a:rPr lang="sv-SE" dirty="0" smtClean="0"/>
              <a:t>Den som lider skada genom att avstå vatten har </a:t>
            </a:r>
            <a:r>
              <a:rPr lang="sv-SE" b="1" i="1" dirty="0" smtClean="0">
                <a:solidFill>
                  <a:schemeClr val="accent5"/>
                </a:solidFill>
              </a:rPr>
              <a:t>rätt till skälig ersättning</a:t>
            </a:r>
            <a:r>
              <a:rPr lang="sv-SE" dirty="0" smtClean="0"/>
              <a:t>.</a:t>
            </a:r>
          </a:p>
          <a:p>
            <a:pPr algn="just">
              <a:buNone/>
            </a:pPr>
            <a:r>
              <a:rPr lang="sv-SE" dirty="0" smtClean="0"/>
              <a:t/>
            </a:r>
            <a:br>
              <a:rPr lang="sv-SE" dirty="0" smtClean="0"/>
            </a:b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Att tänka på</a:t>
            </a:r>
            <a:endParaRPr lang="en-US" b="1" dirty="0">
              <a:solidFill>
                <a:schemeClr val="accent5"/>
              </a:solidFill>
            </a:endParaRPr>
          </a:p>
        </p:txBody>
      </p:sp>
      <p:sp>
        <p:nvSpPr>
          <p:cNvPr id="3" name="Platshållare för innehåll 2"/>
          <p:cNvSpPr>
            <a:spLocks noGrp="1"/>
          </p:cNvSpPr>
          <p:nvPr>
            <p:ph idx="1"/>
          </p:nvPr>
        </p:nvSpPr>
        <p:spPr>
          <a:xfrm>
            <a:off x="457200" y="1556792"/>
            <a:ext cx="8229600" cy="4569371"/>
          </a:xfrm>
        </p:spPr>
        <p:txBody>
          <a:bodyPr>
            <a:normAutofit fontScale="92500" lnSpcReduction="10000"/>
          </a:bodyPr>
          <a:lstStyle/>
          <a:p>
            <a:pPr algn="just"/>
            <a:r>
              <a:rPr lang="sv-SE" dirty="0" smtClean="0"/>
              <a:t>För att bygga en brygga, och i vissa fall för uppläggning av muddermassor, kan det krävas </a:t>
            </a:r>
            <a:r>
              <a:rPr lang="sv-SE" b="1" dirty="0" smtClean="0">
                <a:solidFill>
                  <a:schemeClr val="accent5"/>
                </a:solidFill>
              </a:rPr>
              <a:t>bygglov</a:t>
            </a:r>
            <a:r>
              <a:rPr lang="sv-SE" dirty="0" smtClean="0"/>
              <a:t>.</a:t>
            </a:r>
          </a:p>
          <a:p>
            <a:pPr algn="just"/>
            <a:r>
              <a:rPr lang="sv-SE" dirty="0" smtClean="0"/>
              <a:t>Om den planerade verksamheten riskerar att påverka miljön i ett </a:t>
            </a:r>
            <a:r>
              <a:rPr lang="sv-SE" b="1" dirty="0" smtClean="0">
                <a:solidFill>
                  <a:schemeClr val="accent5"/>
                </a:solidFill>
              </a:rPr>
              <a:t>Natura 2000 objekt </a:t>
            </a:r>
            <a:r>
              <a:rPr lang="sv-SE" dirty="0" smtClean="0"/>
              <a:t>som är skyddat av EU:s livsmiljödirektiv eller fågeldirektiv kan en prövning av tillstånd enligt </a:t>
            </a:r>
            <a:r>
              <a:rPr lang="sv-SE" b="1" dirty="0" smtClean="0">
                <a:solidFill>
                  <a:schemeClr val="accent5"/>
                </a:solidFill>
              </a:rPr>
              <a:t>7:28 a MB </a:t>
            </a:r>
            <a:r>
              <a:rPr lang="sv-SE" dirty="0" smtClean="0"/>
              <a:t>behöva ske. Detta gäller även om Natura 2000 objektet som riskerar att påverkas ligger </a:t>
            </a:r>
            <a:r>
              <a:rPr lang="sv-SE" b="1" i="1" dirty="0" smtClean="0">
                <a:solidFill>
                  <a:schemeClr val="accent5"/>
                </a:solidFill>
              </a:rPr>
              <a:t>en bit ifrån </a:t>
            </a:r>
            <a:r>
              <a:rPr lang="sv-SE" dirty="0" smtClean="0"/>
              <a:t>själva vattenverksamheten.</a:t>
            </a:r>
            <a:endParaRPr lang="en-US" dirty="0" smtClean="0"/>
          </a:p>
          <a:p>
            <a:pPr algn="just"/>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lum/>
          </a:blip>
          <a:srcRect/>
          <a:stretch>
            <a:fillRect t="-25000" b="-25000"/>
          </a:stretch>
        </a:blipFill>
        <a:effectLst/>
      </p:bgPr>
    </p:bg>
    <p:spTree>
      <p:nvGrpSpPr>
        <p:cNvPr id="1" name=""/>
        <p:cNvGrpSpPr/>
        <p:nvPr/>
      </p:nvGrpSpPr>
      <p:grpSpPr>
        <a:xfrm>
          <a:off x="0" y="0"/>
          <a:ext cx="0" cy="0"/>
          <a:chOff x="0" y="0"/>
          <a:chExt cx="0" cy="0"/>
        </a:xfrm>
      </p:grpSpPr>
      <p:sp>
        <p:nvSpPr>
          <p:cNvPr id="2" name="Rubrik 1"/>
          <p:cNvSpPr>
            <a:spLocks noGrp="1"/>
          </p:cNvSpPr>
          <p:nvPr>
            <p:ph type="title"/>
          </p:nvPr>
        </p:nvSpPr>
        <p:spPr>
          <a:xfrm>
            <a:off x="457200" y="274638"/>
            <a:ext cx="8229600" cy="3730426"/>
          </a:xfrm>
        </p:spPr>
        <p:txBody>
          <a:bodyPr>
            <a:normAutofit/>
          </a:bodyPr>
          <a:lstStyle/>
          <a:p>
            <a:r>
              <a:rPr lang="sv-SE" sz="6000" b="1" dirty="0" smtClean="0">
                <a:solidFill>
                  <a:schemeClr val="bg1"/>
                </a:solidFill>
              </a:rPr>
              <a:t>Frågor?</a:t>
            </a:r>
            <a:endParaRPr lang="en-US" sz="6000" b="1" dirty="0">
              <a:solidFill>
                <a:schemeClr val="bg1"/>
              </a:solidFill>
            </a:endParaRPr>
          </a:p>
        </p:txBody>
      </p:sp>
      <p:sp>
        <p:nvSpPr>
          <p:cNvPr id="3" name="Platshållare för innehåll 2"/>
          <p:cNvSpPr>
            <a:spLocks noGrp="1"/>
          </p:cNvSpPr>
          <p:nvPr>
            <p:ph idx="1"/>
          </p:nvPr>
        </p:nvSpPr>
        <p:spPr/>
        <p:txBody>
          <a:bodyPr/>
          <a:lstStyle/>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30000"/>
            <a:lum/>
          </a:blip>
          <a:srcRect/>
          <a:stretch>
            <a:fillRect l="-11000" r="-11000"/>
          </a:stretch>
        </a:blipFill>
        <a:effectLst/>
      </p:bgPr>
    </p:bg>
    <p:spTree>
      <p:nvGrpSpPr>
        <p:cNvPr id="1" name=""/>
        <p:cNvGrpSpPr/>
        <p:nvPr/>
      </p:nvGrpSpPr>
      <p:grpSpPr>
        <a:xfrm>
          <a:off x="0" y="0"/>
          <a:ext cx="0" cy="0"/>
          <a:chOff x="0" y="0"/>
          <a:chExt cx="0" cy="0"/>
        </a:xfrm>
      </p:grpSpPr>
      <p:sp>
        <p:nvSpPr>
          <p:cNvPr id="2" name="Rubrik 1"/>
          <p:cNvSpPr>
            <a:spLocks noGrp="1"/>
          </p:cNvSpPr>
          <p:nvPr>
            <p:ph type="title"/>
          </p:nvPr>
        </p:nvSpPr>
        <p:spPr>
          <a:xfrm>
            <a:off x="179512" y="274638"/>
            <a:ext cx="8784976" cy="1143000"/>
          </a:xfrm>
        </p:spPr>
        <p:txBody>
          <a:bodyPr>
            <a:noAutofit/>
          </a:bodyPr>
          <a:lstStyle/>
          <a:p>
            <a:r>
              <a:rPr lang="sv-SE" sz="4000" b="1" dirty="0" smtClean="0">
                <a:solidFill>
                  <a:schemeClr val="accent5"/>
                </a:solidFill>
              </a:rPr>
              <a:t>Bestämmelserna </a:t>
            </a:r>
            <a:r>
              <a:rPr lang="sv-SE" sz="4000" b="1" dirty="0">
                <a:solidFill>
                  <a:schemeClr val="accent5"/>
                </a:solidFill>
              </a:rPr>
              <a:t>om vattenverksamhet</a:t>
            </a:r>
            <a:endParaRPr lang="en-US" sz="4000" b="1" dirty="0">
              <a:solidFill>
                <a:schemeClr val="accent5"/>
              </a:solidFill>
            </a:endParaRPr>
          </a:p>
        </p:txBody>
      </p:sp>
      <p:sp>
        <p:nvSpPr>
          <p:cNvPr id="3" name="Platshållare för innehåll 2"/>
          <p:cNvSpPr>
            <a:spLocks noGrp="1"/>
          </p:cNvSpPr>
          <p:nvPr>
            <p:ph idx="1"/>
          </p:nvPr>
        </p:nvSpPr>
        <p:spPr>
          <a:xfrm>
            <a:off x="457200" y="1340768"/>
            <a:ext cx="8229600" cy="5400600"/>
          </a:xfrm>
        </p:spPr>
        <p:txBody>
          <a:bodyPr>
            <a:normAutofit lnSpcReduction="10000"/>
          </a:bodyPr>
          <a:lstStyle/>
          <a:p>
            <a:r>
              <a:rPr lang="sv-SE" b="1" dirty="0" smtClean="0"/>
              <a:t>11 kap. MB</a:t>
            </a:r>
          </a:p>
          <a:p>
            <a:pPr lvl="1"/>
            <a:r>
              <a:rPr lang="sv-SE" dirty="0" smtClean="0"/>
              <a:t>Definitioner på vattenverksamhet (11:2-5 MB)</a:t>
            </a:r>
          </a:p>
          <a:p>
            <a:pPr lvl="1"/>
            <a:r>
              <a:rPr lang="sv-SE" dirty="0" smtClean="0"/>
              <a:t>Nyttoövervikt (11:6 MB)</a:t>
            </a:r>
          </a:p>
          <a:p>
            <a:pPr lvl="1"/>
            <a:r>
              <a:rPr lang="sv-SE" dirty="0" smtClean="0"/>
              <a:t>Tillståndsplikt (11:9 MB)</a:t>
            </a:r>
          </a:p>
          <a:p>
            <a:pPr lvl="1"/>
            <a:r>
              <a:rPr lang="en-US" dirty="0" err="1" smtClean="0"/>
              <a:t>Förordning</a:t>
            </a:r>
            <a:r>
              <a:rPr lang="en-US" dirty="0" smtClean="0"/>
              <a:t> (1998:1388) </a:t>
            </a:r>
            <a:r>
              <a:rPr lang="en-US" dirty="0" err="1" smtClean="0"/>
              <a:t>om</a:t>
            </a:r>
            <a:r>
              <a:rPr lang="en-US" dirty="0" smtClean="0"/>
              <a:t> </a:t>
            </a:r>
            <a:r>
              <a:rPr lang="en-US" dirty="0" err="1" smtClean="0"/>
              <a:t>vattenverksamhet</a:t>
            </a:r>
            <a:endParaRPr lang="sv-SE" dirty="0" smtClean="0"/>
          </a:p>
          <a:p>
            <a:r>
              <a:rPr lang="sv-SE" b="1" dirty="0" smtClean="0"/>
              <a:t>Rådighet över vatten </a:t>
            </a:r>
          </a:p>
          <a:p>
            <a:pPr lvl="1"/>
            <a:r>
              <a:rPr lang="sv-SE" dirty="0" smtClean="0"/>
              <a:t>Lag (1998:812) med särskilda bestämmelser om vattenverksamhet, 2 kap.</a:t>
            </a:r>
          </a:p>
          <a:p>
            <a:r>
              <a:rPr lang="sv-SE" b="1" dirty="0" smtClean="0"/>
              <a:t>Hänsynsregler</a:t>
            </a:r>
            <a:r>
              <a:rPr lang="sv-SE" dirty="0" smtClean="0"/>
              <a:t>, 2 kap. MB</a:t>
            </a:r>
          </a:p>
          <a:p>
            <a:r>
              <a:rPr lang="sv-SE" b="1" dirty="0" smtClean="0"/>
              <a:t>Hushållningsregler</a:t>
            </a:r>
            <a:r>
              <a:rPr lang="sv-SE" dirty="0" smtClean="0"/>
              <a:t> för mark- och vattenområden 3 och 4 kap. MB, 4:6 MB</a:t>
            </a:r>
          </a:p>
          <a:p>
            <a:endParaRPr lang="sv-SE" dirty="0" smtClean="0"/>
          </a:p>
          <a:p>
            <a:endParaRPr lang="sv-SE" dirty="0" smtClean="0"/>
          </a:p>
          <a:p>
            <a:pPr lvl="1"/>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Vattenverksamhet (</a:t>
            </a:r>
            <a:r>
              <a:rPr lang="sv-SE" b="1" dirty="0" err="1" smtClean="0">
                <a:solidFill>
                  <a:schemeClr val="accent5"/>
                </a:solidFill>
              </a:rPr>
              <a:t>Vv</a:t>
            </a:r>
            <a:r>
              <a:rPr lang="sv-SE" b="1" dirty="0" smtClean="0">
                <a:solidFill>
                  <a:schemeClr val="accent5"/>
                </a:solidFill>
              </a:rPr>
              <a:t>): Definition</a:t>
            </a:r>
            <a:endParaRPr lang="en-US" b="1" dirty="0">
              <a:solidFill>
                <a:schemeClr val="accent5"/>
              </a:solidFill>
            </a:endParaRPr>
          </a:p>
        </p:txBody>
      </p:sp>
      <p:sp>
        <p:nvSpPr>
          <p:cNvPr id="3" name="Platshållare för innehåll 2"/>
          <p:cNvSpPr>
            <a:spLocks noGrp="1"/>
          </p:cNvSpPr>
          <p:nvPr>
            <p:ph idx="1"/>
          </p:nvPr>
        </p:nvSpPr>
        <p:spPr>
          <a:xfrm>
            <a:off x="457200" y="1600200"/>
            <a:ext cx="8229600" cy="4997152"/>
          </a:xfrm>
        </p:spPr>
        <p:txBody>
          <a:bodyPr>
            <a:normAutofit/>
          </a:bodyPr>
          <a:lstStyle/>
          <a:p>
            <a:r>
              <a:rPr lang="sv-SE" sz="2800" dirty="0" err="1" smtClean="0"/>
              <a:t>Vv</a:t>
            </a:r>
            <a:r>
              <a:rPr lang="sv-SE" sz="2800" dirty="0" smtClean="0"/>
              <a:t> är ett juridiskt begrepp. I tidigare lagstiftning kallades det vattenföretag.</a:t>
            </a:r>
          </a:p>
          <a:p>
            <a:pPr>
              <a:buNone/>
            </a:pPr>
            <a:endParaRPr lang="sv-SE" sz="2000" dirty="0" smtClean="0"/>
          </a:p>
          <a:p>
            <a:r>
              <a:rPr lang="sv-SE" sz="2800" dirty="0" err="1" smtClean="0"/>
              <a:t>Vv</a:t>
            </a:r>
            <a:r>
              <a:rPr lang="sv-SE" sz="2800" dirty="0" smtClean="0"/>
              <a:t> </a:t>
            </a:r>
            <a:r>
              <a:rPr lang="sv-SE" sz="2800" dirty="0"/>
              <a:t>definieras i </a:t>
            </a:r>
            <a:r>
              <a:rPr lang="sv-SE" sz="2800" dirty="0" smtClean="0"/>
              <a:t>11:2 MB.</a:t>
            </a:r>
          </a:p>
          <a:p>
            <a:pPr>
              <a:buNone/>
            </a:pPr>
            <a:endParaRPr lang="sv-SE" sz="2000" dirty="0" smtClean="0"/>
          </a:p>
          <a:p>
            <a:r>
              <a:rPr lang="sv-SE" sz="2800" dirty="0" err="1" smtClean="0"/>
              <a:t>Vv</a:t>
            </a:r>
            <a:r>
              <a:rPr lang="sv-SE" sz="2800" dirty="0" smtClean="0"/>
              <a:t> kan delas upp i tre olika typer, som juridiskt sett behandlas olika för t.ex. tillståndsprövning</a:t>
            </a:r>
          </a:p>
          <a:p>
            <a:pPr lvl="1"/>
            <a:r>
              <a:rPr lang="sv-SE" sz="2400" dirty="0" smtClean="0"/>
              <a:t>Dessa tre typer är inte alltid väl avgränsade från varandra.</a:t>
            </a:r>
            <a:endParaRPr lang="sv-SE" sz="2000" dirty="0"/>
          </a:p>
          <a:p>
            <a:pPr lvl="1">
              <a:buNone/>
            </a:pPr>
            <a:endParaRPr lang="sv-SE" sz="2400" dirty="0" smtClean="0"/>
          </a:p>
          <a:p>
            <a:r>
              <a:rPr lang="sv-SE" sz="2800" dirty="0" smtClean="0"/>
              <a:t>HR: Alla arbeten i vattenområden är </a:t>
            </a:r>
            <a:r>
              <a:rPr lang="sv-SE" sz="2800" dirty="0" err="1"/>
              <a:t>V</a:t>
            </a:r>
            <a:r>
              <a:rPr lang="sv-SE" sz="2800" dirty="0" err="1" smtClean="0"/>
              <a:t>v</a:t>
            </a:r>
            <a:r>
              <a:rPr lang="sv-SE" sz="2800" dirty="0" smtClean="0"/>
              <a:t>.</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457200" y="0"/>
            <a:ext cx="8229600" cy="1052736"/>
          </a:xfrm>
        </p:spPr>
        <p:txBody>
          <a:bodyPr/>
          <a:lstStyle/>
          <a:p>
            <a:r>
              <a:rPr lang="sv-SE" b="1" dirty="0" smtClean="0">
                <a:solidFill>
                  <a:schemeClr val="accent5"/>
                </a:solidFill>
              </a:rPr>
              <a:t>Tre typer av </a:t>
            </a:r>
            <a:r>
              <a:rPr lang="sv-SE" b="1" dirty="0" err="1" smtClean="0">
                <a:solidFill>
                  <a:schemeClr val="accent5"/>
                </a:solidFill>
              </a:rPr>
              <a:t>Vv</a:t>
            </a:r>
            <a:r>
              <a:rPr lang="sv-SE" b="1" dirty="0" smtClean="0">
                <a:solidFill>
                  <a:schemeClr val="accent5"/>
                </a:solidFill>
              </a:rPr>
              <a:t>, 11:2 MB </a:t>
            </a:r>
            <a:endParaRPr lang="en-US" b="1" dirty="0">
              <a:solidFill>
                <a:schemeClr val="accent5"/>
              </a:solidFill>
            </a:endParaRPr>
          </a:p>
        </p:txBody>
      </p:sp>
      <p:sp>
        <p:nvSpPr>
          <p:cNvPr id="3" name="Platshållare för innehåll 2"/>
          <p:cNvSpPr>
            <a:spLocks noGrp="1"/>
          </p:cNvSpPr>
          <p:nvPr>
            <p:ph idx="1"/>
          </p:nvPr>
        </p:nvSpPr>
        <p:spPr>
          <a:xfrm>
            <a:off x="251520" y="980728"/>
            <a:ext cx="8640960" cy="5616624"/>
          </a:xfrm>
        </p:spPr>
        <p:txBody>
          <a:bodyPr>
            <a:normAutofit fontScale="92500" lnSpcReduction="20000"/>
          </a:bodyPr>
          <a:lstStyle/>
          <a:p>
            <a:endParaRPr lang="sv-SE" dirty="0" smtClean="0"/>
          </a:p>
          <a:p>
            <a:pPr>
              <a:buNone/>
            </a:pPr>
            <a:r>
              <a:rPr lang="sv-SE" b="1" dirty="0" smtClean="0"/>
              <a:t>1. Ytvatten → 12:2 MB, 1 p. </a:t>
            </a:r>
          </a:p>
          <a:p>
            <a:pPr lvl="1" algn="just"/>
            <a:r>
              <a:rPr lang="sv-SE" dirty="0" smtClean="0"/>
              <a:t>Uppförande, ändring, lagning och utrivning av dammar eller andra anläggningar i vattenområden (byggande i vatten) </a:t>
            </a:r>
          </a:p>
          <a:p>
            <a:pPr lvl="2" algn="just">
              <a:buNone/>
            </a:pPr>
            <a:r>
              <a:rPr lang="sv-SE" dirty="0" smtClean="0"/>
              <a:t>Ex. </a:t>
            </a:r>
            <a:r>
              <a:rPr lang="en-US" dirty="0" smtClean="0"/>
              <a:t>dammar</a:t>
            </a:r>
            <a:r>
              <a:rPr lang="en-US" dirty="0"/>
              <a:t>, </a:t>
            </a:r>
            <a:r>
              <a:rPr lang="en-US" dirty="0" err="1"/>
              <a:t>vägbankar</a:t>
            </a:r>
            <a:r>
              <a:rPr lang="en-US" dirty="0"/>
              <a:t>, </a:t>
            </a:r>
            <a:r>
              <a:rPr lang="en-US" dirty="0" err="1" smtClean="0"/>
              <a:t>broar</a:t>
            </a:r>
            <a:r>
              <a:rPr lang="en-US" dirty="0" smtClean="0"/>
              <a:t>, </a:t>
            </a:r>
            <a:r>
              <a:rPr lang="en-US" dirty="0" err="1" smtClean="0"/>
              <a:t>bryggor</a:t>
            </a:r>
            <a:r>
              <a:rPr lang="en-US" dirty="0" smtClean="0"/>
              <a:t> </a:t>
            </a:r>
            <a:r>
              <a:rPr lang="en-US" dirty="0" err="1"/>
              <a:t>och</a:t>
            </a:r>
            <a:r>
              <a:rPr lang="en-US" dirty="0"/>
              <a:t> </a:t>
            </a:r>
            <a:r>
              <a:rPr lang="en-US" dirty="0" err="1" smtClean="0"/>
              <a:t>pirar</a:t>
            </a:r>
            <a:r>
              <a:rPr lang="en-US" dirty="0" smtClean="0"/>
              <a:t>.</a:t>
            </a:r>
            <a:endParaRPr lang="sv-SE" dirty="0" smtClean="0"/>
          </a:p>
          <a:p>
            <a:pPr lvl="1" algn="just"/>
            <a:r>
              <a:rPr lang="sv-SE" dirty="0"/>
              <a:t>F</a:t>
            </a:r>
            <a:r>
              <a:rPr lang="sv-SE" dirty="0" smtClean="0"/>
              <a:t>yllning (för att åstadkomma en nyttig anläggning) och pålning i vattenområden.</a:t>
            </a:r>
          </a:p>
          <a:p>
            <a:pPr lvl="1" algn="just"/>
            <a:r>
              <a:rPr lang="sv-SE" dirty="0"/>
              <a:t>B</a:t>
            </a:r>
            <a:r>
              <a:rPr lang="sv-SE" dirty="0" smtClean="0"/>
              <a:t>ortledande av ytvatten (ex. för vattentäkt)</a:t>
            </a:r>
          </a:p>
          <a:p>
            <a:pPr lvl="1" algn="just"/>
            <a:r>
              <a:rPr lang="sv-SE" dirty="0" smtClean="0"/>
              <a:t>Grävning (ex. muddring, sandsugning)</a:t>
            </a:r>
          </a:p>
          <a:p>
            <a:pPr lvl="1" algn="just"/>
            <a:r>
              <a:rPr lang="sv-SE" dirty="0" smtClean="0"/>
              <a:t>Sprängning</a:t>
            </a:r>
          </a:p>
          <a:p>
            <a:pPr lvl="1" algn="just"/>
            <a:r>
              <a:rPr lang="sv-SE" dirty="0" smtClean="0"/>
              <a:t>Rensning (ex. av åar, diken, badvikar)</a:t>
            </a:r>
          </a:p>
          <a:p>
            <a:pPr lvl="1" algn="just"/>
            <a:r>
              <a:rPr lang="sv-SE" dirty="0" smtClean="0"/>
              <a:t>Andra åtgärder i vattenområden om åtgärden syftar till att förändra vattnets djup eller läge.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Pålning</a:t>
            </a:r>
            <a:endParaRPr lang="en-US" b="1" dirty="0">
              <a:solidFill>
                <a:schemeClr val="accent5"/>
              </a:solidFill>
            </a:endParaRPr>
          </a:p>
        </p:txBody>
      </p:sp>
      <p:pic>
        <p:nvPicPr>
          <p:cNvPr id="4" name="Platshållare för innehåll 3" descr="palning.jpg"/>
          <p:cNvPicPr>
            <a:picLocks noGrp="1" noChangeAspect="1"/>
          </p:cNvPicPr>
          <p:nvPr>
            <p:ph idx="1"/>
          </p:nvPr>
        </p:nvPicPr>
        <p:blipFill>
          <a:blip r:embed="rId2" cstate="print"/>
          <a:stretch>
            <a:fillRect/>
          </a:stretch>
        </p:blipFill>
        <p:spPr>
          <a:xfrm>
            <a:off x="2051720" y="1916832"/>
            <a:ext cx="5184576" cy="3600399"/>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Muddring</a:t>
            </a:r>
            <a:endParaRPr lang="en-US" b="1" dirty="0">
              <a:solidFill>
                <a:schemeClr val="accent5"/>
              </a:solidFill>
            </a:endParaRPr>
          </a:p>
        </p:txBody>
      </p:sp>
      <p:pic>
        <p:nvPicPr>
          <p:cNvPr id="4" name="Platshållare för innehåll 3" descr="muddra4.jpg"/>
          <p:cNvPicPr>
            <a:picLocks noGrp="1" noChangeAspect="1"/>
          </p:cNvPicPr>
          <p:nvPr>
            <p:ph idx="1"/>
          </p:nvPr>
        </p:nvPicPr>
        <p:blipFill>
          <a:blip r:embed="rId2" cstate="print"/>
          <a:stretch>
            <a:fillRect/>
          </a:stretch>
        </p:blipFill>
        <p:spPr>
          <a:xfrm>
            <a:off x="2587765" y="1600200"/>
            <a:ext cx="3968470" cy="4525963"/>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Rensning i vattenområden</a:t>
            </a:r>
            <a:endParaRPr lang="en-US" b="1" dirty="0">
              <a:solidFill>
                <a:schemeClr val="accent5"/>
              </a:solidFill>
            </a:endParaRPr>
          </a:p>
        </p:txBody>
      </p:sp>
      <p:pic>
        <p:nvPicPr>
          <p:cNvPr id="4" name="Platshållare för innehåll 3" descr="rensning.jpg"/>
          <p:cNvPicPr>
            <a:picLocks noGrp="1" noChangeAspect="1"/>
          </p:cNvPicPr>
          <p:nvPr>
            <p:ph idx="1"/>
          </p:nvPr>
        </p:nvPicPr>
        <p:blipFill>
          <a:blip r:embed="rId2" cstate="print"/>
          <a:stretch>
            <a:fillRect/>
          </a:stretch>
        </p:blipFill>
        <p:spPr>
          <a:xfrm>
            <a:off x="2339752" y="1844825"/>
            <a:ext cx="4752528" cy="3547120"/>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p:txBody>
          <a:bodyPr/>
          <a:lstStyle/>
          <a:p>
            <a:r>
              <a:rPr lang="sv-SE" b="1" dirty="0" smtClean="0">
                <a:solidFill>
                  <a:schemeClr val="accent5"/>
                </a:solidFill>
              </a:rPr>
              <a:t>Tre typer av </a:t>
            </a:r>
            <a:r>
              <a:rPr lang="sv-SE" b="1" dirty="0" err="1" smtClean="0">
                <a:solidFill>
                  <a:schemeClr val="accent5"/>
                </a:solidFill>
              </a:rPr>
              <a:t>Vv</a:t>
            </a:r>
            <a:r>
              <a:rPr lang="sv-SE" b="1" dirty="0" smtClean="0">
                <a:solidFill>
                  <a:schemeClr val="accent5"/>
                </a:solidFill>
              </a:rPr>
              <a:t>, 11:2 MB, fort. </a:t>
            </a:r>
            <a:endParaRPr lang="en-US" dirty="0"/>
          </a:p>
        </p:txBody>
      </p:sp>
      <p:sp>
        <p:nvSpPr>
          <p:cNvPr id="3" name="Platshållare för innehåll 2"/>
          <p:cNvSpPr>
            <a:spLocks noGrp="1"/>
          </p:cNvSpPr>
          <p:nvPr>
            <p:ph idx="1"/>
          </p:nvPr>
        </p:nvSpPr>
        <p:spPr>
          <a:xfrm>
            <a:off x="457200" y="1600200"/>
            <a:ext cx="8229600" cy="4997152"/>
          </a:xfrm>
        </p:spPr>
        <p:txBody>
          <a:bodyPr>
            <a:normAutofit fontScale="92500" lnSpcReduction="20000"/>
          </a:bodyPr>
          <a:lstStyle/>
          <a:p>
            <a:pPr>
              <a:buNone/>
            </a:pPr>
            <a:r>
              <a:rPr lang="sv-SE" dirty="0" smtClean="0"/>
              <a:t>2. Grundvatten </a:t>
            </a:r>
            <a:r>
              <a:rPr lang="sv-SE" b="1" dirty="0" smtClean="0"/>
              <a:t>→ 12:2 MB, 2 - 3 </a:t>
            </a:r>
            <a:r>
              <a:rPr lang="sv-SE" b="1" dirty="0" err="1" smtClean="0"/>
              <a:t>pp</a:t>
            </a:r>
            <a:r>
              <a:rPr lang="sv-SE" b="1" dirty="0" smtClean="0"/>
              <a:t>. </a:t>
            </a:r>
          </a:p>
          <a:p>
            <a:pPr lvl="1">
              <a:buFontTx/>
              <a:buChar char="-"/>
            </a:pPr>
            <a:r>
              <a:rPr lang="sv-SE" dirty="0" smtClean="0"/>
              <a:t>Bortledande av grundvatten, anläggningar för detta</a:t>
            </a:r>
          </a:p>
          <a:p>
            <a:pPr lvl="2"/>
            <a:r>
              <a:rPr lang="sv-SE" dirty="0" smtClean="0"/>
              <a:t>Ex. infiltration i grundvatten</a:t>
            </a:r>
          </a:p>
          <a:p>
            <a:pPr lvl="1">
              <a:buFontTx/>
              <a:buChar char="-"/>
            </a:pPr>
            <a:r>
              <a:rPr lang="sv-SE" dirty="0"/>
              <a:t>T</a:t>
            </a:r>
            <a:r>
              <a:rPr lang="sv-SE" dirty="0" smtClean="0"/>
              <a:t>illförsel av vatten för att öka grundvattenmängden, anläggningar för detta.</a:t>
            </a:r>
          </a:p>
          <a:p>
            <a:pPr lvl="1">
              <a:buFontTx/>
              <a:buChar char="-"/>
            </a:pPr>
            <a:endParaRPr lang="sv-SE" dirty="0" smtClean="0"/>
          </a:p>
          <a:p>
            <a:pPr>
              <a:buNone/>
            </a:pPr>
            <a:r>
              <a:rPr lang="sv-SE" dirty="0" smtClean="0"/>
              <a:t>3. Mark →</a:t>
            </a:r>
            <a:r>
              <a:rPr lang="sv-SE" b="1" dirty="0" smtClean="0"/>
              <a:t> 12:2 MB, 4 p. </a:t>
            </a:r>
            <a:r>
              <a:rPr lang="sv-SE" dirty="0" smtClean="0"/>
              <a:t>+</a:t>
            </a:r>
            <a:r>
              <a:rPr lang="sv-SE" b="1" dirty="0" smtClean="0"/>
              <a:t> </a:t>
            </a:r>
            <a:r>
              <a:rPr lang="sv-SE" dirty="0" smtClean="0"/>
              <a:t>syftet att varaktigt öka en fastighets lämplighet </a:t>
            </a:r>
            <a:endParaRPr lang="sv-SE" b="1" dirty="0" smtClean="0"/>
          </a:p>
          <a:p>
            <a:pPr lvl="1"/>
            <a:r>
              <a:rPr lang="sv-SE" dirty="0" smtClean="0"/>
              <a:t>Markavvattning; ej avledande av avloppsvatten</a:t>
            </a:r>
          </a:p>
          <a:p>
            <a:pPr lvl="2"/>
            <a:r>
              <a:rPr lang="sv-SE" dirty="0" smtClean="0"/>
              <a:t>Ex. dikning, sjösänkning</a:t>
            </a:r>
          </a:p>
          <a:p>
            <a:pPr lvl="1"/>
            <a:r>
              <a:rPr lang="sv-SE" dirty="0" smtClean="0"/>
              <a:t>Skydd mot vatten</a:t>
            </a:r>
          </a:p>
          <a:p>
            <a:pPr lvl="2"/>
            <a:r>
              <a:rPr lang="sv-SE" dirty="0" smtClean="0"/>
              <a:t>Ex. skydd mot översvämning</a:t>
            </a:r>
          </a:p>
          <a:p>
            <a:pPr lvl="1"/>
            <a:endParaRPr lang="en-US" dirty="0"/>
          </a:p>
        </p:txBody>
      </p:sp>
    </p:spTree>
  </p:cSld>
  <p:clrMapOvr>
    <a:masterClrMapping/>
  </p:clrMapOvr>
</p:sld>
</file>

<file path=ppt/theme/theme1.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742</TotalTime>
  <Words>1122</Words>
  <Application>Microsoft Office PowerPoint</Application>
  <PresentationFormat>Bildspel på skärmen (4:3)</PresentationFormat>
  <Paragraphs>124</Paragraphs>
  <Slides>25</Slides>
  <Notes>0</Notes>
  <HiddenSlides>0</HiddenSlides>
  <MMClips>0</MMClips>
  <ScaleCrop>false</ScaleCrop>
  <HeadingPairs>
    <vt:vector size="4" baseType="variant">
      <vt:variant>
        <vt:lpstr>Tema</vt:lpstr>
      </vt:variant>
      <vt:variant>
        <vt:i4>1</vt:i4>
      </vt:variant>
      <vt:variant>
        <vt:lpstr>Bildrubriker</vt:lpstr>
      </vt:variant>
      <vt:variant>
        <vt:i4>25</vt:i4>
      </vt:variant>
    </vt:vector>
  </HeadingPairs>
  <TitlesOfParts>
    <vt:vector size="26" baseType="lpstr">
      <vt:lpstr>Office-tema</vt:lpstr>
      <vt:lpstr>Vattenverksamhet  Miljöbalken, 11 kap. </vt:lpstr>
      <vt:lpstr>Bild 2</vt:lpstr>
      <vt:lpstr>Bestämmelserna om vattenverksamhet</vt:lpstr>
      <vt:lpstr>Vattenverksamhet (Vv): Definition</vt:lpstr>
      <vt:lpstr>Tre typer av Vv, 11:2 MB </vt:lpstr>
      <vt:lpstr>Pålning</vt:lpstr>
      <vt:lpstr>Muddring</vt:lpstr>
      <vt:lpstr>Rensning i vattenområden</vt:lpstr>
      <vt:lpstr>Tre typer av Vv, 11:2 MB, fort. </vt:lpstr>
      <vt:lpstr>Definitioner (fort.)</vt:lpstr>
      <vt:lpstr>Materiella kravregler</vt:lpstr>
      <vt:lpstr>Nyttoövervikt, 11:6 MB</vt:lpstr>
      <vt:lpstr>11:6 MB, Nyttoövervikt</vt:lpstr>
      <vt:lpstr>Anpassa verksamheten till andra verksamheter, 11:7 MB</vt:lpstr>
      <vt:lpstr>Åtgärder för fisket, 11:8 MB</vt:lpstr>
      <vt:lpstr>Tillståndsplikt</vt:lpstr>
      <vt:lpstr>Undantag från tillstånds- och anmälningsplikten, 11:12 MB </vt:lpstr>
      <vt:lpstr>Rådighet över vatten</vt:lpstr>
      <vt:lpstr>Rådighet över vatten (fort.)</vt:lpstr>
      <vt:lpstr>För vissa verksamheter behövs inte rådighet</vt:lpstr>
      <vt:lpstr>Rådighet över vatten (fort.)</vt:lpstr>
      <vt:lpstr>Rådighet över vatten (fort.)</vt:lpstr>
      <vt:lpstr>Skyldighet att avstå vatten vid vattenbrist, 2:10</vt:lpstr>
      <vt:lpstr>Att tänka på</vt:lpstr>
      <vt:lpstr>Frågor?</vt:lpstr>
    </vt:vector>
  </TitlesOfParts>
  <Company>Juridiska Fakulteten vid Lunds Universitet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Vattenverksamhet  Miljöbalken, 11 kap. </dc:title>
  <dc:creator>evgeniap</dc:creator>
  <cp:lastModifiedBy>evgeniap</cp:lastModifiedBy>
  <cp:revision>119</cp:revision>
  <dcterms:created xsi:type="dcterms:W3CDTF">2011-08-30T09:43:25Z</dcterms:created>
  <dcterms:modified xsi:type="dcterms:W3CDTF">2011-09-06T07:54:47Z</dcterms:modified>
</cp:coreProperties>
</file>