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handoutMasterIdLst>
    <p:handoutMasterId r:id="rId28"/>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4" r:id="rId19"/>
    <p:sldId id="275" r:id="rId20"/>
    <p:sldId id="276" r:id="rId21"/>
    <p:sldId id="277" r:id="rId22"/>
    <p:sldId id="278" r:id="rId23"/>
    <p:sldId id="279" r:id="rId24"/>
    <p:sldId id="280" r:id="rId25"/>
    <p:sldId id="271" r:id="rId26"/>
  </p:sldIdLst>
  <p:sldSz cx="9144000" cy="6858000" type="screen4x3"/>
  <p:notesSz cx="6883400"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899" autoAdjust="0"/>
  </p:normalViewPr>
  <p:slideViewPr>
    <p:cSldViewPr>
      <p:cViewPr varScale="1">
        <p:scale>
          <a:sx n="105" d="100"/>
          <a:sy n="105" d="100"/>
        </p:scale>
        <p:origin x="-17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82913" cy="495300"/>
          </a:xfrm>
          <a:prstGeom prst="rect">
            <a:avLst/>
          </a:prstGeom>
        </p:spPr>
        <p:txBody>
          <a:bodyPr vert="horz" lIns="91440" tIns="45720" rIns="91440" bIns="45720" rtlCol="0"/>
          <a:lstStyle>
            <a:lvl1pPr algn="l">
              <a:defRPr sz="1200"/>
            </a:lvl1pPr>
          </a:lstStyle>
          <a:p>
            <a:endParaRPr lang="en-US"/>
          </a:p>
        </p:txBody>
      </p:sp>
      <p:sp>
        <p:nvSpPr>
          <p:cNvPr id="3" name="Platshållare för datum 2"/>
          <p:cNvSpPr>
            <a:spLocks noGrp="1"/>
          </p:cNvSpPr>
          <p:nvPr>
            <p:ph type="dt" sz="quarter" idx="1"/>
          </p:nvPr>
        </p:nvSpPr>
        <p:spPr>
          <a:xfrm>
            <a:off x="3898900" y="0"/>
            <a:ext cx="2982913" cy="495300"/>
          </a:xfrm>
          <a:prstGeom prst="rect">
            <a:avLst/>
          </a:prstGeom>
        </p:spPr>
        <p:txBody>
          <a:bodyPr vert="horz" lIns="91440" tIns="45720" rIns="91440" bIns="45720" rtlCol="0"/>
          <a:lstStyle>
            <a:lvl1pPr algn="r">
              <a:defRPr sz="1200"/>
            </a:lvl1pPr>
          </a:lstStyle>
          <a:p>
            <a:fld id="{FF9CE8B7-1E4C-44C0-8083-4A98B116FAE0}" type="datetimeFigureOut">
              <a:rPr lang="en-US" smtClean="0"/>
              <a:pPr/>
              <a:t>5/2/2013</a:t>
            </a:fld>
            <a:endParaRPr lang="en-US"/>
          </a:p>
        </p:txBody>
      </p:sp>
      <p:sp>
        <p:nvSpPr>
          <p:cNvPr id="4" name="Platshållare för sidfot 3"/>
          <p:cNvSpPr>
            <a:spLocks noGrp="1"/>
          </p:cNvSpPr>
          <p:nvPr>
            <p:ph type="ftr" sz="quarter" idx="2"/>
          </p:nvPr>
        </p:nvSpPr>
        <p:spPr>
          <a:xfrm>
            <a:off x="0" y="9409113"/>
            <a:ext cx="2982913" cy="495300"/>
          </a:xfrm>
          <a:prstGeom prst="rect">
            <a:avLst/>
          </a:prstGeom>
        </p:spPr>
        <p:txBody>
          <a:bodyPr vert="horz" lIns="91440" tIns="45720" rIns="91440" bIns="45720" rtlCol="0" anchor="b"/>
          <a:lstStyle>
            <a:lvl1pPr algn="l">
              <a:defRPr sz="1200"/>
            </a:lvl1pPr>
          </a:lstStyle>
          <a:p>
            <a:endParaRPr lang="en-US"/>
          </a:p>
        </p:txBody>
      </p:sp>
      <p:sp>
        <p:nvSpPr>
          <p:cNvPr id="5" name="Platshållare för bildnummer 4"/>
          <p:cNvSpPr>
            <a:spLocks noGrp="1"/>
          </p:cNvSpPr>
          <p:nvPr>
            <p:ph type="sldNum" sz="quarter" idx="3"/>
          </p:nvPr>
        </p:nvSpPr>
        <p:spPr>
          <a:xfrm>
            <a:off x="3898900" y="9409113"/>
            <a:ext cx="2982913" cy="495300"/>
          </a:xfrm>
          <a:prstGeom prst="rect">
            <a:avLst/>
          </a:prstGeom>
        </p:spPr>
        <p:txBody>
          <a:bodyPr vert="horz" lIns="91440" tIns="45720" rIns="91440" bIns="45720" rtlCol="0" anchor="b"/>
          <a:lstStyle>
            <a:lvl1pPr algn="r">
              <a:defRPr sz="1200"/>
            </a:lvl1pPr>
          </a:lstStyle>
          <a:p>
            <a:fld id="{87FEB438-F3E1-4440-A293-F2616AB60BC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82807" cy="495300"/>
          </a:xfrm>
          <a:prstGeom prst="rect">
            <a:avLst/>
          </a:prstGeom>
        </p:spPr>
        <p:txBody>
          <a:bodyPr vert="horz" lIns="95939" tIns="47969" rIns="95939" bIns="47969" rtlCol="0"/>
          <a:lstStyle>
            <a:lvl1pPr algn="l">
              <a:defRPr sz="1300"/>
            </a:lvl1pPr>
          </a:lstStyle>
          <a:p>
            <a:endParaRPr lang="en-US"/>
          </a:p>
        </p:txBody>
      </p:sp>
      <p:sp>
        <p:nvSpPr>
          <p:cNvPr id="3" name="Platshållare för datum 2"/>
          <p:cNvSpPr>
            <a:spLocks noGrp="1"/>
          </p:cNvSpPr>
          <p:nvPr>
            <p:ph type="dt" idx="1"/>
          </p:nvPr>
        </p:nvSpPr>
        <p:spPr>
          <a:xfrm>
            <a:off x="3899000" y="0"/>
            <a:ext cx="2982807" cy="495300"/>
          </a:xfrm>
          <a:prstGeom prst="rect">
            <a:avLst/>
          </a:prstGeom>
        </p:spPr>
        <p:txBody>
          <a:bodyPr vert="horz" lIns="95939" tIns="47969" rIns="95939" bIns="47969" rtlCol="0"/>
          <a:lstStyle>
            <a:lvl1pPr algn="r">
              <a:defRPr sz="1300"/>
            </a:lvl1pPr>
          </a:lstStyle>
          <a:p>
            <a:fld id="{538BA57C-6165-4310-BECE-B21649A5F08E}" type="datetimeFigureOut">
              <a:rPr lang="en-US" smtClean="0"/>
              <a:pPr/>
              <a:t>5/2/2013</a:t>
            </a:fld>
            <a:endParaRPr lang="en-US"/>
          </a:p>
        </p:txBody>
      </p:sp>
      <p:sp>
        <p:nvSpPr>
          <p:cNvPr id="4" name="Platshållare för bildobjekt 3"/>
          <p:cNvSpPr>
            <a:spLocks noGrp="1" noRot="1" noChangeAspect="1"/>
          </p:cNvSpPr>
          <p:nvPr>
            <p:ph type="sldImg" idx="2"/>
          </p:nvPr>
        </p:nvSpPr>
        <p:spPr>
          <a:xfrm>
            <a:off x="965200" y="742950"/>
            <a:ext cx="4953000" cy="3714750"/>
          </a:xfrm>
          <a:prstGeom prst="rect">
            <a:avLst/>
          </a:prstGeom>
          <a:noFill/>
          <a:ln w="12700">
            <a:solidFill>
              <a:prstClr val="black"/>
            </a:solidFill>
          </a:ln>
        </p:spPr>
        <p:txBody>
          <a:bodyPr vert="horz" lIns="95939" tIns="47969" rIns="95939" bIns="47969" rtlCol="0" anchor="ctr"/>
          <a:lstStyle/>
          <a:p>
            <a:endParaRPr lang="en-US"/>
          </a:p>
        </p:txBody>
      </p:sp>
      <p:sp>
        <p:nvSpPr>
          <p:cNvPr id="5" name="Platshållare för anteckningar 4"/>
          <p:cNvSpPr>
            <a:spLocks noGrp="1"/>
          </p:cNvSpPr>
          <p:nvPr>
            <p:ph type="body" sz="quarter" idx="3"/>
          </p:nvPr>
        </p:nvSpPr>
        <p:spPr>
          <a:xfrm>
            <a:off x="688340" y="4705350"/>
            <a:ext cx="5506720" cy="4457700"/>
          </a:xfrm>
          <a:prstGeom prst="rect">
            <a:avLst/>
          </a:prstGeom>
        </p:spPr>
        <p:txBody>
          <a:bodyPr vert="horz" lIns="95939" tIns="47969" rIns="95939" bIns="47969" rtlCol="0">
            <a:normAutofit/>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
        <p:nvSpPr>
          <p:cNvPr id="6" name="Platshållare för sidfot 5"/>
          <p:cNvSpPr>
            <a:spLocks noGrp="1"/>
          </p:cNvSpPr>
          <p:nvPr>
            <p:ph type="ftr" sz="quarter" idx="4"/>
          </p:nvPr>
        </p:nvSpPr>
        <p:spPr>
          <a:xfrm>
            <a:off x="0" y="9408981"/>
            <a:ext cx="2982807" cy="495300"/>
          </a:xfrm>
          <a:prstGeom prst="rect">
            <a:avLst/>
          </a:prstGeom>
        </p:spPr>
        <p:txBody>
          <a:bodyPr vert="horz" lIns="95939" tIns="47969" rIns="95939" bIns="47969" rtlCol="0" anchor="b"/>
          <a:lstStyle>
            <a:lvl1pPr algn="l">
              <a:defRPr sz="1300"/>
            </a:lvl1pPr>
          </a:lstStyle>
          <a:p>
            <a:endParaRPr lang="en-US"/>
          </a:p>
        </p:txBody>
      </p:sp>
      <p:sp>
        <p:nvSpPr>
          <p:cNvPr id="7" name="Platshållare för bildnummer 6"/>
          <p:cNvSpPr>
            <a:spLocks noGrp="1"/>
          </p:cNvSpPr>
          <p:nvPr>
            <p:ph type="sldNum" sz="quarter" idx="5"/>
          </p:nvPr>
        </p:nvSpPr>
        <p:spPr>
          <a:xfrm>
            <a:off x="3899000" y="9408981"/>
            <a:ext cx="2982807" cy="495300"/>
          </a:xfrm>
          <a:prstGeom prst="rect">
            <a:avLst/>
          </a:prstGeom>
        </p:spPr>
        <p:txBody>
          <a:bodyPr vert="horz" lIns="95939" tIns="47969" rIns="95939" bIns="47969" rtlCol="0" anchor="b"/>
          <a:lstStyle>
            <a:lvl1pPr algn="r">
              <a:defRPr sz="1300"/>
            </a:lvl1pPr>
          </a:lstStyle>
          <a:p>
            <a:fld id="{D0C589FE-E71B-4F13-8609-2E21F081B11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r>
              <a:rPr lang="en-GB" sz="1300" dirty="0" smtClean="0"/>
              <a:t>Minimum delimitations that should be set: development of </a:t>
            </a:r>
            <a:r>
              <a:rPr lang="en-GB" sz="1300" dirty="0" err="1" smtClean="0"/>
              <a:t>biofuels</a:t>
            </a:r>
            <a:r>
              <a:rPr lang="en-GB" sz="1300" dirty="0" smtClean="0"/>
              <a:t> and their production methods should not result in e.g. the destruction of the existing eco-systems, harm biodiversity or pollute water.</a:t>
            </a:r>
            <a:endParaRPr lang="en-US" dirty="0"/>
          </a:p>
        </p:txBody>
      </p:sp>
      <p:sp>
        <p:nvSpPr>
          <p:cNvPr id="4" name="Platshållare för bildnummer 3"/>
          <p:cNvSpPr>
            <a:spLocks noGrp="1"/>
          </p:cNvSpPr>
          <p:nvPr>
            <p:ph type="sldNum" sz="quarter" idx="10"/>
          </p:nvPr>
        </p:nvSpPr>
        <p:spPr/>
        <p:txBody>
          <a:bodyPr/>
          <a:lstStyle/>
          <a:p>
            <a:fld id="{D0C589FE-E71B-4F13-8609-2E21F081B11B}"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r>
              <a:rPr lang="en-GB" sz="1300" dirty="0" smtClean="0"/>
              <a:t>There is a point of view that the existence of many competitive sustainability standards, both legally binding and voluntary, can result in additional costs for producers and other actors, who will be forced in multiple standardizations. This can have a negative impact on small-scale producers in developing countries.</a:t>
            </a:r>
            <a:endParaRPr lang="en-US" dirty="0"/>
          </a:p>
        </p:txBody>
      </p:sp>
      <p:sp>
        <p:nvSpPr>
          <p:cNvPr id="4" name="Platshållare för bildnummer 3"/>
          <p:cNvSpPr>
            <a:spLocks noGrp="1"/>
          </p:cNvSpPr>
          <p:nvPr>
            <p:ph type="sldNum" sz="quarter" idx="10"/>
          </p:nvPr>
        </p:nvSpPr>
        <p:spPr/>
        <p:txBody>
          <a:bodyPr/>
          <a:lstStyle/>
          <a:p>
            <a:fld id="{D0C589FE-E71B-4F13-8609-2E21F081B11B}" type="slidenum">
              <a:rPr lang="en-US" smtClean="0"/>
              <a:pPr/>
              <a:t>21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fontScale="85000" lnSpcReduction="20000"/>
          </a:bodyPr>
          <a:lstStyle/>
          <a:p>
            <a:r>
              <a:rPr lang="en-GB" sz="1300" dirty="0" smtClean="0"/>
              <a:t>To function properly, sustainability criteria should not be incorporated alone. They should be accompanied by other structural elements, which would answer for such important aspects as enforcement of the sustainability criteria, their supervision, administration, control of their fulfilment and reconsideration of the achieved results. With other words, a whole unit with sustainability criteria and elements needed for their implementation should become a part of a legal framework. </a:t>
            </a:r>
            <a:endParaRPr lang="en-US" sz="1300" dirty="0" smtClean="0"/>
          </a:p>
          <a:p>
            <a:r>
              <a:rPr lang="en-GB" sz="1300" dirty="0" smtClean="0"/>
              <a:t> </a:t>
            </a:r>
            <a:endParaRPr lang="en-US" sz="1300" dirty="0" smtClean="0"/>
          </a:p>
          <a:p>
            <a:r>
              <a:rPr lang="en-GB" sz="1300" dirty="0" smtClean="0"/>
              <a:t>The number of accompanying structural elements, which together with sustainability criteria form the incorporated unit, can vary depending on a legal context, but some of the elements are indispensable: without them a legal framework will not function. In such a way, it is possible to differentiate between obligatory and supplementary accompanying structural elements. Obligatory accompanying elements are those that cannot be omitted without causing irreversible damage to the function of the legal framework. As an example of obligatory elements, mechanisms which answer for enforcement and control of the fulfilment of a regulation can be named. Supplementary accompanying elements are those, which facilitate the work of the obligatory accompanying elements and the whole legal framework. Still, there is no urgent need to include them in a binding legal act. They can be recommended in soft policy documents and freely chosen by those who implement the legislation.</a:t>
            </a:r>
            <a:endParaRPr lang="en-US" sz="1300" dirty="0" smtClean="0"/>
          </a:p>
          <a:p>
            <a:r>
              <a:rPr lang="en-GB" sz="1300" dirty="0" smtClean="0"/>
              <a:t> </a:t>
            </a:r>
            <a:endParaRPr lang="en-US" sz="1300" dirty="0" smtClean="0"/>
          </a:p>
          <a:p>
            <a:r>
              <a:rPr lang="en-GB" sz="1300" dirty="0" smtClean="0"/>
              <a:t>Scientific and practical relevance of this research on sustainability criteria should be separately touched upon. By this investigation, grounds have been prepared for further exploration of sustainability criteria as a legal tool, and how they can be used in a legal context. The outcomes of the research can be interesting not only for legal scientists, but also for researchers within other disciplines, who deal with sustainability criteria and sustainable production methods. The practical relevance of the research can be seen in highlighting that sustainability criteria for different products can have many common features, function according to analogous principles and be incorporated in a legal framework with the help of similar elements. Investigations of this kind can be important both for promoting and safeguarding sustainability of products, their production methods and for the development of more efficient environmental regulations. </a:t>
            </a:r>
            <a:endParaRPr lang="en-US" sz="1300" dirty="0" smtClean="0"/>
          </a:p>
          <a:p>
            <a:r>
              <a:rPr lang="en-GB" sz="1300" dirty="0" smtClean="0"/>
              <a:t> </a:t>
            </a:r>
            <a:endParaRPr lang="en-US" sz="1300" dirty="0"/>
          </a:p>
        </p:txBody>
      </p:sp>
      <p:sp>
        <p:nvSpPr>
          <p:cNvPr id="4" name="Platshållare för bildnummer 3"/>
          <p:cNvSpPr>
            <a:spLocks noGrp="1"/>
          </p:cNvSpPr>
          <p:nvPr>
            <p:ph type="sldNum" sz="quarter" idx="10"/>
          </p:nvPr>
        </p:nvSpPr>
        <p:spPr/>
        <p:txBody>
          <a:bodyPr/>
          <a:lstStyle/>
          <a:p>
            <a:fld id="{D0C589FE-E71B-4F13-8609-2E21F081B11B}" type="slidenum">
              <a:rPr lang="en-US" smtClean="0"/>
              <a:pPr/>
              <a:t>24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fontScale="77500" lnSpcReduction="20000"/>
          </a:bodyPr>
          <a:lstStyle/>
          <a:p>
            <a:r>
              <a:rPr lang="en-GB" sz="1300" dirty="0" err="1" smtClean="0"/>
              <a:t>Westerlund</a:t>
            </a:r>
            <a:r>
              <a:rPr lang="en-GB" sz="1300" dirty="0" smtClean="0"/>
              <a:t> suggests that the solution to the basic challenge should be legally technical, which sets demands on the construction of a legal framework. Thus, the environmental goal of a legal framework should be clear. This goal reflects the exact results, which are aimed at. The goal should be precisely formulated, so that different groups of the involved actors understand it. It should then be </a:t>
            </a:r>
            <a:r>
              <a:rPr lang="en-GB" sz="1300" dirty="0" err="1" smtClean="0"/>
              <a:t>operationalized</a:t>
            </a:r>
            <a:r>
              <a:rPr lang="en-GB" sz="1300" dirty="0" smtClean="0"/>
              <a:t>, which means that it should be converted into rules that tell different groups of the involved actors what they should or should not do, in order to achieve the environmental goal. </a:t>
            </a:r>
            <a:r>
              <a:rPr lang="en-GB" sz="1300" dirty="0" err="1" smtClean="0"/>
              <a:t>Westerlund</a:t>
            </a:r>
            <a:r>
              <a:rPr lang="en-GB" sz="1300" dirty="0" smtClean="0"/>
              <a:t> calls these rules “action rules”, and their fulfilment should be controlled.  He emphasizes that without an </a:t>
            </a:r>
            <a:r>
              <a:rPr lang="en-GB" sz="1300" dirty="0" err="1" smtClean="0"/>
              <a:t>operationalization</a:t>
            </a:r>
            <a:r>
              <a:rPr lang="en-GB" sz="1300" dirty="0" smtClean="0"/>
              <a:t> system, the environmental goal does not function for environmental sustainability and protection.</a:t>
            </a:r>
            <a:endParaRPr lang="en-US" sz="1300" dirty="0" smtClean="0"/>
          </a:p>
          <a:p>
            <a:r>
              <a:rPr lang="en-GB" sz="1300" dirty="0" smtClean="0"/>
              <a:t> </a:t>
            </a:r>
            <a:endParaRPr lang="en-US" sz="1300" dirty="0" smtClean="0"/>
          </a:p>
          <a:p>
            <a:r>
              <a:rPr lang="en-GB" sz="1300" dirty="0" smtClean="0"/>
              <a:t>The next stage, according to </a:t>
            </a:r>
            <a:r>
              <a:rPr lang="en-GB" sz="1300" dirty="0" err="1" smtClean="0"/>
              <a:t>Westerlund</a:t>
            </a:r>
            <a:r>
              <a:rPr lang="en-GB" sz="1300" dirty="0" smtClean="0"/>
              <a:t>, is to make the involved actors follow the legislated action rules. This can be done with the help of the already established legal tools and mechanisms, such as e.g. planning, probation, supervision, consultations and penalty regulations. </a:t>
            </a:r>
            <a:r>
              <a:rPr lang="en-GB" sz="1300" dirty="0" err="1" smtClean="0"/>
              <a:t>Westerlund</a:t>
            </a:r>
            <a:r>
              <a:rPr lang="en-GB" sz="1300" dirty="0" smtClean="0"/>
              <a:t> calls rules, which function for the enforcement of these legal tools and consequently for the fulfilment of action rules, “enforcement rules”. </a:t>
            </a:r>
            <a:endParaRPr lang="en-US" sz="1300" dirty="0" smtClean="0"/>
          </a:p>
          <a:p>
            <a:r>
              <a:rPr lang="en-GB" sz="1300" dirty="0" smtClean="0"/>
              <a:t>As an example provided by </a:t>
            </a:r>
            <a:r>
              <a:rPr lang="en-GB" sz="1300" dirty="0" err="1" smtClean="0"/>
              <a:t>Westerlund</a:t>
            </a:r>
            <a:r>
              <a:rPr lang="en-GB" sz="1300" dirty="0" smtClean="0"/>
              <a:t>, a businessman should not be bound by general regulations about the environmental goal, but only by the rules that address his actions. Authorities that answer for the enforcement of action rules should be bound by the environmental goal. This implies that the authorities should create rules that are relevant for the businessman and regulate his </a:t>
            </a:r>
            <a:r>
              <a:rPr lang="en-GB" sz="1300" dirty="0" err="1" smtClean="0"/>
              <a:t>behavior</a:t>
            </a:r>
            <a:r>
              <a:rPr lang="en-GB" sz="1300" dirty="0" smtClean="0"/>
              <a:t>.</a:t>
            </a:r>
            <a:r>
              <a:rPr lang="en-US" dirty="0" smtClean="0"/>
              <a:t> </a:t>
            </a:r>
            <a:endParaRPr lang="en-US" sz="1300" dirty="0" smtClean="0"/>
          </a:p>
          <a:p>
            <a:endParaRPr lang="en-GB" sz="1300" dirty="0" smtClean="0"/>
          </a:p>
          <a:p>
            <a:r>
              <a:rPr lang="en-GB" sz="1300" dirty="0" smtClean="0"/>
              <a:t>The figure demonstrates how the goal of an environmental legal framework is made achievable with the help of legislation. The author of the model calls this process “legal </a:t>
            </a:r>
            <a:r>
              <a:rPr lang="en-GB" sz="1300" dirty="0" err="1" smtClean="0"/>
              <a:t>operationalization</a:t>
            </a:r>
            <a:r>
              <a:rPr lang="en-GB" sz="1300" dirty="0" smtClean="0"/>
              <a:t>”. He stresses that the relationship between the achieved results and the goal, named “reconsideration” on the scheme is important, because there should always be reflections and reconsiderations over the achieved results and what has been aimed to be achieved. The model should not be understood as a circle: the goal shall not be influenced by the results and environmental requirements shall not be lowered, if they have not been fulfilled. In such situations, other components of the </a:t>
            </a:r>
            <a:r>
              <a:rPr lang="en-GB" sz="1300" dirty="0" err="1" smtClean="0"/>
              <a:t>operationalization</a:t>
            </a:r>
            <a:r>
              <a:rPr lang="en-GB" sz="1300" dirty="0" smtClean="0"/>
              <a:t> process and enforcement mechanisms should be improved. The requirements of the environmental goal can definitely be lowered because of other reasons, for example because of new scientific findings. </a:t>
            </a:r>
            <a:endParaRPr lang="en-US" sz="1300" dirty="0" smtClean="0"/>
          </a:p>
          <a:p>
            <a:endParaRPr lang="sv-SE" sz="1300" dirty="0" smtClean="0"/>
          </a:p>
          <a:p>
            <a:r>
              <a:rPr lang="en-GB" sz="1300" dirty="0" smtClean="0"/>
              <a:t>The efficiency of a legal framework has a decisive impact on the fulfilment of the environmental goal. </a:t>
            </a:r>
            <a:endParaRPr lang="en-US" sz="1300" dirty="0" smtClean="0"/>
          </a:p>
          <a:p>
            <a:r>
              <a:rPr lang="en-GB" sz="1300" dirty="0" err="1" smtClean="0"/>
              <a:t>Westerlund</a:t>
            </a:r>
            <a:r>
              <a:rPr lang="en-GB" sz="1300" dirty="0" smtClean="0"/>
              <a:t> points out that the </a:t>
            </a:r>
            <a:r>
              <a:rPr lang="en-GB" sz="1300" dirty="0" err="1" smtClean="0"/>
              <a:t>operationalization</a:t>
            </a:r>
            <a:r>
              <a:rPr lang="en-GB" sz="1300" dirty="0" smtClean="0"/>
              <a:t> model makes it possible to research legal frameworks and their potential effects without awaiting case law and other implementation results relevant for legal analysts.</a:t>
            </a:r>
            <a:r>
              <a:rPr lang="en-US" dirty="0" smtClean="0"/>
              <a:t> </a:t>
            </a:r>
            <a:endParaRPr lang="en-US" sz="1300" dirty="0" smtClean="0"/>
          </a:p>
          <a:p>
            <a:endParaRPr lang="en-US" sz="1300" dirty="0"/>
          </a:p>
        </p:txBody>
      </p:sp>
      <p:sp>
        <p:nvSpPr>
          <p:cNvPr id="4" name="Platshållare för bildnummer 3"/>
          <p:cNvSpPr>
            <a:spLocks noGrp="1"/>
          </p:cNvSpPr>
          <p:nvPr>
            <p:ph type="sldNum" sz="quarter" idx="10"/>
          </p:nvPr>
        </p:nvSpPr>
        <p:spPr/>
        <p:txBody>
          <a:bodyPr/>
          <a:lstStyle/>
          <a:p>
            <a:fld id="{D0C589FE-E71B-4F13-8609-2E21F081B11B}"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fontScale="70000" lnSpcReduction="20000"/>
          </a:bodyPr>
          <a:lstStyle/>
          <a:p>
            <a:pPr defTabSz="959388">
              <a:defRPr/>
            </a:pPr>
            <a:r>
              <a:rPr lang="en-GB" sz="1300" dirty="0" smtClean="0"/>
              <a:t>The implementation steering model of Lundquist was introduced in the 1970-ies, and has been widely applied since that in investigations on policy and governance measures. It primarily concerns the position of actors, who are to implement and comply with a legal framework. It is based on three dominant categories, which characterize the actors’ </a:t>
            </a:r>
            <a:r>
              <a:rPr lang="en-GB" sz="1300" dirty="0" err="1" smtClean="0"/>
              <a:t>behavior</a:t>
            </a:r>
            <a:r>
              <a:rPr lang="en-GB" sz="1300" dirty="0" smtClean="0"/>
              <a:t>: understand, can and will. Steering in this connection is defined as “the conscious attempts of the decision-maker to influence implementation in the desired direction”</a:t>
            </a:r>
            <a:r>
              <a:rPr lang="en-US" sz="1300" dirty="0" smtClean="0"/>
              <a:t>.</a:t>
            </a:r>
          </a:p>
          <a:p>
            <a:pPr defTabSz="959388">
              <a:defRPr/>
            </a:pPr>
            <a:endParaRPr lang="sv-SE" sz="1300" dirty="0" smtClean="0"/>
          </a:p>
          <a:p>
            <a:r>
              <a:rPr lang="en-US" sz="1300" dirty="0" smtClean="0"/>
              <a:t>The category “understand” means understanding of individual actors. Lundquist points out that there is no collective understanding. “Can” refers to abilities, capabilities and resources of each particular actor. It also includes legal competence to act, which the actors acquire due to their legal rights protected by a legal framework. “Will” corresponds to preferences and priorities of the actors. </a:t>
            </a:r>
          </a:p>
          <a:p>
            <a:r>
              <a:rPr lang="en-US" sz="1300" dirty="0" smtClean="0"/>
              <a:t> </a:t>
            </a:r>
          </a:p>
          <a:p>
            <a:r>
              <a:rPr lang="en-US" sz="1300" dirty="0" smtClean="0"/>
              <a:t>The author of the model explains that the three categories have influence on each other. Thus, providing the actors with information, which belongs to the category “understand”, affects the actor’s “can” through broadening his or her knowledge that is needed to follow the decision. A change of “can” has, in its turn, the potential to change the categories “understand” and “will”. It can occur that the involved actors are not able to implement a legal framework, even though they understand its content and are really willing to follow it. This can happen because the actors lack required resources, such as money, equipment, employees, knowledge and organizations. </a:t>
            </a:r>
          </a:p>
          <a:p>
            <a:r>
              <a:rPr lang="en-US" sz="1300" dirty="0" smtClean="0"/>
              <a:t> </a:t>
            </a:r>
          </a:p>
          <a:p>
            <a:r>
              <a:rPr lang="en-GB" sz="1300" dirty="0" smtClean="0"/>
              <a:t>Lundquist stresses that the category “can”, which is referred to the actors’ ability to perform actions, is absolutely central in his model. If the actors are not able to undertake the required actions, the implementation mechanism will collapse. If an influence on the actors and spreading knowledge among them are not followed by an action, there will be no desirable results. The actors can implement steering to a varying degree. If the actors are incompetent, they are not capable of implementing the measures.</a:t>
            </a:r>
          </a:p>
          <a:p>
            <a:endParaRPr lang="en-US" sz="1300" dirty="0" smtClean="0"/>
          </a:p>
          <a:p>
            <a:r>
              <a:rPr lang="en-GB" sz="1300" dirty="0" smtClean="0"/>
              <a:t>The category “understand” involves that the actors must have knowledge about the environment, where he or she functions, as well as about its regularities, casual relations, conceptions of available tools, outcomes from their use and secondary effects. To resolve problems and conflict situations, the actors must possess technical and strategic knowledge. </a:t>
            </a:r>
            <a:endParaRPr lang="en-US" sz="1300" dirty="0" smtClean="0"/>
          </a:p>
          <a:p>
            <a:r>
              <a:rPr lang="en-GB" sz="1300" dirty="0" smtClean="0"/>
              <a:t>The category “will” highlights that the actors’ motivation and preferences to implement steering measures can vary. When the actors do not follow the steering, the reason may be that they dislike the policy, that they are negatively oriented towards the policy-makers, or that they mistrust the system, which the policy-makers represent.    </a:t>
            </a:r>
          </a:p>
          <a:p>
            <a:endParaRPr lang="en-US" sz="1300" dirty="0" smtClean="0"/>
          </a:p>
          <a:p>
            <a:r>
              <a:rPr lang="en-GB" sz="1300" dirty="0" smtClean="0"/>
              <a:t>The opinion of Lundquist is that it might be very broad to examine and analyze all aspects of the implementation steering model in one case study. It may be more productive to delimit the research area to one dominant category of the model and to concentrate deeper there. </a:t>
            </a:r>
            <a:endParaRPr lang="en-US" sz="1300" dirty="0" smtClean="0"/>
          </a:p>
        </p:txBody>
      </p:sp>
      <p:sp>
        <p:nvSpPr>
          <p:cNvPr id="4" name="Platshållare för bildnummer 3"/>
          <p:cNvSpPr>
            <a:spLocks noGrp="1"/>
          </p:cNvSpPr>
          <p:nvPr>
            <p:ph type="sldNum" sz="quarter" idx="10"/>
          </p:nvPr>
        </p:nvSpPr>
        <p:spPr/>
        <p:txBody>
          <a:bodyPr/>
          <a:lstStyle/>
          <a:p>
            <a:fld id="{D0C589FE-E71B-4F13-8609-2E21F081B11B}"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r>
              <a:rPr lang="en-GB" sz="1300" dirty="0" smtClean="0"/>
              <a:t>The models of Lundquist and </a:t>
            </a:r>
            <a:r>
              <a:rPr lang="en-GB" sz="1300" dirty="0" err="1" smtClean="0"/>
              <a:t>Westerlund</a:t>
            </a:r>
            <a:r>
              <a:rPr lang="en-GB" sz="1300" dirty="0" smtClean="0"/>
              <a:t> bring different perspectives on a legal framework, its construction and functional effects. They seem not to coincide or overlap in any aspect. This makes it relatively easy to unite these two models, which contributes to a more comprehensive legal analysis. For the purpose of the research, I suggest that each of the three categories, distinguished by Lundquist, i.e. “understand”, “can” and “will”, can be applied on the main elements of </a:t>
            </a:r>
            <a:r>
              <a:rPr lang="en-GB" sz="1300" dirty="0" err="1" smtClean="0"/>
              <a:t>Westerlund’s</a:t>
            </a:r>
            <a:r>
              <a:rPr lang="en-GB" sz="1300" dirty="0" smtClean="0"/>
              <a:t> </a:t>
            </a:r>
            <a:r>
              <a:rPr lang="en-GB" sz="1300" dirty="0" err="1" smtClean="0"/>
              <a:t>operationalization</a:t>
            </a:r>
            <a:r>
              <a:rPr lang="en-GB" sz="1300" dirty="0" smtClean="0"/>
              <a:t> model. This means that the first element in </a:t>
            </a:r>
            <a:r>
              <a:rPr lang="en-GB" sz="1300" dirty="0" err="1" smtClean="0"/>
              <a:t>Westerlund’s</a:t>
            </a:r>
            <a:r>
              <a:rPr lang="en-GB" sz="1300" dirty="0" smtClean="0"/>
              <a:t> model, which is the environmental goal of a legal framework, including its clear formulation and delimitations, should meet the demands of the three categories in Lundquist’s model – “understand”, “can” and “will”.</a:t>
            </a:r>
          </a:p>
          <a:p>
            <a:endParaRPr lang="en-GB" sz="1300" dirty="0" smtClean="0"/>
          </a:p>
          <a:p>
            <a:r>
              <a:rPr lang="en-GB" sz="1300" dirty="0" smtClean="0"/>
              <a:t>The figure implies that actors, affected by a legal framework and who have to change their </a:t>
            </a:r>
            <a:r>
              <a:rPr lang="en-GB" sz="1300" dirty="0" err="1" smtClean="0"/>
              <a:t>behavior</a:t>
            </a:r>
            <a:r>
              <a:rPr lang="en-GB" sz="1300" dirty="0" smtClean="0"/>
              <a:t> because of it, should understand the environmental goal, should be able and capable of achieving it, as well as should be willing and give priority for achieving this goal. The same approach can be used for the other main elements of </a:t>
            </a:r>
            <a:r>
              <a:rPr lang="en-GB" sz="1300" dirty="0" err="1" smtClean="0"/>
              <a:t>Westerlund’s</a:t>
            </a:r>
            <a:r>
              <a:rPr lang="en-GB" sz="1300" dirty="0" smtClean="0"/>
              <a:t> model, such as working out action rules for the involved actors and choosing implementation and enforcement mechanisms for them. </a:t>
            </a:r>
            <a:endParaRPr lang="en-US" dirty="0"/>
          </a:p>
        </p:txBody>
      </p:sp>
      <p:sp>
        <p:nvSpPr>
          <p:cNvPr id="4" name="Platshållare för bildnummer 3"/>
          <p:cNvSpPr>
            <a:spLocks noGrp="1"/>
          </p:cNvSpPr>
          <p:nvPr>
            <p:ph type="sldNum" sz="quarter" idx="10"/>
          </p:nvPr>
        </p:nvSpPr>
        <p:spPr/>
        <p:txBody>
          <a:bodyPr/>
          <a:lstStyle/>
          <a:p>
            <a:fld id="{D0C589FE-E71B-4F13-8609-2E21F081B11B}"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fontScale="85000" lnSpcReduction="10000"/>
          </a:bodyPr>
          <a:lstStyle/>
          <a:p>
            <a:r>
              <a:rPr lang="en-GB" sz="1300" dirty="0" smtClean="0"/>
              <a:t>The resulting combined model on figure 3 should be explained. It incorporates the model of Lundquist into the model of </a:t>
            </a:r>
            <a:r>
              <a:rPr lang="en-GB" sz="1300" dirty="0" err="1" smtClean="0"/>
              <a:t>Westerlund</a:t>
            </a:r>
            <a:r>
              <a:rPr lang="en-GB" sz="1300" dirty="0" smtClean="0"/>
              <a:t>, and some minor changes to the initial model of </a:t>
            </a:r>
            <a:r>
              <a:rPr lang="en-GB" sz="1300" dirty="0" err="1" smtClean="0"/>
              <a:t>Westerlund</a:t>
            </a:r>
            <a:r>
              <a:rPr lang="en-GB" sz="1300" dirty="0" smtClean="0"/>
              <a:t> are added. Thus, the original boxes of </a:t>
            </a:r>
            <a:r>
              <a:rPr lang="en-GB" sz="1300" dirty="0" err="1" smtClean="0"/>
              <a:t>Westerlund</a:t>
            </a:r>
            <a:r>
              <a:rPr lang="en-GB" sz="1300" dirty="0" smtClean="0"/>
              <a:t> that refer to different stages of the </a:t>
            </a:r>
            <a:r>
              <a:rPr lang="en-GB" sz="1300" dirty="0" err="1" smtClean="0"/>
              <a:t>operationalization</a:t>
            </a:r>
            <a:r>
              <a:rPr lang="en-GB" sz="1300" dirty="0" smtClean="0"/>
              <a:t> process have been enumerated as Box 1, Box 2, etc. In Box 1, the term “goal” has been specified and changed into the “environmental goal”, because a goal of an environmental character is meant in this context. The second stage in the model of </a:t>
            </a:r>
            <a:r>
              <a:rPr lang="en-GB" sz="1300" dirty="0" err="1" smtClean="0"/>
              <a:t>Westerlund</a:t>
            </a:r>
            <a:r>
              <a:rPr lang="en-GB" sz="1300" dirty="0" smtClean="0"/>
              <a:t> “Formulation of the Goal” has been moved from Box 2 into Box 1, as it has seemed more logical to have one box devoted to the term “goal” and requirements to its formulation. In Box 2, only the issue “Action rules for the involved actors” has been left, representing the second stage of the </a:t>
            </a:r>
            <a:r>
              <a:rPr lang="en-GB" sz="1300" dirty="0" err="1" smtClean="0"/>
              <a:t>operationalization</a:t>
            </a:r>
            <a:r>
              <a:rPr lang="en-GB" sz="1300" dirty="0" smtClean="0"/>
              <a:t> process. In Box 3, the third stage “Enforcement rules” from the original model of </a:t>
            </a:r>
            <a:r>
              <a:rPr lang="en-GB" sz="1300" dirty="0" err="1" smtClean="0"/>
              <a:t>Westerlund</a:t>
            </a:r>
            <a:r>
              <a:rPr lang="en-GB" sz="1300" dirty="0" smtClean="0"/>
              <a:t> has almost been left unchanged. The modification here has been that among the examples of the enforcement mechanisms, the issue of control has been added, which </a:t>
            </a:r>
            <a:r>
              <a:rPr lang="en-GB" sz="1300" dirty="0" err="1" smtClean="0"/>
              <a:t>Westerlund</a:t>
            </a:r>
            <a:r>
              <a:rPr lang="en-GB" sz="1300" dirty="0" smtClean="0"/>
              <a:t> has not put on his schematic drawing. Box 4 “Results” and the arrow “Reconsideration” between the results and environmental goal have been left unchanged, as in the original model of </a:t>
            </a:r>
            <a:r>
              <a:rPr lang="en-GB" sz="1300" dirty="0" err="1" smtClean="0"/>
              <a:t>Westerlund</a:t>
            </a:r>
            <a:r>
              <a:rPr lang="en-GB" sz="1300" dirty="0" smtClean="0"/>
              <a:t>. </a:t>
            </a:r>
            <a:endParaRPr lang="en-US" sz="1300" dirty="0" smtClean="0"/>
          </a:p>
          <a:p>
            <a:r>
              <a:rPr lang="en-GB" sz="1300" b="1" dirty="0" smtClean="0"/>
              <a:t> </a:t>
            </a:r>
            <a:endParaRPr lang="en-US" sz="1300" dirty="0" smtClean="0"/>
          </a:p>
          <a:p>
            <a:r>
              <a:rPr lang="en-GB" sz="1300" dirty="0" smtClean="0"/>
              <a:t>The three actor-oriented categories that characterize the model of Lundquist – “understand”, “can” and “will” have been added to each main element of </a:t>
            </a:r>
            <a:r>
              <a:rPr lang="en-GB" sz="1300" dirty="0" err="1" smtClean="0"/>
              <a:t>Westerlund’s</a:t>
            </a:r>
            <a:r>
              <a:rPr lang="en-GB" sz="1300" dirty="0" smtClean="0"/>
              <a:t> model as external components, except for Box 4 and the arrow “Reconsideration”. The external components are marked with the dotted arrows and dotted quadrangles on the figure. Box 4 “Results” and the arrow “Reconsideration” have been left without the categories “understand”, “can” and “will”, though their enclosure, especially to the arrow “Reconsideration”, can be discussed. It has been done this way because of the reasoning that the analysis of the achieved results and their correlation to the initial environmental goal should primarily be the concern of legal researchers and legislators, not other involved actors. On the other hand, all groups of the involved actors ought to draw conclusions about their individual result and its relation to the environmental goal of the legal framework, as well as reflect upon what could be done better. </a:t>
            </a:r>
            <a:endParaRPr lang="en-US" sz="1300" dirty="0" smtClean="0"/>
          </a:p>
        </p:txBody>
      </p:sp>
      <p:sp>
        <p:nvSpPr>
          <p:cNvPr id="4" name="Platshållare för bildnummer 3"/>
          <p:cNvSpPr>
            <a:spLocks noGrp="1"/>
          </p:cNvSpPr>
          <p:nvPr>
            <p:ph type="sldNum" sz="quarter" idx="10"/>
          </p:nvPr>
        </p:nvSpPr>
        <p:spPr/>
        <p:txBody>
          <a:bodyPr/>
          <a:lstStyle/>
          <a:p>
            <a:fld id="{D0C589FE-E71B-4F13-8609-2E21F081B11B}"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r>
              <a:rPr lang="en-GB" sz="1300" dirty="0" smtClean="0"/>
              <a:t>The last mechanism is not presented in the text of Directive 2009/28/EC. </a:t>
            </a:r>
            <a:endParaRPr lang="en-US" sz="1300" dirty="0" smtClean="0"/>
          </a:p>
          <a:p>
            <a:r>
              <a:rPr lang="en-GB" sz="1300" dirty="0" smtClean="0"/>
              <a:t> </a:t>
            </a:r>
            <a:endParaRPr lang="en-US" sz="1300" dirty="0" smtClean="0"/>
          </a:p>
          <a:p>
            <a:r>
              <a:rPr lang="en-GB" sz="1300" dirty="0" smtClean="0"/>
              <a:t>It is doubtful whether applying different approaches from this list to the control issue will lead to the same sustainability quality and standards for </a:t>
            </a:r>
            <a:r>
              <a:rPr lang="en-GB" sz="1300" dirty="0" err="1" smtClean="0"/>
              <a:t>biofuels</a:t>
            </a:r>
            <a:r>
              <a:rPr lang="en-GB" sz="1300" dirty="0" smtClean="0"/>
              <a:t>. This can result in practice that there will be different sustainability standards for </a:t>
            </a:r>
            <a:r>
              <a:rPr lang="en-GB" sz="1300" dirty="0" err="1" smtClean="0"/>
              <a:t>biofuels</a:t>
            </a:r>
            <a:r>
              <a:rPr lang="en-GB" sz="1300" dirty="0" smtClean="0"/>
              <a:t>.</a:t>
            </a:r>
            <a:endParaRPr lang="en-US" sz="1300" dirty="0"/>
          </a:p>
        </p:txBody>
      </p:sp>
      <p:sp>
        <p:nvSpPr>
          <p:cNvPr id="4" name="Platshållare för bildnummer 3"/>
          <p:cNvSpPr>
            <a:spLocks noGrp="1"/>
          </p:cNvSpPr>
          <p:nvPr>
            <p:ph type="sldNum" sz="quarter" idx="10"/>
          </p:nvPr>
        </p:nvSpPr>
        <p:spPr/>
        <p:txBody>
          <a:bodyPr/>
          <a:lstStyle/>
          <a:p>
            <a:fld id="{D0C589FE-E71B-4F13-8609-2E21F081B11B}" type="slidenum">
              <a:rPr lang="en-US" smtClean="0"/>
              <a:pPr/>
              <a:t>14</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fontScale="92500" lnSpcReduction="10000"/>
          </a:bodyPr>
          <a:lstStyle/>
          <a:p>
            <a:r>
              <a:rPr lang="en-GB" sz="1300" dirty="0" smtClean="0"/>
              <a:t>In a policy package from 2010, EU encouraged industry, governments and NGOs to set up voluntary sustainability standards as control systems, which would certify the sustainable quality of </a:t>
            </a:r>
            <a:r>
              <a:rPr lang="en-GB" sz="1300" dirty="0" err="1" smtClean="0"/>
              <a:t>biofuels</a:t>
            </a:r>
            <a:r>
              <a:rPr lang="en-GB" sz="1300" dirty="0" smtClean="0"/>
              <a:t>. Consequently, actors that import or produce </a:t>
            </a:r>
            <a:r>
              <a:rPr lang="en-GB" sz="1300" dirty="0" err="1" smtClean="0"/>
              <a:t>biofuels</a:t>
            </a:r>
            <a:r>
              <a:rPr lang="en-GB" sz="1300" dirty="0" smtClean="0"/>
              <a:t> can demonstrate that their </a:t>
            </a:r>
            <a:r>
              <a:rPr lang="en-GB" sz="1300" dirty="0" err="1" smtClean="0"/>
              <a:t>biofuels</a:t>
            </a:r>
            <a:r>
              <a:rPr lang="en-GB" sz="1300" dirty="0" smtClean="0"/>
              <a:t> are sustainable through relying on auditing made within the frames of a voluntary sustainability standard. </a:t>
            </a:r>
          </a:p>
          <a:p>
            <a:endParaRPr lang="en-US" sz="1300" dirty="0" smtClean="0"/>
          </a:p>
          <a:p>
            <a:r>
              <a:rPr lang="en-GB" sz="1300" dirty="0" smtClean="0"/>
              <a:t>The EU policy documents from 2010 recommended that the auditing should be reliable and fraud resistant. It was suggested that voluntary sustainability standards arrange for an independent auditor to do the controls. Within the competence of the auditor should be to check relevant documents and do controls on the spot. This implies that the auditor inspects the whole production chain, from the farmer and the mill, via the trader, to the fuel supplier, who delivers fuels to the filling station. In the case of e.g. a Brazilian farmer, the auditor should check whether the land, where the feedstock for ethanol is produced has indeed been farm land before and not a tropical forest. A personal commentary is that in spite of independent auditors being engaged, it might be difficult for a company located in EU to exercise reliable control over Brazilian farmers. </a:t>
            </a:r>
          </a:p>
          <a:p>
            <a:endParaRPr lang="en-US" sz="1300" dirty="0" smtClean="0"/>
          </a:p>
          <a:p>
            <a:r>
              <a:rPr lang="en-GB" sz="1300" dirty="0" smtClean="0"/>
              <a:t>Communication (2010/C 160/01) on voluntary schemes and default values in the EU </a:t>
            </a:r>
            <a:r>
              <a:rPr lang="en-GB" sz="1300" dirty="0" err="1" smtClean="0"/>
              <a:t>biofuels</a:t>
            </a:r>
            <a:r>
              <a:rPr lang="en-GB" sz="1300" dirty="0" smtClean="0"/>
              <a:t> and </a:t>
            </a:r>
            <a:r>
              <a:rPr lang="en-GB" sz="1300" dirty="0" err="1" smtClean="0"/>
              <a:t>bioliquids</a:t>
            </a:r>
            <a:r>
              <a:rPr lang="en-GB" sz="1300" dirty="0" smtClean="0"/>
              <a:t> sustainability scheme; Communication (2010/C 160/02) on the practical implementation of the EU </a:t>
            </a:r>
            <a:r>
              <a:rPr lang="en-GB" sz="1300" dirty="0" err="1" smtClean="0"/>
              <a:t>biofuels</a:t>
            </a:r>
            <a:r>
              <a:rPr lang="en-GB" sz="1300" dirty="0" smtClean="0"/>
              <a:t> and </a:t>
            </a:r>
            <a:r>
              <a:rPr lang="en-GB" sz="1300" dirty="0" err="1" smtClean="0"/>
              <a:t>bioliquids</a:t>
            </a:r>
            <a:r>
              <a:rPr lang="en-GB" sz="1300" dirty="0" smtClean="0"/>
              <a:t> sustainability scheme and on counting rules for </a:t>
            </a:r>
            <a:r>
              <a:rPr lang="en-GB" sz="1300" dirty="0" err="1" smtClean="0"/>
              <a:t>biofuels</a:t>
            </a:r>
            <a:r>
              <a:rPr lang="en-GB" sz="1300" dirty="0" smtClean="0"/>
              <a:t>, and Decision C(2010) 3751 on guidelines for the calculation of land carbon stocks; Lin, J. (2010), p. 8; according to paragraph 2.2 of Communication (2010/C 160/01), economic operators can use any voluntary scheme that is recognized by the Commission to cover some or all of the sustainability criteria and has the requisite verification system in place.</a:t>
            </a:r>
            <a:endParaRPr lang="en-US" sz="1300" dirty="0" smtClean="0"/>
          </a:p>
        </p:txBody>
      </p:sp>
      <p:sp>
        <p:nvSpPr>
          <p:cNvPr id="4" name="Platshållare för bildnummer 3"/>
          <p:cNvSpPr>
            <a:spLocks noGrp="1"/>
          </p:cNvSpPr>
          <p:nvPr>
            <p:ph type="sldNum" sz="quarter" idx="10"/>
          </p:nvPr>
        </p:nvSpPr>
        <p:spPr/>
        <p:txBody>
          <a:bodyPr/>
          <a:lstStyle/>
          <a:p>
            <a:fld id="{D0C589FE-E71B-4F13-8609-2E21F081B11B}" type="slidenum">
              <a:rPr lang="en-US" smtClean="0"/>
              <a:pPr/>
              <a:t>16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pPr defTabSz="959388">
              <a:defRPr/>
            </a:pPr>
            <a:r>
              <a:rPr lang="en-GB" sz="1300" dirty="0" smtClean="0"/>
              <a:t>The use of the combined model of </a:t>
            </a:r>
            <a:r>
              <a:rPr lang="en-GB" sz="1300" dirty="0" err="1" smtClean="0"/>
              <a:t>Westerlund</a:t>
            </a:r>
            <a:r>
              <a:rPr lang="en-GB" sz="1300" dirty="0" smtClean="0"/>
              <a:t> and Lundquist on EU Directive 2009/28/EC emphasizes that one of the most vulnerable and problematic issues in the EU approach to the sustainability criteria for transport </a:t>
            </a:r>
            <a:r>
              <a:rPr lang="en-GB" sz="1300" dirty="0" err="1" smtClean="0"/>
              <a:t>biofuels</a:t>
            </a:r>
            <a:r>
              <a:rPr lang="en-GB" sz="1300" dirty="0" smtClean="0"/>
              <a:t> is the issue of control of their fulfilment. </a:t>
            </a:r>
            <a:endParaRPr lang="en-US" sz="1300" dirty="0" smtClean="0"/>
          </a:p>
          <a:p>
            <a:endParaRPr lang="en-GB" sz="1300" dirty="0" smtClean="0"/>
          </a:p>
          <a:p>
            <a:endParaRPr lang="en-GB" sz="1300" dirty="0" smtClean="0"/>
          </a:p>
          <a:p>
            <a:endParaRPr lang="en-GB" sz="1300" dirty="0" smtClean="0"/>
          </a:p>
        </p:txBody>
      </p:sp>
      <p:sp>
        <p:nvSpPr>
          <p:cNvPr id="4" name="Platshållare för bildnummer 3"/>
          <p:cNvSpPr>
            <a:spLocks noGrp="1"/>
          </p:cNvSpPr>
          <p:nvPr>
            <p:ph type="sldNum" sz="quarter" idx="10"/>
          </p:nvPr>
        </p:nvSpPr>
        <p:spPr/>
        <p:txBody>
          <a:bodyPr/>
          <a:lstStyle/>
          <a:p>
            <a:fld id="{D0C589FE-E71B-4F13-8609-2E21F081B11B}" type="slidenum">
              <a:rPr lang="en-US" smtClean="0"/>
              <a:pPr/>
              <a:t>17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pPr defTabSz="959388">
              <a:defRPr/>
            </a:pPr>
            <a:r>
              <a:rPr lang="en-GB" sz="1300" dirty="0" smtClean="0"/>
              <a:t>Development of a new sustainability standard and test of its control mechanisms can take several years and cost much. </a:t>
            </a:r>
            <a:endParaRPr lang="en-US" dirty="0" smtClean="0"/>
          </a:p>
          <a:p>
            <a:endParaRPr lang="en-US" dirty="0"/>
          </a:p>
        </p:txBody>
      </p:sp>
      <p:sp>
        <p:nvSpPr>
          <p:cNvPr id="4" name="Platshållare för bildnummer 3"/>
          <p:cNvSpPr>
            <a:spLocks noGrp="1"/>
          </p:cNvSpPr>
          <p:nvPr>
            <p:ph type="sldNum" sz="quarter" idx="10"/>
          </p:nvPr>
        </p:nvSpPr>
        <p:spPr/>
        <p:txBody>
          <a:bodyPr/>
          <a:lstStyle/>
          <a:p>
            <a:fld id="{D0C589FE-E71B-4F13-8609-2E21F081B11B}" type="slidenum">
              <a:rPr lang="en-US" smtClean="0"/>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Rubrikbild">
    <p:spTree>
      <p:nvGrpSpPr>
        <p:cNvPr id="1" name=""/>
        <p:cNvGrpSpPr/>
        <p:nvPr/>
      </p:nvGrpSpPr>
      <p:grpSpPr>
        <a:xfrm>
          <a:off x="0" y="0"/>
          <a:ext cx="0" cy="0"/>
          <a:chOff x="0" y="0"/>
          <a:chExt cx="0" cy="0"/>
        </a:xfrm>
      </p:grpSpPr>
      <p:sp>
        <p:nvSpPr>
          <p:cNvPr id="10" name="Rätvinklig triangel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ubrik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sv-SE" smtClean="0"/>
              <a:t>Klicka här för att ändra format</a:t>
            </a:r>
            <a:endParaRPr kumimoji="0" lang="en-US"/>
          </a:p>
        </p:txBody>
      </p:sp>
      <p:sp>
        <p:nvSpPr>
          <p:cNvPr id="17" name="Underrubrik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sv-SE" smtClean="0"/>
              <a:t>Klicka här för att ändra format på underrubrik i bakgrunden</a:t>
            </a:r>
            <a:endParaRPr kumimoji="0" lang="en-US"/>
          </a:p>
        </p:txBody>
      </p:sp>
      <p:grpSp>
        <p:nvGrpSpPr>
          <p:cNvPr id="2" name="Grupp 1"/>
          <p:cNvGrpSpPr/>
          <p:nvPr/>
        </p:nvGrpSpPr>
        <p:grpSpPr>
          <a:xfrm>
            <a:off x="-3765" y="4953000"/>
            <a:ext cx="9147765" cy="1912088"/>
            <a:chOff x="-3765" y="4832896"/>
            <a:chExt cx="9147765" cy="2032192"/>
          </a:xfrm>
        </p:grpSpPr>
        <p:sp>
          <p:nvSpPr>
            <p:cNvPr id="7" name="Frihandsfigur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ihandsfigur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ihandsfigur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Rak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Platshållare för datum 29"/>
          <p:cNvSpPr>
            <a:spLocks noGrp="1"/>
          </p:cNvSpPr>
          <p:nvPr>
            <p:ph type="dt" sz="half" idx="10"/>
          </p:nvPr>
        </p:nvSpPr>
        <p:spPr/>
        <p:txBody>
          <a:bodyPr/>
          <a:lstStyle>
            <a:lvl1pPr>
              <a:defRPr>
                <a:solidFill>
                  <a:srgbClr val="FFFFFF"/>
                </a:solidFill>
              </a:defRPr>
            </a:lvl1pPr>
            <a:extLst/>
          </a:lstStyle>
          <a:p>
            <a:fld id="{5BC00969-C604-44C0-91B9-9DD8695ABD53}" type="datetimeFigureOut">
              <a:rPr lang="en-US" smtClean="0"/>
              <a:pPr/>
              <a:t>5/2/2013</a:t>
            </a:fld>
            <a:endParaRPr lang="en-US"/>
          </a:p>
        </p:txBody>
      </p:sp>
      <p:sp>
        <p:nvSpPr>
          <p:cNvPr id="19" name="Platshållare för sidfot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Platshållare för bildnummer 26"/>
          <p:cNvSpPr>
            <a:spLocks noGrp="1"/>
          </p:cNvSpPr>
          <p:nvPr>
            <p:ph type="sldNum" sz="quarter" idx="12"/>
          </p:nvPr>
        </p:nvSpPr>
        <p:spPr/>
        <p:txBody>
          <a:bodyPr/>
          <a:lstStyle>
            <a:lvl1pPr>
              <a:defRPr>
                <a:solidFill>
                  <a:srgbClr val="FFFFFF"/>
                </a:solidFill>
              </a:defRPr>
            </a:lvl1pPr>
            <a:extLst/>
          </a:lstStyle>
          <a:p>
            <a:fld id="{7C4C9AA5-8D82-41E5-AC2A-15BF3AF6B4C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extLst/>
          </a:lstStyle>
          <a:p>
            <a:r>
              <a:rPr kumimoji="0" lang="sv-SE" smtClean="0"/>
              <a:t>Klicka här för att ändra format</a:t>
            </a:r>
            <a:endParaRPr kumimoji="0" lang="en-US"/>
          </a:p>
        </p:txBody>
      </p:sp>
      <p:sp>
        <p:nvSpPr>
          <p:cNvPr id="3" name="Platshållare för lodrät text 2"/>
          <p:cNvSpPr>
            <a:spLocks noGrp="1"/>
          </p:cNvSpPr>
          <p:nvPr>
            <p:ph type="body" orient="vert" idx="1"/>
          </p:nvPr>
        </p:nvSpPr>
        <p:spPr>
          <a:xfrm>
            <a:off x="457200" y="1481329"/>
            <a:ext cx="8229600" cy="4386071"/>
          </a:xfrm>
        </p:spPr>
        <p:txBody>
          <a:bodyPr vert="eaVert"/>
          <a:lstStyle>
            <a:extLst/>
          </a:lstStyle>
          <a:p>
            <a:pPr lvl="0" eaLnBrk="1" latinLnBrk="0" hangingPunct="1"/>
            <a:r>
              <a:rPr lang="sv-SE" smtClean="0"/>
              <a:t>Klicka här för att ändra format på bakgrundstexten</a:t>
            </a:r>
          </a:p>
          <a:p>
            <a:pPr lvl="1" eaLnBrk="1" latinLnBrk="0" hangingPunct="1"/>
            <a:r>
              <a:rPr lang="sv-SE" smtClean="0"/>
              <a:t>Nivå två</a:t>
            </a:r>
          </a:p>
          <a:p>
            <a:pPr lvl="2" eaLnBrk="1" latinLnBrk="0" hangingPunct="1"/>
            <a:r>
              <a:rPr lang="sv-SE" smtClean="0"/>
              <a:t>Nivå tre</a:t>
            </a:r>
          </a:p>
          <a:p>
            <a:pPr lvl="3" eaLnBrk="1" latinLnBrk="0" hangingPunct="1"/>
            <a:r>
              <a:rPr lang="sv-SE" smtClean="0"/>
              <a:t>Nivå fyra</a:t>
            </a:r>
          </a:p>
          <a:p>
            <a:pPr lvl="4" eaLnBrk="1" latinLnBrk="0" hangingPunct="1"/>
            <a:r>
              <a:rPr lang="sv-SE" smtClean="0"/>
              <a:t>Nivå fem</a:t>
            </a:r>
            <a:endParaRPr kumimoji="0" lang="en-US"/>
          </a:p>
        </p:txBody>
      </p:sp>
      <p:sp>
        <p:nvSpPr>
          <p:cNvPr id="4" name="Platshållare för datum 3"/>
          <p:cNvSpPr>
            <a:spLocks noGrp="1"/>
          </p:cNvSpPr>
          <p:nvPr>
            <p:ph type="dt" sz="half" idx="10"/>
          </p:nvPr>
        </p:nvSpPr>
        <p:spPr/>
        <p:txBody>
          <a:bodyPr/>
          <a:lstStyle>
            <a:extLst/>
          </a:lstStyle>
          <a:p>
            <a:fld id="{5BC00969-C604-44C0-91B9-9DD8695ABD53}" type="datetimeFigureOut">
              <a:rPr lang="en-US" smtClean="0"/>
              <a:pPr/>
              <a:t>5/2/2013</a:t>
            </a:fld>
            <a:endParaRPr lang="en-US"/>
          </a:p>
        </p:txBody>
      </p:sp>
      <p:sp>
        <p:nvSpPr>
          <p:cNvPr id="5" name="Platshållare för sidfot 4"/>
          <p:cNvSpPr>
            <a:spLocks noGrp="1"/>
          </p:cNvSpPr>
          <p:nvPr>
            <p:ph type="ftr" sz="quarter" idx="11"/>
          </p:nvPr>
        </p:nvSpPr>
        <p:spPr/>
        <p:txBody>
          <a:bodyPr/>
          <a:lstStyle>
            <a:extLst/>
          </a:lstStyle>
          <a:p>
            <a:endParaRPr lang="en-US"/>
          </a:p>
        </p:txBody>
      </p:sp>
      <p:sp>
        <p:nvSpPr>
          <p:cNvPr id="6" name="Platshållare för bildnummer 5"/>
          <p:cNvSpPr>
            <a:spLocks noGrp="1"/>
          </p:cNvSpPr>
          <p:nvPr>
            <p:ph type="sldNum" sz="quarter" idx="12"/>
          </p:nvPr>
        </p:nvSpPr>
        <p:spPr/>
        <p:txBody>
          <a:bodyPr/>
          <a:lstStyle>
            <a:extLst/>
          </a:lstStyle>
          <a:p>
            <a:fld id="{7C4C9AA5-8D82-41E5-AC2A-15BF3AF6B4C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844013" y="274640"/>
            <a:ext cx="1777470" cy="5592761"/>
          </a:xfrm>
        </p:spPr>
        <p:txBody>
          <a:bodyPr vert="eaVert"/>
          <a:lstStyle>
            <a:extLst/>
          </a:lstStyle>
          <a:p>
            <a:r>
              <a:rPr kumimoji="0" lang="sv-SE" smtClean="0"/>
              <a:t>Klicka här för att ändra format</a:t>
            </a:r>
            <a:endParaRPr kumimoji="0" lang="en-US"/>
          </a:p>
        </p:txBody>
      </p:sp>
      <p:sp>
        <p:nvSpPr>
          <p:cNvPr id="3" name="Platshållare för lodrät text 2"/>
          <p:cNvSpPr>
            <a:spLocks noGrp="1"/>
          </p:cNvSpPr>
          <p:nvPr>
            <p:ph type="body" orient="vert" idx="1"/>
          </p:nvPr>
        </p:nvSpPr>
        <p:spPr>
          <a:xfrm>
            <a:off x="457200" y="274641"/>
            <a:ext cx="6324600" cy="5592760"/>
          </a:xfrm>
        </p:spPr>
        <p:txBody>
          <a:bodyPr vert="eaVert"/>
          <a:lstStyle>
            <a:extLst/>
          </a:lstStyle>
          <a:p>
            <a:pPr lvl="0" eaLnBrk="1" latinLnBrk="0" hangingPunct="1"/>
            <a:r>
              <a:rPr lang="sv-SE" smtClean="0"/>
              <a:t>Klicka här för att ändra format på bakgrundstexten</a:t>
            </a:r>
          </a:p>
          <a:p>
            <a:pPr lvl="1" eaLnBrk="1" latinLnBrk="0" hangingPunct="1"/>
            <a:r>
              <a:rPr lang="sv-SE" smtClean="0"/>
              <a:t>Nivå två</a:t>
            </a:r>
          </a:p>
          <a:p>
            <a:pPr lvl="2" eaLnBrk="1" latinLnBrk="0" hangingPunct="1"/>
            <a:r>
              <a:rPr lang="sv-SE" smtClean="0"/>
              <a:t>Nivå tre</a:t>
            </a:r>
          </a:p>
          <a:p>
            <a:pPr lvl="3" eaLnBrk="1" latinLnBrk="0" hangingPunct="1"/>
            <a:r>
              <a:rPr lang="sv-SE" smtClean="0"/>
              <a:t>Nivå fyra</a:t>
            </a:r>
          </a:p>
          <a:p>
            <a:pPr lvl="4" eaLnBrk="1" latinLnBrk="0" hangingPunct="1"/>
            <a:r>
              <a:rPr lang="sv-SE" smtClean="0"/>
              <a:t>Nivå fem</a:t>
            </a:r>
            <a:endParaRPr kumimoji="0" lang="en-US"/>
          </a:p>
        </p:txBody>
      </p:sp>
      <p:sp>
        <p:nvSpPr>
          <p:cNvPr id="4" name="Platshållare för datum 3"/>
          <p:cNvSpPr>
            <a:spLocks noGrp="1"/>
          </p:cNvSpPr>
          <p:nvPr>
            <p:ph type="dt" sz="half" idx="10"/>
          </p:nvPr>
        </p:nvSpPr>
        <p:spPr/>
        <p:txBody>
          <a:bodyPr/>
          <a:lstStyle>
            <a:extLst/>
          </a:lstStyle>
          <a:p>
            <a:fld id="{5BC00969-C604-44C0-91B9-9DD8695ABD53}" type="datetimeFigureOut">
              <a:rPr lang="en-US" smtClean="0"/>
              <a:pPr/>
              <a:t>5/2/2013</a:t>
            </a:fld>
            <a:endParaRPr lang="en-US"/>
          </a:p>
        </p:txBody>
      </p:sp>
      <p:sp>
        <p:nvSpPr>
          <p:cNvPr id="5" name="Platshållare för sidfot 4"/>
          <p:cNvSpPr>
            <a:spLocks noGrp="1"/>
          </p:cNvSpPr>
          <p:nvPr>
            <p:ph type="ftr" sz="quarter" idx="11"/>
          </p:nvPr>
        </p:nvSpPr>
        <p:spPr/>
        <p:txBody>
          <a:bodyPr/>
          <a:lstStyle>
            <a:extLst/>
          </a:lstStyle>
          <a:p>
            <a:endParaRPr lang="en-US"/>
          </a:p>
        </p:txBody>
      </p:sp>
      <p:sp>
        <p:nvSpPr>
          <p:cNvPr id="6" name="Platshållare för bildnummer 5"/>
          <p:cNvSpPr>
            <a:spLocks noGrp="1"/>
          </p:cNvSpPr>
          <p:nvPr>
            <p:ph type="sldNum" sz="quarter" idx="12"/>
          </p:nvPr>
        </p:nvSpPr>
        <p:spPr/>
        <p:txBody>
          <a:bodyPr/>
          <a:lstStyle>
            <a:extLst/>
          </a:lstStyle>
          <a:p>
            <a:fld id="{7C4C9AA5-8D82-41E5-AC2A-15BF3AF6B4C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3" name="Platshållare för innehåll 2"/>
          <p:cNvSpPr>
            <a:spLocks noGrp="1"/>
          </p:cNvSpPr>
          <p:nvPr>
            <p:ph idx="1"/>
          </p:nvPr>
        </p:nvSpPr>
        <p:spPr/>
        <p:txBody>
          <a:bodyPr/>
          <a:lstStyle>
            <a:extLst/>
          </a:lstStyle>
          <a:p>
            <a:pPr lvl="0" eaLnBrk="1" latinLnBrk="0" hangingPunct="1"/>
            <a:r>
              <a:rPr lang="sv-SE" smtClean="0"/>
              <a:t>Klicka här för att ändra format på bakgrundstexten</a:t>
            </a:r>
          </a:p>
          <a:p>
            <a:pPr lvl="1" eaLnBrk="1" latinLnBrk="0" hangingPunct="1"/>
            <a:r>
              <a:rPr lang="sv-SE" smtClean="0"/>
              <a:t>Nivå två</a:t>
            </a:r>
          </a:p>
          <a:p>
            <a:pPr lvl="2" eaLnBrk="1" latinLnBrk="0" hangingPunct="1"/>
            <a:r>
              <a:rPr lang="sv-SE" smtClean="0"/>
              <a:t>Nivå tre</a:t>
            </a:r>
          </a:p>
          <a:p>
            <a:pPr lvl="3" eaLnBrk="1" latinLnBrk="0" hangingPunct="1"/>
            <a:r>
              <a:rPr lang="sv-SE" smtClean="0"/>
              <a:t>Nivå fyra</a:t>
            </a:r>
          </a:p>
          <a:p>
            <a:pPr lvl="4" eaLnBrk="1" latinLnBrk="0" hangingPunct="1"/>
            <a:r>
              <a:rPr lang="sv-SE" smtClean="0"/>
              <a:t>Nivå fem</a:t>
            </a:r>
            <a:endParaRPr kumimoji="0" lang="en-US"/>
          </a:p>
        </p:txBody>
      </p:sp>
      <p:sp>
        <p:nvSpPr>
          <p:cNvPr id="4" name="Platshållare för datum 3"/>
          <p:cNvSpPr>
            <a:spLocks noGrp="1"/>
          </p:cNvSpPr>
          <p:nvPr>
            <p:ph type="dt" sz="half" idx="10"/>
          </p:nvPr>
        </p:nvSpPr>
        <p:spPr/>
        <p:txBody>
          <a:bodyPr/>
          <a:lstStyle>
            <a:extLst/>
          </a:lstStyle>
          <a:p>
            <a:fld id="{5BC00969-C604-44C0-91B9-9DD8695ABD53}" type="datetimeFigureOut">
              <a:rPr lang="en-US" smtClean="0"/>
              <a:pPr/>
              <a:t>5/2/2013</a:t>
            </a:fld>
            <a:endParaRPr lang="en-US"/>
          </a:p>
        </p:txBody>
      </p:sp>
      <p:sp>
        <p:nvSpPr>
          <p:cNvPr id="5" name="Platshållare för sidfot 4"/>
          <p:cNvSpPr>
            <a:spLocks noGrp="1"/>
          </p:cNvSpPr>
          <p:nvPr>
            <p:ph type="ftr" sz="quarter" idx="11"/>
          </p:nvPr>
        </p:nvSpPr>
        <p:spPr/>
        <p:txBody>
          <a:bodyPr/>
          <a:lstStyle>
            <a:extLst/>
          </a:lstStyle>
          <a:p>
            <a:endParaRPr lang="en-US"/>
          </a:p>
        </p:txBody>
      </p:sp>
      <p:sp>
        <p:nvSpPr>
          <p:cNvPr id="6" name="Platshållare för bildnummer 5"/>
          <p:cNvSpPr>
            <a:spLocks noGrp="1"/>
          </p:cNvSpPr>
          <p:nvPr>
            <p:ph type="sldNum" sz="quarter" idx="12"/>
          </p:nvPr>
        </p:nvSpPr>
        <p:spPr/>
        <p:txBody>
          <a:bodyPr/>
          <a:lstStyle>
            <a:extLst/>
          </a:lstStyle>
          <a:p>
            <a:fld id="{7C4C9AA5-8D82-41E5-AC2A-15BF3AF6B4C8}" type="slidenum">
              <a:rPr lang="en-US" smtClean="0"/>
              <a:pPr/>
              <a:t>‹#›</a:t>
            </a:fld>
            <a:endParaRPr lang="en-US"/>
          </a:p>
        </p:txBody>
      </p:sp>
      <p:sp>
        <p:nvSpPr>
          <p:cNvPr id="7" name="Rubrik 6"/>
          <p:cNvSpPr>
            <a:spLocks noGrp="1"/>
          </p:cNvSpPr>
          <p:nvPr>
            <p:ph type="title"/>
          </p:nvPr>
        </p:nvSpPr>
        <p:spPr/>
        <p:txBody>
          <a:bodyPr rtlCol="0"/>
          <a:lstStyle>
            <a:extLst/>
          </a:lstStyle>
          <a:p>
            <a:r>
              <a:rPr kumimoji="0" lang="sv-SE" smtClean="0"/>
              <a:t>Klicka här för att ändra format</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bg>
      <p:bgRef idx="1002">
        <a:schemeClr val="bg1"/>
      </p:bgRef>
    </p:bg>
    <p:spTree>
      <p:nvGrpSpPr>
        <p:cNvPr id="1" name=""/>
        <p:cNvGrpSpPr/>
        <p:nvPr/>
      </p:nvGrpSpPr>
      <p:grpSpPr>
        <a:xfrm>
          <a:off x="0" y="0"/>
          <a:ext cx="0" cy="0"/>
          <a:chOff x="0" y="0"/>
          <a:chExt cx="0" cy="0"/>
        </a:xfrm>
      </p:grpSpPr>
      <p:sp>
        <p:nvSpPr>
          <p:cNvPr id="2" name="Rubrik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sv-SE" smtClean="0"/>
              <a:t>Klicka här för att ändra format</a:t>
            </a:r>
            <a:endParaRPr kumimoji="0" lang="en-US"/>
          </a:p>
        </p:txBody>
      </p:sp>
      <p:sp>
        <p:nvSpPr>
          <p:cNvPr id="3" name="Platshållare för text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sv-SE" smtClean="0"/>
              <a:t>Klicka här för att ändra format på bakgrundstexten</a:t>
            </a:r>
          </a:p>
        </p:txBody>
      </p:sp>
      <p:sp>
        <p:nvSpPr>
          <p:cNvPr id="4" name="Platshållare för datum 3"/>
          <p:cNvSpPr>
            <a:spLocks noGrp="1"/>
          </p:cNvSpPr>
          <p:nvPr>
            <p:ph type="dt" sz="half" idx="10"/>
          </p:nvPr>
        </p:nvSpPr>
        <p:spPr/>
        <p:txBody>
          <a:bodyPr/>
          <a:lstStyle>
            <a:extLst/>
          </a:lstStyle>
          <a:p>
            <a:fld id="{5BC00969-C604-44C0-91B9-9DD8695ABD53}" type="datetimeFigureOut">
              <a:rPr lang="en-US" smtClean="0"/>
              <a:pPr/>
              <a:t>5/2/2013</a:t>
            </a:fld>
            <a:endParaRPr lang="en-US"/>
          </a:p>
        </p:txBody>
      </p:sp>
      <p:sp>
        <p:nvSpPr>
          <p:cNvPr id="5" name="Platshållare för sidfot 4"/>
          <p:cNvSpPr>
            <a:spLocks noGrp="1"/>
          </p:cNvSpPr>
          <p:nvPr>
            <p:ph type="ftr" sz="quarter" idx="11"/>
          </p:nvPr>
        </p:nvSpPr>
        <p:spPr/>
        <p:txBody>
          <a:bodyPr/>
          <a:lstStyle>
            <a:extLst/>
          </a:lstStyle>
          <a:p>
            <a:endParaRPr lang="en-US"/>
          </a:p>
        </p:txBody>
      </p:sp>
      <p:sp>
        <p:nvSpPr>
          <p:cNvPr id="6" name="Platshållare för bildnummer 5"/>
          <p:cNvSpPr>
            <a:spLocks noGrp="1"/>
          </p:cNvSpPr>
          <p:nvPr>
            <p:ph type="sldNum" sz="quarter" idx="12"/>
          </p:nvPr>
        </p:nvSpPr>
        <p:spPr/>
        <p:txBody>
          <a:bodyPr/>
          <a:lstStyle>
            <a:extLst/>
          </a:lstStyle>
          <a:p>
            <a:fld id="{7C4C9AA5-8D82-41E5-AC2A-15BF3AF6B4C8}" type="slidenum">
              <a:rPr lang="en-US" smtClean="0"/>
              <a:pPr/>
              <a:t>‹#›</a:t>
            </a:fld>
            <a:endParaRPr lang="en-US"/>
          </a:p>
        </p:txBody>
      </p:sp>
      <p:sp>
        <p:nvSpPr>
          <p:cNvPr id="7" name="V-form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V-form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bg>
      <p:bgRef idx="1002">
        <a:schemeClr val="bg1"/>
      </p:bgRef>
    </p:bg>
    <p:spTree>
      <p:nvGrpSpPr>
        <p:cNvPr id="1" name=""/>
        <p:cNvGrpSpPr/>
        <p:nvPr/>
      </p:nvGrpSpPr>
      <p:grpSpPr>
        <a:xfrm>
          <a:off x="0" y="0"/>
          <a:ext cx="0" cy="0"/>
          <a:chOff x="0" y="0"/>
          <a:chExt cx="0" cy="0"/>
        </a:xfrm>
      </p:grpSpPr>
      <p:sp>
        <p:nvSpPr>
          <p:cNvPr id="3" name="Platshållare för innehåll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sv-SE" smtClean="0"/>
              <a:t>Klicka här för att ändra format på bakgrundstexten</a:t>
            </a:r>
          </a:p>
          <a:p>
            <a:pPr lvl="1" eaLnBrk="1" latinLnBrk="0" hangingPunct="1"/>
            <a:r>
              <a:rPr lang="sv-SE" smtClean="0"/>
              <a:t>Nivå två</a:t>
            </a:r>
          </a:p>
          <a:p>
            <a:pPr lvl="2" eaLnBrk="1" latinLnBrk="0" hangingPunct="1"/>
            <a:r>
              <a:rPr lang="sv-SE" smtClean="0"/>
              <a:t>Nivå tre</a:t>
            </a:r>
          </a:p>
          <a:p>
            <a:pPr lvl="3" eaLnBrk="1" latinLnBrk="0" hangingPunct="1"/>
            <a:r>
              <a:rPr lang="sv-SE" smtClean="0"/>
              <a:t>Nivå fyra</a:t>
            </a:r>
          </a:p>
          <a:p>
            <a:pPr lvl="4" eaLnBrk="1" latinLnBrk="0" hangingPunct="1"/>
            <a:r>
              <a:rPr lang="sv-SE" smtClean="0"/>
              <a:t>Nivå fem</a:t>
            </a:r>
            <a:endParaRPr kumimoji="0" lang="en-US"/>
          </a:p>
        </p:txBody>
      </p:sp>
      <p:sp>
        <p:nvSpPr>
          <p:cNvPr id="4" name="Platshållare för innehåll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sv-SE" smtClean="0"/>
              <a:t>Klicka här för att ändra format på bakgrundstexten</a:t>
            </a:r>
          </a:p>
          <a:p>
            <a:pPr lvl="1" eaLnBrk="1" latinLnBrk="0" hangingPunct="1"/>
            <a:r>
              <a:rPr lang="sv-SE" smtClean="0"/>
              <a:t>Nivå två</a:t>
            </a:r>
          </a:p>
          <a:p>
            <a:pPr lvl="2" eaLnBrk="1" latinLnBrk="0" hangingPunct="1"/>
            <a:r>
              <a:rPr lang="sv-SE" smtClean="0"/>
              <a:t>Nivå tre</a:t>
            </a:r>
          </a:p>
          <a:p>
            <a:pPr lvl="3" eaLnBrk="1" latinLnBrk="0" hangingPunct="1"/>
            <a:r>
              <a:rPr lang="sv-SE" smtClean="0"/>
              <a:t>Nivå fyra</a:t>
            </a:r>
          </a:p>
          <a:p>
            <a:pPr lvl="4" eaLnBrk="1" latinLnBrk="0" hangingPunct="1"/>
            <a:r>
              <a:rPr lang="sv-SE" smtClean="0"/>
              <a:t>Nivå fem</a:t>
            </a:r>
            <a:endParaRPr kumimoji="0" lang="en-US"/>
          </a:p>
        </p:txBody>
      </p:sp>
      <p:sp>
        <p:nvSpPr>
          <p:cNvPr id="5" name="Platshållare för datum 4"/>
          <p:cNvSpPr>
            <a:spLocks noGrp="1"/>
          </p:cNvSpPr>
          <p:nvPr>
            <p:ph type="dt" sz="half" idx="10"/>
          </p:nvPr>
        </p:nvSpPr>
        <p:spPr/>
        <p:txBody>
          <a:bodyPr/>
          <a:lstStyle>
            <a:extLst/>
          </a:lstStyle>
          <a:p>
            <a:fld id="{5BC00969-C604-44C0-91B9-9DD8695ABD53}" type="datetimeFigureOut">
              <a:rPr lang="en-US" smtClean="0"/>
              <a:pPr/>
              <a:t>5/2/2013</a:t>
            </a:fld>
            <a:endParaRPr lang="en-US"/>
          </a:p>
        </p:txBody>
      </p:sp>
      <p:sp>
        <p:nvSpPr>
          <p:cNvPr id="6" name="Platshållare för sidfot 5"/>
          <p:cNvSpPr>
            <a:spLocks noGrp="1"/>
          </p:cNvSpPr>
          <p:nvPr>
            <p:ph type="ftr" sz="quarter" idx="11"/>
          </p:nvPr>
        </p:nvSpPr>
        <p:spPr/>
        <p:txBody>
          <a:bodyPr/>
          <a:lstStyle>
            <a:extLst/>
          </a:lstStyle>
          <a:p>
            <a:endParaRPr lang="en-US"/>
          </a:p>
        </p:txBody>
      </p:sp>
      <p:sp>
        <p:nvSpPr>
          <p:cNvPr id="7" name="Platshållare för bildnummer 6"/>
          <p:cNvSpPr>
            <a:spLocks noGrp="1"/>
          </p:cNvSpPr>
          <p:nvPr>
            <p:ph type="sldNum" sz="quarter" idx="12"/>
          </p:nvPr>
        </p:nvSpPr>
        <p:spPr/>
        <p:txBody>
          <a:bodyPr/>
          <a:lstStyle>
            <a:extLst/>
          </a:lstStyle>
          <a:p>
            <a:fld id="{7C4C9AA5-8D82-41E5-AC2A-15BF3AF6B4C8}" type="slidenum">
              <a:rPr lang="en-US" smtClean="0"/>
              <a:pPr/>
              <a:t>‹#›</a:t>
            </a:fld>
            <a:endParaRPr lang="en-US"/>
          </a:p>
        </p:txBody>
      </p:sp>
      <p:sp>
        <p:nvSpPr>
          <p:cNvPr id="8" name="Rubrik 7"/>
          <p:cNvSpPr>
            <a:spLocks noGrp="1"/>
          </p:cNvSpPr>
          <p:nvPr>
            <p:ph type="title"/>
          </p:nvPr>
        </p:nvSpPr>
        <p:spPr/>
        <p:txBody>
          <a:bodyPr rtlCol="0"/>
          <a:lstStyle>
            <a:extLst/>
          </a:lstStyle>
          <a:p>
            <a:r>
              <a:rPr kumimoji="0" lang="sv-SE" smtClean="0"/>
              <a:t>Klicka här för att ändra format</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Jämförelse">
    <p:bg>
      <p:bgRef idx="1003">
        <a:schemeClr val="bg1"/>
      </p:bgRef>
    </p:bg>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8229600" cy="1143000"/>
          </a:xfrm>
        </p:spPr>
        <p:txBody>
          <a:bodyPr anchor="ctr"/>
          <a:lstStyle>
            <a:lvl1pPr>
              <a:defRPr/>
            </a:lvl1pPr>
            <a:extLst/>
          </a:lstStyle>
          <a:p>
            <a:r>
              <a:rPr kumimoji="0" lang="sv-SE" smtClean="0"/>
              <a:t>Klicka här för att ändra format</a:t>
            </a:r>
            <a:endParaRPr kumimoji="0" lang="en-US"/>
          </a:p>
        </p:txBody>
      </p:sp>
      <p:sp>
        <p:nvSpPr>
          <p:cNvPr id="3" name="Platshållare för text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sv-SE" smtClean="0"/>
              <a:t>Klicka här för att ändra format på bakgrundstexten</a:t>
            </a:r>
          </a:p>
        </p:txBody>
      </p:sp>
      <p:sp>
        <p:nvSpPr>
          <p:cNvPr id="4" name="Platshållare för text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sv-SE" smtClean="0"/>
              <a:t>Klicka här för att ändra format på bakgrundstexten</a:t>
            </a:r>
          </a:p>
        </p:txBody>
      </p:sp>
      <p:sp>
        <p:nvSpPr>
          <p:cNvPr id="5" name="Platshållare för innehåll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sv-SE" smtClean="0"/>
              <a:t>Klicka här för att ändra format på bakgrundstexten</a:t>
            </a:r>
          </a:p>
          <a:p>
            <a:pPr lvl="1" eaLnBrk="1" latinLnBrk="0" hangingPunct="1"/>
            <a:r>
              <a:rPr lang="sv-SE" smtClean="0"/>
              <a:t>Nivå två</a:t>
            </a:r>
          </a:p>
          <a:p>
            <a:pPr lvl="2" eaLnBrk="1" latinLnBrk="0" hangingPunct="1"/>
            <a:r>
              <a:rPr lang="sv-SE" smtClean="0"/>
              <a:t>Nivå tre</a:t>
            </a:r>
          </a:p>
          <a:p>
            <a:pPr lvl="3" eaLnBrk="1" latinLnBrk="0" hangingPunct="1"/>
            <a:r>
              <a:rPr lang="sv-SE" smtClean="0"/>
              <a:t>Nivå fyra</a:t>
            </a:r>
          </a:p>
          <a:p>
            <a:pPr lvl="4" eaLnBrk="1" latinLnBrk="0" hangingPunct="1"/>
            <a:r>
              <a:rPr lang="sv-SE" smtClean="0"/>
              <a:t>Nivå fem</a:t>
            </a:r>
            <a:endParaRPr kumimoji="0" lang="en-US"/>
          </a:p>
        </p:txBody>
      </p:sp>
      <p:sp>
        <p:nvSpPr>
          <p:cNvPr id="6" name="Platshållare för innehåll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sv-SE" smtClean="0"/>
              <a:t>Klicka här för att ändra format på bakgrundstexten</a:t>
            </a:r>
          </a:p>
          <a:p>
            <a:pPr lvl="1" eaLnBrk="1" latinLnBrk="0" hangingPunct="1"/>
            <a:r>
              <a:rPr lang="sv-SE" smtClean="0"/>
              <a:t>Nivå två</a:t>
            </a:r>
          </a:p>
          <a:p>
            <a:pPr lvl="2" eaLnBrk="1" latinLnBrk="0" hangingPunct="1"/>
            <a:r>
              <a:rPr lang="sv-SE" smtClean="0"/>
              <a:t>Nivå tre</a:t>
            </a:r>
          </a:p>
          <a:p>
            <a:pPr lvl="3" eaLnBrk="1" latinLnBrk="0" hangingPunct="1"/>
            <a:r>
              <a:rPr lang="sv-SE" smtClean="0"/>
              <a:t>Nivå fyra</a:t>
            </a:r>
          </a:p>
          <a:p>
            <a:pPr lvl="4" eaLnBrk="1" latinLnBrk="0" hangingPunct="1"/>
            <a:r>
              <a:rPr lang="sv-SE" smtClean="0"/>
              <a:t>Nivå fem</a:t>
            </a:r>
            <a:endParaRPr kumimoji="0" lang="en-US"/>
          </a:p>
        </p:txBody>
      </p:sp>
      <p:sp>
        <p:nvSpPr>
          <p:cNvPr id="7" name="Platshållare för datum 6"/>
          <p:cNvSpPr>
            <a:spLocks noGrp="1"/>
          </p:cNvSpPr>
          <p:nvPr>
            <p:ph type="dt" sz="half" idx="10"/>
          </p:nvPr>
        </p:nvSpPr>
        <p:spPr/>
        <p:txBody>
          <a:bodyPr/>
          <a:lstStyle>
            <a:extLst/>
          </a:lstStyle>
          <a:p>
            <a:fld id="{5BC00969-C604-44C0-91B9-9DD8695ABD53}" type="datetimeFigureOut">
              <a:rPr lang="en-US" smtClean="0"/>
              <a:pPr/>
              <a:t>5/2/2013</a:t>
            </a:fld>
            <a:endParaRPr lang="en-US"/>
          </a:p>
        </p:txBody>
      </p:sp>
      <p:sp>
        <p:nvSpPr>
          <p:cNvPr id="8" name="Platshållare för sidfot 7"/>
          <p:cNvSpPr>
            <a:spLocks noGrp="1"/>
          </p:cNvSpPr>
          <p:nvPr>
            <p:ph type="ftr" sz="quarter" idx="11"/>
          </p:nvPr>
        </p:nvSpPr>
        <p:spPr/>
        <p:txBody>
          <a:bodyPr/>
          <a:lstStyle>
            <a:extLst/>
          </a:lstStyle>
          <a:p>
            <a:endParaRPr lang="en-US"/>
          </a:p>
        </p:txBody>
      </p:sp>
      <p:sp>
        <p:nvSpPr>
          <p:cNvPr id="9" name="Platshållare för bildnummer 8"/>
          <p:cNvSpPr>
            <a:spLocks noGrp="1"/>
          </p:cNvSpPr>
          <p:nvPr>
            <p:ph type="sldNum" sz="quarter" idx="12"/>
          </p:nvPr>
        </p:nvSpPr>
        <p:spPr/>
        <p:txBody>
          <a:bodyPr/>
          <a:lstStyle>
            <a:extLst/>
          </a:lstStyle>
          <a:p>
            <a:fld id="{7C4C9AA5-8D82-41E5-AC2A-15BF3AF6B4C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bg>
      <p:bgRef idx="1002">
        <a:schemeClr val="bg1"/>
      </p:bgRef>
    </p:bg>
    <p:spTree>
      <p:nvGrpSpPr>
        <p:cNvPr id="1" name=""/>
        <p:cNvGrpSpPr/>
        <p:nvPr/>
      </p:nvGrpSpPr>
      <p:grpSpPr>
        <a:xfrm>
          <a:off x="0" y="0"/>
          <a:ext cx="0" cy="0"/>
          <a:chOff x="0" y="0"/>
          <a:chExt cx="0" cy="0"/>
        </a:xfrm>
      </p:grpSpPr>
      <p:sp>
        <p:nvSpPr>
          <p:cNvPr id="3" name="Platshållare för datum 2"/>
          <p:cNvSpPr>
            <a:spLocks noGrp="1"/>
          </p:cNvSpPr>
          <p:nvPr>
            <p:ph type="dt" sz="half" idx="10"/>
          </p:nvPr>
        </p:nvSpPr>
        <p:spPr/>
        <p:txBody>
          <a:bodyPr/>
          <a:lstStyle>
            <a:extLst/>
          </a:lstStyle>
          <a:p>
            <a:fld id="{5BC00969-C604-44C0-91B9-9DD8695ABD53}" type="datetimeFigureOut">
              <a:rPr lang="en-US" smtClean="0"/>
              <a:pPr/>
              <a:t>5/2/2013</a:t>
            </a:fld>
            <a:endParaRPr lang="en-US"/>
          </a:p>
        </p:txBody>
      </p:sp>
      <p:sp>
        <p:nvSpPr>
          <p:cNvPr id="4" name="Platshållare för sidfot 3"/>
          <p:cNvSpPr>
            <a:spLocks noGrp="1"/>
          </p:cNvSpPr>
          <p:nvPr>
            <p:ph type="ftr" sz="quarter" idx="11"/>
          </p:nvPr>
        </p:nvSpPr>
        <p:spPr/>
        <p:txBody>
          <a:bodyPr/>
          <a:lstStyle>
            <a:extLst/>
          </a:lstStyle>
          <a:p>
            <a:endParaRPr lang="en-US"/>
          </a:p>
        </p:txBody>
      </p:sp>
      <p:sp>
        <p:nvSpPr>
          <p:cNvPr id="5" name="Platshållare för bildnummer 4"/>
          <p:cNvSpPr>
            <a:spLocks noGrp="1"/>
          </p:cNvSpPr>
          <p:nvPr>
            <p:ph type="sldNum" sz="quarter" idx="12"/>
          </p:nvPr>
        </p:nvSpPr>
        <p:spPr/>
        <p:txBody>
          <a:bodyPr/>
          <a:lstStyle>
            <a:extLst/>
          </a:lstStyle>
          <a:p>
            <a:fld id="{7C4C9AA5-8D82-41E5-AC2A-15BF3AF6B4C8}" type="slidenum">
              <a:rPr lang="en-US" smtClean="0"/>
              <a:pPr/>
              <a:t>‹#›</a:t>
            </a:fld>
            <a:endParaRPr lang="en-US"/>
          </a:p>
        </p:txBody>
      </p:sp>
      <p:sp>
        <p:nvSpPr>
          <p:cNvPr id="6" name="Rubrik 5"/>
          <p:cNvSpPr>
            <a:spLocks noGrp="1"/>
          </p:cNvSpPr>
          <p:nvPr>
            <p:ph type="title"/>
          </p:nvPr>
        </p:nvSpPr>
        <p:spPr/>
        <p:txBody>
          <a:bodyPr rtlCol="0"/>
          <a:lstStyle>
            <a:extLst/>
          </a:lstStyle>
          <a:p>
            <a:r>
              <a:rPr kumimoji="0" lang="sv-SE" smtClean="0"/>
              <a:t>Klicka här för att ändra format</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extLst/>
          </a:lstStyle>
          <a:p>
            <a:fld id="{5BC00969-C604-44C0-91B9-9DD8695ABD53}" type="datetimeFigureOut">
              <a:rPr lang="en-US" smtClean="0"/>
              <a:pPr/>
              <a:t>5/2/2013</a:t>
            </a:fld>
            <a:endParaRPr lang="en-US"/>
          </a:p>
        </p:txBody>
      </p:sp>
      <p:sp>
        <p:nvSpPr>
          <p:cNvPr id="3" name="Platshållare för sidfot 2"/>
          <p:cNvSpPr>
            <a:spLocks noGrp="1"/>
          </p:cNvSpPr>
          <p:nvPr>
            <p:ph type="ftr" sz="quarter" idx="11"/>
          </p:nvPr>
        </p:nvSpPr>
        <p:spPr/>
        <p:txBody>
          <a:bodyPr/>
          <a:lstStyle>
            <a:extLst/>
          </a:lstStyle>
          <a:p>
            <a:endParaRPr lang="en-US"/>
          </a:p>
        </p:txBody>
      </p:sp>
      <p:sp>
        <p:nvSpPr>
          <p:cNvPr id="4" name="Platshållare för bildnummer 3"/>
          <p:cNvSpPr>
            <a:spLocks noGrp="1"/>
          </p:cNvSpPr>
          <p:nvPr>
            <p:ph type="sldNum" sz="quarter" idx="12"/>
          </p:nvPr>
        </p:nvSpPr>
        <p:spPr/>
        <p:txBody>
          <a:bodyPr/>
          <a:lstStyle>
            <a:extLst/>
          </a:lstStyle>
          <a:p>
            <a:fld id="{7C4C9AA5-8D82-41E5-AC2A-15BF3AF6B4C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nehåll med bildtext">
    <p:bg>
      <p:bgRef idx="1003">
        <a:schemeClr val="bg1"/>
      </p:bgRef>
    </p:bg>
    <p:spTree>
      <p:nvGrpSpPr>
        <p:cNvPr id="1" name=""/>
        <p:cNvGrpSpPr/>
        <p:nvPr/>
      </p:nvGrpSpPr>
      <p:grpSpPr>
        <a:xfrm>
          <a:off x="0" y="0"/>
          <a:ext cx="0" cy="0"/>
          <a:chOff x="0" y="0"/>
          <a:chExt cx="0" cy="0"/>
        </a:xfrm>
      </p:grpSpPr>
      <p:sp>
        <p:nvSpPr>
          <p:cNvPr id="2" name="Rubrik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sv-SE" smtClean="0"/>
              <a:t>Klicka här för att ändra format</a:t>
            </a:r>
            <a:endParaRPr kumimoji="0" lang="en-US"/>
          </a:p>
        </p:txBody>
      </p:sp>
      <p:sp>
        <p:nvSpPr>
          <p:cNvPr id="3" name="Platshållare för text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sv-SE" smtClean="0"/>
              <a:t>Klicka här för att ändra format på bakgrundstexten</a:t>
            </a:r>
          </a:p>
        </p:txBody>
      </p:sp>
      <p:sp>
        <p:nvSpPr>
          <p:cNvPr id="4" name="Platshållare för innehåll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sv-SE" smtClean="0"/>
              <a:t>Klicka här för att ändra format på bakgrundstexten</a:t>
            </a:r>
          </a:p>
          <a:p>
            <a:pPr lvl="1" eaLnBrk="1" latinLnBrk="0" hangingPunct="1"/>
            <a:r>
              <a:rPr lang="sv-SE" smtClean="0"/>
              <a:t>Nivå två</a:t>
            </a:r>
          </a:p>
          <a:p>
            <a:pPr lvl="2" eaLnBrk="1" latinLnBrk="0" hangingPunct="1"/>
            <a:r>
              <a:rPr lang="sv-SE" smtClean="0"/>
              <a:t>Nivå tre</a:t>
            </a:r>
          </a:p>
          <a:p>
            <a:pPr lvl="3" eaLnBrk="1" latinLnBrk="0" hangingPunct="1"/>
            <a:r>
              <a:rPr lang="sv-SE" smtClean="0"/>
              <a:t>Nivå fyra</a:t>
            </a:r>
          </a:p>
          <a:p>
            <a:pPr lvl="4" eaLnBrk="1" latinLnBrk="0" hangingPunct="1"/>
            <a:r>
              <a:rPr lang="sv-SE" smtClean="0"/>
              <a:t>Nivå fem</a:t>
            </a:r>
            <a:endParaRPr kumimoji="0" lang="en-US"/>
          </a:p>
        </p:txBody>
      </p:sp>
      <p:sp>
        <p:nvSpPr>
          <p:cNvPr id="5" name="Platshållare för datum 4"/>
          <p:cNvSpPr>
            <a:spLocks noGrp="1"/>
          </p:cNvSpPr>
          <p:nvPr>
            <p:ph type="dt" sz="half" idx="10"/>
          </p:nvPr>
        </p:nvSpPr>
        <p:spPr>
          <a:xfrm>
            <a:off x="6727032" y="6407944"/>
            <a:ext cx="1920240" cy="365760"/>
          </a:xfrm>
        </p:spPr>
        <p:txBody>
          <a:bodyPr/>
          <a:lstStyle>
            <a:extLst/>
          </a:lstStyle>
          <a:p>
            <a:fld id="{5BC00969-C604-44C0-91B9-9DD8695ABD53}" type="datetimeFigureOut">
              <a:rPr lang="en-US" smtClean="0"/>
              <a:pPr/>
              <a:t>5/2/2013</a:t>
            </a:fld>
            <a:endParaRPr lang="en-US"/>
          </a:p>
        </p:txBody>
      </p:sp>
      <p:sp>
        <p:nvSpPr>
          <p:cNvPr id="6" name="Platshållare för sidfot 5"/>
          <p:cNvSpPr>
            <a:spLocks noGrp="1"/>
          </p:cNvSpPr>
          <p:nvPr>
            <p:ph type="ftr" sz="quarter" idx="11"/>
          </p:nvPr>
        </p:nvSpPr>
        <p:spPr/>
        <p:txBody>
          <a:bodyPr/>
          <a:lstStyle>
            <a:extLst/>
          </a:lstStyle>
          <a:p>
            <a:endParaRPr lang="en-US"/>
          </a:p>
        </p:txBody>
      </p:sp>
      <p:sp>
        <p:nvSpPr>
          <p:cNvPr id="7" name="Platshållare för bildnummer 6"/>
          <p:cNvSpPr>
            <a:spLocks noGrp="1"/>
          </p:cNvSpPr>
          <p:nvPr>
            <p:ph type="sldNum" sz="quarter" idx="12"/>
          </p:nvPr>
        </p:nvSpPr>
        <p:spPr/>
        <p:txBody>
          <a:bodyPr/>
          <a:lstStyle>
            <a:extLst/>
          </a:lstStyle>
          <a:p>
            <a:fld id="{7C4C9AA5-8D82-41E5-AC2A-15BF3AF6B4C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ed bildtext">
    <p:bg>
      <p:bgRef idx="1002">
        <a:schemeClr val="bg1"/>
      </p:bgRef>
    </p:bg>
    <p:spTree>
      <p:nvGrpSpPr>
        <p:cNvPr id="1" name=""/>
        <p:cNvGrpSpPr/>
        <p:nvPr/>
      </p:nvGrpSpPr>
      <p:grpSpPr>
        <a:xfrm>
          <a:off x="0" y="0"/>
          <a:ext cx="0" cy="0"/>
          <a:chOff x="0" y="0"/>
          <a:chExt cx="0" cy="0"/>
        </a:xfrm>
      </p:grpSpPr>
      <p:sp>
        <p:nvSpPr>
          <p:cNvPr id="4" name="Platshållare för text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sv-SE" smtClean="0"/>
              <a:t>Klicka här för att ändra format på bakgrundstexten</a:t>
            </a:r>
          </a:p>
        </p:txBody>
      </p:sp>
      <p:sp>
        <p:nvSpPr>
          <p:cNvPr id="3" name="Platshållare för bild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sv-SE" smtClean="0"/>
              <a:t>Klicka på ikonen för att lägga till en bild</a:t>
            </a:r>
            <a:endParaRPr kumimoji="0" lang="en-US" dirty="0"/>
          </a:p>
        </p:txBody>
      </p:sp>
      <p:sp>
        <p:nvSpPr>
          <p:cNvPr id="5" name="Platshållare för datum 4"/>
          <p:cNvSpPr>
            <a:spLocks noGrp="1"/>
          </p:cNvSpPr>
          <p:nvPr>
            <p:ph type="dt" sz="half" idx="10"/>
          </p:nvPr>
        </p:nvSpPr>
        <p:spPr/>
        <p:txBody>
          <a:bodyPr/>
          <a:lstStyle>
            <a:lvl1pPr>
              <a:defRPr>
                <a:solidFill>
                  <a:schemeClr val="tx1"/>
                </a:solidFill>
              </a:defRPr>
            </a:lvl1pPr>
            <a:extLst/>
          </a:lstStyle>
          <a:p>
            <a:fld id="{5BC00969-C604-44C0-91B9-9DD8695ABD53}" type="datetimeFigureOut">
              <a:rPr lang="en-US" smtClean="0"/>
              <a:pPr/>
              <a:t>5/2/2013</a:t>
            </a:fld>
            <a:endParaRPr lang="en-US"/>
          </a:p>
        </p:txBody>
      </p:sp>
      <p:sp>
        <p:nvSpPr>
          <p:cNvPr id="6" name="Platshållare för sidfot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Platshållare för bildnummer 6"/>
          <p:cNvSpPr>
            <a:spLocks noGrp="1"/>
          </p:cNvSpPr>
          <p:nvPr>
            <p:ph type="sldNum" sz="quarter" idx="12"/>
          </p:nvPr>
        </p:nvSpPr>
        <p:spPr/>
        <p:txBody>
          <a:bodyPr/>
          <a:lstStyle>
            <a:lvl1pPr>
              <a:defRPr>
                <a:solidFill>
                  <a:schemeClr val="tx1"/>
                </a:solidFill>
              </a:defRPr>
            </a:lvl1pPr>
            <a:extLst/>
          </a:lstStyle>
          <a:p>
            <a:fld id="{7C4C9AA5-8D82-41E5-AC2A-15BF3AF6B4C8}" type="slidenum">
              <a:rPr lang="en-US" smtClean="0"/>
              <a:pPr/>
              <a:t>‹#›</a:t>
            </a:fld>
            <a:endParaRPr lang="en-US"/>
          </a:p>
        </p:txBody>
      </p:sp>
      <p:sp>
        <p:nvSpPr>
          <p:cNvPr id="2" name="Rubrik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sv-SE" smtClean="0"/>
              <a:t>Klicka här för att ändra format</a:t>
            </a:r>
            <a:endParaRPr kumimoji="0" lang="en-US"/>
          </a:p>
        </p:txBody>
      </p:sp>
      <p:sp>
        <p:nvSpPr>
          <p:cNvPr id="8" name="Frihandsfigur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ihandsfigur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ätvinklig triangel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Rak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V-form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V-form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ihandsfigur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ihandsfigur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ätvinklig triangel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Rak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Platshållare för rubrik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sv-SE" smtClean="0"/>
              <a:t>Klicka här för att ändra format</a:t>
            </a:r>
            <a:endParaRPr kumimoji="0" lang="en-US"/>
          </a:p>
        </p:txBody>
      </p:sp>
      <p:sp>
        <p:nvSpPr>
          <p:cNvPr id="30" name="Platshållare för text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sv-SE" smtClean="0"/>
              <a:t>Klicka här för att ändra format på bakgrundstexten</a:t>
            </a:r>
          </a:p>
          <a:p>
            <a:pPr lvl="1" eaLnBrk="1" latinLnBrk="0" hangingPunct="1"/>
            <a:r>
              <a:rPr kumimoji="0" lang="sv-SE" smtClean="0"/>
              <a:t>Nivå två</a:t>
            </a:r>
          </a:p>
          <a:p>
            <a:pPr lvl="2" eaLnBrk="1" latinLnBrk="0" hangingPunct="1"/>
            <a:r>
              <a:rPr kumimoji="0" lang="sv-SE" smtClean="0"/>
              <a:t>Nivå tre</a:t>
            </a:r>
          </a:p>
          <a:p>
            <a:pPr lvl="3" eaLnBrk="1" latinLnBrk="0" hangingPunct="1"/>
            <a:r>
              <a:rPr kumimoji="0" lang="sv-SE" smtClean="0"/>
              <a:t>Nivå fyra</a:t>
            </a:r>
          </a:p>
          <a:p>
            <a:pPr lvl="4" eaLnBrk="1" latinLnBrk="0" hangingPunct="1"/>
            <a:r>
              <a:rPr kumimoji="0" lang="sv-SE" smtClean="0"/>
              <a:t>Nivå fem</a:t>
            </a:r>
            <a:endParaRPr kumimoji="0" lang="en-US"/>
          </a:p>
        </p:txBody>
      </p:sp>
      <p:sp>
        <p:nvSpPr>
          <p:cNvPr id="10" name="Platshållare för datum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C00969-C604-44C0-91B9-9DD8695ABD53}" type="datetimeFigureOut">
              <a:rPr lang="en-US" smtClean="0"/>
              <a:pPr/>
              <a:t>5/2/2013</a:t>
            </a:fld>
            <a:endParaRPr lang="en-US"/>
          </a:p>
        </p:txBody>
      </p:sp>
      <p:sp>
        <p:nvSpPr>
          <p:cNvPr id="22" name="Platshållare för sidfot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Platshållare för bildnumm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C4C9AA5-8D82-41E5-AC2A-15BF3AF6B4C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package" Target="../embeddings/Microsoft_Office_Word_Document1.docx"/></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package" Target="../embeddings/Microsoft_Office_Word_Document2.docx"/></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package" Target="../embeddings/Microsoft_Office_Word_Document3.doc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ctrTitle"/>
          </p:nvPr>
        </p:nvSpPr>
        <p:spPr/>
        <p:txBody>
          <a:bodyPr>
            <a:normAutofit fontScale="90000"/>
          </a:bodyPr>
          <a:lstStyle/>
          <a:p>
            <a:r>
              <a:rPr lang="en-GB" dirty="0">
                <a:solidFill>
                  <a:srgbClr val="FF0000"/>
                </a:solidFill>
              </a:rPr>
              <a:t>Using Sustainability Criteria for </a:t>
            </a:r>
            <a:r>
              <a:rPr lang="en-GB" dirty="0" err="1">
                <a:solidFill>
                  <a:srgbClr val="FF0000"/>
                </a:solidFill>
              </a:rPr>
              <a:t>Biofuels</a:t>
            </a:r>
            <a:r>
              <a:rPr lang="en-GB" dirty="0">
                <a:solidFill>
                  <a:srgbClr val="FF0000"/>
                </a:solidFill>
              </a:rPr>
              <a:t> in a Legal Context</a:t>
            </a:r>
            <a:endParaRPr lang="en-US" dirty="0">
              <a:solidFill>
                <a:srgbClr val="FF0000"/>
              </a:solidFill>
            </a:endParaRPr>
          </a:p>
        </p:txBody>
      </p:sp>
      <p:sp>
        <p:nvSpPr>
          <p:cNvPr id="3" name="Underrubrik 2"/>
          <p:cNvSpPr>
            <a:spLocks noGrp="1"/>
          </p:cNvSpPr>
          <p:nvPr>
            <p:ph type="subTitle" idx="1"/>
          </p:nvPr>
        </p:nvSpPr>
        <p:spPr>
          <a:xfrm>
            <a:off x="1371600" y="5301208"/>
            <a:ext cx="7664896" cy="1440160"/>
          </a:xfrm>
        </p:spPr>
        <p:txBody>
          <a:bodyPr>
            <a:normAutofit fontScale="85000" lnSpcReduction="20000"/>
          </a:bodyPr>
          <a:lstStyle/>
          <a:p>
            <a:r>
              <a:rPr lang="en-GB" b="1" dirty="0" smtClean="0">
                <a:solidFill>
                  <a:schemeClr val="bg1"/>
                </a:solidFill>
              </a:rPr>
              <a:t>Environmental Law, 7 May 2013, </a:t>
            </a:r>
            <a:endParaRPr lang="en-US" b="1" dirty="0">
              <a:solidFill>
                <a:schemeClr val="bg1"/>
              </a:solidFill>
            </a:endParaRPr>
          </a:p>
          <a:p>
            <a:r>
              <a:rPr lang="en-GB" dirty="0" err="1" smtClean="0">
                <a:solidFill>
                  <a:schemeClr val="bg1"/>
                </a:solidFill>
              </a:rPr>
              <a:t>Evgenia</a:t>
            </a:r>
            <a:r>
              <a:rPr lang="en-GB" dirty="0" smtClean="0">
                <a:solidFill>
                  <a:schemeClr val="bg1"/>
                </a:solidFill>
              </a:rPr>
              <a:t> </a:t>
            </a:r>
            <a:r>
              <a:rPr lang="en-GB" dirty="0" err="1" smtClean="0">
                <a:solidFill>
                  <a:schemeClr val="bg1"/>
                </a:solidFill>
              </a:rPr>
              <a:t>Pavlovskaia</a:t>
            </a:r>
            <a:r>
              <a:rPr lang="en-GB" dirty="0" smtClean="0">
                <a:solidFill>
                  <a:schemeClr val="bg1"/>
                </a:solidFill>
              </a:rPr>
              <a:t>,</a:t>
            </a:r>
            <a:endParaRPr lang="en-US" dirty="0" smtClean="0">
              <a:solidFill>
                <a:schemeClr val="bg1"/>
              </a:solidFill>
            </a:endParaRPr>
          </a:p>
          <a:p>
            <a:r>
              <a:rPr lang="en-GB" dirty="0" smtClean="0">
                <a:solidFill>
                  <a:schemeClr val="bg1"/>
                </a:solidFill>
              </a:rPr>
              <a:t>Law Faculty, </a:t>
            </a:r>
            <a:endParaRPr lang="en-US" dirty="0" smtClean="0">
              <a:solidFill>
                <a:schemeClr val="bg1"/>
              </a:solidFill>
            </a:endParaRPr>
          </a:p>
          <a:p>
            <a:r>
              <a:rPr lang="en-GB" dirty="0" smtClean="0">
                <a:solidFill>
                  <a:schemeClr val="bg1"/>
                </a:solidFill>
              </a:rPr>
              <a:t>Lund University, Sweden</a:t>
            </a:r>
            <a:endParaRPr lang="en-US" dirty="0" smtClean="0">
              <a:solidFill>
                <a:schemeClr val="bg1"/>
              </a:solidFill>
            </a:endParaRPr>
          </a:p>
          <a:p>
            <a:endParaRPr lang="en-US" dirty="0"/>
          </a:p>
          <a:p>
            <a:endParaRPr lang="en-US" dirty="0"/>
          </a:p>
        </p:txBody>
      </p:sp>
      <p:sp>
        <p:nvSpPr>
          <p:cNvPr id="4" name="Rektangel 3"/>
          <p:cNvSpPr/>
          <p:nvPr/>
        </p:nvSpPr>
        <p:spPr>
          <a:xfrm>
            <a:off x="2286000" y="4077072"/>
            <a:ext cx="6246440" cy="646331"/>
          </a:xfrm>
          <a:prstGeom prst="rect">
            <a:avLst/>
          </a:prstGeom>
        </p:spPr>
        <p:txBody>
          <a:bodyPr wrap="square">
            <a:spAutoFit/>
          </a:bodyPr>
          <a:lstStyle/>
          <a:p>
            <a:r>
              <a:rPr lang="en-US" b="1" dirty="0" smtClean="0">
                <a:solidFill>
                  <a:srgbClr val="FF0000"/>
                </a:solidFill>
              </a:rPr>
              <a:t>- an </a:t>
            </a:r>
            <a:r>
              <a:rPr lang="en-US" b="1" dirty="0" smtClean="0">
                <a:solidFill>
                  <a:srgbClr val="FF0000"/>
                </a:solidFill>
              </a:rPr>
              <a:t>Analysis based on the EU Policy for Transport </a:t>
            </a:r>
            <a:r>
              <a:rPr lang="en-US" b="1" dirty="0" err="1" smtClean="0">
                <a:solidFill>
                  <a:srgbClr val="FF0000"/>
                </a:solidFill>
              </a:rPr>
              <a:t>Biofuels</a:t>
            </a:r>
            <a:r>
              <a:rPr lang="en-US" b="1" dirty="0" smtClean="0">
                <a:solidFill>
                  <a:srgbClr val="FF0000"/>
                </a:solidFill>
              </a:rPr>
              <a:t> </a:t>
            </a:r>
            <a:endParaRPr lang="en-US"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1772816"/>
            <a:ext cx="8229600" cy="4234475"/>
          </a:xfrm>
        </p:spPr>
        <p:txBody>
          <a:bodyPr/>
          <a:lstStyle/>
          <a:p>
            <a:pPr algn="just"/>
            <a:r>
              <a:rPr lang="en-GB" dirty="0" smtClean="0"/>
              <a:t>The actor perspective has been added to the perspective of the legislation.</a:t>
            </a:r>
          </a:p>
          <a:p>
            <a:pPr algn="just">
              <a:buNone/>
            </a:pPr>
            <a:endParaRPr lang="en-GB" dirty="0" smtClean="0"/>
          </a:p>
          <a:p>
            <a:pPr algn="just">
              <a:buNone/>
            </a:pPr>
            <a:endParaRPr lang="en-GB" dirty="0" smtClean="0"/>
          </a:p>
          <a:p>
            <a:pPr algn="just"/>
            <a:r>
              <a:rPr lang="en-GB" dirty="0" smtClean="0"/>
              <a:t>It should be considered not only what the legislation can and should do, in order for the required environmental goal to be achieved, but also how the involved actors are able and willing to respond to this.</a:t>
            </a:r>
            <a:endParaRPr lang="en-US" dirty="0"/>
          </a:p>
        </p:txBody>
      </p:sp>
      <p:sp>
        <p:nvSpPr>
          <p:cNvPr id="3" name="Rubrik 2"/>
          <p:cNvSpPr>
            <a:spLocks noGrp="1"/>
          </p:cNvSpPr>
          <p:nvPr>
            <p:ph type="title"/>
          </p:nvPr>
        </p:nvSpPr>
        <p:spPr>
          <a:xfrm>
            <a:off x="457200" y="274638"/>
            <a:ext cx="8229600" cy="1354162"/>
          </a:xfrm>
        </p:spPr>
        <p:txBody>
          <a:bodyPr>
            <a:normAutofit/>
          </a:bodyPr>
          <a:lstStyle/>
          <a:p>
            <a:r>
              <a:rPr lang="en-GB" dirty="0" smtClean="0">
                <a:solidFill>
                  <a:srgbClr val="FF0000"/>
                </a:solidFill>
              </a:rPr>
              <a:t>Reflections over the Combined Model</a:t>
            </a:r>
            <a:endParaRPr lang="en-US" dirty="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1772816"/>
            <a:ext cx="8229600" cy="4234475"/>
          </a:xfrm>
        </p:spPr>
        <p:txBody>
          <a:bodyPr/>
          <a:lstStyle/>
          <a:p>
            <a:pPr algn="just"/>
            <a:r>
              <a:rPr lang="en-GB" dirty="0" smtClean="0"/>
              <a:t>The issue of control of the fulfilment of sustainability criteria for traded products can contain potential problems.</a:t>
            </a:r>
          </a:p>
          <a:p>
            <a:pPr algn="just">
              <a:buNone/>
            </a:pPr>
            <a:endParaRPr lang="en-GB" dirty="0" smtClean="0"/>
          </a:p>
          <a:p>
            <a:pPr algn="just"/>
            <a:r>
              <a:rPr lang="en-GB" dirty="0" smtClean="0"/>
              <a:t>It is not easy to organize control of each step in a production chain, if a product is manufactured in a State or States other than the State/non-governmental body that has issued sustainability criteria. </a:t>
            </a:r>
            <a:endParaRPr lang="en-US" dirty="0"/>
          </a:p>
        </p:txBody>
      </p:sp>
      <p:sp>
        <p:nvSpPr>
          <p:cNvPr id="3" name="Rubrik 2"/>
          <p:cNvSpPr>
            <a:spLocks noGrp="1"/>
          </p:cNvSpPr>
          <p:nvPr>
            <p:ph type="title"/>
          </p:nvPr>
        </p:nvSpPr>
        <p:spPr>
          <a:xfrm>
            <a:off x="457200" y="274638"/>
            <a:ext cx="8229600" cy="1282154"/>
          </a:xfrm>
        </p:spPr>
        <p:txBody>
          <a:bodyPr>
            <a:normAutofit fontScale="90000"/>
          </a:bodyPr>
          <a:lstStyle/>
          <a:p>
            <a:r>
              <a:rPr lang="en-GB" dirty="0" smtClean="0">
                <a:solidFill>
                  <a:srgbClr val="FF0000"/>
                </a:solidFill>
              </a:rPr>
              <a:t>Reflections over the Combined Model</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1700808"/>
            <a:ext cx="8229600" cy="4752528"/>
          </a:xfrm>
        </p:spPr>
        <p:txBody>
          <a:bodyPr/>
          <a:lstStyle/>
          <a:p>
            <a:pPr algn="just"/>
            <a:r>
              <a:rPr lang="en-GB" u="sng" dirty="0" smtClean="0"/>
              <a:t>Directive 2009/28/EC</a:t>
            </a:r>
          </a:p>
          <a:p>
            <a:pPr algn="just">
              <a:buNone/>
            </a:pPr>
            <a:endParaRPr lang="en-GB" dirty="0" smtClean="0"/>
          </a:p>
          <a:p>
            <a:pPr algn="just"/>
            <a:r>
              <a:rPr lang="en-GB" dirty="0" smtClean="0"/>
              <a:t>10 % target for </a:t>
            </a:r>
            <a:r>
              <a:rPr lang="en-GB" dirty="0" err="1" smtClean="0"/>
              <a:t>renewables</a:t>
            </a:r>
            <a:r>
              <a:rPr lang="en-GB" dirty="0" smtClean="0"/>
              <a:t> in the transport sector by 2020 as an environmental goal, </a:t>
            </a:r>
          </a:p>
          <a:p>
            <a:pPr algn="just"/>
            <a:r>
              <a:rPr lang="en-GB" dirty="0" smtClean="0"/>
              <a:t>the environmental sub-goal in the form of the sustainability criteria, which helps to achieve the main goal, and</a:t>
            </a:r>
          </a:p>
          <a:p>
            <a:pPr algn="just"/>
            <a:r>
              <a:rPr lang="en-GB" dirty="0" smtClean="0"/>
              <a:t>an enforcement rule in the form of mechanisms suggested for controlling the fulfilment of the sustainability criteria.</a:t>
            </a:r>
            <a:endParaRPr lang="en-US" dirty="0"/>
          </a:p>
        </p:txBody>
      </p:sp>
      <p:sp>
        <p:nvSpPr>
          <p:cNvPr id="3" name="Rubrik 2"/>
          <p:cNvSpPr>
            <a:spLocks noGrp="1"/>
          </p:cNvSpPr>
          <p:nvPr>
            <p:ph type="title"/>
          </p:nvPr>
        </p:nvSpPr>
        <p:spPr>
          <a:xfrm>
            <a:off x="251520" y="116632"/>
            <a:ext cx="8435280" cy="1512168"/>
          </a:xfrm>
        </p:spPr>
        <p:txBody>
          <a:bodyPr>
            <a:normAutofit/>
          </a:bodyPr>
          <a:lstStyle/>
          <a:p>
            <a:r>
              <a:rPr lang="en-GB" sz="3800" dirty="0" smtClean="0">
                <a:solidFill>
                  <a:srgbClr val="FF0000"/>
                </a:solidFill>
              </a:rPr>
              <a:t>Empirical Example: EU Framework for Transport </a:t>
            </a:r>
            <a:r>
              <a:rPr lang="en-GB" sz="3800" dirty="0" err="1" smtClean="0">
                <a:solidFill>
                  <a:srgbClr val="FF0000"/>
                </a:solidFill>
              </a:rPr>
              <a:t>Biofuels</a:t>
            </a:r>
            <a:endParaRPr lang="en-US" sz="3800" dirty="0">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1556792"/>
            <a:ext cx="8229600" cy="5040560"/>
          </a:xfrm>
        </p:spPr>
        <p:txBody>
          <a:bodyPr>
            <a:normAutofit/>
          </a:bodyPr>
          <a:lstStyle/>
          <a:p>
            <a:pPr lvl="0" algn="just"/>
            <a:r>
              <a:rPr lang="en-US" dirty="0" err="1" smtClean="0"/>
              <a:t>biofuels</a:t>
            </a:r>
            <a:r>
              <a:rPr lang="en-US" dirty="0" smtClean="0"/>
              <a:t> shall achieve a minimum level of greenhouse gas savings, Article 17.2,</a:t>
            </a:r>
          </a:p>
          <a:p>
            <a:pPr lvl="0" algn="just"/>
            <a:r>
              <a:rPr lang="en-US" dirty="0" smtClean="0"/>
              <a:t>land with high biodiversity shall not be converted for </a:t>
            </a:r>
            <a:r>
              <a:rPr lang="en-US" dirty="0" err="1" smtClean="0"/>
              <a:t>biofuel</a:t>
            </a:r>
            <a:r>
              <a:rPr lang="en-US" dirty="0" smtClean="0"/>
              <a:t> production, Article 17.3, </a:t>
            </a:r>
          </a:p>
          <a:p>
            <a:pPr lvl="0" algn="just"/>
            <a:r>
              <a:rPr lang="en-US" dirty="0" smtClean="0"/>
              <a:t>land with high carbon stocks shall not be converted for </a:t>
            </a:r>
            <a:r>
              <a:rPr lang="en-US" dirty="0" err="1" smtClean="0"/>
              <a:t>biofuel</a:t>
            </a:r>
            <a:r>
              <a:rPr lang="en-US" dirty="0" smtClean="0"/>
              <a:t> production, Article 17.4, and</a:t>
            </a:r>
          </a:p>
          <a:p>
            <a:pPr lvl="0" algn="just"/>
            <a:r>
              <a:rPr lang="en-US" dirty="0" smtClean="0"/>
              <a:t>land that was </a:t>
            </a:r>
            <a:r>
              <a:rPr lang="en-US" dirty="0" err="1" smtClean="0"/>
              <a:t>peatland</a:t>
            </a:r>
            <a:r>
              <a:rPr lang="en-US" dirty="0" smtClean="0"/>
              <a:t> in January 2008 shall not be used for the production of raw materials for </a:t>
            </a:r>
            <a:r>
              <a:rPr lang="en-US" dirty="0" err="1" smtClean="0"/>
              <a:t>biofuels</a:t>
            </a:r>
            <a:r>
              <a:rPr lang="en-US" dirty="0" smtClean="0"/>
              <a:t>, Article 17.5. </a:t>
            </a:r>
            <a:endParaRPr lang="en-US" dirty="0"/>
          </a:p>
        </p:txBody>
      </p:sp>
      <p:sp>
        <p:nvSpPr>
          <p:cNvPr id="3" name="Rubrik 2"/>
          <p:cNvSpPr>
            <a:spLocks noGrp="1"/>
          </p:cNvSpPr>
          <p:nvPr>
            <p:ph type="title"/>
          </p:nvPr>
        </p:nvSpPr>
        <p:spPr/>
        <p:txBody>
          <a:bodyPr>
            <a:normAutofit fontScale="90000"/>
          </a:bodyPr>
          <a:lstStyle/>
          <a:p>
            <a:r>
              <a:rPr lang="en-GB" dirty="0" smtClean="0">
                <a:solidFill>
                  <a:srgbClr val="FF0000"/>
                </a:solidFill>
              </a:rPr>
              <a:t>Sustainability Criteria in Directive 2009/28/EC, Art. 17</a:t>
            </a:r>
            <a:endParaRPr lang="en-US" dirty="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1481328"/>
            <a:ext cx="8229600" cy="5044016"/>
          </a:xfrm>
        </p:spPr>
        <p:txBody>
          <a:bodyPr>
            <a:normAutofit/>
          </a:bodyPr>
          <a:lstStyle/>
          <a:p>
            <a:pPr algn="just"/>
            <a:r>
              <a:rPr lang="en-GB" dirty="0" smtClean="0"/>
              <a:t>To ensure evidence of compliance with the national regulatory system in a Member State, </a:t>
            </a:r>
            <a:endParaRPr lang="en-US" dirty="0" smtClean="0"/>
          </a:p>
          <a:p>
            <a:pPr algn="just"/>
            <a:r>
              <a:rPr lang="en-GB" dirty="0" smtClean="0"/>
              <a:t>to transpose the sustainability criteria from Directive 2009/28/EC into national legislation and refer to voluntary sustainability standards that have been approved by the EU Commission, or </a:t>
            </a:r>
            <a:endParaRPr lang="en-US" dirty="0" smtClean="0"/>
          </a:p>
          <a:p>
            <a:pPr algn="just"/>
            <a:r>
              <a:rPr lang="en-GB" dirty="0" smtClean="0"/>
              <a:t>to meet the terms of a bilateral or multilateral agreement approved by EU. </a:t>
            </a:r>
            <a:endParaRPr lang="en-US" dirty="0"/>
          </a:p>
        </p:txBody>
      </p:sp>
      <p:sp>
        <p:nvSpPr>
          <p:cNvPr id="3" name="Rubrik 2"/>
          <p:cNvSpPr>
            <a:spLocks noGrp="1"/>
          </p:cNvSpPr>
          <p:nvPr>
            <p:ph type="title"/>
          </p:nvPr>
        </p:nvSpPr>
        <p:spPr/>
        <p:txBody>
          <a:bodyPr/>
          <a:lstStyle/>
          <a:p>
            <a:pPr algn="ctr"/>
            <a:r>
              <a:rPr lang="sv-SE" dirty="0" smtClean="0">
                <a:solidFill>
                  <a:srgbClr val="FF0000"/>
                </a:solidFill>
              </a:rPr>
              <a:t>Control </a:t>
            </a:r>
            <a:r>
              <a:rPr lang="sv-SE" dirty="0" err="1" smtClean="0">
                <a:solidFill>
                  <a:srgbClr val="FF0000"/>
                </a:solidFill>
              </a:rPr>
              <a:t>Mechanisms</a:t>
            </a:r>
            <a:endParaRPr lang="en-US" dirty="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1772816"/>
            <a:ext cx="8229600" cy="4824536"/>
          </a:xfrm>
        </p:spPr>
        <p:txBody>
          <a:bodyPr>
            <a:normAutofit/>
          </a:bodyPr>
          <a:lstStyle/>
          <a:p>
            <a:pPr algn="just"/>
            <a:r>
              <a:rPr lang="en-GB" i="1" dirty="0" smtClean="0"/>
              <a:t>Member States shall require economic operators to arrange for an adequate standard of independent auditing of the information submitted, and to provide evidence that this has been done. The auditing shall verify that the systems used by economic operators are accurate, reliable and protected against fraud. It shall evaluate the frequency and methodology of sampling and the robustness of the data.  </a:t>
            </a:r>
            <a:endParaRPr lang="en-US" dirty="0" smtClean="0"/>
          </a:p>
        </p:txBody>
      </p:sp>
      <p:sp>
        <p:nvSpPr>
          <p:cNvPr id="3" name="Rubrik 2"/>
          <p:cNvSpPr>
            <a:spLocks noGrp="1"/>
          </p:cNvSpPr>
          <p:nvPr>
            <p:ph type="title"/>
          </p:nvPr>
        </p:nvSpPr>
        <p:spPr/>
        <p:txBody>
          <a:bodyPr/>
          <a:lstStyle/>
          <a:p>
            <a:pPr algn="ctr"/>
            <a:r>
              <a:rPr lang="en-GB" dirty="0" smtClean="0">
                <a:solidFill>
                  <a:srgbClr val="FF0000"/>
                </a:solidFill>
              </a:rPr>
              <a:t>Article 18.3 </a:t>
            </a:r>
            <a:endParaRPr lang="en-US" dirty="0">
              <a:solidFill>
                <a:srgbClr val="FF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p:txBody>
          <a:bodyPr/>
          <a:lstStyle/>
          <a:p>
            <a:pPr algn="just"/>
            <a:r>
              <a:rPr lang="en-GB" dirty="0" smtClean="0"/>
              <a:t>Article 18.4: EU shall make efforts to conclude bilateral or multilateral agreements with third countries containing provisions on sustainability criteria, and  </a:t>
            </a:r>
          </a:p>
          <a:p>
            <a:pPr algn="just">
              <a:buNone/>
            </a:pPr>
            <a:endParaRPr lang="en-GB" dirty="0" smtClean="0"/>
          </a:p>
          <a:p>
            <a:pPr algn="just"/>
            <a:r>
              <a:rPr lang="en-GB" dirty="0" smtClean="0"/>
              <a:t>Article 18.5 sets further requirements on voluntary certification schemes and bilateral or multilateral agreements for them to be approved by the EU Commission.</a:t>
            </a:r>
            <a:endParaRPr lang="en-US" dirty="0"/>
          </a:p>
        </p:txBody>
      </p:sp>
      <p:sp>
        <p:nvSpPr>
          <p:cNvPr id="3" name="Rubrik 2"/>
          <p:cNvSpPr>
            <a:spLocks noGrp="1"/>
          </p:cNvSpPr>
          <p:nvPr>
            <p:ph type="title"/>
          </p:nvPr>
        </p:nvSpPr>
        <p:spPr/>
        <p:txBody>
          <a:bodyPr/>
          <a:lstStyle/>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3212976"/>
            <a:ext cx="8229600" cy="2376264"/>
          </a:xfrm>
        </p:spPr>
        <p:txBody>
          <a:bodyPr/>
          <a:lstStyle/>
          <a:p>
            <a:endParaRPr lang="en-GB" dirty="0" smtClean="0"/>
          </a:p>
          <a:p>
            <a:r>
              <a:rPr lang="en-GB" dirty="0" smtClean="0"/>
              <a:t>one of the most critical and challenging issues,</a:t>
            </a:r>
          </a:p>
          <a:p>
            <a:r>
              <a:rPr lang="en-GB" dirty="0" smtClean="0"/>
              <a:t>has its own strong sides and weaknesses.</a:t>
            </a:r>
          </a:p>
          <a:p>
            <a:endParaRPr lang="en-GB" dirty="0" smtClean="0"/>
          </a:p>
          <a:p>
            <a:pPr>
              <a:buNone/>
            </a:pPr>
            <a:endParaRPr lang="en-GB" i="1" u="sng" dirty="0" smtClean="0"/>
          </a:p>
        </p:txBody>
      </p:sp>
      <p:sp>
        <p:nvSpPr>
          <p:cNvPr id="3" name="Rubrik 2"/>
          <p:cNvSpPr>
            <a:spLocks noGrp="1"/>
          </p:cNvSpPr>
          <p:nvPr>
            <p:ph type="title"/>
          </p:nvPr>
        </p:nvSpPr>
        <p:spPr>
          <a:xfrm>
            <a:off x="457200" y="274638"/>
            <a:ext cx="8229600" cy="2506290"/>
          </a:xfrm>
        </p:spPr>
        <p:txBody>
          <a:bodyPr>
            <a:normAutofit fontScale="90000"/>
          </a:bodyPr>
          <a:lstStyle/>
          <a:p>
            <a:pPr algn="ctr"/>
            <a:r>
              <a:rPr lang="sv-SE" dirty="0" err="1" smtClean="0">
                <a:solidFill>
                  <a:srgbClr val="FF0000"/>
                </a:solidFill>
              </a:rPr>
              <a:t>Discussion</a:t>
            </a:r>
            <a:r>
              <a:rPr lang="sv-SE" dirty="0" smtClean="0">
                <a:solidFill>
                  <a:srgbClr val="FF0000"/>
                </a:solidFill>
              </a:rPr>
              <a:t> of the EU Approach to Control</a:t>
            </a:r>
            <a:br>
              <a:rPr lang="sv-SE" dirty="0" smtClean="0">
                <a:solidFill>
                  <a:srgbClr val="FF0000"/>
                </a:solidFill>
              </a:rPr>
            </a:br>
            <a:r>
              <a:rPr lang="sv-SE" dirty="0" smtClean="0">
                <a:solidFill>
                  <a:srgbClr val="FF0000"/>
                </a:solidFill>
              </a:rPr>
              <a:t> </a:t>
            </a:r>
            <a:r>
              <a:rPr lang="sv-SE" dirty="0" smtClean="0">
                <a:solidFill>
                  <a:srgbClr val="FF0000"/>
                </a:solidFill>
              </a:rPr>
              <a:t>the </a:t>
            </a:r>
            <a:r>
              <a:rPr lang="sv-SE" dirty="0" err="1" smtClean="0">
                <a:solidFill>
                  <a:srgbClr val="FF0000"/>
                </a:solidFill>
              </a:rPr>
              <a:t>Fulfilment</a:t>
            </a:r>
            <a:r>
              <a:rPr lang="sv-SE" dirty="0" smtClean="0">
                <a:solidFill>
                  <a:srgbClr val="FF0000"/>
                </a:solidFill>
              </a:rPr>
              <a:t> of the </a:t>
            </a:r>
            <a:r>
              <a:rPr lang="sv-SE" dirty="0" err="1" smtClean="0">
                <a:solidFill>
                  <a:srgbClr val="FF0000"/>
                </a:solidFill>
              </a:rPr>
              <a:t>Sustainability</a:t>
            </a:r>
            <a:r>
              <a:rPr lang="sv-SE" dirty="0" smtClean="0">
                <a:solidFill>
                  <a:srgbClr val="FF0000"/>
                </a:solidFill>
              </a:rPr>
              <a:t> </a:t>
            </a:r>
            <a:r>
              <a:rPr lang="sv-SE" dirty="0" err="1" smtClean="0">
                <a:solidFill>
                  <a:srgbClr val="FF0000"/>
                </a:solidFill>
              </a:rPr>
              <a:t>Criteria</a:t>
            </a:r>
            <a:endParaRPr lang="en-US" dirty="0">
              <a:solidFill>
                <a:srgbClr val="FF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1196752"/>
            <a:ext cx="8229600" cy="5328592"/>
          </a:xfrm>
        </p:spPr>
        <p:txBody>
          <a:bodyPr>
            <a:normAutofit/>
          </a:bodyPr>
          <a:lstStyle/>
          <a:p>
            <a:pPr algn="just"/>
            <a:endParaRPr lang="en-GB" dirty="0" smtClean="0"/>
          </a:p>
          <a:p>
            <a:pPr algn="just"/>
            <a:endParaRPr lang="en-GB" dirty="0" smtClean="0"/>
          </a:p>
          <a:p>
            <a:pPr algn="just"/>
            <a:r>
              <a:rPr lang="en-GB" dirty="0" smtClean="0"/>
              <a:t>supports the development of control mechanisms and investments in this sphere, and</a:t>
            </a:r>
          </a:p>
          <a:p>
            <a:pPr algn="just">
              <a:buNone/>
            </a:pPr>
            <a:endParaRPr lang="en-GB" dirty="0" smtClean="0"/>
          </a:p>
          <a:p>
            <a:pPr algn="just"/>
            <a:r>
              <a:rPr lang="en-GB" dirty="0" smtClean="0"/>
              <a:t>promotes the accepted voluntary sustainability standards for </a:t>
            </a:r>
            <a:r>
              <a:rPr lang="en-GB" dirty="0" err="1" smtClean="0"/>
              <a:t>biofuels</a:t>
            </a:r>
            <a:r>
              <a:rPr lang="en-GB" dirty="0" smtClean="0"/>
              <a:t> and control mechanisms used there.</a:t>
            </a:r>
            <a:endParaRPr lang="en-US" b="1" i="1" u="sng" dirty="0" smtClean="0"/>
          </a:p>
          <a:p>
            <a:endParaRPr lang="en-US" dirty="0"/>
          </a:p>
        </p:txBody>
      </p:sp>
      <p:sp>
        <p:nvSpPr>
          <p:cNvPr id="3" name="Rubrik 2"/>
          <p:cNvSpPr>
            <a:spLocks noGrp="1"/>
          </p:cNvSpPr>
          <p:nvPr>
            <p:ph type="title"/>
          </p:nvPr>
        </p:nvSpPr>
        <p:spPr>
          <a:xfrm>
            <a:off x="457200" y="274638"/>
            <a:ext cx="8229600" cy="850106"/>
          </a:xfrm>
        </p:spPr>
        <p:txBody>
          <a:bodyPr>
            <a:normAutofit fontScale="90000"/>
          </a:bodyPr>
          <a:lstStyle/>
          <a:p>
            <a:r>
              <a:rPr lang="en-GB" dirty="0" smtClean="0">
                <a:solidFill>
                  <a:srgbClr val="FF0000"/>
                </a:solidFill>
                <a:effectLst/>
              </a:rPr>
              <a:t>Strong Sides</a:t>
            </a:r>
            <a:r>
              <a:rPr lang="en-GB" i="1" u="sng" dirty="0" smtClean="0"/>
              <a:t/>
            </a:r>
            <a:br>
              <a:rPr lang="en-GB" i="1" u="sng" dirty="0" smtClean="0"/>
            </a:b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1340768"/>
            <a:ext cx="8229600" cy="5184576"/>
          </a:xfrm>
        </p:spPr>
        <p:txBody>
          <a:bodyPr>
            <a:normAutofit fontScale="92500" lnSpcReduction="20000"/>
          </a:bodyPr>
          <a:lstStyle/>
          <a:p>
            <a:pPr algn="just"/>
            <a:r>
              <a:rPr lang="en-GB" dirty="0" smtClean="0"/>
              <a:t>recognizes experience and practices of the existing sustainability standards, in the question of control and other issues, </a:t>
            </a:r>
          </a:p>
          <a:p>
            <a:pPr algn="just"/>
            <a:r>
              <a:rPr lang="en-GB" dirty="0" smtClean="0"/>
              <a:t>through this:</a:t>
            </a:r>
          </a:p>
          <a:p>
            <a:pPr algn="just">
              <a:buNone/>
            </a:pPr>
            <a:endParaRPr lang="en-GB" dirty="0" smtClean="0"/>
          </a:p>
          <a:p>
            <a:pPr lvl="1" algn="just"/>
            <a:r>
              <a:rPr lang="en-GB" b="1" dirty="0" smtClean="0"/>
              <a:t>avoids “reinventing the wheel”,</a:t>
            </a:r>
          </a:p>
          <a:p>
            <a:pPr lvl="1" algn="just"/>
            <a:r>
              <a:rPr lang="en-GB" b="1" dirty="0" smtClean="0"/>
              <a:t>saves time and economic resources, </a:t>
            </a:r>
          </a:p>
          <a:p>
            <a:pPr lvl="1" algn="just"/>
            <a:r>
              <a:rPr lang="en-GB" b="1" dirty="0" smtClean="0"/>
              <a:t>the accepted sustainability standards have producer recognition already, and</a:t>
            </a:r>
          </a:p>
          <a:p>
            <a:pPr lvl="1" algn="just"/>
            <a:r>
              <a:rPr lang="en-GB" b="1" dirty="0" smtClean="0"/>
              <a:t>producers do not need to be certified according to several standards,</a:t>
            </a:r>
          </a:p>
          <a:p>
            <a:pPr>
              <a:buNone/>
            </a:pPr>
            <a:endParaRPr lang="en-GB" dirty="0" smtClean="0"/>
          </a:p>
          <a:p>
            <a:pPr algn="just"/>
            <a:r>
              <a:rPr lang="en-GB" dirty="0" smtClean="0"/>
              <a:t>learning from other control systems, exchanging experience and further harmonization of control mechanisms.</a:t>
            </a:r>
          </a:p>
        </p:txBody>
      </p:sp>
      <p:sp>
        <p:nvSpPr>
          <p:cNvPr id="3" name="Rubrik 2"/>
          <p:cNvSpPr>
            <a:spLocks noGrp="1"/>
          </p:cNvSpPr>
          <p:nvPr>
            <p:ph type="title"/>
          </p:nvPr>
        </p:nvSpPr>
        <p:spPr/>
        <p:txBody>
          <a:bodyPr/>
          <a:lstStyle/>
          <a:p>
            <a:r>
              <a:rPr lang="en-GB" dirty="0" smtClean="0">
                <a:solidFill>
                  <a:srgbClr val="FF0000"/>
                </a:solidFill>
                <a:effectLst/>
              </a:rPr>
              <a:t>Strong Sides, </a:t>
            </a:r>
            <a:r>
              <a:rPr lang="en-GB" sz="3200" dirty="0" smtClean="0">
                <a:solidFill>
                  <a:srgbClr val="FF0000"/>
                </a:solidFill>
                <a:effectLst/>
              </a:rPr>
              <a:t>cont.</a:t>
            </a:r>
            <a:endParaRPr lang="en-US" sz="3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p:txBody>
          <a:bodyPr/>
          <a:lstStyle/>
          <a:p>
            <a:pPr algn="just"/>
            <a:r>
              <a:rPr lang="en-GB" dirty="0" smtClean="0"/>
              <a:t>Laws of nature cannot be neglected, because environment reacts according to natural laws, not according to legal documents people create. </a:t>
            </a:r>
          </a:p>
          <a:p>
            <a:pPr algn="just">
              <a:buNone/>
            </a:pPr>
            <a:endParaRPr lang="en-GB" dirty="0" smtClean="0"/>
          </a:p>
          <a:p>
            <a:pPr algn="just"/>
            <a:r>
              <a:rPr lang="en-GB" dirty="0" smtClean="0"/>
              <a:t>The development of the society and legislation should be adopted to environmental laws.</a:t>
            </a:r>
            <a:endParaRPr lang="en-US" dirty="0"/>
          </a:p>
        </p:txBody>
      </p:sp>
      <p:sp>
        <p:nvSpPr>
          <p:cNvPr id="3" name="Rubrik 2"/>
          <p:cNvSpPr>
            <a:spLocks noGrp="1"/>
          </p:cNvSpPr>
          <p:nvPr>
            <p:ph type="title"/>
          </p:nvPr>
        </p:nvSpPr>
        <p:spPr/>
        <p:txBody>
          <a:bodyPr/>
          <a:lstStyle/>
          <a:p>
            <a:r>
              <a:rPr lang="en-GB" dirty="0" smtClean="0">
                <a:solidFill>
                  <a:srgbClr val="FF0000"/>
                </a:solidFill>
              </a:rPr>
              <a:t>Sustainability</a:t>
            </a:r>
            <a:endParaRPr lang="en-US" dirty="0">
              <a:solidFill>
                <a:srgbClr val="FF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p:txBody>
          <a:bodyPr/>
          <a:lstStyle/>
          <a:p>
            <a:pPr algn="just"/>
            <a:r>
              <a:rPr lang="en-GB" dirty="0" smtClean="0"/>
              <a:t>minimizes conflicts with the WTO rules,</a:t>
            </a:r>
          </a:p>
          <a:p>
            <a:pPr algn="just"/>
            <a:r>
              <a:rPr lang="en-GB" dirty="0" smtClean="0"/>
              <a:t>hiring private actors for the purpose of control can lead to a better quality than delegating this issue to governmental bodies, </a:t>
            </a:r>
            <a:endParaRPr lang="en-US" dirty="0" smtClean="0"/>
          </a:p>
          <a:p>
            <a:pPr algn="just"/>
            <a:r>
              <a:rPr lang="en-GB" dirty="0" smtClean="0"/>
              <a:t>flexible and stable to changes; easy to be updated, and</a:t>
            </a:r>
          </a:p>
          <a:p>
            <a:pPr algn="just"/>
            <a:r>
              <a:rPr lang="en-GB" dirty="0" smtClean="0"/>
              <a:t>suits to control fulfilment of the sustainability criteria under different technical, geographic and judicial conditions.</a:t>
            </a:r>
            <a:endParaRPr lang="en-US" dirty="0"/>
          </a:p>
        </p:txBody>
      </p:sp>
      <p:sp>
        <p:nvSpPr>
          <p:cNvPr id="3" name="Rubrik 2"/>
          <p:cNvSpPr>
            <a:spLocks noGrp="1"/>
          </p:cNvSpPr>
          <p:nvPr>
            <p:ph type="title"/>
          </p:nvPr>
        </p:nvSpPr>
        <p:spPr/>
        <p:txBody>
          <a:bodyPr/>
          <a:lstStyle/>
          <a:p>
            <a:r>
              <a:rPr lang="en-GB" dirty="0" smtClean="0">
                <a:solidFill>
                  <a:srgbClr val="FF0000"/>
                </a:solidFill>
                <a:effectLst/>
              </a:rPr>
              <a:t>Strong Sides, </a:t>
            </a:r>
            <a:r>
              <a:rPr lang="en-GB" sz="3200" dirty="0" smtClean="0">
                <a:solidFill>
                  <a:srgbClr val="FF0000"/>
                </a:solidFill>
                <a:effectLst/>
              </a:rPr>
              <a:t>cont.</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p:txBody>
          <a:bodyPr/>
          <a:lstStyle/>
          <a:p>
            <a:pPr algn="just"/>
            <a:r>
              <a:rPr lang="en-GB" dirty="0" smtClean="0"/>
              <a:t>many questions about the control issue remain unsolved,</a:t>
            </a:r>
          </a:p>
          <a:p>
            <a:pPr algn="just"/>
            <a:r>
              <a:rPr lang="en-GB" dirty="0" smtClean="0"/>
              <a:t>it is unclear whether the sustainability criteria can be appropriately implemented,</a:t>
            </a:r>
          </a:p>
          <a:p>
            <a:pPr algn="just"/>
            <a:r>
              <a:rPr lang="en-GB" dirty="0" smtClean="0"/>
              <a:t>doubtful that independent auditing will function as efficiently, as it has been planned,</a:t>
            </a:r>
          </a:p>
          <a:p>
            <a:pPr algn="just"/>
            <a:r>
              <a:rPr lang="en-GB" dirty="0" smtClean="0"/>
              <a:t>certification according to several sustainability standards is, perhaps, unavoidable.   </a:t>
            </a:r>
            <a:endParaRPr lang="en-US" dirty="0"/>
          </a:p>
        </p:txBody>
      </p:sp>
      <p:sp>
        <p:nvSpPr>
          <p:cNvPr id="3" name="Rubrik 2"/>
          <p:cNvSpPr>
            <a:spLocks noGrp="1"/>
          </p:cNvSpPr>
          <p:nvPr>
            <p:ph type="title"/>
          </p:nvPr>
        </p:nvSpPr>
        <p:spPr/>
        <p:txBody>
          <a:bodyPr/>
          <a:lstStyle/>
          <a:p>
            <a:r>
              <a:rPr lang="sv-SE" dirty="0" err="1" smtClean="0">
                <a:solidFill>
                  <a:srgbClr val="FF0000"/>
                </a:solidFill>
              </a:rPr>
              <a:t>Weak</a:t>
            </a:r>
            <a:r>
              <a:rPr lang="sv-SE" dirty="0" smtClean="0">
                <a:solidFill>
                  <a:srgbClr val="FF0000"/>
                </a:solidFill>
              </a:rPr>
              <a:t> </a:t>
            </a:r>
            <a:r>
              <a:rPr lang="sv-SE" dirty="0" err="1" smtClean="0">
                <a:solidFill>
                  <a:srgbClr val="FF0000"/>
                </a:solidFill>
              </a:rPr>
              <a:t>Sides</a:t>
            </a:r>
            <a:endParaRPr lang="en-US" dirty="0">
              <a:solidFill>
                <a:srgbClr val="FF000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p:txBody>
          <a:bodyPr/>
          <a:lstStyle/>
          <a:p>
            <a:pPr algn="just"/>
            <a:r>
              <a:rPr lang="en-GB" dirty="0" smtClean="0"/>
              <a:t>one of the possible solutions to the control issue is to hire specially educated independent auditors,</a:t>
            </a:r>
          </a:p>
          <a:p>
            <a:pPr algn="just"/>
            <a:r>
              <a:rPr lang="en-GB" dirty="0" smtClean="0"/>
              <a:t>this control mechanism is not </a:t>
            </a:r>
            <a:r>
              <a:rPr lang="en-GB" dirty="0" smtClean="0"/>
              <a:t>safe</a:t>
            </a:r>
            <a:r>
              <a:rPr lang="en-GB" dirty="0" smtClean="0"/>
              <a:t>, because independent auditors should also be educated and controlled,</a:t>
            </a:r>
          </a:p>
          <a:p>
            <a:pPr algn="just"/>
            <a:r>
              <a:rPr lang="en-GB" dirty="0" smtClean="0"/>
              <a:t>the actor perspective: independent auditing is not always possible to be organized at each stage of the production process.</a:t>
            </a:r>
            <a:endParaRPr lang="en-US" dirty="0"/>
          </a:p>
        </p:txBody>
      </p:sp>
      <p:sp>
        <p:nvSpPr>
          <p:cNvPr id="3" name="Rubrik 2"/>
          <p:cNvSpPr>
            <a:spLocks noGrp="1"/>
          </p:cNvSpPr>
          <p:nvPr>
            <p:ph type="title"/>
          </p:nvPr>
        </p:nvSpPr>
        <p:spPr/>
        <p:txBody>
          <a:bodyPr/>
          <a:lstStyle/>
          <a:p>
            <a:r>
              <a:rPr lang="sv-SE" dirty="0" err="1" smtClean="0">
                <a:solidFill>
                  <a:srgbClr val="FF0000"/>
                </a:solidFill>
              </a:rPr>
              <a:t>Preliminary</a:t>
            </a:r>
            <a:r>
              <a:rPr lang="sv-SE" dirty="0" smtClean="0">
                <a:solidFill>
                  <a:srgbClr val="FF0000"/>
                </a:solidFill>
              </a:rPr>
              <a:t> </a:t>
            </a:r>
            <a:r>
              <a:rPr lang="sv-SE" dirty="0" err="1" smtClean="0">
                <a:solidFill>
                  <a:srgbClr val="FF0000"/>
                </a:solidFill>
              </a:rPr>
              <a:t>Conclusions</a:t>
            </a:r>
            <a:endParaRPr lang="en-US" dirty="0">
              <a:solidFill>
                <a:srgbClr val="FF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p:txBody>
          <a:bodyPr/>
          <a:lstStyle/>
          <a:p>
            <a:endParaRPr lang="en-GB" dirty="0" smtClean="0"/>
          </a:p>
          <a:p>
            <a:endParaRPr lang="en-GB" dirty="0" smtClean="0"/>
          </a:p>
          <a:p>
            <a:pPr algn="just"/>
            <a:r>
              <a:rPr lang="en-GB" dirty="0" smtClean="0"/>
              <a:t>Another control mechanism can be to use self-control in self-controlling organizations.</a:t>
            </a:r>
          </a:p>
          <a:p>
            <a:pPr algn="just"/>
            <a:r>
              <a:rPr lang="en-GB" dirty="0" smtClean="0"/>
              <a:t>This mechanism is neither </a:t>
            </a:r>
            <a:r>
              <a:rPr lang="en-GB" dirty="0" smtClean="0"/>
              <a:t>safe</a:t>
            </a:r>
            <a:r>
              <a:rPr lang="en-GB" dirty="0" smtClean="0"/>
              <a:t>, which means that further solutions should be looked for.</a:t>
            </a:r>
            <a:endParaRPr lang="en-US" dirty="0" smtClean="0"/>
          </a:p>
          <a:p>
            <a:endParaRPr lang="en-US" dirty="0"/>
          </a:p>
        </p:txBody>
      </p:sp>
      <p:sp>
        <p:nvSpPr>
          <p:cNvPr id="3" name="Rubrik 2"/>
          <p:cNvSpPr>
            <a:spLocks noGrp="1"/>
          </p:cNvSpPr>
          <p:nvPr>
            <p:ph type="title"/>
          </p:nvPr>
        </p:nvSpPr>
        <p:spPr/>
        <p:txBody>
          <a:bodyPr/>
          <a:lstStyle/>
          <a:p>
            <a:r>
              <a:rPr lang="sv-SE" dirty="0" err="1" smtClean="0">
                <a:solidFill>
                  <a:srgbClr val="FF0000"/>
                </a:solidFill>
              </a:rPr>
              <a:t>Conclusions</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p:txBody>
          <a:bodyPr/>
          <a:lstStyle/>
          <a:p>
            <a:pPr algn="just"/>
            <a:r>
              <a:rPr lang="en-GB" dirty="0" smtClean="0"/>
              <a:t>Sustainability criteria can efficiently be included in a legal framework with the purpose to standardize, promote and safeguard environmentally sustainable quality of products and their production methods.</a:t>
            </a:r>
          </a:p>
          <a:p>
            <a:pPr algn="just"/>
            <a:r>
              <a:rPr lang="en-GB" dirty="0" smtClean="0"/>
              <a:t>This can be done following various steering models and approaches. </a:t>
            </a:r>
            <a:endParaRPr lang="en-US" dirty="0" smtClean="0"/>
          </a:p>
          <a:p>
            <a:endParaRPr lang="en-US" dirty="0"/>
          </a:p>
        </p:txBody>
      </p:sp>
      <p:sp>
        <p:nvSpPr>
          <p:cNvPr id="3" name="Rubrik 2"/>
          <p:cNvSpPr>
            <a:spLocks noGrp="1"/>
          </p:cNvSpPr>
          <p:nvPr>
            <p:ph type="title"/>
          </p:nvPr>
        </p:nvSpPr>
        <p:spPr/>
        <p:txBody>
          <a:bodyPr/>
          <a:lstStyle/>
          <a:p>
            <a:r>
              <a:rPr lang="sv-SE" dirty="0" err="1" smtClean="0">
                <a:solidFill>
                  <a:srgbClr val="FF0000"/>
                </a:solidFill>
              </a:rPr>
              <a:t>Other</a:t>
            </a:r>
            <a:r>
              <a:rPr lang="sv-SE" dirty="0" smtClean="0">
                <a:solidFill>
                  <a:srgbClr val="FF0000"/>
                </a:solidFill>
              </a:rPr>
              <a:t> </a:t>
            </a:r>
            <a:r>
              <a:rPr lang="sv-SE" dirty="0" err="1" smtClean="0">
                <a:solidFill>
                  <a:srgbClr val="FF0000"/>
                </a:solidFill>
              </a:rPr>
              <a:t>Conclusions</a:t>
            </a:r>
            <a:endParaRPr lang="en-US" dirty="0">
              <a:solidFill>
                <a:srgbClr val="FF000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p:cNvSpPr>
            <a:spLocks noGrp="1"/>
          </p:cNvSpPr>
          <p:nvPr>
            <p:ph type="title" idx="4294967295"/>
          </p:nvPr>
        </p:nvSpPr>
        <p:spPr>
          <a:xfrm>
            <a:off x="0" y="274638"/>
            <a:ext cx="9144000" cy="4666530"/>
          </a:xfrm>
        </p:spPr>
        <p:txBody>
          <a:bodyPr>
            <a:noAutofit/>
          </a:bodyPr>
          <a:lstStyle/>
          <a:p>
            <a:pPr algn="ctr"/>
            <a:r>
              <a:rPr lang="sv-SE" sz="6000" dirty="0" err="1" smtClean="0">
                <a:solidFill>
                  <a:srgbClr val="FF0000"/>
                </a:solidFill>
              </a:rPr>
              <a:t>Thank</a:t>
            </a:r>
            <a:r>
              <a:rPr lang="sv-SE" sz="6000" dirty="0" smtClean="0">
                <a:solidFill>
                  <a:srgbClr val="FF0000"/>
                </a:solidFill>
              </a:rPr>
              <a:t> You for Your </a:t>
            </a:r>
            <a:r>
              <a:rPr lang="sv-SE" sz="6000" dirty="0" err="1" smtClean="0">
                <a:solidFill>
                  <a:srgbClr val="FF0000"/>
                </a:solidFill>
              </a:rPr>
              <a:t>Attention</a:t>
            </a:r>
            <a:r>
              <a:rPr lang="sv-SE" sz="6000" dirty="0" smtClean="0">
                <a:solidFill>
                  <a:srgbClr val="FF0000"/>
                </a:solidFill>
              </a:rPr>
              <a:t>!</a:t>
            </a:r>
            <a:endParaRPr lang="en-US" sz="6000"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p:txBody>
          <a:bodyPr/>
          <a:lstStyle/>
          <a:p>
            <a:pPr algn="just"/>
            <a:r>
              <a:rPr lang="en-GB" dirty="0" smtClean="0"/>
              <a:t>Sustainable quality of </a:t>
            </a:r>
            <a:r>
              <a:rPr lang="en-GB" dirty="0" err="1" smtClean="0"/>
              <a:t>biofuels</a:t>
            </a:r>
            <a:r>
              <a:rPr lang="en-GB" dirty="0" smtClean="0"/>
              <a:t> and their production methods can be seen as a part of the wider concept “sustainability”.</a:t>
            </a:r>
          </a:p>
          <a:p>
            <a:pPr algn="just">
              <a:buNone/>
            </a:pPr>
            <a:endParaRPr lang="en-GB" dirty="0" smtClean="0"/>
          </a:p>
          <a:p>
            <a:pPr algn="just"/>
            <a:r>
              <a:rPr lang="en-GB" dirty="0" smtClean="0"/>
              <a:t>Sustainability of </a:t>
            </a:r>
            <a:r>
              <a:rPr lang="en-GB" dirty="0" err="1" smtClean="0"/>
              <a:t>biofuels</a:t>
            </a:r>
            <a:r>
              <a:rPr lang="en-GB" dirty="0" smtClean="0"/>
              <a:t> and their production methods should be measured in relation to resources and possibilities that the Earth can supply us with.</a:t>
            </a:r>
            <a:endParaRPr lang="en-US" dirty="0"/>
          </a:p>
        </p:txBody>
      </p:sp>
      <p:sp>
        <p:nvSpPr>
          <p:cNvPr id="3" name="Rubrik 2"/>
          <p:cNvSpPr>
            <a:spLocks noGrp="1"/>
          </p:cNvSpPr>
          <p:nvPr>
            <p:ph type="title"/>
          </p:nvPr>
        </p:nvSpPr>
        <p:spPr/>
        <p:txBody>
          <a:bodyPr/>
          <a:lstStyle/>
          <a:p>
            <a:r>
              <a:rPr lang="sv-SE" dirty="0" err="1" smtClean="0">
                <a:solidFill>
                  <a:srgbClr val="FF0000"/>
                </a:solidFill>
              </a:rPr>
              <a:t>Sustainable</a:t>
            </a:r>
            <a:r>
              <a:rPr lang="sv-SE" dirty="0" smtClean="0">
                <a:solidFill>
                  <a:srgbClr val="FF0000"/>
                </a:solidFill>
              </a:rPr>
              <a:t> </a:t>
            </a:r>
            <a:r>
              <a:rPr lang="sv-SE" dirty="0" err="1" smtClean="0">
                <a:solidFill>
                  <a:srgbClr val="FF0000"/>
                </a:solidFill>
              </a:rPr>
              <a:t>Biofuels</a:t>
            </a:r>
            <a:endParaRPr lang="en-US"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p:txBody>
          <a:bodyPr/>
          <a:lstStyle/>
          <a:p>
            <a:pPr algn="just"/>
            <a:r>
              <a:rPr lang="en-GB" dirty="0" smtClean="0"/>
              <a:t>Sustainability criteria in their function to promote sustainability in a legal context, followed by the analysis of the binding EU regulations for transport </a:t>
            </a:r>
            <a:r>
              <a:rPr lang="en-GB" dirty="0" err="1" smtClean="0"/>
              <a:t>biofuels</a:t>
            </a:r>
            <a:r>
              <a:rPr lang="en-GB" dirty="0" smtClean="0"/>
              <a:t> as an </a:t>
            </a:r>
            <a:r>
              <a:rPr lang="en-GB" dirty="0" smtClean="0"/>
              <a:t>example</a:t>
            </a:r>
            <a:r>
              <a:rPr lang="en-GB" dirty="0" smtClean="0"/>
              <a:t>.</a:t>
            </a:r>
          </a:p>
          <a:p>
            <a:pPr algn="just">
              <a:buNone/>
            </a:pPr>
            <a:endParaRPr lang="en-GB" dirty="0" smtClean="0"/>
          </a:p>
          <a:p>
            <a:pPr lvl="1" algn="just"/>
            <a:r>
              <a:rPr lang="en-GB" dirty="0" smtClean="0"/>
              <a:t>- the concept of sustainability criteria, special features of their use in law and aspects relevant for their practical implementation, and </a:t>
            </a:r>
          </a:p>
          <a:p>
            <a:pPr lvl="1" algn="just"/>
            <a:r>
              <a:rPr lang="en-GB" dirty="0" smtClean="0"/>
              <a:t>- the issue of control.</a:t>
            </a:r>
            <a:endParaRPr lang="en-US" dirty="0"/>
          </a:p>
        </p:txBody>
      </p:sp>
      <p:sp>
        <p:nvSpPr>
          <p:cNvPr id="3" name="Rubrik 2"/>
          <p:cNvSpPr>
            <a:spLocks noGrp="1"/>
          </p:cNvSpPr>
          <p:nvPr>
            <p:ph type="title"/>
          </p:nvPr>
        </p:nvSpPr>
        <p:spPr/>
        <p:txBody>
          <a:bodyPr/>
          <a:lstStyle/>
          <a:p>
            <a:r>
              <a:rPr lang="sv-SE" dirty="0" err="1" smtClean="0">
                <a:solidFill>
                  <a:srgbClr val="FF0000"/>
                </a:solidFill>
              </a:rPr>
              <a:t>Evgenia’s</a:t>
            </a:r>
            <a:r>
              <a:rPr lang="sv-SE" dirty="0" smtClean="0">
                <a:solidFill>
                  <a:srgbClr val="FF0000"/>
                </a:solidFill>
              </a:rPr>
              <a:t> Research?</a:t>
            </a:r>
            <a:endParaRPr lang="en-US"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1481329"/>
            <a:ext cx="8229600" cy="4395944"/>
          </a:xfrm>
        </p:spPr>
        <p:txBody>
          <a:bodyPr/>
          <a:lstStyle/>
          <a:p>
            <a:pPr algn="just"/>
            <a:r>
              <a:rPr lang="en-GB" dirty="0" smtClean="0"/>
              <a:t>The legal </a:t>
            </a:r>
            <a:r>
              <a:rPr lang="en-GB" dirty="0" err="1" smtClean="0"/>
              <a:t>operationalization</a:t>
            </a:r>
            <a:r>
              <a:rPr lang="en-GB" dirty="0" smtClean="0"/>
              <a:t> model of </a:t>
            </a:r>
            <a:r>
              <a:rPr lang="en-GB" dirty="0" err="1" smtClean="0"/>
              <a:t>Staffan</a:t>
            </a:r>
            <a:r>
              <a:rPr lang="en-GB" dirty="0" smtClean="0"/>
              <a:t> </a:t>
            </a:r>
            <a:r>
              <a:rPr lang="en-GB" dirty="0" err="1" smtClean="0"/>
              <a:t>Westerlund</a:t>
            </a:r>
            <a:r>
              <a:rPr lang="en-GB" dirty="0" smtClean="0"/>
              <a:t> </a:t>
            </a:r>
            <a:r>
              <a:rPr lang="en-GB" b="1" dirty="0" smtClean="0"/>
              <a:t>+</a:t>
            </a:r>
          </a:p>
          <a:p>
            <a:pPr algn="just"/>
            <a:r>
              <a:rPr lang="en-GB" dirty="0" smtClean="0"/>
              <a:t>the implementation steering model of </a:t>
            </a:r>
            <a:r>
              <a:rPr lang="en-GB" dirty="0" err="1" smtClean="0"/>
              <a:t>Lennart</a:t>
            </a:r>
            <a:r>
              <a:rPr lang="en-GB" dirty="0" smtClean="0"/>
              <a:t> Lundquist</a:t>
            </a:r>
          </a:p>
          <a:p>
            <a:r>
              <a:rPr lang="en-GB" dirty="0" smtClean="0"/>
              <a:t>--------------------</a:t>
            </a:r>
          </a:p>
          <a:p>
            <a:r>
              <a:rPr lang="en-GB" dirty="0" smtClean="0"/>
              <a:t>the perspective of the legislation </a:t>
            </a:r>
            <a:r>
              <a:rPr lang="en-GB" b="1" dirty="0" smtClean="0"/>
              <a:t>+</a:t>
            </a:r>
          </a:p>
          <a:p>
            <a:r>
              <a:rPr lang="en-GB" dirty="0" smtClean="0"/>
              <a:t>the perspective of the involved actors. </a:t>
            </a:r>
            <a:endParaRPr lang="en-US" dirty="0"/>
          </a:p>
        </p:txBody>
      </p:sp>
      <p:sp>
        <p:nvSpPr>
          <p:cNvPr id="3" name="Rubrik 2"/>
          <p:cNvSpPr>
            <a:spLocks noGrp="1"/>
          </p:cNvSpPr>
          <p:nvPr>
            <p:ph type="title"/>
          </p:nvPr>
        </p:nvSpPr>
        <p:spPr/>
        <p:txBody>
          <a:bodyPr/>
          <a:lstStyle/>
          <a:p>
            <a:r>
              <a:rPr lang="sv-SE" dirty="0" err="1" smtClean="0">
                <a:solidFill>
                  <a:srgbClr val="FF0000"/>
                </a:solidFill>
              </a:rPr>
              <a:t>Applying</a:t>
            </a:r>
            <a:r>
              <a:rPr lang="sv-SE" dirty="0" smtClean="0">
                <a:solidFill>
                  <a:srgbClr val="FF0000"/>
                </a:solidFill>
              </a:rPr>
              <a:t> a </a:t>
            </a:r>
            <a:r>
              <a:rPr lang="sv-SE" dirty="0" err="1" smtClean="0">
                <a:solidFill>
                  <a:srgbClr val="FF0000"/>
                </a:solidFill>
              </a:rPr>
              <a:t>Theoretical</a:t>
            </a:r>
            <a:r>
              <a:rPr lang="sv-SE" dirty="0" smtClean="0">
                <a:solidFill>
                  <a:srgbClr val="FF0000"/>
                </a:solidFill>
              </a:rPr>
              <a:t> </a:t>
            </a:r>
            <a:r>
              <a:rPr lang="sv-SE" dirty="0" err="1" smtClean="0">
                <a:solidFill>
                  <a:srgbClr val="FF0000"/>
                </a:solidFill>
              </a:rPr>
              <a:t>Model</a:t>
            </a:r>
            <a:endParaRPr lang="en-US"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normAutofit fontScale="90000"/>
          </a:bodyPr>
          <a:lstStyle/>
          <a:p>
            <a:r>
              <a:rPr lang="en-GB" dirty="0" smtClean="0">
                <a:solidFill>
                  <a:srgbClr val="FF0000"/>
                </a:solidFill>
              </a:rPr>
              <a:t>The Legal </a:t>
            </a:r>
            <a:r>
              <a:rPr lang="en-GB" dirty="0" err="1" smtClean="0">
                <a:solidFill>
                  <a:srgbClr val="FF0000"/>
                </a:solidFill>
              </a:rPr>
              <a:t>Operationalization</a:t>
            </a:r>
            <a:r>
              <a:rPr lang="en-GB" dirty="0" smtClean="0">
                <a:solidFill>
                  <a:srgbClr val="FF0000"/>
                </a:solidFill>
              </a:rPr>
              <a:t> Model of </a:t>
            </a:r>
            <a:r>
              <a:rPr lang="en-GB" dirty="0" err="1" smtClean="0">
                <a:solidFill>
                  <a:srgbClr val="FF0000"/>
                </a:solidFill>
              </a:rPr>
              <a:t>Westerlund</a:t>
            </a:r>
            <a:endParaRPr lang="en-US" dirty="0">
              <a:solidFill>
                <a:srgbClr val="FF0000"/>
              </a:solidFill>
            </a:endParaRPr>
          </a:p>
        </p:txBody>
      </p:sp>
      <p:graphicFrame>
        <p:nvGraphicFramePr>
          <p:cNvPr id="10" name="Platshållare för innehåll 9"/>
          <p:cNvGraphicFramePr>
            <a:graphicFrameLocks noChangeAspect="1"/>
          </p:cNvGraphicFramePr>
          <p:nvPr>
            <p:ph idx="1"/>
          </p:nvPr>
        </p:nvGraphicFramePr>
        <p:xfrm>
          <a:off x="1555750" y="1562100"/>
          <a:ext cx="6413500" cy="4343400"/>
        </p:xfrm>
        <a:graphic>
          <a:graphicData uri="http://schemas.openxmlformats.org/presentationml/2006/ole">
            <p:oleObj spid="_x0000_s1026" name="Document" r:id="rId4" imgW="7298500" imgH="4941280" progId="Word.Document.12">
              <p:embed/>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p:txBody>
          <a:bodyPr>
            <a:normAutofit/>
          </a:bodyPr>
          <a:lstStyle/>
          <a:p>
            <a:r>
              <a:rPr lang="en-GB" dirty="0" smtClean="0"/>
              <a:t>Three dominant categories:</a:t>
            </a:r>
          </a:p>
          <a:p>
            <a:pPr>
              <a:buNone/>
            </a:pPr>
            <a:endParaRPr lang="en-US" dirty="0" smtClean="0"/>
          </a:p>
          <a:p>
            <a:pPr lvl="0" algn="just"/>
            <a:r>
              <a:rPr lang="en-US" i="1" dirty="0" smtClean="0"/>
              <a:t>Understand </a:t>
            </a:r>
            <a:r>
              <a:rPr lang="en-US" dirty="0" smtClean="0"/>
              <a:t>– the actor perceives himself and his environment more or less correctly and completely,</a:t>
            </a:r>
          </a:p>
          <a:p>
            <a:pPr lvl="0" algn="just"/>
            <a:r>
              <a:rPr lang="en-US" i="1" dirty="0" smtClean="0"/>
              <a:t>Can </a:t>
            </a:r>
            <a:r>
              <a:rPr lang="en-US" dirty="0" smtClean="0"/>
              <a:t>– the actor is able of implementing the </a:t>
            </a:r>
            <a:r>
              <a:rPr lang="en-US" dirty="0" smtClean="0"/>
              <a:t>requirement </a:t>
            </a:r>
            <a:r>
              <a:rPr lang="en-US" dirty="0" smtClean="0"/>
              <a:t>and shaping his </a:t>
            </a:r>
            <a:r>
              <a:rPr lang="en-US" dirty="0" smtClean="0"/>
              <a:t>environment</a:t>
            </a:r>
            <a:r>
              <a:rPr lang="en-US" dirty="0" smtClean="0"/>
              <a:t>, and</a:t>
            </a:r>
          </a:p>
          <a:p>
            <a:pPr lvl="0" algn="just"/>
            <a:r>
              <a:rPr lang="en-US" i="1" dirty="0" smtClean="0"/>
              <a:t>Will </a:t>
            </a:r>
            <a:r>
              <a:rPr lang="en-US" dirty="0" smtClean="0"/>
              <a:t>– preferences of the actor are more or less conscious and explicit.</a:t>
            </a:r>
          </a:p>
          <a:p>
            <a:endParaRPr lang="en-US" dirty="0"/>
          </a:p>
        </p:txBody>
      </p:sp>
      <p:sp>
        <p:nvSpPr>
          <p:cNvPr id="3" name="Rubrik 2"/>
          <p:cNvSpPr>
            <a:spLocks noGrp="1"/>
          </p:cNvSpPr>
          <p:nvPr>
            <p:ph type="title"/>
          </p:nvPr>
        </p:nvSpPr>
        <p:spPr/>
        <p:txBody>
          <a:bodyPr>
            <a:normAutofit fontScale="90000"/>
          </a:bodyPr>
          <a:lstStyle/>
          <a:p>
            <a:r>
              <a:rPr lang="en-GB" dirty="0" smtClean="0">
                <a:solidFill>
                  <a:srgbClr val="FF0000"/>
                </a:solidFill>
              </a:rPr>
              <a:t>The Implementation Steering Model of Lundquist</a:t>
            </a:r>
            <a:endParaRPr lang="en-US" dirty="0">
              <a:solidFill>
                <a:srgbClr val="FF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normAutofit fontScale="90000"/>
          </a:bodyPr>
          <a:lstStyle/>
          <a:p>
            <a:r>
              <a:rPr lang="en-GB" dirty="0" smtClean="0">
                <a:solidFill>
                  <a:srgbClr val="FF0000"/>
                </a:solidFill>
              </a:rPr>
              <a:t>Combining the Models of </a:t>
            </a:r>
            <a:r>
              <a:rPr lang="en-GB" dirty="0" err="1" smtClean="0">
                <a:solidFill>
                  <a:srgbClr val="FF0000"/>
                </a:solidFill>
              </a:rPr>
              <a:t>Westerlund</a:t>
            </a:r>
            <a:r>
              <a:rPr lang="en-GB" dirty="0" smtClean="0">
                <a:solidFill>
                  <a:srgbClr val="FF0000"/>
                </a:solidFill>
              </a:rPr>
              <a:t> and Lundquist</a:t>
            </a:r>
            <a:endParaRPr lang="en-US" dirty="0">
              <a:solidFill>
                <a:srgbClr val="FF0000"/>
              </a:solidFill>
            </a:endParaRPr>
          </a:p>
        </p:txBody>
      </p:sp>
      <p:graphicFrame>
        <p:nvGraphicFramePr>
          <p:cNvPr id="4" name="Platshållare för innehåll 3"/>
          <p:cNvGraphicFramePr>
            <a:graphicFrameLocks noChangeAspect="1"/>
          </p:cNvGraphicFramePr>
          <p:nvPr>
            <p:ph idx="1"/>
          </p:nvPr>
        </p:nvGraphicFramePr>
        <p:xfrm>
          <a:off x="1530350" y="2219325"/>
          <a:ext cx="6073775" cy="4152900"/>
        </p:xfrm>
        <a:graphic>
          <a:graphicData uri="http://schemas.openxmlformats.org/presentationml/2006/ole">
            <p:oleObj spid="_x0000_s2050" name="Document" r:id="rId4" imgW="6084123" imgH="4160393" progId="Word.Document.12">
              <p:embed/>
            </p:oleObj>
          </a:graphicData>
        </a:graphic>
      </p:graphicFrame>
      <p:sp>
        <p:nvSpPr>
          <p:cNvPr id="5" name="textruta 4"/>
          <p:cNvSpPr txBox="1"/>
          <p:nvPr/>
        </p:nvSpPr>
        <p:spPr>
          <a:xfrm>
            <a:off x="7380312" y="6165304"/>
            <a:ext cx="1656184" cy="369332"/>
          </a:xfrm>
          <a:prstGeom prst="rect">
            <a:avLst/>
          </a:prstGeom>
          <a:noFill/>
        </p:spPr>
        <p:txBody>
          <a:bodyPr wrap="square" rtlCol="0">
            <a:spAutoFit/>
          </a:bodyPr>
          <a:lstStyle/>
          <a:p>
            <a:r>
              <a:rPr lang="sv-SE" b="1" dirty="0" smtClean="0">
                <a:solidFill>
                  <a:srgbClr val="FF0000"/>
                </a:solidFill>
              </a:rPr>
              <a:t>Element 1</a:t>
            </a:r>
            <a:endParaRPr lang="en-US" b="1"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457200" y="274638"/>
            <a:ext cx="8229600" cy="922114"/>
          </a:xfrm>
        </p:spPr>
        <p:txBody>
          <a:bodyPr>
            <a:normAutofit fontScale="90000"/>
          </a:bodyPr>
          <a:lstStyle/>
          <a:p>
            <a:r>
              <a:rPr lang="en-GB" dirty="0" smtClean="0">
                <a:solidFill>
                  <a:srgbClr val="FF0000"/>
                </a:solidFill>
              </a:rPr>
              <a:t>Combining the Models of </a:t>
            </a:r>
            <a:r>
              <a:rPr lang="en-GB" dirty="0" err="1" smtClean="0">
                <a:solidFill>
                  <a:srgbClr val="FF0000"/>
                </a:solidFill>
              </a:rPr>
              <a:t>Westerlund</a:t>
            </a:r>
            <a:r>
              <a:rPr lang="en-GB" dirty="0" smtClean="0">
                <a:solidFill>
                  <a:srgbClr val="FF0000"/>
                </a:solidFill>
              </a:rPr>
              <a:t> and Lundquist</a:t>
            </a:r>
            <a:endParaRPr lang="en-US" dirty="0"/>
          </a:p>
        </p:txBody>
      </p:sp>
      <p:graphicFrame>
        <p:nvGraphicFramePr>
          <p:cNvPr id="3075" name="Platshållare för innehåll 9"/>
          <p:cNvGraphicFramePr>
            <a:graphicFrameLocks noChangeAspect="1"/>
          </p:cNvGraphicFramePr>
          <p:nvPr>
            <p:ph idx="1"/>
          </p:nvPr>
        </p:nvGraphicFramePr>
        <p:xfrm>
          <a:off x="304800" y="1666875"/>
          <a:ext cx="7467600" cy="5172075"/>
        </p:xfrm>
        <a:graphic>
          <a:graphicData uri="http://schemas.openxmlformats.org/presentationml/2006/ole">
            <p:oleObj spid="_x0000_s3075" name="Document" r:id="rId4" imgW="7109947" imgH="4936596" progId="Word.Document.12">
              <p:embed/>
            </p:oleObj>
          </a:graphicData>
        </a:graphic>
      </p:graphicFrame>
      <p:sp>
        <p:nvSpPr>
          <p:cNvPr id="6" name="textruta 5"/>
          <p:cNvSpPr txBox="1"/>
          <p:nvPr/>
        </p:nvSpPr>
        <p:spPr>
          <a:xfrm>
            <a:off x="7092280" y="6237312"/>
            <a:ext cx="1944216" cy="646331"/>
          </a:xfrm>
          <a:prstGeom prst="rect">
            <a:avLst/>
          </a:prstGeom>
          <a:noFill/>
        </p:spPr>
        <p:txBody>
          <a:bodyPr wrap="square" rtlCol="0">
            <a:spAutoFit/>
          </a:bodyPr>
          <a:lstStyle/>
          <a:p>
            <a:endParaRPr lang="sv-SE" b="1" dirty="0" smtClean="0">
              <a:solidFill>
                <a:srgbClr val="FF0000"/>
              </a:solidFill>
            </a:endParaRPr>
          </a:p>
          <a:p>
            <a:r>
              <a:rPr lang="sv-SE" b="1" dirty="0" smtClean="0">
                <a:solidFill>
                  <a:srgbClr val="FF0000"/>
                </a:solidFill>
              </a:rPr>
              <a:t>The full version</a:t>
            </a:r>
            <a:endParaRPr lang="en-US" b="1" dirty="0">
              <a:solidFill>
                <a:srgbClr val="FF0000"/>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alleri">
  <a:themeElements>
    <a:clrScheme name="Galleri">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Galleri">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Galleri">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578</TotalTime>
  <Words>2473</Words>
  <Application>Microsoft Office PowerPoint</Application>
  <PresentationFormat>Bildspel på skärmen (4:3)</PresentationFormat>
  <Paragraphs>166</Paragraphs>
  <Slides>25</Slides>
  <Notes>11</Notes>
  <HiddenSlides>0</HiddenSlides>
  <MMClips>0</MMClips>
  <ScaleCrop>false</ScaleCrop>
  <HeadingPairs>
    <vt:vector size="6" baseType="variant">
      <vt:variant>
        <vt:lpstr>Tema</vt:lpstr>
      </vt:variant>
      <vt:variant>
        <vt:i4>1</vt:i4>
      </vt:variant>
      <vt:variant>
        <vt:lpstr>Serverprogram för OLE-inbäddning</vt:lpstr>
      </vt:variant>
      <vt:variant>
        <vt:i4>1</vt:i4>
      </vt:variant>
      <vt:variant>
        <vt:lpstr>Bildrubriker</vt:lpstr>
      </vt:variant>
      <vt:variant>
        <vt:i4>25</vt:i4>
      </vt:variant>
    </vt:vector>
  </HeadingPairs>
  <TitlesOfParts>
    <vt:vector size="27" baseType="lpstr">
      <vt:lpstr>Galleri</vt:lpstr>
      <vt:lpstr>Document</vt:lpstr>
      <vt:lpstr>Using Sustainability Criteria for Biofuels in a Legal Context</vt:lpstr>
      <vt:lpstr>Sustainability</vt:lpstr>
      <vt:lpstr>Sustainable Biofuels</vt:lpstr>
      <vt:lpstr>Evgenia’s Research?</vt:lpstr>
      <vt:lpstr>Applying a Theoretical Model</vt:lpstr>
      <vt:lpstr>The Legal Operationalization Model of Westerlund</vt:lpstr>
      <vt:lpstr>The Implementation Steering Model of Lundquist</vt:lpstr>
      <vt:lpstr>Combining the Models of Westerlund and Lundquist</vt:lpstr>
      <vt:lpstr>Combining the Models of Westerlund and Lundquist</vt:lpstr>
      <vt:lpstr>Reflections over the Combined Model</vt:lpstr>
      <vt:lpstr>Reflections over the Combined Model</vt:lpstr>
      <vt:lpstr>Empirical Example: EU Framework for Transport Biofuels</vt:lpstr>
      <vt:lpstr>Sustainability Criteria in Directive 2009/28/EC, Art. 17</vt:lpstr>
      <vt:lpstr>Control Mechanisms</vt:lpstr>
      <vt:lpstr>Article 18.3 </vt:lpstr>
      <vt:lpstr>Bild 16</vt:lpstr>
      <vt:lpstr>Discussion of the EU Approach to Control  the Fulfilment of the Sustainability Criteria</vt:lpstr>
      <vt:lpstr>Strong Sides </vt:lpstr>
      <vt:lpstr>Strong Sides, cont.</vt:lpstr>
      <vt:lpstr>Strong Sides, cont.</vt:lpstr>
      <vt:lpstr>Weak Sides</vt:lpstr>
      <vt:lpstr>Preliminary Conclusions</vt:lpstr>
      <vt:lpstr>Conclusions</vt:lpstr>
      <vt:lpstr>Other Conclusions</vt:lpstr>
      <vt:lpstr>Thank You for Your Attention!</vt:lpstr>
    </vt:vector>
  </TitlesOfParts>
  <Company>Juridiska Fakulteten vid Lunds Universitet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Bild 1</dc:title>
  <dc:creator>evgeniap</dc:creator>
  <cp:lastModifiedBy>evgeniap</cp:lastModifiedBy>
  <cp:revision>103</cp:revision>
  <dcterms:created xsi:type="dcterms:W3CDTF">2012-11-09T11:10:57Z</dcterms:created>
  <dcterms:modified xsi:type="dcterms:W3CDTF">2013-05-02T16:08:17Z</dcterms:modified>
</cp:coreProperties>
</file>