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1"/>
  </p:notesMasterIdLst>
  <p:sldIdLst>
    <p:sldId id="266" r:id="rId2"/>
    <p:sldId id="262" r:id="rId3"/>
    <p:sldId id="265" r:id="rId4"/>
    <p:sldId id="278" r:id="rId5"/>
    <p:sldId id="267" r:id="rId6"/>
    <p:sldId id="257" r:id="rId7"/>
    <p:sldId id="258" r:id="rId8"/>
    <p:sldId id="270" r:id="rId9"/>
    <p:sldId id="261" r:id="rId10"/>
    <p:sldId id="259" r:id="rId11"/>
    <p:sldId id="260" r:id="rId12"/>
    <p:sldId id="269" r:id="rId13"/>
    <p:sldId id="271" r:id="rId14"/>
    <p:sldId id="272" r:id="rId15"/>
    <p:sldId id="273" r:id="rId16"/>
    <p:sldId id="274" r:id="rId17"/>
    <p:sldId id="275" r:id="rId18"/>
    <p:sldId id="276" r:id="rId19"/>
    <p:sldId id="277" r:id="rId20"/>
  </p:sldIdLst>
  <p:sldSz cx="9144000" cy="6858000" type="screen4x3"/>
  <p:notesSz cx="6858000" cy="9144000"/>
  <p:defaultTextStyle>
    <a:defPPr>
      <a:defRPr lang="da-DK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2514" y="-10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a-DK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da-DK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a-DK" smtClean="0"/>
              <a:t>Klik for at redigere teksttypografierne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a-DK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0BC2555-9A8D-4F01-9AFD-84D01CF6290A}" type="slidenum">
              <a:rPr lang="da-DK"/>
              <a:pPr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xmlns="" val="101414604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F92D4EF-813E-4619-A536-D1C7A0C3FD2C}" type="slidenum">
              <a:rPr lang="da-DK"/>
              <a:pPr/>
              <a:t>6</a:t>
            </a:fld>
            <a:endParaRPr lang="da-DK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FFDE2CE-F1B7-4FD2-8D58-9367EB54F73C}" type="slidenum">
              <a:rPr lang="da-DK"/>
              <a:pPr/>
              <a:t>7</a:t>
            </a:fld>
            <a:endParaRPr lang="da-DK"/>
          </a:p>
        </p:txBody>
      </p:sp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2DBB36D-152A-4D3A-80C2-2929123EDE17}" type="slidenum">
              <a:rPr lang="da-DK"/>
              <a:pPr/>
              <a:t>9</a:t>
            </a:fld>
            <a:endParaRPr lang="da-DK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C15DD63-905A-4983-95A2-8BB88AA9DF58}" type="slidenum">
              <a:rPr lang="da-DK"/>
              <a:pPr/>
              <a:t>10</a:t>
            </a:fld>
            <a:endParaRPr lang="da-DK"/>
          </a:p>
        </p:txBody>
      </p:sp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A822D7D-2A2B-4392-9CC4-DBB7A16FAE38}" type="slidenum">
              <a:rPr lang="da-DK"/>
              <a:pPr/>
              <a:t>11</a:t>
            </a:fld>
            <a:endParaRPr lang="da-DK"/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7171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400">
                <a:latin typeface="Times New Roman" charset="0"/>
              </a:endParaRPr>
            </a:p>
          </p:txBody>
        </p:sp>
        <p:grpSp>
          <p:nvGrpSpPr>
            <p:cNvPr id="7172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7173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latin typeface="Times New Roman" charset="0"/>
                </a:endParaRPr>
              </a:p>
            </p:txBody>
          </p:sp>
          <p:sp>
            <p:nvSpPr>
              <p:cNvPr id="7174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latin typeface="Times New Roman" charset="0"/>
                </a:endParaRPr>
              </a:p>
            </p:txBody>
          </p:sp>
          <p:sp>
            <p:nvSpPr>
              <p:cNvPr id="7175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7176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7177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latin typeface="Times New Roman" charset="0"/>
                </a:endParaRPr>
              </a:p>
            </p:txBody>
          </p:sp>
          <p:sp>
            <p:nvSpPr>
              <p:cNvPr id="7178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7179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800"/>
            </a:lvl1pPr>
          </a:lstStyle>
          <a:p>
            <a:r>
              <a:rPr lang="da-DK"/>
              <a:t>Klik for at redigere titeltypografi i masteren</a:t>
            </a:r>
          </a:p>
        </p:txBody>
      </p:sp>
      <p:sp>
        <p:nvSpPr>
          <p:cNvPr id="7180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da-DK"/>
              <a:t>Klik for at redigere undertiteltypografien i masteren</a:t>
            </a:r>
          </a:p>
        </p:txBody>
      </p:sp>
      <p:sp>
        <p:nvSpPr>
          <p:cNvPr id="7181" name="Rectangle 13"/>
          <p:cNvSpPr>
            <a:spLocks noGrp="1" noChangeArrowheads="1"/>
          </p:cNvSpPr>
          <p:nvPr>
            <p:ph type="dt" sz="half" idx="2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da-DK"/>
          </a:p>
        </p:txBody>
      </p:sp>
      <p:sp>
        <p:nvSpPr>
          <p:cNvPr id="7182" name="Rectangle 14"/>
          <p:cNvSpPr>
            <a:spLocks noGrp="1" noChangeArrowheads="1"/>
          </p:cNvSpPr>
          <p:nvPr>
            <p:ph type="ftr" sz="quarter" idx="3"/>
          </p:nvPr>
        </p:nvSpPr>
        <p:spPr>
          <a:xfrm>
            <a:off x="3354388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da-DK"/>
          </a:p>
        </p:txBody>
      </p:sp>
      <p:sp>
        <p:nvSpPr>
          <p:cNvPr id="7183" name="Rectangle 1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1CF7C688-736D-4EBB-A991-33DF2A0701AE}" type="slidenum">
              <a:rPr lang="da-DK"/>
              <a:pPr/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a-DK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a-DK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6AA46D-0258-4310-8B33-9524D06542B5}" type="slidenum">
              <a:rPr lang="da-DK"/>
              <a:pPr/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5853112"/>
          </a:xfrm>
        </p:spPr>
        <p:txBody>
          <a:bodyPr vert="eaVert"/>
          <a:lstStyle/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5853112"/>
          </a:xfrm>
        </p:spPr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a-DK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a-DK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85621D-09BF-47E1-A505-85C9046F2CED}" type="slidenum">
              <a:rPr lang="da-DK"/>
              <a:pPr/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a-DK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a-DK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9E7D2E-ACF5-4474-A470-A605D66F9F1A}" type="slidenum">
              <a:rPr lang="da-DK"/>
              <a:pPr/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a-DK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a-DK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9F1358-31B7-4160-836B-A695B82B4CD6}" type="slidenum">
              <a:rPr lang="da-DK"/>
              <a:pPr/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a-DK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a-DK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5E0C52-7827-42AE-8261-CA5EC952A7FB}" type="slidenum">
              <a:rPr lang="da-DK"/>
              <a:pPr/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/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a-DK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a-DK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55CCF3-A7EE-4953-B7FB-BCA8A50B0176}" type="slidenum">
              <a:rPr lang="da-DK"/>
              <a:pPr/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a-DK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a-DK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7CBA28-5C8B-445E-B3C6-FFA2E30933BF}" type="slidenum">
              <a:rPr lang="da-DK"/>
              <a:pPr/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a-DK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a-DK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5568AC-11CB-46A4-854B-16701B4DC100}" type="slidenum">
              <a:rPr lang="da-DK"/>
              <a:pPr/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en-US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a-DK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a-DK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35319C-5BBD-4967-9867-BD1E20336C57}" type="slidenum">
              <a:rPr lang="da-DK"/>
              <a:pPr/>
              <a:t>‹#›</a:t>
            </a:fld>
            <a:endParaRPr lang="da-D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en-US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a-DK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a-DK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F82BE6-77B3-4AE0-B6CC-FBAADD3C565B}" type="slidenum">
              <a:rPr lang="da-DK"/>
              <a:pPr/>
              <a:t>‹#›</a:t>
            </a:fld>
            <a:endParaRPr lang="da-D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6147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400">
                <a:latin typeface="Times New Roman" charset="0"/>
              </a:endParaRPr>
            </a:p>
          </p:txBody>
        </p:sp>
        <p:grpSp>
          <p:nvGrpSpPr>
            <p:cNvPr id="6148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6149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latin typeface="Times New Roman" charset="0"/>
                </a:endParaRPr>
              </a:p>
            </p:txBody>
          </p:sp>
          <p:sp>
            <p:nvSpPr>
              <p:cNvPr id="6150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615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a-DK" smtClean="0"/>
              <a:t>Klik for at redigere titeltypografi i masteren</a:t>
            </a:r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a-DK" smtClean="0"/>
              <a:t>Klik for at redigere teksttypografierne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</a:p>
        </p:txBody>
      </p:sp>
      <p:sp>
        <p:nvSpPr>
          <p:cNvPr id="6153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51575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endParaRPr lang="da-DK"/>
          </a:p>
        </p:txBody>
      </p:sp>
      <p:sp>
        <p:nvSpPr>
          <p:cNvPr id="6154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da-DK"/>
          </a:p>
        </p:txBody>
      </p:sp>
      <p:sp>
        <p:nvSpPr>
          <p:cNvPr id="6155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4502F4CE-2E64-4D59-8CFA-57B0F6BB7474}" type="slidenum">
              <a:rPr lang="da-DK"/>
              <a:pPr/>
              <a:t>‹#›</a:t>
            </a:fld>
            <a:endParaRPr lang="da-DK"/>
          </a:p>
        </p:txBody>
      </p:sp>
      <p:sp>
        <p:nvSpPr>
          <p:cNvPr id="6156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6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3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v-SE" dirty="0" smtClean="0"/>
              <a:t>Kvinnlig och manlig syn på lärande under forskarutbildningen</a:t>
            </a:r>
            <a:endParaRPr lang="en-US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v-SE" dirty="0" smtClean="0"/>
              <a:t>En kvalitativ undersökning bland doktorander från Sverige och Danmark</a:t>
            </a:r>
          </a:p>
          <a:p>
            <a:r>
              <a:rPr lang="sv-SE" dirty="0" smtClean="0"/>
              <a:t>2012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a-DK" sz="3800" dirty="0"/>
              <a:t>Metodediskussion - informantgruppen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da-DK" sz="2400" dirty="0" smtClean="0"/>
              <a:t>Deltagarna </a:t>
            </a:r>
            <a:r>
              <a:rPr lang="da-DK" sz="2400" dirty="0"/>
              <a:t>kom </a:t>
            </a:r>
            <a:r>
              <a:rPr lang="da-DK" sz="2400" dirty="0" smtClean="0"/>
              <a:t>från olika institutioner, forskningsgrupper samt länder. Både en styrka samt svaghet i vår studie.</a:t>
            </a:r>
            <a:endParaRPr lang="da-DK" sz="2400" dirty="0"/>
          </a:p>
          <a:p>
            <a:pPr>
              <a:lnSpc>
                <a:spcPct val="80000"/>
              </a:lnSpc>
            </a:pPr>
            <a:r>
              <a:rPr lang="da-DK" sz="2400" dirty="0" smtClean="0"/>
              <a:t>Styrka:</a:t>
            </a:r>
            <a:endParaRPr lang="da-DK" sz="2400" dirty="0"/>
          </a:p>
          <a:p>
            <a:pPr lvl="1">
              <a:lnSpc>
                <a:spcPct val="80000"/>
              </a:lnSpc>
            </a:pPr>
            <a:r>
              <a:rPr lang="da-DK" sz="2200" dirty="0"/>
              <a:t>I kvalitativ </a:t>
            </a:r>
            <a:r>
              <a:rPr lang="da-DK" sz="2200" dirty="0" smtClean="0"/>
              <a:t>forskning är </a:t>
            </a:r>
            <a:r>
              <a:rPr lang="da-DK" sz="2200" dirty="0"/>
              <a:t>bredden i variationen </a:t>
            </a:r>
            <a:r>
              <a:rPr lang="da-DK" sz="2200" dirty="0" smtClean="0"/>
              <a:t>bland deltagare </a:t>
            </a:r>
            <a:r>
              <a:rPr lang="da-DK" sz="2200" dirty="0"/>
              <a:t>en </a:t>
            </a:r>
            <a:r>
              <a:rPr lang="da-DK" sz="2200" dirty="0" smtClean="0"/>
              <a:t>styrka</a:t>
            </a:r>
            <a:endParaRPr lang="da-DK" sz="2200" dirty="0"/>
          </a:p>
          <a:p>
            <a:pPr lvl="1">
              <a:lnSpc>
                <a:spcPct val="80000"/>
              </a:lnSpc>
            </a:pPr>
            <a:r>
              <a:rPr lang="da-DK" sz="2200" dirty="0"/>
              <a:t>I kvalitativ </a:t>
            </a:r>
            <a:r>
              <a:rPr lang="da-DK" sz="2200" dirty="0" smtClean="0"/>
              <a:t>forskning är </a:t>
            </a:r>
            <a:r>
              <a:rPr lang="da-DK" sz="2200" dirty="0"/>
              <a:t>det en </a:t>
            </a:r>
            <a:r>
              <a:rPr lang="da-DK" sz="2200" dirty="0" smtClean="0"/>
              <a:t>styrka, att deltagarna </a:t>
            </a:r>
            <a:r>
              <a:rPr lang="da-DK" sz="2200" dirty="0"/>
              <a:t>har </a:t>
            </a:r>
            <a:r>
              <a:rPr lang="da-DK" sz="2200" dirty="0" smtClean="0"/>
              <a:t>erfarenhet inom det ämnet det forskas inom samt att de kan uttrycka sig verbalt. </a:t>
            </a:r>
            <a:endParaRPr lang="da-DK" sz="2200" dirty="0"/>
          </a:p>
          <a:p>
            <a:pPr>
              <a:lnSpc>
                <a:spcPct val="80000"/>
              </a:lnSpc>
            </a:pPr>
            <a:r>
              <a:rPr lang="da-DK" sz="2400" dirty="0" smtClean="0"/>
              <a:t>Svaghet:</a:t>
            </a:r>
            <a:endParaRPr lang="da-DK" sz="2400" dirty="0"/>
          </a:p>
          <a:p>
            <a:pPr lvl="1"/>
            <a:r>
              <a:rPr lang="da-DK" sz="2000" dirty="0" smtClean="0"/>
              <a:t>Stora </a:t>
            </a:r>
            <a:r>
              <a:rPr lang="da-DK" sz="2000" dirty="0"/>
              <a:t>kulturella </a:t>
            </a:r>
            <a:r>
              <a:rPr lang="da-DK" sz="2000" dirty="0" smtClean="0"/>
              <a:t>skillnader (ämnen, bakgrund, ursprungsland, personlighet, kön) </a:t>
            </a:r>
          </a:p>
          <a:p>
            <a:pPr lvl="1"/>
            <a:r>
              <a:rPr lang="sv-SE" sz="2000" dirty="0" smtClean="0"/>
              <a:t>Få män i studien- svårt att fånga ev. genusperspektiv</a:t>
            </a:r>
            <a:r>
              <a:rPr lang="sv-SE" sz="2000" dirty="0"/>
              <a:t/>
            </a:r>
            <a:br>
              <a:rPr lang="sv-SE" sz="2000" dirty="0"/>
            </a:br>
            <a:endParaRPr lang="da-DK" sz="2200" dirty="0"/>
          </a:p>
          <a:p>
            <a:pPr>
              <a:lnSpc>
                <a:spcPct val="80000"/>
              </a:lnSpc>
            </a:pPr>
            <a:endParaRPr lang="da-DK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100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1000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1000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1000"/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1000"/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a-DK" sz="4000" dirty="0" smtClean="0"/>
              <a:t>Metoddiskussion </a:t>
            </a:r>
            <a:r>
              <a:rPr lang="da-DK" sz="4000" dirty="0"/>
              <a:t>- </a:t>
            </a:r>
            <a:r>
              <a:rPr lang="da-DK" sz="4000" dirty="0" smtClean="0"/>
              <a:t>forskargruppen</a:t>
            </a:r>
            <a:endParaRPr lang="da-DK" sz="4000" dirty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da-DK" sz="2000" dirty="0" smtClean="0"/>
              <a:t>Forskargruppen </a:t>
            </a:r>
            <a:r>
              <a:rPr lang="da-DK" sz="2000" dirty="0"/>
              <a:t>består </a:t>
            </a:r>
            <a:r>
              <a:rPr lang="da-DK" sz="2000" dirty="0" smtClean="0"/>
              <a:t>av </a:t>
            </a:r>
            <a:r>
              <a:rPr lang="da-DK" sz="2000" dirty="0"/>
              <a:t>tre </a:t>
            </a:r>
            <a:r>
              <a:rPr lang="da-DK" sz="2000" dirty="0" smtClean="0"/>
              <a:t>kvinnliga </a:t>
            </a:r>
            <a:r>
              <a:rPr lang="da-DK" sz="2000" dirty="0"/>
              <a:t>doktorander </a:t>
            </a:r>
            <a:r>
              <a:rPr lang="da-DK" sz="2000" dirty="0" smtClean="0"/>
              <a:t>med olika professionella samt kulturella bakgrunder. </a:t>
            </a:r>
          </a:p>
          <a:p>
            <a:pPr>
              <a:lnSpc>
                <a:spcPct val="90000"/>
              </a:lnSpc>
            </a:pPr>
            <a:endParaRPr lang="da-DK" sz="2000" dirty="0"/>
          </a:p>
          <a:p>
            <a:pPr>
              <a:lnSpc>
                <a:spcPct val="90000"/>
              </a:lnSpc>
            </a:pPr>
            <a:r>
              <a:rPr lang="da-DK" sz="2000" dirty="0" smtClean="0"/>
              <a:t>Olika erfarenhet av kvalitativ </a:t>
            </a:r>
            <a:r>
              <a:rPr lang="da-DK" sz="2000" dirty="0"/>
              <a:t>forskning </a:t>
            </a:r>
            <a:r>
              <a:rPr lang="da-DK" sz="2000" dirty="0" smtClean="0"/>
              <a:t>och intervjuer. </a:t>
            </a:r>
          </a:p>
          <a:p>
            <a:pPr>
              <a:lnSpc>
                <a:spcPct val="90000"/>
              </a:lnSpc>
            </a:pPr>
            <a:endParaRPr lang="da-DK" sz="2000" dirty="0"/>
          </a:p>
          <a:p>
            <a:pPr>
              <a:lnSpc>
                <a:spcPct val="90000"/>
              </a:lnSpc>
            </a:pPr>
            <a:r>
              <a:rPr lang="da-DK" sz="2000" dirty="0" smtClean="0"/>
              <a:t>Intervjuteknik är ett hantverk som tränas upp. </a:t>
            </a:r>
          </a:p>
          <a:p>
            <a:pPr>
              <a:lnSpc>
                <a:spcPct val="90000"/>
              </a:lnSpc>
            </a:pPr>
            <a:endParaRPr lang="da-DK" sz="2000" dirty="0"/>
          </a:p>
          <a:p>
            <a:pPr>
              <a:lnSpc>
                <a:spcPct val="90000"/>
              </a:lnSpc>
            </a:pPr>
            <a:r>
              <a:rPr lang="da-DK" sz="2000" dirty="0"/>
              <a:t>Vi har </a:t>
            </a:r>
            <a:r>
              <a:rPr lang="da-DK" sz="2000" dirty="0" smtClean="0"/>
              <a:t>inte agerat observatörer </a:t>
            </a:r>
            <a:r>
              <a:rPr lang="da-DK" sz="2000" dirty="0"/>
              <a:t>på </a:t>
            </a:r>
            <a:r>
              <a:rPr lang="da-DK" sz="2000" dirty="0" smtClean="0"/>
              <a:t>varandras intervjuer och således inte kunnat ge feedback eller justera intervju tekniken. </a:t>
            </a:r>
            <a:endParaRPr lang="da-DK" sz="2000" dirty="0"/>
          </a:p>
          <a:p>
            <a:pPr>
              <a:lnSpc>
                <a:spcPct val="90000"/>
              </a:lnSpc>
            </a:pPr>
            <a:endParaRPr lang="da-DK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v-SE" dirty="0" smtClean="0"/>
              <a:t>Diskussion av resultaten</a:t>
            </a:r>
            <a:endParaRPr lang="en-US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v-SE" dirty="0" smtClean="0"/>
              <a:t>1. Miljö för lärande</a:t>
            </a:r>
            <a:endParaRPr lang="sv-SE" dirty="0"/>
          </a:p>
          <a:p>
            <a:pPr lvl="0"/>
            <a:endParaRPr lang="da-DK" sz="20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da-DK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Interaktion </a:t>
            </a:r>
            <a:r>
              <a:rPr lang="da-DK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med </a:t>
            </a:r>
            <a:r>
              <a:rPr lang="da-DK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andra PhD studerande gav en känsla av lärandeutbyte utöver den sociala biten</a:t>
            </a:r>
          </a:p>
          <a:p>
            <a:pPr marL="0" indent="0">
              <a:buNone/>
            </a:pPr>
            <a:r>
              <a:rPr lang="da-DK" sz="2000" dirty="0" smtClean="0"/>
              <a:t>	</a:t>
            </a:r>
            <a:r>
              <a:rPr lang="da-DK" sz="2000" i="1" dirty="0" smtClean="0"/>
              <a:t>”</a:t>
            </a:r>
            <a:r>
              <a:rPr lang="da-DK" sz="2000" i="1" dirty="0"/>
              <a:t>Jag är bland andra forskare och kan dra nytta av deras </a:t>
            </a:r>
            <a:r>
              <a:rPr lang="da-DK" sz="2000" i="1" dirty="0" smtClean="0"/>
              <a:t>	erfarenhet</a:t>
            </a:r>
            <a:r>
              <a:rPr lang="da-DK" sz="2000" i="1" dirty="0"/>
              <a:t>. Det är motiverende”.</a:t>
            </a:r>
            <a:endParaRPr lang="en-US" sz="2000" i="1" dirty="0"/>
          </a:p>
          <a:p>
            <a:pPr lvl="0"/>
            <a:endParaRPr lang="en-US" sz="2000" i="1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lvl="0" indent="0">
              <a:buNone/>
            </a:pPr>
            <a:r>
              <a:rPr lang="da-DK" sz="200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”Även om vi inte studerar inom samma ämen, så bidrar 	detta till ett lärandeutbyte”.</a:t>
            </a:r>
            <a:endParaRPr lang="en-US" sz="2000" i="1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endParaRPr lang="da-DK" sz="2000" dirty="0" smtClean="0"/>
          </a:p>
          <a:p>
            <a:pPr lvl="0"/>
            <a:r>
              <a:rPr lang="da-DK" sz="2000" dirty="0" smtClean="0"/>
              <a:t>Undervisning gav inspiration till eget lärande</a:t>
            </a:r>
          </a:p>
          <a:p>
            <a:pPr marL="0" lvl="0" indent="0">
              <a:buNone/>
            </a:pPr>
            <a:r>
              <a:rPr lang="da-DK" sz="2000" dirty="0" smtClean="0"/>
              <a:t>	</a:t>
            </a:r>
            <a:r>
              <a:rPr lang="da-DK" sz="2000" i="1" dirty="0" smtClean="0"/>
              <a:t>”Tappar lust att bara sitta själv. Det är kul att undervisa”.</a:t>
            </a:r>
            <a:endParaRPr lang="en-US" sz="2000" i="1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v-SE" dirty="0" smtClean="0"/>
              <a:t>Diskussion av resultaten</a:t>
            </a:r>
            <a:endParaRPr lang="en-US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914400" y="1556792"/>
            <a:ext cx="7772400" cy="5040560"/>
          </a:xfrm>
        </p:spPr>
        <p:txBody>
          <a:bodyPr/>
          <a:lstStyle/>
          <a:p>
            <a:pPr marL="0" indent="0">
              <a:buNone/>
            </a:pPr>
            <a:r>
              <a:rPr lang="sv-SE" dirty="0" smtClean="0"/>
              <a:t>2. </a:t>
            </a:r>
            <a:r>
              <a:rPr lang="sv-SE" dirty="0"/>
              <a:t>U</a:t>
            </a:r>
            <a:r>
              <a:rPr lang="sv-SE" dirty="0" smtClean="0"/>
              <a:t>pplevelse av avhandlingsskrivandet</a:t>
            </a:r>
          </a:p>
          <a:p>
            <a:r>
              <a:rPr lang="sv-SE" sz="2000" dirty="0" smtClean="0"/>
              <a:t>Tid </a:t>
            </a:r>
            <a:r>
              <a:rPr lang="sv-SE" sz="2000" dirty="0" smtClean="0"/>
              <a:t>för lärande </a:t>
            </a:r>
            <a:endParaRPr lang="sv-SE" sz="2000" dirty="0" smtClean="0"/>
          </a:p>
          <a:p>
            <a:pPr>
              <a:buNone/>
            </a:pPr>
            <a:endParaRPr lang="sv-SE" sz="2000" dirty="0" smtClean="0"/>
          </a:p>
          <a:p>
            <a:pPr marL="0" indent="0">
              <a:buNone/>
            </a:pPr>
            <a:r>
              <a:rPr lang="da-DK" sz="2000" dirty="0" smtClean="0"/>
              <a:t>	”</a:t>
            </a:r>
            <a:r>
              <a:rPr lang="da-DK" sz="2000" i="1" dirty="0"/>
              <a:t>Jeg har fått stor respekt for PhD utbildningen och den 	stora självständigheten som ligger i </a:t>
            </a:r>
            <a:r>
              <a:rPr lang="da-DK" sz="2000" i="1" dirty="0" smtClean="0"/>
              <a:t>utbildningen.”</a:t>
            </a:r>
            <a:endParaRPr lang="en-US" sz="2000" i="1" dirty="0"/>
          </a:p>
          <a:p>
            <a:pPr marL="0" indent="0">
              <a:buNone/>
            </a:pPr>
            <a:r>
              <a:rPr lang="sv-SE" sz="2000" i="1" dirty="0"/>
              <a:t>	”Utmanande, frustrerande ibland, roligt när det fungerar</a:t>
            </a:r>
            <a:r>
              <a:rPr lang="sv-SE" sz="2000" dirty="0" smtClean="0"/>
              <a:t>”.</a:t>
            </a:r>
          </a:p>
          <a:p>
            <a:pPr marL="0" indent="0">
              <a:buNone/>
            </a:pPr>
            <a:endParaRPr lang="sv-SE" sz="2000" dirty="0"/>
          </a:p>
          <a:p>
            <a:r>
              <a:rPr lang="sv-SE" sz="2000" dirty="0" err="1" smtClean="0"/>
              <a:t>Stepstone</a:t>
            </a:r>
            <a:r>
              <a:rPr lang="sv-SE" sz="2000" dirty="0" smtClean="0"/>
              <a:t> </a:t>
            </a:r>
            <a:r>
              <a:rPr lang="sv-SE" sz="2000" dirty="0" smtClean="0"/>
              <a:t>för </a:t>
            </a:r>
            <a:r>
              <a:rPr lang="sv-SE" sz="2000" dirty="0" smtClean="0"/>
              <a:t>karriären</a:t>
            </a:r>
          </a:p>
          <a:p>
            <a:pPr>
              <a:buNone/>
            </a:pPr>
            <a:endParaRPr lang="sv-SE" sz="2000" dirty="0" smtClean="0"/>
          </a:p>
          <a:p>
            <a:pPr lvl="1"/>
            <a:r>
              <a:rPr lang="sv-SE" sz="1800" dirty="0" smtClean="0">
                <a:ea typeface="+mn-ea"/>
              </a:rPr>
              <a:t>Industrin</a:t>
            </a:r>
          </a:p>
          <a:p>
            <a:pPr lvl="1"/>
            <a:r>
              <a:rPr lang="sv-SE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Stanna inom akademin</a:t>
            </a:r>
          </a:p>
          <a:p>
            <a:pPr marL="457200" lvl="1" indent="0">
              <a:buNone/>
            </a:pPr>
            <a:r>
              <a:rPr lang="da-DK" sz="1800" dirty="0" smtClean="0"/>
              <a:t>	</a:t>
            </a:r>
            <a:r>
              <a:rPr lang="da-DK" sz="2000" i="1" dirty="0" smtClean="0"/>
              <a:t>”Jeg </a:t>
            </a:r>
            <a:r>
              <a:rPr lang="da-DK" sz="2000" i="1" dirty="0"/>
              <a:t>ser mig </a:t>
            </a:r>
            <a:r>
              <a:rPr lang="da-DK" sz="2000" i="1" dirty="0" smtClean="0"/>
              <a:t>själv </a:t>
            </a:r>
            <a:r>
              <a:rPr lang="da-DK" sz="2000" i="1" dirty="0"/>
              <a:t>som en </a:t>
            </a:r>
            <a:r>
              <a:rPr lang="da-DK" sz="2000" i="1" dirty="0" smtClean="0"/>
              <a:t>forskare </a:t>
            </a:r>
            <a:r>
              <a:rPr lang="da-DK" sz="2000" i="1" dirty="0"/>
              <a:t>i </a:t>
            </a:r>
            <a:r>
              <a:rPr lang="da-DK" sz="2000" i="1" dirty="0" smtClean="0"/>
              <a:t>framtiden.” </a:t>
            </a:r>
            <a:r>
              <a:rPr lang="da-DK" sz="200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</a:t>
            </a:r>
            <a:endParaRPr lang="da-DK" sz="2000" i="1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2">
              <a:buNone/>
            </a:pPr>
            <a:r>
              <a:rPr lang="sv-SE" sz="2000" i="1" dirty="0" smtClean="0"/>
              <a:t>”Jättespännande</a:t>
            </a:r>
            <a:r>
              <a:rPr lang="sv-SE" sz="2000" i="1" dirty="0" smtClean="0"/>
              <a:t>, intressant, inte något onödigt</a:t>
            </a:r>
            <a:r>
              <a:rPr lang="sv-SE" sz="2000" i="1" dirty="0" smtClean="0"/>
              <a:t>.”</a:t>
            </a:r>
            <a:endParaRPr lang="sv-SE" sz="2000" i="1" dirty="0" smtClean="0"/>
          </a:p>
          <a:p>
            <a:pPr lvl="2">
              <a:buNone/>
            </a:pPr>
            <a:r>
              <a:rPr lang="sv-SE" sz="2000" i="1" dirty="0" smtClean="0"/>
              <a:t>”Utmanande</a:t>
            </a:r>
            <a:r>
              <a:rPr lang="sv-SE" sz="2000" i="1" dirty="0" smtClean="0"/>
              <a:t>, frustrerande ibland, roligt när det fungerar</a:t>
            </a:r>
            <a:r>
              <a:rPr lang="sv-SE" sz="2000" i="1" dirty="0" smtClean="0"/>
              <a:t>.”</a:t>
            </a:r>
            <a:endParaRPr lang="sv-SE" sz="2000" i="1" dirty="0" smtClean="0"/>
          </a:p>
          <a:p>
            <a:pPr marL="457200" lvl="1" indent="0">
              <a:buNone/>
            </a:pPr>
            <a:endParaRPr lang="en-US" sz="18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v-SE" dirty="0" smtClean="0"/>
              <a:t>Diskussion av resultaten</a:t>
            </a:r>
            <a:endParaRPr lang="en-US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914400" y="1600200"/>
            <a:ext cx="7772400" cy="4781128"/>
          </a:xfrm>
        </p:spPr>
        <p:txBody>
          <a:bodyPr/>
          <a:lstStyle/>
          <a:p>
            <a:pPr marL="0" indent="0">
              <a:buNone/>
            </a:pPr>
            <a:r>
              <a:rPr lang="sv-SE" dirty="0" smtClean="0"/>
              <a:t>3. Planering av forskarutbildningen, tidsplaner</a:t>
            </a:r>
          </a:p>
          <a:p>
            <a:pPr lvl="0"/>
            <a:endParaRPr lang="da-DK" sz="20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a-DK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Några studenter uttryckte en vilja att skapa en tidsplan för lärande</a:t>
            </a:r>
          </a:p>
          <a:p>
            <a:pPr marL="0" lvl="0" indent="0">
              <a:buNone/>
            </a:pPr>
            <a:r>
              <a:rPr lang="da-DK" sz="2000" dirty="0" smtClean="0"/>
              <a:t>	</a:t>
            </a:r>
            <a:r>
              <a:rPr lang="da-DK" sz="2000" i="1" dirty="0" smtClean="0"/>
              <a:t>”Jeg hade från </a:t>
            </a:r>
            <a:r>
              <a:rPr lang="da-DK" sz="2000" i="1" dirty="0"/>
              <a:t>starten </a:t>
            </a:r>
            <a:r>
              <a:rPr lang="da-DK" sz="2000" i="1" dirty="0" smtClean="0"/>
              <a:t>inte många förväntninger till vad 	jag skulle/ville lära mig”.</a:t>
            </a:r>
          </a:p>
          <a:p>
            <a:pPr marL="0" lvl="0" indent="0">
              <a:buNone/>
            </a:pPr>
            <a:endParaRPr lang="da-DK" sz="20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a-DK" sz="2000" dirty="0" smtClean="0"/>
              <a:t>Projektplanen ses mer som ett administrativt än </a:t>
            </a:r>
            <a:r>
              <a:rPr lang="da-DK" sz="2000" dirty="0" smtClean="0"/>
              <a:t>ett </a:t>
            </a:r>
            <a:r>
              <a:rPr lang="da-DK" sz="2000" dirty="0" smtClean="0"/>
              <a:t>lärande verktyg </a:t>
            </a:r>
          </a:p>
          <a:p>
            <a:pPr marL="0" indent="0">
              <a:buNone/>
            </a:pPr>
            <a:endParaRPr lang="da-DK" sz="2000" dirty="0" smtClean="0"/>
          </a:p>
          <a:p>
            <a:r>
              <a:rPr lang="da-DK" sz="2000" dirty="0" smtClean="0"/>
              <a:t>Handledaren har kompetensen att guida studenterna till att fördela tiden mellan forskning och lärande</a:t>
            </a:r>
          </a:p>
          <a:p>
            <a:pPr marL="0" lvl="0" indent="0">
              <a:buNone/>
            </a:pPr>
            <a:r>
              <a:rPr lang="da-DK" sz="2000" dirty="0" smtClean="0"/>
              <a:t>	</a:t>
            </a:r>
            <a:r>
              <a:rPr lang="da-DK" sz="2000" i="1" dirty="0" smtClean="0"/>
              <a:t>”Jag skulle </a:t>
            </a:r>
            <a:r>
              <a:rPr lang="da-DK" sz="2000" i="1" dirty="0"/>
              <a:t>ha planerat saker mycket </a:t>
            </a:r>
            <a:r>
              <a:rPr lang="da-DK" sz="2000" i="1" dirty="0" smtClean="0"/>
              <a:t>mer”.</a:t>
            </a:r>
            <a:endParaRPr lang="da-DK" sz="2000" i="1" dirty="0"/>
          </a:p>
          <a:p>
            <a:pPr marL="0" indent="0">
              <a:buNone/>
            </a:pPr>
            <a:endParaRPr lang="da-DK" sz="2000" dirty="0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v-SE" dirty="0" smtClean="0"/>
              <a:t>Diskussion av resultaten</a:t>
            </a:r>
            <a:endParaRPr lang="en-US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v-SE" dirty="0" smtClean="0"/>
              <a:t>4. Prioriterade aspekter i lärandet</a:t>
            </a:r>
          </a:p>
          <a:p>
            <a:endParaRPr lang="sv-SE" dirty="0"/>
          </a:p>
          <a:p>
            <a:pPr lvl="0"/>
            <a:r>
              <a:rPr lang="da-DK" sz="2000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Jeg har udviklet mig selv rigtig meget.</a:t>
            </a:r>
            <a:endParaRPr lang="en-US" sz="2000" i="1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da-DK" sz="2000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Har lært meget om kommunikation og om </a:t>
            </a:r>
            <a:r>
              <a:rPr lang="da-DK" sz="200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formidling.</a:t>
            </a:r>
            <a:endParaRPr lang="en-US" sz="2000" i="1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da-DK" sz="2000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Vil gerne lære mere statistik og mere kommunikation. </a:t>
            </a:r>
            <a:endParaRPr lang="en-US" sz="2000" i="1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sv-SE" sz="2000" i="1" dirty="0" smtClean="0"/>
              <a:t>Att välja bort, koncentrera, hitta på en ledtråd, skriva.</a:t>
            </a:r>
          </a:p>
          <a:p>
            <a:r>
              <a:rPr lang="sv-SE" sz="2000" i="1" dirty="0" smtClean="0"/>
              <a:t>Att läsa texter, vara kritisk, snabbt hitta kärnpunkten i en text.</a:t>
            </a:r>
          </a:p>
          <a:p>
            <a:r>
              <a:rPr lang="sv-SE" sz="2000" i="1" dirty="0" smtClean="0"/>
              <a:t>Att läsa, skriva och sakta jobba framåt.</a:t>
            </a:r>
            <a:endParaRPr lang="en-US" sz="2000" i="1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v-SE" dirty="0" smtClean="0"/>
              <a:t>Diskussion av resultaten</a:t>
            </a:r>
            <a:endParaRPr lang="en-US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v-SE" dirty="0" smtClean="0"/>
              <a:t>5. </a:t>
            </a:r>
            <a:r>
              <a:rPr lang="sv-SE" dirty="0"/>
              <a:t>S</a:t>
            </a:r>
            <a:r>
              <a:rPr lang="sv-SE" dirty="0" smtClean="0"/>
              <a:t>yn på den individuella lärande processen</a:t>
            </a:r>
          </a:p>
          <a:p>
            <a:endParaRPr lang="sv-SE" dirty="0"/>
          </a:p>
          <a:p>
            <a:pPr lvl="0"/>
            <a:r>
              <a:rPr lang="da-DK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Självutveckling var en viktig del av lärandeprocessen</a:t>
            </a:r>
          </a:p>
          <a:p>
            <a:pPr marL="0" lvl="0" indent="0">
              <a:buNone/>
            </a:pPr>
            <a:r>
              <a:rPr lang="da-DK" sz="2000" dirty="0"/>
              <a:t>	</a:t>
            </a:r>
            <a:r>
              <a:rPr lang="da-DK" sz="2000" i="1" dirty="0" smtClean="0"/>
              <a:t>”</a:t>
            </a:r>
            <a:r>
              <a:rPr lang="da-DK" sz="2000" i="1" dirty="0" smtClean="0">
                <a:solidFill>
                  <a:schemeClr val="tx1"/>
                </a:solidFill>
              </a:rPr>
              <a:t>Det viktigaste jeg </a:t>
            </a:r>
            <a:r>
              <a:rPr lang="da-DK" sz="2000" i="1" dirty="0">
                <a:solidFill>
                  <a:schemeClr val="tx1"/>
                </a:solidFill>
              </a:rPr>
              <a:t>har </a:t>
            </a:r>
            <a:r>
              <a:rPr lang="da-DK" sz="2000" i="1" dirty="0" smtClean="0">
                <a:solidFill>
                  <a:schemeClr val="tx1"/>
                </a:solidFill>
              </a:rPr>
              <a:t>lärt</a:t>
            </a:r>
            <a:r>
              <a:rPr lang="da-DK" sz="2000" i="1" dirty="0"/>
              <a:t> </a:t>
            </a:r>
            <a:r>
              <a:rPr lang="da-DK" sz="2000" i="1" dirty="0" smtClean="0"/>
              <a:t>mig</a:t>
            </a:r>
            <a:r>
              <a:rPr lang="da-DK" sz="2000" i="1" dirty="0" smtClean="0">
                <a:solidFill>
                  <a:schemeClr val="tx1"/>
                </a:solidFill>
              </a:rPr>
              <a:t> är mer självständighet och 	att tro </a:t>
            </a:r>
            <a:r>
              <a:rPr lang="da-DK" sz="2000" i="1" dirty="0">
                <a:solidFill>
                  <a:schemeClr val="tx1"/>
                </a:solidFill>
              </a:rPr>
              <a:t>på mig </a:t>
            </a:r>
            <a:r>
              <a:rPr lang="da-DK" sz="2000" i="1" dirty="0" smtClean="0">
                <a:solidFill>
                  <a:schemeClr val="tx1"/>
                </a:solidFill>
              </a:rPr>
              <a:t>selv”.</a:t>
            </a:r>
            <a:endParaRPr lang="en-US" sz="2000" i="1" dirty="0">
              <a:solidFill>
                <a:schemeClr val="tx1"/>
              </a:solidFill>
            </a:endParaRPr>
          </a:p>
          <a:p>
            <a:pPr marL="0" lvl="0" indent="0">
              <a:buNone/>
            </a:pPr>
            <a:r>
              <a:rPr lang="da-DK" sz="2000" i="1" dirty="0" smtClean="0">
                <a:solidFill>
                  <a:schemeClr val="tx1"/>
                </a:solidFill>
              </a:rPr>
              <a:t>	”Jeg lär mig hela tiden”.</a:t>
            </a:r>
            <a:endParaRPr lang="en-US" sz="2000" i="1" dirty="0">
              <a:solidFill>
                <a:schemeClr val="tx1"/>
              </a:solidFill>
            </a:endParaRPr>
          </a:p>
          <a:p>
            <a:pPr marL="0" lvl="0" indent="0">
              <a:buNone/>
            </a:pPr>
            <a:r>
              <a:rPr lang="da-DK" sz="2000" i="1" dirty="0" smtClean="0">
                <a:solidFill>
                  <a:schemeClr val="tx1"/>
                </a:solidFill>
              </a:rPr>
              <a:t>	”Jeg förväntar mig att att lärandeprocessen fortsätter 	framöver”. </a:t>
            </a:r>
          </a:p>
          <a:p>
            <a:pPr lvl="0"/>
            <a:r>
              <a:rPr lang="da-DK" sz="2000" dirty="0" smtClean="0"/>
              <a:t>Även praktiska saker nämndes</a:t>
            </a:r>
          </a:p>
          <a:p>
            <a:pPr marL="0" lvl="0" indent="0">
              <a:buNone/>
            </a:pPr>
            <a:r>
              <a:rPr lang="da-DK" sz="2000" dirty="0"/>
              <a:t>	</a:t>
            </a:r>
            <a:r>
              <a:rPr lang="da-DK" sz="2000" dirty="0" smtClean="0"/>
              <a:t>”</a:t>
            </a:r>
            <a:r>
              <a:rPr lang="da-DK" sz="2000" i="1" dirty="0" smtClean="0"/>
              <a:t>Lättare att både skriva och läsa nu”.</a:t>
            </a:r>
          </a:p>
          <a:p>
            <a:pPr marL="0" lvl="0" indent="0">
              <a:buNone/>
            </a:pPr>
            <a:r>
              <a:rPr lang="da-DK" sz="2000" i="1" dirty="0" smtClean="0"/>
              <a:t>	”Jag har blivit bättre på självständigt arbete och mer kritiskt 	till vetenskapliga källor”.</a:t>
            </a:r>
            <a:endParaRPr lang="en-US" sz="2000" i="1" dirty="0">
              <a:solidFill>
                <a:schemeClr val="tx1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v-SE" dirty="0" smtClean="0"/>
              <a:t>Diskussion av resultaten</a:t>
            </a:r>
            <a:endParaRPr lang="en-US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914400" y="1600200"/>
            <a:ext cx="7772400" cy="4925144"/>
          </a:xfrm>
        </p:spPr>
        <p:txBody>
          <a:bodyPr/>
          <a:lstStyle/>
          <a:p>
            <a:pPr marL="0" indent="0">
              <a:buNone/>
            </a:pPr>
            <a:r>
              <a:rPr lang="sv-SE" dirty="0" smtClean="0"/>
              <a:t>6. </a:t>
            </a:r>
            <a:r>
              <a:rPr lang="sv-SE" dirty="0"/>
              <a:t>E</a:t>
            </a:r>
            <a:r>
              <a:rPr lang="sv-SE" dirty="0" smtClean="0"/>
              <a:t>ventuella könsskillnader i lärande processen</a:t>
            </a:r>
            <a:endParaRPr lang="en-US" dirty="0" smtClean="0"/>
          </a:p>
          <a:p>
            <a:pPr lvl="0"/>
            <a:endParaRPr lang="da-DK" sz="20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da-DK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Svårt att dra slutsatser kring manliga samt kvinnliga skillnader. Skillnaderna tycks mer bero på</a:t>
            </a:r>
          </a:p>
          <a:p>
            <a:pPr lvl="1"/>
            <a:r>
              <a:rPr lang="da-DK" sz="1800" dirty="0" smtClean="0">
                <a:ea typeface="+mn-ea"/>
              </a:rPr>
              <a:t>Individuella personligheter</a:t>
            </a:r>
          </a:p>
          <a:p>
            <a:pPr lvl="1"/>
            <a:r>
              <a:rPr lang="da-DK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Fakultetsbakgrund samt lärande kultur på falkulteten</a:t>
            </a:r>
          </a:p>
          <a:p>
            <a:pPr marL="457200" lvl="1" indent="0">
              <a:buNone/>
            </a:pPr>
            <a:endParaRPr lang="da-DK" sz="1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sv-SE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Jämställdhet inom PhD utbildningen beror mer på:</a:t>
            </a:r>
          </a:p>
          <a:p>
            <a:pPr lvl="1"/>
            <a:r>
              <a:rPr lang="sv-SE" sz="1800" dirty="0" smtClean="0">
                <a:ea typeface="+mn-ea"/>
              </a:rPr>
              <a:t>Individuella skillnader (Bakgrund, kulturell bakgrund)</a:t>
            </a:r>
          </a:p>
          <a:p>
            <a:pPr lvl="1"/>
            <a:r>
              <a:rPr lang="sv-SE" sz="1800" dirty="0" smtClean="0">
                <a:ea typeface="+mn-ea"/>
              </a:rPr>
              <a:t>Fakultet tillhörighet</a:t>
            </a:r>
            <a:endParaRPr lang="en-US" sz="1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endParaRPr lang="da-DK" sz="2000" dirty="0" smtClean="0"/>
          </a:p>
          <a:p>
            <a:pPr lvl="0"/>
            <a:r>
              <a:rPr lang="da-DK" sz="2000" dirty="0" smtClean="0"/>
              <a:t>De intervjuade doktoranderna nämnde inte </a:t>
            </a:r>
            <a:r>
              <a:rPr lang="sv-SE" sz="2000" dirty="0" smtClean="0"/>
              <a:t>kön som aspekt på lärande</a:t>
            </a:r>
            <a:endParaRPr lang="en-US" sz="20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v-SE" dirty="0" smtClean="0"/>
              <a:t>Slutliga reflektioner</a:t>
            </a:r>
            <a:endParaRPr lang="en-US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sz="2000" dirty="0" smtClean="0"/>
              <a:t>Det var svårt att få tag i manliga doktorander för intervjuer.</a:t>
            </a:r>
          </a:p>
          <a:p>
            <a:endParaRPr lang="sv-SE" sz="2000" dirty="0" smtClean="0"/>
          </a:p>
          <a:p>
            <a:pPr algn="just"/>
            <a:r>
              <a:rPr lang="sv-SE" sz="2000" dirty="0" smtClean="0"/>
              <a:t>Inte några stora skillnader mellan kvinnlig och manlig syn på lärande under forskarutbildning.</a:t>
            </a:r>
          </a:p>
          <a:p>
            <a:pPr algn="just"/>
            <a:endParaRPr lang="sv-SE" sz="2000" dirty="0" smtClean="0"/>
          </a:p>
          <a:p>
            <a:pPr algn="just"/>
            <a:r>
              <a:rPr lang="sv-SE" sz="2000" dirty="0" smtClean="0"/>
              <a:t>De skillnader som har konstaterats beror först och främst på individuell backgrund och kultur på institutionen.</a:t>
            </a:r>
          </a:p>
          <a:p>
            <a:pPr algn="just"/>
            <a:endParaRPr lang="sv-SE" sz="2000" dirty="0" smtClean="0"/>
          </a:p>
          <a:p>
            <a:pPr algn="just"/>
            <a:r>
              <a:rPr lang="sv-SE" sz="2000" dirty="0" smtClean="0"/>
              <a:t>Ytterligare forskning i samma område behövs.</a:t>
            </a:r>
            <a:endParaRPr lang="en-US" sz="20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683568" y="2780928"/>
            <a:ext cx="7772400" cy="2016224"/>
          </a:xfrm>
        </p:spPr>
        <p:txBody>
          <a:bodyPr/>
          <a:lstStyle/>
          <a:p>
            <a:pPr algn="ctr"/>
            <a:r>
              <a:rPr lang="sv-SE" dirty="0" smtClean="0"/>
              <a:t>Tack för DIN uppmärksamhet!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v-SE" dirty="0" smtClean="0"/>
              <a:t>Bakgrund</a:t>
            </a:r>
            <a:endParaRPr lang="en-US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v-SE" dirty="0" smtClean="0"/>
          </a:p>
          <a:p>
            <a:r>
              <a:rPr lang="sv-SE" dirty="0" smtClean="0"/>
              <a:t>Forskning inom </a:t>
            </a:r>
            <a:r>
              <a:rPr lang="en-US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doktorandutbildning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och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doktorandrelaterade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frågor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– </a:t>
            </a:r>
            <a:r>
              <a:rPr lang="en-US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för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lite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en-US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dirty="0" smtClean="0"/>
          </a:p>
          <a:p>
            <a:r>
              <a:rPr lang="en-US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Forskning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bland </a:t>
            </a:r>
            <a:r>
              <a:rPr lang="en-US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doktorander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hur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 </a:t>
            </a:r>
            <a:r>
              <a:rPr lang="en-US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upplever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sin </a:t>
            </a:r>
            <a:r>
              <a:rPr lang="en-US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forskarutbildning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utifrån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genusperspektiv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– </a:t>
            </a:r>
            <a:r>
              <a:rPr lang="en-US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nästan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ingenting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062955"/>
          </a:xfrm>
        </p:spPr>
        <p:txBody>
          <a:bodyPr/>
          <a:lstStyle/>
          <a:p>
            <a:pPr algn="ctr"/>
            <a:r>
              <a:rPr lang="sv-SE" dirty="0" smtClean="0"/>
              <a:t>Tidigare forskning, </a:t>
            </a:r>
            <a:r>
              <a:rPr lang="en-US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Chiang (2003)</a:t>
            </a:r>
            <a:r>
              <a:rPr lang="en-US" sz="66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66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en-US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sz="2400" dirty="0" smtClean="0"/>
              <a:t>Inriktning</a:t>
            </a:r>
            <a:endParaRPr lang="sv-SE" sz="2400" dirty="0"/>
          </a:p>
          <a:p>
            <a:pPr lvl="1"/>
            <a:r>
              <a:rPr lang="en-US" sz="2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Doktoranders</a:t>
            </a:r>
            <a:r>
              <a:rPr lang="en-US" sz="2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egen</a:t>
            </a:r>
            <a:r>
              <a:rPr lang="en-US" sz="2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syn</a:t>
            </a:r>
            <a:r>
              <a:rPr lang="en-US" sz="2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på</a:t>
            </a:r>
            <a:r>
              <a:rPr lang="en-US" sz="2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sin </a:t>
            </a:r>
            <a:r>
              <a:rPr lang="en-US" sz="2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forskarutbildning</a:t>
            </a:r>
            <a:endParaRPr lang="en-US" sz="2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sv-SE" sz="2200" dirty="0" smtClean="0"/>
              <a:t>R</a:t>
            </a:r>
            <a:r>
              <a:rPr lang="en-US" sz="2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eflektioner</a:t>
            </a:r>
            <a:r>
              <a:rPr lang="en-US" sz="2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kring</a:t>
            </a:r>
            <a:r>
              <a:rPr lang="en-US" sz="2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hur</a:t>
            </a:r>
            <a:r>
              <a:rPr lang="en-US" sz="2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doktorander</a:t>
            </a:r>
            <a:r>
              <a:rPr lang="en-US" sz="2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kan</a:t>
            </a:r>
            <a:r>
              <a:rPr lang="en-US" sz="2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stödjas</a:t>
            </a:r>
            <a:r>
              <a:rPr lang="en-US" sz="2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på</a:t>
            </a:r>
            <a:r>
              <a:rPr lang="en-US" sz="2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bästa</a:t>
            </a:r>
            <a:r>
              <a:rPr lang="en-US" sz="2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möjliga</a:t>
            </a:r>
            <a:r>
              <a:rPr lang="en-US" sz="2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sätt</a:t>
            </a:r>
            <a:r>
              <a:rPr lang="en-US" sz="2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under </a:t>
            </a:r>
            <a:r>
              <a:rPr lang="en-US" sz="2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forskarutbildningen</a:t>
            </a:r>
            <a:r>
              <a:rPr lang="en-US" sz="2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en-US" sz="2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2400" dirty="0" smtClean="0"/>
          </a:p>
          <a:p>
            <a:r>
              <a:rPr lang="en-US" sz="2400" dirty="0" err="1" smtClean="0"/>
              <a:t>Slutsats</a:t>
            </a:r>
            <a:endParaRPr lang="en-US" sz="2400" dirty="0" smtClean="0"/>
          </a:p>
          <a:p>
            <a:pPr lvl="1"/>
            <a:r>
              <a:rPr lang="en-US" sz="2200" dirty="0" err="1" smtClean="0"/>
              <a:t>V</a:t>
            </a:r>
            <a:r>
              <a:rPr lang="en-US" sz="2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ikten</a:t>
            </a:r>
            <a:r>
              <a:rPr lang="en-US" sz="2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av</a:t>
            </a:r>
            <a:r>
              <a:rPr lang="en-US" sz="2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miljö</a:t>
            </a:r>
            <a:r>
              <a:rPr lang="en-US" sz="2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för</a:t>
            </a:r>
            <a:r>
              <a:rPr lang="en-US" sz="2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lärande</a:t>
            </a:r>
            <a:r>
              <a:rPr lang="en-US" sz="2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2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t.ex</a:t>
            </a:r>
            <a:r>
              <a:rPr lang="en-US" sz="2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en-US" sz="2200" dirty="0" err="1"/>
              <a:t>ö</a:t>
            </a:r>
            <a:r>
              <a:rPr lang="en-US" sz="2200" dirty="0" err="1" smtClean="0"/>
              <a:t>ppen</a:t>
            </a:r>
            <a:r>
              <a:rPr lang="en-US" sz="2200" dirty="0" smtClean="0"/>
              <a:t> </a:t>
            </a:r>
            <a:r>
              <a:rPr lang="en-US" sz="2200" dirty="0" err="1" smtClean="0"/>
              <a:t>och</a:t>
            </a:r>
            <a:r>
              <a:rPr lang="en-US" sz="2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trevlig</a:t>
            </a:r>
            <a:r>
              <a:rPr lang="en-US" sz="2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atmosfär</a:t>
            </a:r>
            <a:r>
              <a:rPr lang="en-US" sz="2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på</a:t>
            </a:r>
            <a:r>
              <a:rPr lang="en-US" sz="2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institutionen</a:t>
            </a:r>
            <a:r>
              <a:rPr lang="en-US" sz="2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lang="en-US" sz="2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1"/>
            <a:r>
              <a:rPr lang="en-US" sz="2200" dirty="0" err="1"/>
              <a:t>D</a:t>
            </a:r>
            <a:r>
              <a:rPr lang="en-US" sz="2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et</a:t>
            </a:r>
            <a:r>
              <a:rPr lang="en-US" sz="2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sätt</a:t>
            </a:r>
            <a:r>
              <a:rPr lang="en-US" sz="2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på</a:t>
            </a:r>
            <a:r>
              <a:rPr lang="en-US" sz="2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vilket</a:t>
            </a:r>
            <a:r>
              <a:rPr lang="en-US" sz="2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doktoranderna</a:t>
            </a:r>
            <a:r>
              <a:rPr lang="en-US" sz="2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interagerar</a:t>
            </a:r>
            <a:r>
              <a:rPr lang="en-US" sz="2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med </a:t>
            </a:r>
            <a:r>
              <a:rPr lang="en-US" sz="2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sina</a:t>
            </a:r>
            <a:r>
              <a:rPr lang="en-US" sz="2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handledare</a:t>
            </a:r>
            <a:r>
              <a:rPr lang="en-US" sz="2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2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seniordoktorander</a:t>
            </a:r>
            <a:r>
              <a:rPr lang="en-US" sz="2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och</a:t>
            </a:r>
            <a:r>
              <a:rPr lang="en-US" sz="2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andra</a:t>
            </a:r>
            <a:r>
              <a:rPr lang="en-US" sz="2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kollegor</a:t>
            </a:r>
            <a:r>
              <a:rPr lang="en-US" sz="2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en-US" sz="2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v-SE" dirty="0" smtClean="0"/>
              <a:t>Tidigare forskning, </a:t>
            </a:r>
            <a:r>
              <a:rPr lang="en-US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Haggis (2002)</a:t>
            </a:r>
            <a:endParaRPr lang="en-US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D</a:t>
            </a:r>
            <a:r>
              <a:rPr lang="en-US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oktoranders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lärande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präglas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av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individuella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och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andra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specifika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processer </a:t>
            </a:r>
            <a:r>
              <a:rPr lang="en-US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som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har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samband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med </a:t>
            </a:r>
            <a:r>
              <a:rPr lang="en-US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doktoranders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sociala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och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kulturella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egenskaper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endParaRPr lang="en-US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sv-SE" dirty="0"/>
              <a:t>V</a:t>
            </a:r>
            <a:r>
              <a:rPr lang="sv-SE" dirty="0" smtClean="0"/>
              <a:t>år utgångspunkt är att 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genus </a:t>
            </a:r>
            <a:r>
              <a:rPr lang="en-US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också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är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en </a:t>
            </a:r>
            <a:r>
              <a:rPr lang="en-US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viktig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egenskap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som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har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betydelse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för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hur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doktorander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av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olika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kön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upplever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sin </a:t>
            </a:r>
            <a:r>
              <a:rPr lang="en-US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forskarutbildning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v-SE" dirty="0" smtClean="0"/>
              <a:t>Syfte </a:t>
            </a:r>
            <a:r>
              <a:rPr lang="sv-SE" dirty="0" smtClean="0"/>
              <a:t>med vår studie</a:t>
            </a:r>
            <a:endParaRPr lang="en-US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just"/>
            <a:r>
              <a:rPr lang="sv-SE" dirty="0" smtClean="0"/>
              <a:t>Hur upplever kvinnliga och manliga doktorander sitt lärande under sin forskar-utbildning?</a:t>
            </a:r>
          </a:p>
          <a:p>
            <a:pPr marL="0" indent="0" algn="just">
              <a:buNone/>
            </a:pPr>
            <a:endParaRPr lang="sv-SE" dirty="0" smtClean="0"/>
          </a:p>
          <a:p>
            <a:pPr algn="just"/>
            <a:r>
              <a:rPr lang="sv-SE" dirty="0"/>
              <a:t>V</a:t>
            </a:r>
            <a:r>
              <a:rPr lang="sv-SE" dirty="0" smtClean="0"/>
              <a:t>ilken roll spelar kön </a:t>
            </a:r>
            <a:r>
              <a:rPr lang="sv-SE" dirty="0"/>
              <a:t>i </a:t>
            </a:r>
            <a:r>
              <a:rPr lang="sv-SE" dirty="0" smtClean="0"/>
              <a:t>doktorandernas syn på sitt eget lärande?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a-DK" sz="3800" dirty="0"/>
              <a:t/>
            </a:r>
            <a:br>
              <a:rPr lang="da-DK" sz="3800" dirty="0"/>
            </a:br>
            <a:r>
              <a:rPr lang="da-DK" sz="3800" dirty="0" smtClean="0"/>
              <a:t>Kvalitativ m</a:t>
            </a:r>
            <a:r>
              <a:rPr lang="da-DK" sz="4000" dirty="0" smtClean="0"/>
              <a:t>etod</a:t>
            </a:r>
            <a:r>
              <a:rPr lang="da-DK" sz="4000" dirty="0"/>
              <a:t/>
            </a:r>
            <a:br>
              <a:rPr lang="da-DK" sz="4000" dirty="0"/>
            </a:br>
            <a:endParaRPr lang="da-DK" sz="4000" dirty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da-DK" dirty="0"/>
              <a:t>10 </a:t>
            </a:r>
            <a:r>
              <a:rPr lang="da-DK" dirty="0" smtClean="0"/>
              <a:t>doktorander varav </a:t>
            </a:r>
            <a:r>
              <a:rPr lang="da-DK" i="1" dirty="0"/>
              <a:t>7</a:t>
            </a:r>
            <a:r>
              <a:rPr lang="da-DK" dirty="0"/>
              <a:t> </a:t>
            </a:r>
            <a:r>
              <a:rPr lang="da-DK" dirty="0" smtClean="0"/>
              <a:t>kvinnliga och </a:t>
            </a:r>
            <a:r>
              <a:rPr lang="da-DK" i="1" dirty="0"/>
              <a:t>3</a:t>
            </a:r>
            <a:r>
              <a:rPr lang="da-DK" dirty="0"/>
              <a:t> </a:t>
            </a:r>
            <a:r>
              <a:rPr lang="da-DK" dirty="0" smtClean="0"/>
              <a:t>manliga PhD studenter</a:t>
            </a:r>
            <a:endParaRPr lang="da-DK" dirty="0"/>
          </a:p>
          <a:p>
            <a:pPr>
              <a:lnSpc>
                <a:spcPct val="90000"/>
              </a:lnSpc>
            </a:pPr>
            <a:r>
              <a:rPr lang="da-DK" dirty="0" smtClean="0"/>
              <a:t>Fyra fakulteter och </a:t>
            </a:r>
            <a:r>
              <a:rPr lang="da-DK" dirty="0"/>
              <a:t>2 </a:t>
            </a:r>
            <a:r>
              <a:rPr lang="da-DK" dirty="0" smtClean="0"/>
              <a:t>universitet – Lunds universitet samt Köpenhamn universitet</a:t>
            </a:r>
          </a:p>
          <a:p>
            <a:pPr>
              <a:lnSpc>
                <a:spcPct val="90000"/>
              </a:lnSpc>
            </a:pPr>
            <a:r>
              <a:rPr lang="da-DK" dirty="0" smtClean="0"/>
              <a:t>Kvalitativ, semi-strukturerad intervju</a:t>
            </a:r>
            <a:endParaRPr lang="da-DK" dirty="0"/>
          </a:p>
          <a:p>
            <a:pPr>
              <a:lnSpc>
                <a:spcPct val="90000"/>
              </a:lnSpc>
            </a:pPr>
            <a:r>
              <a:rPr lang="da-DK" dirty="0" smtClean="0"/>
              <a:t>Intervju-guide och uppföljande frågor</a:t>
            </a:r>
            <a:endParaRPr lang="da-DK" dirty="0"/>
          </a:p>
          <a:p>
            <a:pPr>
              <a:lnSpc>
                <a:spcPct val="90000"/>
              </a:lnSpc>
            </a:pPr>
            <a:r>
              <a:rPr lang="da-DK" dirty="0" smtClean="0"/>
              <a:t>Intervjun tog ca </a:t>
            </a:r>
            <a:r>
              <a:rPr lang="da-DK" dirty="0"/>
              <a:t>30 </a:t>
            </a:r>
            <a:r>
              <a:rPr lang="da-DK" dirty="0" smtClean="0"/>
              <a:t>minuter</a:t>
            </a:r>
            <a:endParaRPr lang="da-DK" dirty="0"/>
          </a:p>
          <a:p>
            <a:pPr>
              <a:lnSpc>
                <a:spcPct val="90000"/>
              </a:lnSpc>
            </a:pPr>
            <a:r>
              <a:rPr lang="da-DK" dirty="0" smtClean="0"/>
              <a:t>Intervjun blev inspelad och analyserad i efterhand</a:t>
            </a:r>
            <a:endParaRPr lang="da-DK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10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100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1000"/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1000"/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a-DK" sz="4000" dirty="0" smtClean="0"/>
              <a:t>Analysmetod</a:t>
            </a:r>
            <a:endParaRPr lang="da-DK" sz="4000" dirty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da-DK" dirty="0" smtClean="0"/>
              <a:t>Innehållsanalys</a:t>
            </a:r>
            <a:endParaRPr lang="da-DK" dirty="0"/>
          </a:p>
          <a:p>
            <a:pPr lvl="1">
              <a:lnSpc>
                <a:spcPct val="90000"/>
              </a:lnSpc>
            </a:pPr>
            <a:r>
              <a:rPr lang="da-DK" dirty="0" smtClean="0"/>
              <a:t>Lyssna igenom alla intervjuer grundligt samt eventuellt transkribera ordagrant</a:t>
            </a:r>
            <a:endParaRPr lang="da-DK" dirty="0"/>
          </a:p>
          <a:p>
            <a:pPr lvl="1">
              <a:lnSpc>
                <a:spcPct val="90000"/>
              </a:lnSpc>
            </a:pPr>
            <a:r>
              <a:rPr lang="da-DK" dirty="0"/>
              <a:t>Opdele teksten i meningsunits, sub-kategorier og kategorier = det manifeste indhold</a:t>
            </a:r>
          </a:p>
          <a:p>
            <a:pPr lvl="1">
              <a:lnSpc>
                <a:spcPct val="90000"/>
              </a:lnSpc>
            </a:pPr>
            <a:r>
              <a:rPr lang="da-DK" dirty="0"/>
              <a:t>Diskussion forskergruppen imellem indtil konsensus om kategorier</a:t>
            </a:r>
          </a:p>
          <a:p>
            <a:pPr lvl="1">
              <a:lnSpc>
                <a:spcPct val="90000"/>
              </a:lnSpc>
            </a:pPr>
            <a:endParaRPr lang="da-DK" dirty="0"/>
          </a:p>
          <a:p>
            <a:pPr lvl="1">
              <a:lnSpc>
                <a:spcPct val="90000"/>
              </a:lnSpc>
            </a:pPr>
            <a:r>
              <a:rPr lang="da-DK" dirty="0"/>
              <a:t>Såfremt der havde været tale om mere dybdegående interviews ville et tema evt. kunne identificeres = det latente indhold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v-SE" dirty="0" smtClean="0"/>
              <a:t>Resultat</a:t>
            </a:r>
            <a:endParaRPr lang="en-US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b="1" dirty="0" smtClean="0"/>
              <a:t>Sex kategorier:</a:t>
            </a:r>
          </a:p>
          <a:p>
            <a:pPr lvl="1"/>
            <a:r>
              <a:rPr lang="sv-SE" dirty="0" smtClean="0"/>
              <a:t>miljö för lärande</a:t>
            </a:r>
          </a:p>
          <a:p>
            <a:pPr lvl="1"/>
            <a:r>
              <a:rPr lang="sv-SE" dirty="0" smtClean="0"/>
              <a:t>upplevelse av avhandlingsskrivandet</a:t>
            </a:r>
          </a:p>
          <a:p>
            <a:pPr lvl="1"/>
            <a:r>
              <a:rPr lang="sv-SE" dirty="0" smtClean="0"/>
              <a:t>planering av forskarutbildningen, tidsplaner</a:t>
            </a:r>
          </a:p>
          <a:p>
            <a:pPr lvl="1"/>
            <a:r>
              <a:rPr lang="sv-SE" dirty="0" smtClean="0"/>
              <a:t>prioriterade aspekter i lärande</a:t>
            </a:r>
          </a:p>
          <a:p>
            <a:pPr lvl="1"/>
            <a:r>
              <a:rPr lang="sv-SE" dirty="0" smtClean="0"/>
              <a:t>syn på den individuella lärande processen</a:t>
            </a:r>
          </a:p>
          <a:p>
            <a:pPr lvl="1"/>
            <a:r>
              <a:rPr lang="sv-SE" dirty="0" smtClean="0"/>
              <a:t>eventuella könsskillnader i lärande processen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a-DK" dirty="0" smtClean="0"/>
              <a:t>Metoddiskussion </a:t>
            </a:r>
            <a:r>
              <a:rPr lang="da-DK" dirty="0"/>
              <a:t>- </a:t>
            </a:r>
            <a:r>
              <a:rPr lang="da-DK" dirty="0" smtClean="0"/>
              <a:t>Intervjuer</a:t>
            </a:r>
            <a:endParaRPr lang="da-DK" dirty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da-DK" dirty="0" smtClean="0"/>
              <a:t>Det kvalitative semi-strukturerede interview har vi fundet egnet til at indhente information om Ph.d. studerendes oplevelse af deres egen læring (proces, miljø, udbytte m.m</a:t>
            </a:r>
            <a:r>
              <a:rPr lang="da-DK" dirty="0" smtClean="0"/>
              <a:t>.).</a:t>
            </a:r>
            <a:endParaRPr lang="da-DK" dirty="0" smtClean="0"/>
          </a:p>
          <a:p>
            <a:pPr>
              <a:buNone/>
            </a:pPr>
            <a:r>
              <a:rPr lang="sv-SE" dirty="0"/>
              <a:t/>
            </a:r>
            <a:br>
              <a:rPr lang="sv-SE" dirty="0"/>
            </a:br>
            <a:endParaRPr lang="da-DK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ag">
  <a:themeElements>
    <a:clrScheme name="Lag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Lag">
      <a:majorFont>
        <a:latin typeface="Times New Roman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ag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g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g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g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g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g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g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g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g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g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Layers</Template>
  <TotalTime>554</TotalTime>
  <Words>735</Words>
  <Application>Microsoft Office PowerPoint</Application>
  <PresentationFormat>Bildspel på skärmen (4:3)</PresentationFormat>
  <Paragraphs>145</Paragraphs>
  <Slides>19</Slides>
  <Notes>5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Bildrubriker</vt:lpstr>
      </vt:variant>
      <vt:variant>
        <vt:i4>19</vt:i4>
      </vt:variant>
    </vt:vector>
  </HeadingPairs>
  <TitlesOfParts>
    <vt:vector size="20" baseType="lpstr">
      <vt:lpstr>Lag</vt:lpstr>
      <vt:lpstr>Kvinnlig och manlig syn på lärande under forskarutbildningen</vt:lpstr>
      <vt:lpstr>Bakgrund</vt:lpstr>
      <vt:lpstr>Tidigare forskning, Chiang (2003) </vt:lpstr>
      <vt:lpstr>Tidigare forskning, Haggis (2002)</vt:lpstr>
      <vt:lpstr>Syfte med vår studie</vt:lpstr>
      <vt:lpstr> Kvalitativ metod </vt:lpstr>
      <vt:lpstr>Analysmetod</vt:lpstr>
      <vt:lpstr>Resultat</vt:lpstr>
      <vt:lpstr>Metoddiskussion - Intervjuer</vt:lpstr>
      <vt:lpstr>Metodediskussion - informantgruppen</vt:lpstr>
      <vt:lpstr>Metoddiskussion - forskargruppen</vt:lpstr>
      <vt:lpstr>Diskussion av resultaten</vt:lpstr>
      <vt:lpstr>Diskussion av resultaten</vt:lpstr>
      <vt:lpstr>Diskussion av resultaten</vt:lpstr>
      <vt:lpstr>Diskussion av resultaten</vt:lpstr>
      <vt:lpstr>Diskussion av resultaten</vt:lpstr>
      <vt:lpstr>Diskussion av resultaten</vt:lpstr>
      <vt:lpstr>Slutliga reflektioner</vt:lpstr>
      <vt:lpstr>Tack för DIN uppmärksamhet!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Dias nummer 1</dc:title>
  <dc:creator>Gitte</dc:creator>
  <cp:lastModifiedBy>evgeniap</cp:lastModifiedBy>
  <cp:revision>77</cp:revision>
  <dcterms:created xsi:type="dcterms:W3CDTF">2012-04-22T08:59:58Z</dcterms:created>
  <dcterms:modified xsi:type="dcterms:W3CDTF">2012-05-07T11:30:31Z</dcterms:modified>
</cp:coreProperties>
</file>