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2.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2"/>
  </p:notesMasterIdLst>
  <p:sldIdLst>
    <p:sldId id="256" r:id="rId2"/>
    <p:sldId id="285" r:id="rId3"/>
    <p:sldId id="286" r:id="rId4"/>
    <p:sldId id="287" r:id="rId5"/>
    <p:sldId id="296" r:id="rId6"/>
    <p:sldId id="266" r:id="rId7"/>
    <p:sldId id="273" r:id="rId8"/>
    <p:sldId id="289" r:id="rId9"/>
    <p:sldId id="265" r:id="rId10"/>
    <p:sldId id="293" r:id="rId11"/>
    <p:sldId id="282" r:id="rId12"/>
    <p:sldId id="290" r:id="rId13"/>
    <p:sldId id="292" r:id="rId14"/>
    <p:sldId id="264" r:id="rId15"/>
    <p:sldId id="295" r:id="rId16"/>
    <p:sldId id="284" r:id="rId17"/>
    <p:sldId id="297" r:id="rId18"/>
    <p:sldId id="298" r:id="rId19"/>
    <p:sldId id="299" r:id="rId20"/>
    <p:sldId id="29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74301" autoAdjust="0"/>
  </p:normalViewPr>
  <p:slideViewPr>
    <p:cSldViewPr>
      <p:cViewPr varScale="1">
        <p:scale>
          <a:sx n="55" d="100"/>
          <a:sy n="55" d="100"/>
        </p:scale>
        <p:origin x="-1578" y="-78"/>
      </p:cViewPr>
      <p:guideLst>
        <p:guide orient="horz" pos="2160"/>
        <p:guide pos="2880"/>
      </p:guideLst>
    </p:cSldViewPr>
  </p:slideViewPr>
  <p:notesTextViewPr>
    <p:cViewPr>
      <p:scale>
        <a:sx n="100" d="100"/>
        <a:sy n="100" d="100"/>
      </p:scale>
      <p:origin x="0" y="21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werkblad1.xlsx"/></Relationships>
</file>

<file path=ppt/charts/_rels/chart2.xml.rels><?xml version="1.0" encoding="UTF-8" standalone="yes"?>
<Relationships xmlns="http://schemas.openxmlformats.org/package/2006/relationships"><Relationship Id="rId1" Type="http://schemas.openxmlformats.org/officeDocument/2006/relationships/oleObject" Target="file:///C:\Users\Owner\Documents\My%20Dropbox\1.%20Werkdocumenten\Teksten%20voor%20proefschrift\Illustraties%20en%20tabellen\What%20hoofdstuk%20tabelle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
  <c:chart>
    <c:title>
      <c:tx>
        <c:rich>
          <a:bodyPr/>
          <a:lstStyle/>
          <a:p>
            <a:pPr>
              <a:defRPr/>
            </a:pPr>
            <a:r>
              <a:rPr lang="en-US" dirty="0" smtClean="0"/>
              <a:t>Military Book Markets</a:t>
            </a:r>
            <a:endParaRPr lang="en-US" dirty="0"/>
          </a:p>
        </c:rich>
      </c:tx>
      <c:layout/>
    </c:title>
    <c:plotArea>
      <c:layout/>
      <c:barChart>
        <c:barDir val="col"/>
        <c:grouping val="percentStacked"/>
        <c:ser>
          <c:idx val="0"/>
          <c:order val="0"/>
          <c:tx>
            <c:strRef>
              <c:f>Blad1!$B$1</c:f>
              <c:strCache>
                <c:ptCount val="1"/>
                <c:pt idx="0">
                  <c:v>Traditional</c:v>
                </c:pt>
              </c:strCache>
            </c:strRef>
          </c:tx>
          <c:cat>
            <c:strRef>
              <c:f>Blad1!$A$2:$A$6</c:f>
              <c:strCache>
                <c:ptCount val="5"/>
                <c:pt idx="0">
                  <c:v>NL</c:v>
                </c:pt>
                <c:pt idx="1">
                  <c:v>US</c:v>
                </c:pt>
                <c:pt idx="2">
                  <c:v>GE</c:v>
                </c:pt>
                <c:pt idx="3">
                  <c:v>CAN</c:v>
                </c:pt>
                <c:pt idx="4">
                  <c:v>UK</c:v>
                </c:pt>
              </c:strCache>
            </c:strRef>
          </c:cat>
          <c:val>
            <c:numRef>
              <c:f>Blad1!$B$2:$B$6</c:f>
              <c:numCache>
                <c:formatCode>General</c:formatCode>
                <c:ptCount val="5"/>
                <c:pt idx="0">
                  <c:v>29</c:v>
                </c:pt>
                <c:pt idx="1">
                  <c:v>50</c:v>
                </c:pt>
                <c:pt idx="2">
                  <c:v>71</c:v>
                </c:pt>
                <c:pt idx="3">
                  <c:v>100</c:v>
                </c:pt>
                <c:pt idx="4">
                  <c:v>100</c:v>
                </c:pt>
              </c:numCache>
            </c:numRef>
          </c:val>
        </c:ser>
        <c:ser>
          <c:idx val="1"/>
          <c:order val="1"/>
          <c:tx>
            <c:strRef>
              <c:f>Blad1!$C$1</c:f>
              <c:strCache>
                <c:ptCount val="1"/>
                <c:pt idx="0">
                  <c:v>Self-published</c:v>
                </c:pt>
              </c:strCache>
            </c:strRef>
          </c:tx>
          <c:cat>
            <c:strRef>
              <c:f>Blad1!$A$2:$A$6</c:f>
              <c:strCache>
                <c:ptCount val="5"/>
                <c:pt idx="0">
                  <c:v>NL</c:v>
                </c:pt>
                <c:pt idx="1">
                  <c:v>US</c:v>
                </c:pt>
                <c:pt idx="2">
                  <c:v>GE</c:v>
                </c:pt>
                <c:pt idx="3">
                  <c:v>CAN</c:v>
                </c:pt>
                <c:pt idx="4">
                  <c:v>UK</c:v>
                </c:pt>
              </c:strCache>
            </c:strRef>
          </c:cat>
          <c:val>
            <c:numRef>
              <c:f>Blad1!$C$2:$C$6</c:f>
              <c:numCache>
                <c:formatCode>General</c:formatCode>
                <c:ptCount val="5"/>
                <c:pt idx="0">
                  <c:v>71</c:v>
                </c:pt>
                <c:pt idx="1">
                  <c:v>50</c:v>
                </c:pt>
                <c:pt idx="2">
                  <c:v>29</c:v>
                </c:pt>
                <c:pt idx="3">
                  <c:v>0</c:v>
                </c:pt>
                <c:pt idx="4">
                  <c:v>0</c:v>
                </c:pt>
              </c:numCache>
            </c:numRef>
          </c:val>
        </c:ser>
        <c:gapWidth val="55"/>
        <c:overlap val="100"/>
        <c:axId val="139686656"/>
        <c:axId val="139688192"/>
      </c:barChart>
      <c:catAx>
        <c:axId val="139686656"/>
        <c:scaling>
          <c:orientation val="minMax"/>
        </c:scaling>
        <c:axPos val="b"/>
        <c:majorTickMark val="none"/>
        <c:tickLblPos val="nextTo"/>
        <c:crossAx val="139688192"/>
        <c:crosses val="autoZero"/>
        <c:auto val="1"/>
        <c:lblAlgn val="ctr"/>
        <c:lblOffset val="100"/>
      </c:catAx>
      <c:valAx>
        <c:axId val="139688192"/>
        <c:scaling>
          <c:orientation val="minMax"/>
        </c:scaling>
        <c:axPos val="l"/>
        <c:majorGridlines/>
        <c:numFmt formatCode="0%" sourceLinked="1"/>
        <c:majorTickMark val="none"/>
        <c:tickLblPos val="nextTo"/>
        <c:crossAx val="139686656"/>
        <c:crosses val="autoZero"/>
        <c:crossBetween val="between"/>
      </c:valAx>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layout/>
    </c:title>
    <c:view3D>
      <c:rotX val="30"/>
      <c:perspective val="30"/>
    </c:view3D>
    <c:plotArea>
      <c:layout/>
      <c:pie3DChart>
        <c:varyColors val="1"/>
        <c:ser>
          <c:idx val="0"/>
          <c:order val="0"/>
          <c:tx>
            <c:strRef>
              <c:f>DGR!$H$8</c:f>
              <c:strCache>
                <c:ptCount val="1"/>
                <c:pt idx="0">
                  <c:v>United Kingom</c:v>
                </c:pt>
              </c:strCache>
            </c:strRef>
          </c:tx>
          <c:explosion val="25"/>
          <c:dLbls>
            <c:showCatName val="1"/>
            <c:showPercent val="1"/>
            <c:showLeaderLines val="1"/>
          </c:dLbls>
          <c:cat>
            <c:strRef>
              <c:f>DGR!$G$9:$G$11</c:f>
              <c:strCache>
                <c:ptCount val="3"/>
                <c:pt idx="0">
                  <c:v>Disillusion</c:v>
                </c:pt>
                <c:pt idx="1">
                  <c:v>Growth</c:v>
                </c:pt>
                <c:pt idx="2">
                  <c:v>Other</c:v>
                </c:pt>
              </c:strCache>
            </c:strRef>
          </c:cat>
          <c:val>
            <c:numRef>
              <c:f>DGR!$H$9:$H$11</c:f>
              <c:numCache>
                <c:formatCode>General</c:formatCode>
                <c:ptCount val="3"/>
                <c:pt idx="0">
                  <c:v>4</c:v>
                </c:pt>
                <c:pt idx="1">
                  <c:v>6</c:v>
                </c:pt>
                <c:pt idx="2">
                  <c:v>5</c:v>
                </c:pt>
              </c:numCache>
            </c:numRef>
          </c:val>
        </c:ser>
        <c:dLbls>
          <c:showCatName val="1"/>
          <c:showPercent val="1"/>
        </c:dLbls>
      </c:pie3DChart>
    </c:plotArea>
    <c:plotVisOnly val="1"/>
  </c:chart>
  <c:txPr>
    <a:bodyPr/>
    <a:lstStyle/>
    <a:p>
      <a:pPr>
        <a:defRPr sz="2400" b="1"/>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388545-24AB-431E-A7D0-A65F49D7268D}" type="doc">
      <dgm:prSet loTypeId="urn:microsoft.com/office/officeart/2005/8/layout/pyramid4" loCatId="pyramid" qsTypeId="urn:microsoft.com/office/officeart/2005/8/quickstyle/simple1" qsCatId="simple" csTypeId="urn:microsoft.com/office/officeart/2005/8/colors/accent1_2" csCatId="accent1" phldr="1"/>
      <dgm:spPr/>
      <dgm:t>
        <a:bodyPr/>
        <a:lstStyle/>
        <a:p>
          <a:endParaRPr lang="en-US"/>
        </a:p>
      </dgm:t>
    </dgm:pt>
    <dgm:pt modelId="{20CB73A0-8BBF-490D-8216-AAB1E2456389}">
      <dgm:prSet phldrT="[Tekst]" custT="1"/>
      <dgm:spPr/>
      <dgm:t>
        <a:bodyPr/>
        <a:lstStyle/>
        <a:p>
          <a:r>
            <a:rPr lang="en-US" sz="2000" b="1" dirty="0" smtClean="0"/>
            <a:t>Author</a:t>
          </a:r>
          <a:endParaRPr lang="en-US" sz="2100" b="1" dirty="0"/>
        </a:p>
      </dgm:t>
    </dgm:pt>
    <dgm:pt modelId="{51F7D89C-2AE3-46B7-890C-225B63D823AC}" type="parTrans" cxnId="{BEA9A0E7-1AB4-4257-86C8-7FC80411E0CF}">
      <dgm:prSet/>
      <dgm:spPr/>
      <dgm:t>
        <a:bodyPr/>
        <a:lstStyle/>
        <a:p>
          <a:endParaRPr lang="en-US" b="1"/>
        </a:p>
      </dgm:t>
    </dgm:pt>
    <dgm:pt modelId="{E36627FF-E1FE-4E96-9945-35075FA7BE04}" type="sibTrans" cxnId="{BEA9A0E7-1AB4-4257-86C8-7FC80411E0CF}">
      <dgm:prSet/>
      <dgm:spPr/>
      <dgm:t>
        <a:bodyPr/>
        <a:lstStyle/>
        <a:p>
          <a:endParaRPr lang="en-US" b="1"/>
        </a:p>
      </dgm:t>
    </dgm:pt>
    <dgm:pt modelId="{75FCA157-02F6-40D3-BAC1-9BB61DE0A73E}">
      <dgm:prSet phldrT="[Tekst]" custT="1"/>
      <dgm:spPr/>
      <dgm:t>
        <a:bodyPr/>
        <a:lstStyle/>
        <a:p>
          <a:r>
            <a:rPr lang="en-US" sz="2400" b="1" dirty="0" smtClean="0"/>
            <a:t>Plot</a:t>
          </a:r>
          <a:endParaRPr lang="en-US" sz="2100" b="1" dirty="0"/>
        </a:p>
      </dgm:t>
    </dgm:pt>
    <dgm:pt modelId="{8D9E0403-7342-4724-925B-A5CDBB69959E}" type="parTrans" cxnId="{D16C71D2-EDB9-4C0E-92C4-D6B866A280A9}">
      <dgm:prSet/>
      <dgm:spPr/>
      <dgm:t>
        <a:bodyPr/>
        <a:lstStyle/>
        <a:p>
          <a:endParaRPr lang="en-US" b="1"/>
        </a:p>
      </dgm:t>
    </dgm:pt>
    <dgm:pt modelId="{C0E7FE21-A0E0-4BD5-BAEE-67567DD1B471}" type="sibTrans" cxnId="{D16C71D2-EDB9-4C0E-92C4-D6B866A280A9}">
      <dgm:prSet/>
      <dgm:spPr/>
      <dgm:t>
        <a:bodyPr/>
        <a:lstStyle/>
        <a:p>
          <a:endParaRPr lang="en-US" b="1"/>
        </a:p>
      </dgm:t>
    </dgm:pt>
    <dgm:pt modelId="{D1696165-E911-419B-B8B7-E3E29AE499EC}">
      <dgm:prSet phldrT="[Tekst]" custT="1"/>
      <dgm:spPr/>
      <dgm:t>
        <a:bodyPr/>
        <a:lstStyle/>
        <a:p>
          <a:r>
            <a:rPr lang="en-US" sz="2000" b="1" dirty="0" smtClean="0"/>
            <a:t>&gt;10,000</a:t>
          </a:r>
          <a:endParaRPr lang="en-US" sz="2000" b="1" dirty="0"/>
        </a:p>
      </dgm:t>
    </dgm:pt>
    <dgm:pt modelId="{89A43B2C-7360-4BE9-8DE9-4C44718F87A1}" type="parTrans" cxnId="{4A8C1B25-5BDF-4721-97AF-0EA3A0426150}">
      <dgm:prSet/>
      <dgm:spPr/>
      <dgm:t>
        <a:bodyPr/>
        <a:lstStyle/>
        <a:p>
          <a:endParaRPr lang="en-US" b="1"/>
        </a:p>
      </dgm:t>
    </dgm:pt>
    <dgm:pt modelId="{1CBADFC0-3795-43BF-8FFF-B08AD4272790}" type="sibTrans" cxnId="{4A8C1B25-5BDF-4721-97AF-0EA3A0426150}">
      <dgm:prSet/>
      <dgm:spPr/>
      <dgm:t>
        <a:bodyPr/>
        <a:lstStyle/>
        <a:p>
          <a:endParaRPr lang="en-US" b="1"/>
        </a:p>
      </dgm:t>
    </dgm:pt>
    <dgm:pt modelId="{50A4E762-D4B1-437C-91CD-3F42F4F478BD}">
      <dgm:prSet phldrT="[Tekst]" custT="1"/>
      <dgm:spPr/>
      <dgm:t>
        <a:bodyPr/>
        <a:lstStyle/>
        <a:p>
          <a:r>
            <a:rPr lang="en-US" sz="2400" b="1" dirty="0" smtClean="0"/>
            <a:t>Cover</a:t>
          </a:r>
          <a:endParaRPr lang="en-US" sz="2800" b="1" dirty="0"/>
        </a:p>
      </dgm:t>
    </dgm:pt>
    <dgm:pt modelId="{55FEDF31-2900-4020-BE4F-89D4886931B1}" type="parTrans" cxnId="{662C9A4E-F8E6-4918-ABBE-90F7454E3320}">
      <dgm:prSet/>
      <dgm:spPr/>
      <dgm:t>
        <a:bodyPr/>
        <a:lstStyle/>
        <a:p>
          <a:endParaRPr lang="en-US" b="1"/>
        </a:p>
      </dgm:t>
    </dgm:pt>
    <dgm:pt modelId="{CAF9D9A0-696E-4172-93FC-C473D996D3BF}" type="sibTrans" cxnId="{662C9A4E-F8E6-4918-ABBE-90F7454E3320}">
      <dgm:prSet/>
      <dgm:spPr/>
      <dgm:t>
        <a:bodyPr/>
        <a:lstStyle/>
        <a:p>
          <a:endParaRPr lang="en-US" b="1"/>
        </a:p>
      </dgm:t>
    </dgm:pt>
    <dgm:pt modelId="{B11189D1-EE17-4731-8B89-91BA4188C98C}" type="pres">
      <dgm:prSet presAssocID="{EE388545-24AB-431E-A7D0-A65F49D7268D}" presName="compositeShape" presStyleCnt="0">
        <dgm:presLayoutVars>
          <dgm:chMax val="9"/>
          <dgm:dir/>
          <dgm:resizeHandles val="exact"/>
        </dgm:presLayoutVars>
      </dgm:prSet>
      <dgm:spPr/>
      <dgm:t>
        <a:bodyPr/>
        <a:lstStyle/>
        <a:p>
          <a:endParaRPr lang="en-US"/>
        </a:p>
      </dgm:t>
    </dgm:pt>
    <dgm:pt modelId="{9A45CEBB-07BB-45F2-84F7-FFD88438ADFD}" type="pres">
      <dgm:prSet presAssocID="{EE388545-24AB-431E-A7D0-A65F49D7268D}" presName="triangle1" presStyleLbl="node1" presStyleIdx="0" presStyleCnt="4" custScaleX="99224">
        <dgm:presLayoutVars>
          <dgm:bulletEnabled val="1"/>
        </dgm:presLayoutVars>
      </dgm:prSet>
      <dgm:spPr/>
      <dgm:t>
        <a:bodyPr/>
        <a:lstStyle/>
        <a:p>
          <a:endParaRPr lang="en-US"/>
        </a:p>
      </dgm:t>
    </dgm:pt>
    <dgm:pt modelId="{5529DBBB-0BD8-463E-BD50-B1A9E9182546}" type="pres">
      <dgm:prSet presAssocID="{EE388545-24AB-431E-A7D0-A65F49D7268D}" presName="triangle2" presStyleLbl="node1" presStyleIdx="1" presStyleCnt="4">
        <dgm:presLayoutVars>
          <dgm:bulletEnabled val="1"/>
        </dgm:presLayoutVars>
      </dgm:prSet>
      <dgm:spPr/>
      <dgm:t>
        <a:bodyPr/>
        <a:lstStyle/>
        <a:p>
          <a:endParaRPr lang="en-US"/>
        </a:p>
      </dgm:t>
    </dgm:pt>
    <dgm:pt modelId="{FA529E1B-865D-4042-B64B-88A23C5ACB8F}" type="pres">
      <dgm:prSet presAssocID="{EE388545-24AB-431E-A7D0-A65F49D7268D}" presName="triangle3" presStyleLbl="node1" presStyleIdx="2" presStyleCnt="4">
        <dgm:presLayoutVars>
          <dgm:bulletEnabled val="1"/>
        </dgm:presLayoutVars>
      </dgm:prSet>
      <dgm:spPr/>
      <dgm:t>
        <a:bodyPr/>
        <a:lstStyle/>
        <a:p>
          <a:endParaRPr lang="en-US"/>
        </a:p>
      </dgm:t>
    </dgm:pt>
    <dgm:pt modelId="{19538ED9-04EE-43D5-89E6-992A3CCECDC1}" type="pres">
      <dgm:prSet presAssocID="{EE388545-24AB-431E-A7D0-A65F49D7268D}" presName="triangle4" presStyleLbl="node1" presStyleIdx="3" presStyleCnt="4">
        <dgm:presLayoutVars>
          <dgm:bulletEnabled val="1"/>
        </dgm:presLayoutVars>
      </dgm:prSet>
      <dgm:spPr/>
      <dgm:t>
        <a:bodyPr/>
        <a:lstStyle/>
        <a:p>
          <a:endParaRPr lang="en-US"/>
        </a:p>
      </dgm:t>
    </dgm:pt>
  </dgm:ptLst>
  <dgm:cxnLst>
    <dgm:cxn modelId="{BEA9A0E7-1AB4-4257-86C8-7FC80411E0CF}" srcId="{EE388545-24AB-431E-A7D0-A65F49D7268D}" destId="{20CB73A0-8BBF-490D-8216-AAB1E2456389}" srcOrd="0" destOrd="0" parTransId="{51F7D89C-2AE3-46B7-890C-225B63D823AC}" sibTransId="{E36627FF-E1FE-4E96-9945-35075FA7BE04}"/>
    <dgm:cxn modelId="{5915EF4D-1D17-40F7-B351-D848B88CE57D}" type="presOf" srcId="{EE388545-24AB-431E-A7D0-A65F49D7268D}" destId="{B11189D1-EE17-4731-8B89-91BA4188C98C}" srcOrd="0" destOrd="0" presId="urn:microsoft.com/office/officeart/2005/8/layout/pyramid4"/>
    <dgm:cxn modelId="{FDEB0F21-25D5-463E-8759-34CFBC74A0E5}" type="presOf" srcId="{50A4E762-D4B1-437C-91CD-3F42F4F478BD}" destId="{19538ED9-04EE-43D5-89E6-992A3CCECDC1}" srcOrd="0" destOrd="0" presId="urn:microsoft.com/office/officeart/2005/8/layout/pyramid4"/>
    <dgm:cxn modelId="{662C9A4E-F8E6-4918-ABBE-90F7454E3320}" srcId="{EE388545-24AB-431E-A7D0-A65F49D7268D}" destId="{50A4E762-D4B1-437C-91CD-3F42F4F478BD}" srcOrd="3" destOrd="0" parTransId="{55FEDF31-2900-4020-BE4F-89D4886931B1}" sibTransId="{CAF9D9A0-696E-4172-93FC-C473D996D3BF}"/>
    <dgm:cxn modelId="{D16C71D2-EDB9-4C0E-92C4-D6B866A280A9}" srcId="{EE388545-24AB-431E-A7D0-A65F49D7268D}" destId="{75FCA157-02F6-40D3-BAC1-9BB61DE0A73E}" srcOrd="1" destOrd="0" parTransId="{8D9E0403-7342-4724-925B-A5CDBB69959E}" sibTransId="{C0E7FE21-A0E0-4BD5-BAEE-67567DD1B471}"/>
    <dgm:cxn modelId="{000473B7-7F4B-480B-B2C0-1E77905A3156}" type="presOf" srcId="{75FCA157-02F6-40D3-BAC1-9BB61DE0A73E}" destId="{5529DBBB-0BD8-463E-BD50-B1A9E9182546}" srcOrd="0" destOrd="0" presId="urn:microsoft.com/office/officeart/2005/8/layout/pyramid4"/>
    <dgm:cxn modelId="{CA6AF9AB-409A-41F8-8553-188F27CBD2F6}" type="presOf" srcId="{D1696165-E911-419B-B8B7-E3E29AE499EC}" destId="{FA529E1B-865D-4042-B64B-88A23C5ACB8F}" srcOrd="0" destOrd="0" presId="urn:microsoft.com/office/officeart/2005/8/layout/pyramid4"/>
    <dgm:cxn modelId="{C504E73F-8D82-4851-A4D6-A8C8425518B1}" type="presOf" srcId="{20CB73A0-8BBF-490D-8216-AAB1E2456389}" destId="{9A45CEBB-07BB-45F2-84F7-FFD88438ADFD}" srcOrd="0" destOrd="0" presId="urn:microsoft.com/office/officeart/2005/8/layout/pyramid4"/>
    <dgm:cxn modelId="{4A8C1B25-5BDF-4721-97AF-0EA3A0426150}" srcId="{EE388545-24AB-431E-A7D0-A65F49D7268D}" destId="{D1696165-E911-419B-B8B7-E3E29AE499EC}" srcOrd="2" destOrd="0" parTransId="{89A43B2C-7360-4BE9-8DE9-4C44718F87A1}" sibTransId="{1CBADFC0-3795-43BF-8FFF-B08AD4272790}"/>
    <dgm:cxn modelId="{82961378-0FD7-4A15-B64D-1C7BB01D7F9B}" type="presParOf" srcId="{B11189D1-EE17-4731-8B89-91BA4188C98C}" destId="{9A45CEBB-07BB-45F2-84F7-FFD88438ADFD}" srcOrd="0" destOrd="0" presId="urn:microsoft.com/office/officeart/2005/8/layout/pyramid4"/>
    <dgm:cxn modelId="{A21A22A2-AF7E-407E-AD5D-557A2A55FDAE}" type="presParOf" srcId="{B11189D1-EE17-4731-8B89-91BA4188C98C}" destId="{5529DBBB-0BD8-463E-BD50-B1A9E9182546}" srcOrd="1" destOrd="0" presId="urn:microsoft.com/office/officeart/2005/8/layout/pyramid4"/>
    <dgm:cxn modelId="{A122D373-55BC-4FC3-A074-0F2014161985}" type="presParOf" srcId="{B11189D1-EE17-4731-8B89-91BA4188C98C}" destId="{FA529E1B-865D-4042-B64B-88A23C5ACB8F}" srcOrd="2" destOrd="0" presId="urn:microsoft.com/office/officeart/2005/8/layout/pyramid4"/>
    <dgm:cxn modelId="{8A295A40-89A0-4D72-9E5C-78A5CD5DE418}" type="presParOf" srcId="{B11189D1-EE17-4731-8B89-91BA4188C98C}" destId="{19538ED9-04EE-43D5-89E6-992A3CCECDC1}" srcOrd="3" destOrd="0" presId="urn:microsoft.com/office/officeart/2005/8/layout/pyramid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388545-24AB-431E-A7D0-A65F49D7268D}" type="doc">
      <dgm:prSet loTypeId="urn:microsoft.com/office/officeart/2005/8/layout/pyramid4" loCatId="pyramid" qsTypeId="urn:microsoft.com/office/officeart/2005/8/quickstyle/simple1" qsCatId="simple" csTypeId="urn:microsoft.com/office/officeart/2005/8/colors/accent1_2" csCatId="accent1" phldr="1"/>
      <dgm:spPr/>
      <dgm:t>
        <a:bodyPr/>
        <a:lstStyle/>
        <a:p>
          <a:endParaRPr lang="en-US"/>
        </a:p>
      </dgm:t>
    </dgm:pt>
    <dgm:pt modelId="{20CB73A0-8BBF-490D-8216-AAB1E2456389}">
      <dgm:prSet phldrT="[Tekst]" custT="1"/>
      <dgm:spPr/>
      <dgm:t>
        <a:bodyPr/>
        <a:lstStyle/>
        <a:p>
          <a:endParaRPr lang="en-US" sz="2100" b="1" dirty="0"/>
        </a:p>
      </dgm:t>
    </dgm:pt>
    <dgm:pt modelId="{51F7D89C-2AE3-46B7-890C-225B63D823AC}" type="parTrans" cxnId="{BEA9A0E7-1AB4-4257-86C8-7FC80411E0CF}">
      <dgm:prSet/>
      <dgm:spPr/>
      <dgm:t>
        <a:bodyPr/>
        <a:lstStyle/>
        <a:p>
          <a:endParaRPr lang="en-US" b="1"/>
        </a:p>
      </dgm:t>
    </dgm:pt>
    <dgm:pt modelId="{E36627FF-E1FE-4E96-9945-35075FA7BE04}" type="sibTrans" cxnId="{BEA9A0E7-1AB4-4257-86C8-7FC80411E0CF}">
      <dgm:prSet/>
      <dgm:spPr/>
      <dgm:t>
        <a:bodyPr/>
        <a:lstStyle/>
        <a:p>
          <a:endParaRPr lang="en-US" b="1"/>
        </a:p>
      </dgm:t>
    </dgm:pt>
    <dgm:pt modelId="{75FCA157-02F6-40D3-BAC1-9BB61DE0A73E}">
      <dgm:prSet phldrT="[Tekst]" custT="1"/>
      <dgm:spPr/>
      <dgm:t>
        <a:bodyPr/>
        <a:lstStyle/>
        <a:p>
          <a:endParaRPr lang="en-US" sz="2100" b="1" dirty="0"/>
        </a:p>
      </dgm:t>
    </dgm:pt>
    <dgm:pt modelId="{8D9E0403-7342-4724-925B-A5CDBB69959E}" type="parTrans" cxnId="{D16C71D2-EDB9-4C0E-92C4-D6B866A280A9}">
      <dgm:prSet/>
      <dgm:spPr/>
      <dgm:t>
        <a:bodyPr/>
        <a:lstStyle/>
        <a:p>
          <a:endParaRPr lang="en-US" b="1"/>
        </a:p>
      </dgm:t>
    </dgm:pt>
    <dgm:pt modelId="{C0E7FE21-A0E0-4BD5-BAEE-67567DD1B471}" type="sibTrans" cxnId="{D16C71D2-EDB9-4C0E-92C4-D6B866A280A9}">
      <dgm:prSet/>
      <dgm:spPr/>
      <dgm:t>
        <a:bodyPr/>
        <a:lstStyle/>
        <a:p>
          <a:endParaRPr lang="en-US" b="1"/>
        </a:p>
      </dgm:t>
    </dgm:pt>
    <dgm:pt modelId="{D1696165-E911-419B-B8B7-E3E29AE499EC}">
      <dgm:prSet phldrT="[Tekst]" custT="1"/>
      <dgm:spPr/>
      <dgm:t>
        <a:bodyPr/>
        <a:lstStyle/>
        <a:p>
          <a:endParaRPr lang="en-US" sz="2000" b="1" dirty="0"/>
        </a:p>
      </dgm:t>
    </dgm:pt>
    <dgm:pt modelId="{89A43B2C-7360-4BE9-8DE9-4C44718F87A1}" type="parTrans" cxnId="{4A8C1B25-5BDF-4721-97AF-0EA3A0426150}">
      <dgm:prSet/>
      <dgm:spPr/>
      <dgm:t>
        <a:bodyPr/>
        <a:lstStyle/>
        <a:p>
          <a:endParaRPr lang="en-US" b="1"/>
        </a:p>
      </dgm:t>
    </dgm:pt>
    <dgm:pt modelId="{1CBADFC0-3795-43BF-8FFF-B08AD4272790}" type="sibTrans" cxnId="{4A8C1B25-5BDF-4721-97AF-0EA3A0426150}">
      <dgm:prSet/>
      <dgm:spPr/>
      <dgm:t>
        <a:bodyPr/>
        <a:lstStyle/>
        <a:p>
          <a:endParaRPr lang="en-US" b="1"/>
        </a:p>
      </dgm:t>
    </dgm:pt>
    <dgm:pt modelId="{50A4E762-D4B1-437C-91CD-3F42F4F478BD}">
      <dgm:prSet phldrT="[Tekst]" custT="1"/>
      <dgm:spPr/>
      <dgm:t>
        <a:bodyPr/>
        <a:lstStyle/>
        <a:p>
          <a:endParaRPr lang="en-US" sz="2800" b="1" dirty="0"/>
        </a:p>
      </dgm:t>
    </dgm:pt>
    <dgm:pt modelId="{55FEDF31-2900-4020-BE4F-89D4886931B1}" type="parTrans" cxnId="{662C9A4E-F8E6-4918-ABBE-90F7454E3320}">
      <dgm:prSet/>
      <dgm:spPr/>
      <dgm:t>
        <a:bodyPr/>
        <a:lstStyle/>
        <a:p>
          <a:endParaRPr lang="en-US" b="1"/>
        </a:p>
      </dgm:t>
    </dgm:pt>
    <dgm:pt modelId="{CAF9D9A0-696E-4172-93FC-C473D996D3BF}" type="sibTrans" cxnId="{662C9A4E-F8E6-4918-ABBE-90F7454E3320}">
      <dgm:prSet/>
      <dgm:spPr/>
      <dgm:t>
        <a:bodyPr/>
        <a:lstStyle/>
        <a:p>
          <a:endParaRPr lang="en-US" b="1"/>
        </a:p>
      </dgm:t>
    </dgm:pt>
    <dgm:pt modelId="{B11189D1-EE17-4731-8B89-91BA4188C98C}" type="pres">
      <dgm:prSet presAssocID="{EE388545-24AB-431E-A7D0-A65F49D7268D}" presName="compositeShape" presStyleCnt="0">
        <dgm:presLayoutVars>
          <dgm:chMax val="9"/>
          <dgm:dir/>
          <dgm:resizeHandles val="exact"/>
        </dgm:presLayoutVars>
      </dgm:prSet>
      <dgm:spPr/>
      <dgm:t>
        <a:bodyPr/>
        <a:lstStyle/>
        <a:p>
          <a:endParaRPr lang="en-US"/>
        </a:p>
      </dgm:t>
    </dgm:pt>
    <dgm:pt modelId="{9A45CEBB-07BB-45F2-84F7-FFD88438ADFD}" type="pres">
      <dgm:prSet presAssocID="{EE388545-24AB-431E-A7D0-A65F49D7268D}" presName="triangle1" presStyleLbl="node1" presStyleIdx="0" presStyleCnt="4" custScaleX="99224">
        <dgm:presLayoutVars>
          <dgm:bulletEnabled val="1"/>
        </dgm:presLayoutVars>
      </dgm:prSet>
      <dgm:spPr/>
      <dgm:t>
        <a:bodyPr/>
        <a:lstStyle/>
        <a:p>
          <a:endParaRPr lang="en-US"/>
        </a:p>
      </dgm:t>
    </dgm:pt>
    <dgm:pt modelId="{5529DBBB-0BD8-463E-BD50-B1A9E9182546}" type="pres">
      <dgm:prSet presAssocID="{EE388545-24AB-431E-A7D0-A65F49D7268D}" presName="triangle2" presStyleLbl="node1" presStyleIdx="1" presStyleCnt="4">
        <dgm:presLayoutVars>
          <dgm:bulletEnabled val="1"/>
        </dgm:presLayoutVars>
      </dgm:prSet>
      <dgm:spPr/>
      <dgm:t>
        <a:bodyPr/>
        <a:lstStyle/>
        <a:p>
          <a:endParaRPr lang="en-US"/>
        </a:p>
      </dgm:t>
    </dgm:pt>
    <dgm:pt modelId="{FA529E1B-865D-4042-B64B-88A23C5ACB8F}" type="pres">
      <dgm:prSet presAssocID="{EE388545-24AB-431E-A7D0-A65F49D7268D}" presName="triangle3" presStyleLbl="node1" presStyleIdx="2" presStyleCnt="4">
        <dgm:presLayoutVars>
          <dgm:bulletEnabled val="1"/>
        </dgm:presLayoutVars>
      </dgm:prSet>
      <dgm:spPr/>
      <dgm:t>
        <a:bodyPr/>
        <a:lstStyle/>
        <a:p>
          <a:endParaRPr lang="en-US"/>
        </a:p>
      </dgm:t>
    </dgm:pt>
    <dgm:pt modelId="{19538ED9-04EE-43D5-89E6-992A3CCECDC1}" type="pres">
      <dgm:prSet presAssocID="{EE388545-24AB-431E-A7D0-A65F49D7268D}" presName="triangle4" presStyleLbl="node1" presStyleIdx="3" presStyleCnt="4">
        <dgm:presLayoutVars>
          <dgm:bulletEnabled val="1"/>
        </dgm:presLayoutVars>
      </dgm:prSet>
      <dgm:spPr/>
      <dgm:t>
        <a:bodyPr/>
        <a:lstStyle/>
        <a:p>
          <a:endParaRPr lang="en-US"/>
        </a:p>
      </dgm:t>
    </dgm:pt>
  </dgm:ptLst>
  <dgm:cxnLst>
    <dgm:cxn modelId="{BEA9A0E7-1AB4-4257-86C8-7FC80411E0CF}" srcId="{EE388545-24AB-431E-A7D0-A65F49D7268D}" destId="{20CB73A0-8BBF-490D-8216-AAB1E2456389}" srcOrd="0" destOrd="0" parTransId="{51F7D89C-2AE3-46B7-890C-225B63D823AC}" sibTransId="{E36627FF-E1FE-4E96-9945-35075FA7BE04}"/>
    <dgm:cxn modelId="{54849030-C6E9-42E4-8072-DC34DD9D0688}" type="presOf" srcId="{EE388545-24AB-431E-A7D0-A65F49D7268D}" destId="{B11189D1-EE17-4731-8B89-91BA4188C98C}" srcOrd="0" destOrd="0" presId="urn:microsoft.com/office/officeart/2005/8/layout/pyramid4"/>
    <dgm:cxn modelId="{662C9A4E-F8E6-4918-ABBE-90F7454E3320}" srcId="{EE388545-24AB-431E-A7D0-A65F49D7268D}" destId="{50A4E762-D4B1-437C-91CD-3F42F4F478BD}" srcOrd="3" destOrd="0" parTransId="{55FEDF31-2900-4020-BE4F-89D4886931B1}" sibTransId="{CAF9D9A0-696E-4172-93FC-C473D996D3BF}"/>
    <dgm:cxn modelId="{B6B09DDA-6108-48E8-A232-A2541AD45039}" type="presOf" srcId="{20CB73A0-8BBF-490D-8216-AAB1E2456389}" destId="{9A45CEBB-07BB-45F2-84F7-FFD88438ADFD}" srcOrd="0" destOrd="0" presId="urn:microsoft.com/office/officeart/2005/8/layout/pyramid4"/>
    <dgm:cxn modelId="{D94E3ADE-43B8-45A9-8472-71F44294C679}" type="presOf" srcId="{D1696165-E911-419B-B8B7-E3E29AE499EC}" destId="{FA529E1B-865D-4042-B64B-88A23C5ACB8F}" srcOrd="0" destOrd="0" presId="urn:microsoft.com/office/officeart/2005/8/layout/pyramid4"/>
    <dgm:cxn modelId="{D16C71D2-EDB9-4C0E-92C4-D6B866A280A9}" srcId="{EE388545-24AB-431E-A7D0-A65F49D7268D}" destId="{75FCA157-02F6-40D3-BAC1-9BB61DE0A73E}" srcOrd="1" destOrd="0" parTransId="{8D9E0403-7342-4724-925B-A5CDBB69959E}" sibTransId="{C0E7FE21-A0E0-4BD5-BAEE-67567DD1B471}"/>
    <dgm:cxn modelId="{DF9DE0D4-E97A-48F9-A7E6-86D08EF8DCF2}" type="presOf" srcId="{75FCA157-02F6-40D3-BAC1-9BB61DE0A73E}" destId="{5529DBBB-0BD8-463E-BD50-B1A9E9182546}" srcOrd="0" destOrd="0" presId="urn:microsoft.com/office/officeart/2005/8/layout/pyramid4"/>
    <dgm:cxn modelId="{4A8C1B25-5BDF-4721-97AF-0EA3A0426150}" srcId="{EE388545-24AB-431E-A7D0-A65F49D7268D}" destId="{D1696165-E911-419B-B8B7-E3E29AE499EC}" srcOrd="2" destOrd="0" parTransId="{89A43B2C-7360-4BE9-8DE9-4C44718F87A1}" sibTransId="{1CBADFC0-3795-43BF-8FFF-B08AD4272790}"/>
    <dgm:cxn modelId="{BFFD2179-9FF6-4065-93B0-8D7F00C0090E}" type="presOf" srcId="{50A4E762-D4B1-437C-91CD-3F42F4F478BD}" destId="{19538ED9-04EE-43D5-89E6-992A3CCECDC1}" srcOrd="0" destOrd="0" presId="urn:microsoft.com/office/officeart/2005/8/layout/pyramid4"/>
    <dgm:cxn modelId="{4B0FEF16-F62E-4281-9709-BCD3A7FC811E}" type="presParOf" srcId="{B11189D1-EE17-4731-8B89-91BA4188C98C}" destId="{9A45CEBB-07BB-45F2-84F7-FFD88438ADFD}" srcOrd="0" destOrd="0" presId="urn:microsoft.com/office/officeart/2005/8/layout/pyramid4"/>
    <dgm:cxn modelId="{761B1A20-5B7E-49B0-B898-32A840946CBC}" type="presParOf" srcId="{B11189D1-EE17-4731-8B89-91BA4188C98C}" destId="{5529DBBB-0BD8-463E-BD50-B1A9E9182546}" srcOrd="1" destOrd="0" presId="urn:microsoft.com/office/officeart/2005/8/layout/pyramid4"/>
    <dgm:cxn modelId="{57E8CD4C-6234-4FAA-85A7-6C845DB0EF9D}" type="presParOf" srcId="{B11189D1-EE17-4731-8B89-91BA4188C98C}" destId="{FA529E1B-865D-4042-B64B-88A23C5ACB8F}" srcOrd="2" destOrd="0" presId="urn:microsoft.com/office/officeart/2005/8/layout/pyramid4"/>
    <dgm:cxn modelId="{3E23CF9B-0AF5-4F88-A554-ACF563698AED}" type="presParOf" srcId="{B11189D1-EE17-4731-8B89-91BA4188C98C}" destId="{19538ED9-04EE-43D5-89E6-992A3CCECDC1}" srcOrd="3" destOrd="0" presId="urn:microsoft.com/office/officeart/2005/8/layout/pyramid4"/>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A45CEBB-07BB-45F2-84F7-FFD88438ADFD}">
      <dsp:nvSpPr>
        <dsp:cNvPr id="0" name=""/>
        <dsp:cNvSpPr/>
      </dsp:nvSpPr>
      <dsp:spPr>
        <a:xfrm>
          <a:off x="2039884" y="0"/>
          <a:ext cx="2016231" cy="2031999"/>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Author</a:t>
          </a:r>
          <a:endParaRPr lang="en-US" sz="2100" b="1" kern="1200" dirty="0"/>
        </a:p>
      </dsp:txBody>
      <dsp:txXfrm>
        <a:off x="2039884" y="0"/>
        <a:ext cx="2016231" cy="2031999"/>
      </dsp:txXfrm>
    </dsp:sp>
    <dsp:sp modelId="{5529DBBB-0BD8-463E-BD50-B1A9E9182546}">
      <dsp:nvSpPr>
        <dsp:cNvPr id="0" name=""/>
        <dsp:cNvSpPr/>
      </dsp:nvSpPr>
      <dsp:spPr>
        <a:xfrm>
          <a:off x="1016000" y="2031999"/>
          <a:ext cx="2031999" cy="2031999"/>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Plot</a:t>
          </a:r>
          <a:endParaRPr lang="en-US" sz="2100" b="1" kern="1200" dirty="0"/>
        </a:p>
      </dsp:txBody>
      <dsp:txXfrm>
        <a:off x="1016000" y="2031999"/>
        <a:ext cx="2031999" cy="2031999"/>
      </dsp:txXfrm>
    </dsp:sp>
    <dsp:sp modelId="{FA529E1B-865D-4042-B64B-88A23C5ACB8F}">
      <dsp:nvSpPr>
        <dsp:cNvPr id="0" name=""/>
        <dsp:cNvSpPr/>
      </dsp:nvSpPr>
      <dsp:spPr>
        <a:xfrm rot="10800000">
          <a:off x="2032000" y="2031999"/>
          <a:ext cx="2031999" cy="2031999"/>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&gt;10,000</a:t>
          </a:r>
          <a:endParaRPr lang="en-US" sz="2000" b="1" kern="1200" dirty="0"/>
        </a:p>
      </dsp:txBody>
      <dsp:txXfrm rot="10800000">
        <a:off x="2032000" y="2031999"/>
        <a:ext cx="2031999" cy="2031999"/>
      </dsp:txXfrm>
    </dsp:sp>
    <dsp:sp modelId="{19538ED9-04EE-43D5-89E6-992A3CCECDC1}">
      <dsp:nvSpPr>
        <dsp:cNvPr id="0" name=""/>
        <dsp:cNvSpPr/>
      </dsp:nvSpPr>
      <dsp:spPr>
        <a:xfrm>
          <a:off x="3048000" y="2031999"/>
          <a:ext cx="2031999" cy="2031999"/>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Cover</a:t>
          </a:r>
          <a:endParaRPr lang="en-US" sz="2800" b="1" kern="1200" dirty="0"/>
        </a:p>
      </dsp:txBody>
      <dsp:txXfrm>
        <a:off x="3048000" y="2031999"/>
        <a:ext cx="2031999" cy="203199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A45CEBB-07BB-45F2-84F7-FFD88438ADFD}">
      <dsp:nvSpPr>
        <dsp:cNvPr id="0" name=""/>
        <dsp:cNvSpPr/>
      </dsp:nvSpPr>
      <dsp:spPr>
        <a:xfrm>
          <a:off x="387095" y="0"/>
          <a:ext cx="629457" cy="634379"/>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endParaRPr lang="en-US" sz="2100" b="1" kern="1200" dirty="0"/>
        </a:p>
      </dsp:txBody>
      <dsp:txXfrm>
        <a:off x="387095" y="0"/>
        <a:ext cx="629457" cy="634379"/>
      </dsp:txXfrm>
    </dsp:sp>
    <dsp:sp modelId="{5529DBBB-0BD8-463E-BD50-B1A9E9182546}">
      <dsp:nvSpPr>
        <dsp:cNvPr id="0" name=""/>
        <dsp:cNvSpPr/>
      </dsp:nvSpPr>
      <dsp:spPr>
        <a:xfrm>
          <a:off x="67444" y="634379"/>
          <a:ext cx="634379" cy="634379"/>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endParaRPr lang="en-US" sz="2100" b="1" kern="1200" dirty="0"/>
        </a:p>
      </dsp:txBody>
      <dsp:txXfrm>
        <a:off x="67444" y="634379"/>
        <a:ext cx="634379" cy="634379"/>
      </dsp:txXfrm>
    </dsp:sp>
    <dsp:sp modelId="{FA529E1B-865D-4042-B64B-88A23C5ACB8F}">
      <dsp:nvSpPr>
        <dsp:cNvPr id="0" name=""/>
        <dsp:cNvSpPr/>
      </dsp:nvSpPr>
      <dsp:spPr>
        <a:xfrm rot="10800000">
          <a:off x="384634" y="634379"/>
          <a:ext cx="634379" cy="634379"/>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n-US" sz="2000" b="1" kern="1200" dirty="0"/>
        </a:p>
      </dsp:txBody>
      <dsp:txXfrm rot="10800000">
        <a:off x="384634" y="634379"/>
        <a:ext cx="634379" cy="634379"/>
      </dsp:txXfrm>
    </dsp:sp>
    <dsp:sp modelId="{19538ED9-04EE-43D5-89E6-992A3CCECDC1}">
      <dsp:nvSpPr>
        <dsp:cNvPr id="0" name=""/>
        <dsp:cNvSpPr/>
      </dsp:nvSpPr>
      <dsp:spPr>
        <a:xfrm>
          <a:off x="701823" y="634379"/>
          <a:ext cx="634379" cy="634379"/>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endParaRPr lang="en-US" sz="2800" b="1" kern="1200" dirty="0"/>
        </a:p>
      </dsp:txBody>
      <dsp:txXfrm>
        <a:off x="701823" y="634379"/>
        <a:ext cx="634379" cy="634379"/>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2.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80393B-F3EC-4835-9351-F8BE182B148A}" type="datetimeFigureOut">
              <a:rPr lang="en-US" smtClean="0"/>
              <a:pPr/>
              <a:t>4/30/2013</a:t>
            </a:fld>
            <a:endParaRPr lang="en-US"/>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368F90-7D10-449A-B01D-612241FCB0D8}" type="slidenum">
              <a:rPr lang="en-US" smtClean="0"/>
              <a:pPr/>
              <a:t>‹nr.›</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What we didn’t predict, however, was that mid level ranks would produce almost half the bestsellers. However, looking at the dataset, this can be easily explained, as three out of four of the mid level bestsellers are books by active fighter pilots (</a:t>
            </a:r>
            <a:r>
              <a:rPr lang="en-US" sz="1200" i="1" kern="1200" dirty="0" smtClean="0">
                <a:solidFill>
                  <a:schemeClr val="tx1"/>
                </a:solidFill>
                <a:latin typeface="+mn-lt"/>
                <a:ea typeface="+mn-ea"/>
                <a:cs typeface="+mn-cs"/>
              </a:rPr>
              <a:t>Apache</a:t>
            </a:r>
            <a:r>
              <a:rPr lang="en-US" sz="1200" kern="1200" dirty="0" smtClean="0">
                <a:solidFill>
                  <a:schemeClr val="tx1"/>
                </a:solidFill>
                <a:latin typeface="+mn-lt"/>
                <a:ea typeface="+mn-ea"/>
                <a:cs typeface="+mn-cs"/>
              </a:rPr>
              <a:t> (Macy, 2008)</a:t>
            </a:r>
            <a:r>
              <a:rPr lang="en-US" sz="1200" i="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and </a:t>
            </a:r>
            <a:r>
              <a:rPr lang="en-US" sz="1200" i="1" kern="1200" dirty="0" smtClean="0">
                <a:solidFill>
                  <a:schemeClr val="tx1"/>
                </a:solidFill>
                <a:latin typeface="+mn-lt"/>
                <a:ea typeface="+mn-ea"/>
                <a:cs typeface="+mn-cs"/>
              </a:rPr>
              <a:t>Hellfire</a:t>
            </a:r>
            <a:r>
              <a:rPr lang="en-US" sz="1200" kern="1200" dirty="0" smtClean="0">
                <a:solidFill>
                  <a:schemeClr val="tx1"/>
                </a:solidFill>
                <a:latin typeface="+mn-lt"/>
                <a:ea typeface="+mn-ea"/>
                <a:cs typeface="+mn-cs"/>
              </a:rPr>
              <a:t> (Macy, 2010) by warrant officer Ed Macy, and </a:t>
            </a:r>
            <a:r>
              <a:rPr lang="en-US" sz="1200" i="1" kern="1200" dirty="0" smtClean="0">
                <a:solidFill>
                  <a:schemeClr val="tx1"/>
                </a:solidFill>
                <a:latin typeface="+mn-lt"/>
                <a:ea typeface="+mn-ea"/>
                <a:cs typeface="+mn-cs"/>
              </a:rPr>
              <a:t>Joint Force Harrier</a:t>
            </a:r>
            <a:r>
              <a:rPr lang="en-US" sz="1200" kern="1200" dirty="0" smtClean="0">
                <a:solidFill>
                  <a:schemeClr val="tx1"/>
                </a:solidFill>
                <a:latin typeface="+mn-lt"/>
                <a:ea typeface="+mn-ea"/>
                <a:cs typeface="+mn-cs"/>
              </a:rPr>
              <a:t> (Orchard &amp; Barrington, 2008) by lieutenant-colonel Ade Orchard) and the fourth book is by a Para commander who is very active in the field (</a:t>
            </a:r>
            <a:r>
              <a:rPr lang="en-US" sz="1200" kern="1200" dirty="0" err="1" smtClean="0">
                <a:solidFill>
                  <a:schemeClr val="tx1"/>
                </a:solidFill>
                <a:latin typeface="+mn-lt"/>
                <a:ea typeface="+mn-ea"/>
                <a:cs typeface="+mn-cs"/>
              </a:rPr>
              <a:t>Tootal</a:t>
            </a:r>
            <a:r>
              <a:rPr lang="en-US" sz="1200" kern="1200" dirty="0" smtClean="0">
                <a:solidFill>
                  <a:schemeClr val="tx1"/>
                </a:solidFill>
                <a:latin typeface="+mn-lt"/>
                <a:ea typeface="+mn-ea"/>
                <a:cs typeface="+mn-cs"/>
              </a:rPr>
              <a:t>, 2009). So these mid level soldiers are all combat soldiers. What is more surprising, and at this stage in the investigation still puzzling, is the fact that none of the ordinary rank soldiers wrote a bestseller. </a:t>
            </a:r>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What is more surprising, and at this stage in the investigation still puzzling, is the fact that none of the ordinary rank soldiers wrote a bestseller. </a:t>
            </a:r>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As 40% of the UK memoirist is helped by a co-author who is a known novelist or journalist and is acknowledged on the cover, title page and/or in the colophon, we predicted that these books would have a better chance at becoming bestsellers. Not only did a publisher invest in a co-author, which should improve the written content, the fact that the co-author is famous might be an extra incentive for the public to buy the book. Here, we were wrong again. Not only did having a co-author not contribute to getting a bestseller, </a:t>
            </a:r>
            <a:r>
              <a:rPr lang="en-GB" sz="1200" i="1" kern="1200" dirty="0" smtClean="0">
                <a:solidFill>
                  <a:schemeClr val="tx1"/>
                </a:solidFill>
                <a:latin typeface="+mn-lt"/>
                <a:ea typeface="+mn-ea"/>
                <a:cs typeface="+mn-cs"/>
              </a:rPr>
              <a:t>X</a:t>
            </a:r>
            <a:r>
              <a:rPr lang="en-GB" sz="1200" i="1" kern="1200" baseline="30000" dirty="0" smtClean="0">
                <a:solidFill>
                  <a:schemeClr val="tx1"/>
                </a:solidFill>
                <a:latin typeface="+mn-lt"/>
                <a:ea typeface="+mn-ea"/>
                <a:cs typeface="+mn-cs"/>
              </a:rPr>
              <a:t>2</a:t>
            </a:r>
            <a:r>
              <a:rPr lang="en-GB" sz="1200" i="1" kern="1200" baseline="-25000" dirty="0" smtClean="0">
                <a:solidFill>
                  <a:schemeClr val="tx1"/>
                </a:solidFill>
                <a:latin typeface="+mn-lt"/>
                <a:ea typeface="+mn-ea"/>
                <a:cs typeface="+mn-cs"/>
              </a:rPr>
              <a:t>Fisher </a:t>
            </a:r>
            <a:r>
              <a:rPr lang="en-GB" sz="1200" i="1" kern="1200" dirty="0" smtClean="0">
                <a:solidFill>
                  <a:schemeClr val="tx1"/>
                </a:solidFill>
                <a:latin typeface="+mn-lt"/>
                <a:ea typeface="+mn-ea"/>
                <a:cs typeface="+mn-cs"/>
              </a:rPr>
              <a:t>(1</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N</a:t>
            </a:r>
            <a:r>
              <a:rPr lang="en-GB" sz="1200" kern="1200" dirty="0" smtClean="0">
                <a:solidFill>
                  <a:schemeClr val="tx1"/>
                </a:solidFill>
                <a:latin typeface="+mn-lt"/>
                <a:ea typeface="+mn-ea"/>
                <a:cs typeface="+mn-cs"/>
              </a:rPr>
              <a:t> = 15) = .185, </a:t>
            </a:r>
            <a:r>
              <a:rPr lang="en-GB" sz="1200" i="1" kern="1200" dirty="0" smtClean="0">
                <a:solidFill>
                  <a:schemeClr val="tx1"/>
                </a:solidFill>
                <a:latin typeface="+mn-lt"/>
                <a:ea typeface="+mn-ea"/>
                <a:cs typeface="+mn-cs"/>
              </a:rPr>
              <a:t>p</a:t>
            </a:r>
            <a:r>
              <a:rPr lang="en-GB" sz="1200" i="1" kern="1200" baseline="-25000" dirty="0" smtClean="0">
                <a:solidFill>
                  <a:schemeClr val="tx1"/>
                </a:solidFill>
                <a:latin typeface="+mn-lt"/>
                <a:ea typeface="+mn-ea"/>
                <a:cs typeface="+mn-cs"/>
              </a:rPr>
              <a:t> </a:t>
            </a:r>
            <a:r>
              <a:rPr lang="en-GB" sz="1200" kern="1200" dirty="0" smtClean="0">
                <a:solidFill>
                  <a:schemeClr val="tx1"/>
                </a:solidFill>
                <a:latin typeface="+mn-lt"/>
                <a:ea typeface="+mn-ea"/>
                <a:cs typeface="+mn-cs"/>
              </a:rPr>
              <a:t>= 1.00, </a:t>
            </a:r>
            <a:r>
              <a:rPr lang="en-US" sz="1200" kern="1200" dirty="0" smtClean="0">
                <a:solidFill>
                  <a:schemeClr val="tx1"/>
                </a:solidFill>
                <a:latin typeface="+mn-lt"/>
                <a:ea typeface="+mn-ea"/>
                <a:cs typeface="+mn-cs"/>
              </a:rPr>
              <a:t>on average the sales on co-written books (</a:t>
            </a:r>
            <a:r>
              <a:rPr lang="en-US" sz="1200" i="1" kern="1200" dirty="0" smtClean="0">
                <a:solidFill>
                  <a:schemeClr val="tx1"/>
                </a:solidFill>
                <a:latin typeface="+mn-lt"/>
                <a:ea typeface="+mn-ea"/>
                <a:cs typeface="+mn-cs"/>
              </a:rPr>
              <a:t>M </a:t>
            </a:r>
            <a:r>
              <a:rPr lang="en-US" sz="1200" kern="1200" dirty="0" smtClean="0">
                <a:solidFill>
                  <a:schemeClr val="tx1"/>
                </a:solidFill>
                <a:latin typeface="+mn-lt"/>
                <a:ea typeface="+mn-ea"/>
                <a:cs typeface="+mn-cs"/>
              </a:rPr>
              <a:t>= 21,431, </a:t>
            </a:r>
            <a:r>
              <a:rPr lang="en-US" sz="1200" i="1" kern="1200" dirty="0" smtClean="0">
                <a:solidFill>
                  <a:schemeClr val="tx1"/>
                </a:solidFill>
                <a:latin typeface="+mn-lt"/>
                <a:ea typeface="+mn-ea"/>
                <a:cs typeface="+mn-cs"/>
              </a:rPr>
              <a:t>SD</a:t>
            </a:r>
            <a:r>
              <a:rPr lang="en-US" sz="1200" kern="1200" dirty="0" smtClean="0">
                <a:solidFill>
                  <a:schemeClr val="tx1"/>
                </a:solidFill>
                <a:latin typeface="+mn-lt"/>
                <a:ea typeface="+mn-ea"/>
                <a:cs typeface="+mn-cs"/>
              </a:rPr>
              <a:t> = 17,908) were lower than those by a single author (</a:t>
            </a:r>
            <a:r>
              <a:rPr lang="en-US" sz="1200" i="1" kern="1200" dirty="0" smtClean="0">
                <a:solidFill>
                  <a:schemeClr val="tx1"/>
                </a:solidFill>
                <a:latin typeface="+mn-lt"/>
                <a:ea typeface="+mn-ea"/>
                <a:cs typeface="+mn-cs"/>
              </a:rPr>
              <a:t>M </a:t>
            </a:r>
            <a:r>
              <a:rPr lang="en-US" sz="1200" kern="1200" dirty="0" smtClean="0">
                <a:solidFill>
                  <a:schemeClr val="tx1"/>
                </a:solidFill>
                <a:latin typeface="+mn-lt"/>
                <a:ea typeface="+mn-ea"/>
                <a:cs typeface="+mn-cs"/>
              </a:rPr>
              <a:t>= 30,998, </a:t>
            </a:r>
            <a:r>
              <a:rPr lang="en-US" sz="1200" i="1" kern="1200" dirty="0" smtClean="0">
                <a:solidFill>
                  <a:schemeClr val="tx1"/>
                </a:solidFill>
                <a:latin typeface="+mn-lt"/>
                <a:ea typeface="+mn-ea"/>
                <a:cs typeface="+mn-cs"/>
              </a:rPr>
              <a:t>SD</a:t>
            </a:r>
            <a:r>
              <a:rPr lang="en-US" sz="1200" kern="1200" dirty="0" smtClean="0">
                <a:solidFill>
                  <a:schemeClr val="tx1"/>
                </a:solidFill>
                <a:latin typeface="+mn-lt"/>
                <a:ea typeface="+mn-ea"/>
                <a:cs typeface="+mn-cs"/>
              </a:rPr>
              <a:t> = 33,946). </a:t>
            </a:r>
            <a:endParaRPr lang="en-US" sz="1200" kern="1200" dirty="0">
              <a:solidFill>
                <a:schemeClr val="tx1"/>
              </a:solidFill>
              <a:latin typeface="+mn-lt"/>
              <a:ea typeface="+mn-ea"/>
              <a:cs typeface="+mn-cs"/>
            </a:endParaRPr>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jdelijke aanduiding voor dia-afbeelding 1"/>
          <p:cNvSpPr>
            <a:spLocks noGrp="1" noRot="1" noChangeAspect="1" noTextEdit="1"/>
          </p:cNvSpPr>
          <p:nvPr>
            <p:ph type="sldImg"/>
          </p:nvPr>
        </p:nvSpPr>
        <p:spPr>
          <a:ln/>
        </p:spPr>
      </p:sp>
      <p:sp>
        <p:nvSpPr>
          <p:cNvPr id="70659" name="Tijdelijke aanduiding voor notities 2"/>
          <p:cNvSpPr>
            <a:spLocks noGrp="1"/>
          </p:cNvSpPr>
          <p:nvPr>
            <p:ph type="body" idx="1"/>
          </p:nvPr>
        </p:nvSpPr>
        <p:spPr>
          <a:noFill/>
          <a:ln/>
        </p:spPr>
        <p:txBody>
          <a:bodyPr/>
          <a:lstStyle/>
          <a:p>
            <a:r>
              <a:rPr lang="en-US" dirty="0" smtClean="0"/>
              <a:t>Disillusionment: a sympathetic protagonist starts out in the full bloom of faith in a certain set of ideals and, after being subjected to some kind of loss, threat or trail, loses that faith entirely. (Friedman p 252)</a:t>
            </a:r>
            <a:endParaRPr lang="nl-NL" dirty="0" smtClean="0"/>
          </a:p>
          <a:p>
            <a:r>
              <a:rPr lang="en-US" dirty="0" smtClean="0"/>
              <a:t>A deep change of worldview from the positive to the negative (McKee p 81)</a:t>
            </a:r>
          </a:p>
          <a:p>
            <a:endParaRPr lang="en-US" dirty="0" smtClean="0"/>
          </a:p>
          <a:p>
            <a:r>
              <a:rPr lang="en-US" dirty="0" smtClean="0"/>
              <a:t>Why Friedman:</a:t>
            </a:r>
          </a:p>
          <a:p>
            <a:pPr>
              <a:buFontTx/>
              <a:buChar char="-"/>
            </a:pPr>
            <a:r>
              <a:rPr lang="en-US" dirty="0" smtClean="0"/>
              <a:t> Friedman’s system at the basis of the twenty-five categories  that screenwriters currently use to distinguish film genres(McKee p 80-86) Disadvantage of that system is that it is vague and overlapping</a:t>
            </a:r>
          </a:p>
          <a:p>
            <a:pPr>
              <a:buFontTx/>
              <a:buChar char="-"/>
            </a:pPr>
            <a:r>
              <a:rPr lang="en-US" dirty="0" smtClean="0"/>
              <a:t> Also in standard work on literature  (el </a:t>
            </a:r>
            <a:r>
              <a:rPr lang="en-US" dirty="0" err="1" smtClean="0"/>
              <a:t>texto</a:t>
            </a:r>
            <a:r>
              <a:rPr lang="en-US" dirty="0" smtClean="0"/>
              <a:t> </a:t>
            </a:r>
            <a:r>
              <a:rPr lang="en-US" dirty="0" err="1" smtClean="0"/>
              <a:t>narrativo</a:t>
            </a:r>
            <a:r>
              <a:rPr lang="en-US" dirty="0" smtClean="0"/>
              <a:t>)</a:t>
            </a:r>
          </a:p>
          <a:p>
            <a:pPr>
              <a:buFontTx/>
              <a:buChar char="-"/>
            </a:pPr>
            <a:r>
              <a:rPr lang="en-US" dirty="0" smtClean="0"/>
              <a:t> very concrete, analytical system, not vague, no overlaps (flow charts)</a:t>
            </a:r>
          </a:p>
          <a:p>
            <a:pPr>
              <a:buFontTx/>
              <a:buChar char="-"/>
            </a:pPr>
            <a:r>
              <a:rPr lang="en-US" dirty="0" smtClean="0"/>
              <a:t> specifically aimed at disillusionment plots (disillusionment &amp; degeneration)</a:t>
            </a:r>
          </a:p>
          <a:p>
            <a:pPr>
              <a:buFontTx/>
              <a:buChar char="-"/>
            </a:pPr>
            <a:endParaRPr lang="en-US" dirty="0" smtClean="0"/>
          </a:p>
          <a:p>
            <a:endParaRPr lang="nl-NL" dirty="0" smtClean="0"/>
          </a:p>
          <a:p>
            <a:endParaRPr lang="nl-NL" dirty="0" smtClean="0"/>
          </a:p>
          <a:p>
            <a:endParaRPr lang="en-GB" dirty="0" smtClean="0"/>
          </a:p>
          <a:p>
            <a:endParaRPr lang="en-US" dirty="0" smtClean="0"/>
          </a:p>
        </p:txBody>
      </p:sp>
      <p:sp>
        <p:nvSpPr>
          <p:cNvPr id="70660" name="Tijdelijke aanduiding voor voettekst 3"/>
          <p:cNvSpPr>
            <a:spLocks noGrp="1"/>
          </p:cNvSpPr>
          <p:nvPr>
            <p:ph type="ftr" sz="quarter" idx="4"/>
          </p:nvPr>
        </p:nvSpPr>
        <p:spPr>
          <a:noFill/>
        </p:spPr>
        <p:txBody>
          <a:bodyPr/>
          <a:lstStyle/>
          <a:p>
            <a:r>
              <a:rPr lang="en-US" smtClean="0"/>
              <a:t>Eventuele voettekst</a:t>
            </a:r>
          </a:p>
        </p:txBody>
      </p:sp>
      <p:sp>
        <p:nvSpPr>
          <p:cNvPr id="70661" name="Tijdelijke aanduiding voor dianummer 4"/>
          <p:cNvSpPr>
            <a:spLocks noGrp="1"/>
          </p:cNvSpPr>
          <p:nvPr>
            <p:ph type="sldNum" sz="quarter" idx="5"/>
          </p:nvPr>
        </p:nvSpPr>
        <p:spPr>
          <a:noFill/>
        </p:spPr>
        <p:txBody>
          <a:bodyPr/>
          <a:lstStyle/>
          <a:p>
            <a:fld id="{D65107B3-5088-4750-AE2C-415938AD3327}" type="slidenum">
              <a:rPr lang="en-US" smtClean="0"/>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As predicted by the theory, disillusionment and growth plots were used in the majority (two-thirds) of the books. What is interesting, however, is that the professional writers seem to </a:t>
            </a:r>
            <a:r>
              <a:rPr lang="en-US" sz="1200" kern="1200" dirty="0" err="1" smtClean="0">
                <a:solidFill>
                  <a:schemeClr val="tx1"/>
                </a:solidFill>
                <a:latin typeface="+mn-lt"/>
                <a:ea typeface="+mn-ea"/>
                <a:cs typeface="+mn-cs"/>
              </a:rPr>
              <a:t>favour</a:t>
            </a:r>
            <a:r>
              <a:rPr lang="en-US" sz="1200" kern="1200" dirty="0" smtClean="0">
                <a:solidFill>
                  <a:schemeClr val="tx1"/>
                </a:solidFill>
                <a:latin typeface="+mn-lt"/>
                <a:ea typeface="+mn-ea"/>
                <a:cs typeface="+mn-cs"/>
              </a:rPr>
              <a:t> other plot types than soldier-authors,</a:t>
            </a:r>
            <a:r>
              <a:rPr lang="en-US" sz="1200" i="1"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X</a:t>
            </a:r>
            <a:r>
              <a:rPr lang="en-GB" sz="1200" i="1" kern="1200" baseline="30000" dirty="0" smtClean="0">
                <a:solidFill>
                  <a:schemeClr val="tx1"/>
                </a:solidFill>
                <a:latin typeface="+mn-lt"/>
                <a:ea typeface="+mn-ea"/>
                <a:cs typeface="+mn-cs"/>
              </a:rPr>
              <a:t>2</a:t>
            </a:r>
            <a:r>
              <a:rPr lang="en-GB" sz="1200" i="1" kern="1200" dirty="0" smtClean="0">
                <a:solidFill>
                  <a:schemeClr val="tx1"/>
                </a:solidFill>
                <a:latin typeface="+mn-lt"/>
                <a:ea typeface="+mn-ea"/>
                <a:cs typeface="+mn-cs"/>
              </a:rPr>
              <a:t>* (</a:t>
            </a:r>
            <a:r>
              <a:rPr lang="en-GB" sz="1200" kern="1200" dirty="0" smtClean="0">
                <a:solidFill>
                  <a:schemeClr val="tx1"/>
                </a:solidFill>
                <a:latin typeface="+mn-lt"/>
                <a:ea typeface="+mn-ea"/>
                <a:cs typeface="+mn-cs"/>
              </a:rPr>
              <a:t>2, </a:t>
            </a:r>
            <a:r>
              <a:rPr lang="en-GB" sz="1200" i="1" kern="1200" dirty="0" smtClean="0">
                <a:solidFill>
                  <a:schemeClr val="tx1"/>
                </a:solidFill>
                <a:latin typeface="+mn-lt"/>
                <a:ea typeface="+mn-ea"/>
                <a:cs typeface="+mn-cs"/>
              </a:rPr>
              <a:t>N</a:t>
            </a:r>
            <a:r>
              <a:rPr lang="en-GB" sz="1200" kern="1200" dirty="0" smtClean="0">
                <a:solidFill>
                  <a:schemeClr val="tx1"/>
                </a:solidFill>
                <a:latin typeface="+mn-lt"/>
                <a:ea typeface="+mn-ea"/>
                <a:cs typeface="+mn-cs"/>
              </a:rPr>
              <a:t> = 15) = 6.11, </a:t>
            </a:r>
            <a:r>
              <a:rPr lang="en-GB" sz="1200" i="1" kern="1200" dirty="0" smtClean="0">
                <a:solidFill>
                  <a:schemeClr val="tx1"/>
                </a:solidFill>
                <a:latin typeface="+mn-lt"/>
                <a:ea typeface="+mn-ea"/>
                <a:cs typeface="+mn-cs"/>
              </a:rPr>
              <a:t>p </a:t>
            </a:r>
            <a:r>
              <a:rPr lang="en-GB" sz="1200" kern="1200" dirty="0" smtClean="0">
                <a:solidFill>
                  <a:schemeClr val="tx1"/>
                </a:solidFill>
                <a:latin typeface="+mn-lt"/>
                <a:ea typeface="+mn-ea"/>
                <a:cs typeface="+mn-cs"/>
              </a:rPr>
              <a:t>= .047</a:t>
            </a:r>
            <a:r>
              <a:rPr lang="en-US" sz="1200" kern="1200" dirty="0" smtClean="0">
                <a:solidFill>
                  <a:schemeClr val="tx1"/>
                </a:solidFill>
                <a:latin typeface="+mn-lt"/>
                <a:ea typeface="+mn-ea"/>
                <a:cs typeface="+mn-cs"/>
              </a:rPr>
              <a:t>. The six co-authored books are never disillusionment stories, only two are growth plots and half of them are action plots. The only admiration plot in the dataset is also a co-authored book. In short: co-authors write positive and action driven plots.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There is not one dominating plot type that leads to a UK bestseller. Neither disillusionment plots (</a:t>
            </a:r>
            <a:r>
              <a:rPr lang="en-GB" sz="1200" i="1" kern="1200" dirty="0" smtClean="0">
                <a:solidFill>
                  <a:schemeClr val="tx1"/>
                </a:solidFill>
                <a:latin typeface="+mn-lt"/>
                <a:ea typeface="+mn-ea"/>
                <a:cs typeface="+mn-cs"/>
              </a:rPr>
              <a:t>X</a:t>
            </a:r>
            <a:r>
              <a:rPr lang="en-GB" sz="1200" i="1" kern="1200" baseline="30000" dirty="0" smtClean="0">
                <a:solidFill>
                  <a:schemeClr val="tx1"/>
                </a:solidFill>
                <a:latin typeface="+mn-lt"/>
                <a:ea typeface="+mn-ea"/>
                <a:cs typeface="+mn-cs"/>
              </a:rPr>
              <a:t>2</a:t>
            </a:r>
            <a:r>
              <a:rPr lang="en-GB" sz="1200" i="1" kern="1200" baseline="-25000" dirty="0" smtClean="0">
                <a:solidFill>
                  <a:schemeClr val="tx1"/>
                </a:solidFill>
                <a:latin typeface="+mn-lt"/>
                <a:ea typeface="+mn-ea"/>
                <a:cs typeface="+mn-cs"/>
              </a:rPr>
              <a:t>Fisher </a:t>
            </a:r>
            <a:r>
              <a:rPr lang="en-GB" sz="1200" i="1" kern="1200" dirty="0" smtClean="0">
                <a:solidFill>
                  <a:schemeClr val="tx1"/>
                </a:solidFill>
                <a:latin typeface="+mn-lt"/>
                <a:ea typeface="+mn-ea"/>
                <a:cs typeface="+mn-cs"/>
              </a:rPr>
              <a:t>(1</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N</a:t>
            </a:r>
            <a:r>
              <a:rPr lang="en-GB" sz="1200" kern="1200" dirty="0" smtClean="0">
                <a:solidFill>
                  <a:schemeClr val="tx1"/>
                </a:solidFill>
                <a:latin typeface="+mn-lt"/>
                <a:ea typeface="+mn-ea"/>
                <a:cs typeface="+mn-cs"/>
              </a:rPr>
              <a:t> = 15) = 2.78, </a:t>
            </a:r>
            <a:r>
              <a:rPr lang="en-GB" sz="1200" i="1" kern="1200" dirty="0" smtClean="0">
                <a:solidFill>
                  <a:schemeClr val="tx1"/>
                </a:solidFill>
                <a:latin typeface="+mn-lt"/>
                <a:ea typeface="+mn-ea"/>
                <a:cs typeface="+mn-cs"/>
              </a:rPr>
              <a:t>p</a:t>
            </a:r>
            <a:r>
              <a:rPr lang="en-GB" sz="1200" i="1" kern="1200" baseline="-25000" dirty="0" smtClean="0">
                <a:solidFill>
                  <a:schemeClr val="tx1"/>
                </a:solidFill>
                <a:latin typeface="+mn-lt"/>
                <a:ea typeface="+mn-ea"/>
                <a:cs typeface="+mn-cs"/>
              </a:rPr>
              <a:t> </a:t>
            </a:r>
            <a:r>
              <a:rPr lang="en-GB" sz="1200" kern="1200" dirty="0" smtClean="0">
                <a:solidFill>
                  <a:schemeClr val="tx1"/>
                </a:solidFill>
                <a:latin typeface="+mn-lt"/>
                <a:ea typeface="+mn-ea"/>
                <a:cs typeface="+mn-cs"/>
              </a:rPr>
              <a:t>= .235)</a:t>
            </a:r>
            <a:r>
              <a:rPr lang="en-US" sz="1200" kern="1200" dirty="0" smtClean="0">
                <a:solidFill>
                  <a:schemeClr val="tx1"/>
                </a:solidFill>
                <a:latin typeface="+mn-lt"/>
                <a:ea typeface="+mn-ea"/>
                <a:cs typeface="+mn-cs"/>
              </a:rPr>
              <a:t>, nor growth plots (</a:t>
            </a:r>
            <a:r>
              <a:rPr lang="en-GB" sz="1200" i="1" kern="1200" dirty="0" smtClean="0">
                <a:solidFill>
                  <a:schemeClr val="tx1"/>
                </a:solidFill>
                <a:latin typeface="+mn-lt"/>
                <a:ea typeface="+mn-ea"/>
                <a:cs typeface="+mn-cs"/>
              </a:rPr>
              <a:t>X</a:t>
            </a:r>
            <a:r>
              <a:rPr lang="en-GB" sz="1200" i="1" kern="1200" baseline="30000" dirty="0" smtClean="0">
                <a:solidFill>
                  <a:schemeClr val="tx1"/>
                </a:solidFill>
                <a:latin typeface="+mn-lt"/>
                <a:ea typeface="+mn-ea"/>
                <a:cs typeface="+mn-cs"/>
              </a:rPr>
              <a:t>2</a:t>
            </a:r>
            <a:r>
              <a:rPr lang="en-GB" sz="1200" i="1" kern="1200" baseline="-25000" dirty="0" smtClean="0">
                <a:solidFill>
                  <a:schemeClr val="tx1"/>
                </a:solidFill>
                <a:latin typeface="+mn-lt"/>
                <a:ea typeface="+mn-ea"/>
                <a:cs typeface="+mn-cs"/>
              </a:rPr>
              <a:t>Fisher </a:t>
            </a:r>
            <a:r>
              <a:rPr lang="en-GB" sz="1200" i="1" kern="1200" dirty="0" smtClean="0">
                <a:solidFill>
                  <a:schemeClr val="tx1"/>
                </a:solidFill>
                <a:latin typeface="+mn-lt"/>
                <a:ea typeface="+mn-ea"/>
                <a:cs typeface="+mn-cs"/>
              </a:rPr>
              <a:t>(1</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N</a:t>
            </a:r>
            <a:r>
              <a:rPr lang="en-GB" sz="1200" kern="1200" dirty="0" smtClean="0">
                <a:solidFill>
                  <a:schemeClr val="tx1"/>
                </a:solidFill>
                <a:latin typeface="+mn-lt"/>
                <a:ea typeface="+mn-ea"/>
                <a:cs typeface="+mn-cs"/>
              </a:rPr>
              <a:t> = 15) = .185, </a:t>
            </a:r>
            <a:r>
              <a:rPr lang="en-GB" sz="1200" i="1" kern="1200" dirty="0" smtClean="0">
                <a:solidFill>
                  <a:schemeClr val="tx1"/>
                </a:solidFill>
                <a:latin typeface="+mn-lt"/>
                <a:ea typeface="+mn-ea"/>
                <a:cs typeface="+mn-cs"/>
              </a:rPr>
              <a:t>p</a:t>
            </a:r>
            <a:r>
              <a:rPr lang="en-GB" sz="1200" i="1" kern="1200" baseline="-25000" dirty="0" smtClean="0">
                <a:solidFill>
                  <a:schemeClr val="tx1"/>
                </a:solidFill>
                <a:latin typeface="+mn-lt"/>
                <a:ea typeface="+mn-ea"/>
                <a:cs typeface="+mn-cs"/>
              </a:rPr>
              <a:t> </a:t>
            </a:r>
            <a:r>
              <a:rPr lang="en-GB" sz="1200" kern="1200" dirty="0" smtClean="0">
                <a:solidFill>
                  <a:schemeClr val="tx1"/>
                </a:solidFill>
                <a:latin typeface="+mn-lt"/>
                <a:ea typeface="+mn-ea"/>
                <a:cs typeface="+mn-cs"/>
              </a:rPr>
              <a:t>= 1.00)</a:t>
            </a:r>
            <a:r>
              <a:rPr lang="en-US" sz="1200" kern="1200" dirty="0" smtClean="0">
                <a:solidFill>
                  <a:schemeClr val="tx1"/>
                </a:solidFill>
                <a:latin typeface="+mn-lt"/>
                <a:ea typeface="+mn-ea"/>
                <a:cs typeface="+mn-cs"/>
              </a:rPr>
              <a:t>, nor other plots (</a:t>
            </a:r>
            <a:r>
              <a:rPr lang="en-GB" sz="1200" i="1" kern="1200" dirty="0" smtClean="0">
                <a:solidFill>
                  <a:schemeClr val="tx1"/>
                </a:solidFill>
                <a:latin typeface="+mn-lt"/>
                <a:ea typeface="+mn-ea"/>
                <a:cs typeface="+mn-cs"/>
              </a:rPr>
              <a:t>X</a:t>
            </a:r>
            <a:r>
              <a:rPr lang="en-GB" sz="1200" i="1" kern="1200" baseline="30000" dirty="0" smtClean="0">
                <a:solidFill>
                  <a:schemeClr val="tx1"/>
                </a:solidFill>
                <a:latin typeface="+mn-lt"/>
                <a:ea typeface="+mn-ea"/>
                <a:cs typeface="+mn-cs"/>
              </a:rPr>
              <a:t>2</a:t>
            </a:r>
            <a:r>
              <a:rPr lang="en-GB" sz="1200" i="1" kern="1200" baseline="-25000" dirty="0" smtClean="0">
                <a:solidFill>
                  <a:schemeClr val="tx1"/>
                </a:solidFill>
                <a:latin typeface="+mn-lt"/>
                <a:ea typeface="+mn-ea"/>
                <a:cs typeface="+mn-cs"/>
              </a:rPr>
              <a:t>Fisher </a:t>
            </a:r>
            <a:r>
              <a:rPr lang="en-GB" sz="1200" i="1" kern="1200" dirty="0" smtClean="0">
                <a:solidFill>
                  <a:schemeClr val="tx1"/>
                </a:solidFill>
                <a:latin typeface="+mn-lt"/>
                <a:ea typeface="+mn-ea"/>
                <a:cs typeface="+mn-cs"/>
              </a:rPr>
              <a:t>(1</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N</a:t>
            </a:r>
            <a:r>
              <a:rPr lang="en-GB" sz="1200" kern="1200" dirty="0" smtClean="0">
                <a:solidFill>
                  <a:schemeClr val="tx1"/>
                </a:solidFill>
                <a:latin typeface="+mn-lt"/>
                <a:ea typeface="+mn-ea"/>
                <a:cs typeface="+mn-cs"/>
              </a:rPr>
              <a:t> = 15) = 1.25, </a:t>
            </a:r>
            <a:r>
              <a:rPr lang="en-GB" sz="1200" i="1" kern="1200" dirty="0" smtClean="0">
                <a:solidFill>
                  <a:schemeClr val="tx1"/>
                </a:solidFill>
                <a:latin typeface="+mn-lt"/>
                <a:ea typeface="+mn-ea"/>
                <a:cs typeface="+mn-cs"/>
              </a:rPr>
              <a:t>p</a:t>
            </a:r>
            <a:r>
              <a:rPr lang="en-GB" sz="1200" i="1" kern="1200" baseline="-25000" dirty="0" smtClean="0">
                <a:solidFill>
                  <a:schemeClr val="tx1"/>
                </a:solidFill>
                <a:latin typeface="+mn-lt"/>
                <a:ea typeface="+mn-ea"/>
                <a:cs typeface="+mn-cs"/>
              </a:rPr>
              <a:t> </a:t>
            </a:r>
            <a:r>
              <a:rPr lang="en-GB" sz="1200" kern="1200" dirty="0" smtClean="0">
                <a:solidFill>
                  <a:schemeClr val="tx1"/>
                </a:solidFill>
                <a:latin typeface="+mn-lt"/>
                <a:ea typeface="+mn-ea"/>
                <a:cs typeface="+mn-cs"/>
              </a:rPr>
              <a:t>= .580) </a:t>
            </a:r>
            <a:r>
              <a:rPr lang="en-US" sz="1200" kern="1200" dirty="0" smtClean="0">
                <a:solidFill>
                  <a:schemeClr val="tx1"/>
                </a:solidFill>
                <a:latin typeface="+mn-lt"/>
                <a:ea typeface="+mn-ea"/>
                <a:cs typeface="+mn-cs"/>
              </a:rPr>
              <a:t>produce significantly more </a:t>
            </a:r>
            <a:r>
              <a:rPr lang="en-US" sz="1200" kern="1200" dirty="0" err="1" smtClean="0">
                <a:solidFill>
                  <a:schemeClr val="tx1"/>
                </a:solidFill>
                <a:latin typeface="+mn-lt"/>
                <a:ea typeface="+mn-ea"/>
                <a:cs typeface="+mn-cs"/>
              </a:rPr>
              <a:t>topsellers</a:t>
            </a:r>
            <a:r>
              <a:rPr lang="en-US" sz="1200" kern="1200" dirty="0" smtClean="0">
                <a:solidFill>
                  <a:schemeClr val="tx1"/>
                </a:solidFill>
                <a:latin typeface="+mn-lt"/>
                <a:ea typeface="+mn-ea"/>
                <a:cs typeface="+mn-cs"/>
              </a:rPr>
              <a:t>. </a:t>
            </a:r>
          </a:p>
          <a:p>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US" dirty="0" smtClean="0"/>
              <a:t>Dressed to Kill: Growth</a:t>
            </a:r>
          </a:p>
          <a:p>
            <a:r>
              <a:rPr lang="en-US" dirty="0" smtClean="0"/>
              <a:t>Danger</a:t>
            </a:r>
            <a:r>
              <a:rPr lang="en-US" baseline="0" dirty="0" smtClean="0"/>
              <a:t> Close: </a:t>
            </a:r>
            <a:r>
              <a:rPr lang="en-US" dirty="0" smtClean="0"/>
              <a:t>Disillusionment - army</a:t>
            </a:r>
          </a:p>
          <a:p>
            <a:r>
              <a:rPr lang="en-US" dirty="0" smtClean="0"/>
              <a:t>Apache:</a:t>
            </a:r>
            <a:r>
              <a:rPr lang="en-US" baseline="0" dirty="0" smtClean="0"/>
              <a:t> </a:t>
            </a:r>
            <a:r>
              <a:rPr lang="en-US" dirty="0" smtClean="0"/>
              <a:t>Other</a:t>
            </a:r>
            <a:r>
              <a:rPr lang="en-US" baseline="0" dirty="0" smtClean="0"/>
              <a:t> (Action)</a:t>
            </a:r>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As predicted by the theory, disillusionment and growth plots were used in the majority (two-thirds) of the books. What is interesting, however, is that the professional writers seem to </a:t>
            </a:r>
            <a:r>
              <a:rPr lang="en-US" sz="1200" kern="1200" dirty="0" err="1" smtClean="0">
                <a:solidFill>
                  <a:schemeClr val="tx1"/>
                </a:solidFill>
                <a:latin typeface="+mn-lt"/>
                <a:ea typeface="+mn-ea"/>
                <a:cs typeface="+mn-cs"/>
              </a:rPr>
              <a:t>favour</a:t>
            </a:r>
            <a:r>
              <a:rPr lang="en-US" sz="1200" kern="1200" dirty="0" smtClean="0">
                <a:solidFill>
                  <a:schemeClr val="tx1"/>
                </a:solidFill>
                <a:latin typeface="+mn-lt"/>
                <a:ea typeface="+mn-ea"/>
                <a:cs typeface="+mn-cs"/>
              </a:rPr>
              <a:t> other plot types than soldier-authors,</a:t>
            </a:r>
            <a:r>
              <a:rPr lang="en-US" sz="1200" i="1"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X</a:t>
            </a:r>
            <a:r>
              <a:rPr lang="en-GB" sz="1200" i="1" kern="1200" baseline="30000" dirty="0" smtClean="0">
                <a:solidFill>
                  <a:schemeClr val="tx1"/>
                </a:solidFill>
                <a:latin typeface="+mn-lt"/>
                <a:ea typeface="+mn-ea"/>
                <a:cs typeface="+mn-cs"/>
              </a:rPr>
              <a:t>2</a:t>
            </a:r>
            <a:r>
              <a:rPr lang="en-GB" sz="1200" i="1" kern="1200" dirty="0" smtClean="0">
                <a:solidFill>
                  <a:schemeClr val="tx1"/>
                </a:solidFill>
                <a:latin typeface="+mn-lt"/>
                <a:ea typeface="+mn-ea"/>
                <a:cs typeface="+mn-cs"/>
              </a:rPr>
              <a:t>* (</a:t>
            </a:r>
            <a:r>
              <a:rPr lang="en-GB" sz="1200" kern="1200" dirty="0" smtClean="0">
                <a:solidFill>
                  <a:schemeClr val="tx1"/>
                </a:solidFill>
                <a:latin typeface="+mn-lt"/>
                <a:ea typeface="+mn-ea"/>
                <a:cs typeface="+mn-cs"/>
              </a:rPr>
              <a:t>2, </a:t>
            </a:r>
            <a:r>
              <a:rPr lang="en-GB" sz="1200" i="1" kern="1200" dirty="0" smtClean="0">
                <a:solidFill>
                  <a:schemeClr val="tx1"/>
                </a:solidFill>
                <a:latin typeface="+mn-lt"/>
                <a:ea typeface="+mn-ea"/>
                <a:cs typeface="+mn-cs"/>
              </a:rPr>
              <a:t>N</a:t>
            </a:r>
            <a:r>
              <a:rPr lang="en-GB" sz="1200" kern="1200" dirty="0" smtClean="0">
                <a:solidFill>
                  <a:schemeClr val="tx1"/>
                </a:solidFill>
                <a:latin typeface="+mn-lt"/>
                <a:ea typeface="+mn-ea"/>
                <a:cs typeface="+mn-cs"/>
              </a:rPr>
              <a:t> = 15) = 6.11, </a:t>
            </a:r>
            <a:r>
              <a:rPr lang="en-GB" sz="1200" i="1" kern="1200" dirty="0" smtClean="0">
                <a:solidFill>
                  <a:schemeClr val="tx1"/>
                </a:solidFill>
                <a:latin typeface="+mn-lt"/>
                <a:ea typeface="+mn-ea"/>
                <a:cs typeface="+mn-cs"/>
              </a:rPr>
              <a:t>p </a:t>
            </a:r>
            <a:r>
              <a:rPr lang="en-GB" sz="1200" kern="1200" dirty="0" smtClean="0">
                <a:solidFill>
                  <a:schemeClr val="tx1"/>
                </a:solidFill>
                <a:latin typeface="+mn-lt"/>
                <a:ea typeface="+mn-ea"/>
                <a:cs typeface="+mn-cs"/>
              </a:rPr>
              <a:t>= .047</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The six co-authored books are never disillusionment stories, only two are growth plots and half of them are action plots. The only admiration plot in the dataset is also a co-authored book. In short: co-authors write positive and action driven plots.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There is not one dominating plot type that leads to a UK bestseller. Neither disillusionment plots (</a:t>
            </a:r>
            <a:r>
              <a:rPr lang="en-GB" sz="1200" i="1" kern="1200" dirty="0" smtClean="0">
                <a:solidFill>
                  <a:schemeClr val="tx1"/>
                </a:solidFill>
                <a:latin typeface="+mn-lt"/>
                <a:ea typeface="+mn-ea"/>
                <a:cs typeface="+mn-cs"/>
              </a:rPr>
              <a:t>X</a:t>
            </a:r>
            <a:r>
              <a:rPr lang="en-GB" sz="1200" i="1" kern="1200" baseline="30000" dirty="0" smtClean="0">
                <a:solidFill>
                  <a:schemeClr val="tx1"/>
                </a:solidFill>
                <a:latin typeface="+mn-lt"/>
                <a:ea typeface="+mn-ea"/>
                <a:cs typeface="+mn-cs"/>
              </a:rPr>
              <a:t>2</a:t>
            </a:r>
            <a:r>
              <a:rPr lang="en-GB" sz="1200" i="1" kern="1200" baseline="-25000" dirty="0" smtClean="0">
                <a:solidFill>
                  <a:schemeClr val="tx1"/>
                </a:solidFill>
                <a:latin typeface="+mn-lt"/>
                <a:ea typeface="+mn-ea"/>
                <a:cs typeface="+mn-cs"/>
              </a:rPr>
              <a:t>Fisher </a:t>
            </a:r>
            <a:r>
              <a:rPr lang="en-GB" sz="1200" i="1" kern="1200" dirty="0" smtClean="0">
                <a:solidFill>
                  <a:schemeClr val="tx1"/>
                </a:solidFill>
                <a:latin typeface="+mn-lt"/>
                <a:ea typeface="+mn-ea"/>
                <a:cs typeface="+mn-cs"/>
              </a:rPr>
              <a:t>(1</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N</a:t>
            </a:r>
            <a:r>
              <a:rPr lang="en-GB" sz="1200" kern="1200" dirty="0" smtClean="0">
                <a:solidFill>
                  <a:schemeClr val="tx1"/>
                </a:solidFill>
                <a:latin typeface="+mn-lt"/>
                <a:ea typeface="+mn-ea"/>
                <a:cs typeface="+mn-cs"/>
              </a:rPr>
              <a:t> = 15) = 2.78, </a:t>
            </a:r>
            <a:r>
              <a:rPr lang="en-GB" sz="1200" i="1" kern="1200" dirty="0" smtClean="0">
                <a:solidFill>
                  <a:schemeClr val="tx1"/>
                </a:solidFill>
                <a:latin typeface="+mn-lt"/>
                <a:ea typeface="+mn-ea"/>
                <a:cs typeface="+mn-cs"/>
              </a:rPr>
              <a:t>p</a:t>
            </a:r>
            <a:r>
              <a:rPr lang="en-GB" sz="1200" i="1" kern="1200" baseline="-25000" dirty="0" smtClean="0">
                <a:solidFill>
                  <a:schemeClr val="tx1"/>
                </a:solidFill>
                <a:latin typeface="+mn-lt"/>
                <a:ea typeface="+mn-ea"/>
                <a:cs typeface="+mn-cs"/>
              </a:rPr>
              <a:t> </a:t>
            </a:r>
            <a:r>
              <a:rPr lang="en-GB" sz="1200" kern="1200" dirty="0" smtClean="0">
                <a:solidFill>
                  <a:schemeClr val="tx1"/>
                </a:solidFill>
                <a:latin typeface="+mn-lt"/>
                <a:ea typeface="+mn-ea"/>
                <a:cs typeface="+mn-cs"/>
              </a:rPr>
              <a:t>= .235)</a:t>
            </a:r>
            <a:r>
              <a:rPr lang="en-US" sz="1200" kern="1200" dirty="0" smtClean="0">
                <a:solidFill>
                  <a:schemeClr val="tx1"/>
                </a:solidFill>
                <a:latin typeface="+mn-lt"/>
                <a:ea typeface="+mn-ea"/>
                <a:cs typeface="+mn-cs"/>
              </a:rPr>
              <a:t>, nor growth plots (</a:t>
            </a:r>
            <a:r>
              <a:rPr lang="en-GB" sz="1200" i="1" kern="1200" dirty="0" smtClean="0">
                <a:solidFill>
                  <a:schemeClr val="tx1"/>
                </a:solidFill>
                <a:latin typeface="+mn-lt"/>
                <a:ea typeface="+mn-ea"/>
                <a:cs typeface="+mn-cs"/>
              </a:rPr>
              <a:t>X</a:t>
            </a:r>
            <a:r>
              <a:rPr lang="en-GB" sz="1200" i="1" kern="1200" baseline="30000" dirty="0" smtClean="0">
                <a:solidFill>
                  <a:schemeClr val="tx1"/>
                </a:solidFill>
                <a:latin typeface="+mn-lt"/>
                <a:ea typeface="+mn-ea"/>
                <a:cs typeface="+mn-cs"/>
              </a:rPr>
              <a:t>2</a:t>
            </a:r>
            <a:r>
              <a:rPr lang="en-GB" sz="1200" i="1" kern="1200" baseline="-25000" dirty="0" smtClean="0">
                <a:solidFill>
                  <a:schemeClr val="tx1"/>
                </a:solidFill>
                <a:latin typeface="+mn-lt"/>
                <a:ea typeface="+mn-ea"/>
                <a:cs typeface="+mn-cs"/>
              </a:rPr>
              <a:t>Fisher </a:t>
            </a:r>
            <a:r>
              <a:rPr lang="en-GB" sz="1200" i="1" kern="1200" dirty="0" smtClean="0">
                <a:solidFill>
                  <a:schemeClr val="tx1"/>
                </a:solidFill>
                <a:latin typeface="+mn-lt"/>
                <a:ea typeface="+mn-ea"/>
                <a:cs typeface="+mn-cs"/>
              </a:rPr>
              <a:t>(1</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N</a:t>
            </a:r>
            <a:r>
              <a:rPr lang="en-GB" sz="1200" kern="1200" dirty="0" smtClean="0">
                <a:solidFill>
                  <a:schemeClr val="tx1"/>
                </a:solidFill>
                <a:latin typeface="+mn-lt"/>
                <a:ea typeface="+mn-ea"/>
                <a:cs typeface="+mn-cs"/>
              </a:rPr>
              <a:t> = 15) = .185, </a:t>
            </a:r>
            <a:r>
              <a:rPr lang="en-GB" sz="1200" i="1" kern="1200" dirty="0" smtClean="0">
                <a:solidFill>
                  <a:schemeClr val="tx1"/>
                </a:solidFill>
                <a:latin typeface="+mn-lt"/>
                <a:ea typeface="+mn-ea"/>
                <a:cs typeface="+mn-cs"/>
              </a:rPr>
              <a:t>p</a:t>
            </a:r>
            <a:r>
              <a:rPr lang="en-GB" sz="1200" i="1" kern="1200" baseline="-25000" dirty="0" smtClean="0">
                <a:solidFill>
                  <a:schemeClr val="tx1"/>
                </a:solidFill>
                <a:latin typeface="+mn-lt"/>
                <a:ea typeface="+mn-ea"/>
                <a:cs typeface="+mn-cs"/>
              </a:rPr>
              <a:t> </a:t>
            </a:r>
            <a:r>
              <a:rPr lang="en-GB" sz="1200" kern="1200" dirty="0" smtClean="0">
                <a:solidFill>
                  <a:schemeClr val="tx1"/>
                </a:solidFill>
                <a:latin typeface="+mn-lt"/>
                <a:ea typeface="+mn-ea"/>
                <a:cs typeface="+mn-cs"/>
              </a:rPr>
              <a:t>= 1.00)</a:t>
            </a:r>
            <a:r>
              <a:rPr lang="en-US" sz="1200" kern="1200" dirty="0" smtClean="0">
                <a:solidFill>
                  <a:schemeClr val="tx1"/>
                </a:solidFill>
                <a:latin typeface="+mn-lt"/>
                <a:ea typeface="+mn-ea"/>
                <a:cs typeface="+mn-cs"/>
              </a:rPr>
              <a:t>, nor other plots (</a:t>
            </a:r>
            <a:r>
              <a:rPr lang="en-GB" sz="1200" i="1" kern="1200" dirty="0" smtClean="0">
                <a:solidFill>
                  <a:schemeClr val="tx1"/>
                </a:solidFill>
                <a:latin typeface="+mn-lt"/>
                <a:ea typeface="+mn-ea"/>
                <a:cs typeface="+mn-cs"/>
              </a:rPr>
              <a:t>X</a:t>
            </a:r>
            <a:r>
              <a:rPr lang="en-GB" sz="1200" i="1" kern="1200" baseline="30000" dirty="0" smtClean="0">
                <a:solidFill>
                  <a:schemeClr val="tx1"/>
                </a:solidFill>
                <a:latin typeface="+mn-lt"/>
                <a:ea typeface="+mn-ea"/>
                <a:cs typeface="+mn-cs"/>
              </a:rPr>
              <a:t>2</a:t>
            </a:r>
            <a:r>
              <a:rPr lang="en-GB" sz="1200" i="1" kern="1200" baseline="-25000" dirty="0" smtClean="0">
                <a:solidFill>
                  <a:schemeClr val="tx1"/>
                </a:solidFill>
                <a:latin typeface="+mn-lt"/>
                <a:ea typeface="+mn-ea"/>
                <a:cs typeface="+mn-cs"/>
              </a:rPr>
              <a:t>Fisher </a:t>
            </a:r>
            <a:r>
              <a:rPr lang="en-GB" sz="1200" i="1" kern="1200" dirty="0" smtClean="0">
                <a:solidFill>
                  <a:schemeClr val="tx1"/>
                </a:solidFill>
                <a:latin typeface="+mn-lt"/>
                <a:ea typeface="+mn-ea"/>
                <a:cs typeface="+mn-cs"/>
              </a:rPr>
              <a:t>(1</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N</a:t>
            </a:r>
            <a:r>
              <a:rPr lang="en-GB" sz="1200" kern="1200" dirty="0" smtClean="0">
                <a:solidFill>
                  <a:schemeClr val="tx1"/>
                </a:solidFill>
                <a:latin typeface="+mn-lt"/>
                <a:ea typeface="+mn-ea"/>
                <a:cs typeface="+mn-cs"/>
              </a:rPr>
              <a:t> = 15) = 1.25, </a:t>
            </a:r>
            <a:r>
              <a:rPr lang="en-GB" sz="1200" i="1" kern="1200" dirty="0" smtClean="0">
                <a:solidFill>
                  <a:schemeClr val="tx1"/>
                </a:solidFill>
                <a:latin typeface="+mn-lt"/>
                <a:ea typeface="+mn-ea"/>
                <a:cs typeface="+mn-cs"/>
              </a:rPr>
              <a:t>p</a:t>
            </a:r>
            <a:r>
              <a:rPr lang="en-GB" sz="1200" i="1" kern="1200" baseline="-25000" dirty="0" smtClean="0">
                <a:solidFill>
                  <a:schemeClr val="tx1"/>
                </a:solidFill>
                <a:latin typeface="+mn-lt"/>
                <a:ea typeface="+mn-ea"/>
                <a:cs typeface="+mn-cs"/>
              </a:rPr>
              <a:t> </a:t>
            </a:r>
            <a:r>
              <a:rPr lang="en-GB" sz="1200" kern="1200" dirty="0" smtClean="0">
                <a:solidFill>
                  <a:schemeClr val="tx1"/>
                </a:solidFill>
                <a:latin typeface="+mn-lt"/>
                <a:ea typeface="+mn-ea"/>
                <a:cs typeface="+mn-cs"/>
              </a:rPr>
              <a:t>= .580) </a:t>
            </a:r>
            <a:r>
              <a:rPr lang="en-US" sz="1200" kern="1200" dirty="0" smtClean="0">
                <a:solidFill>
                  <a:schemeClr val="tx1"/>
                </a:solidFill>
                <a:latin typeface="+mn-lt"/>
                <a:ea typeface="+mn-ea"/>
                <a:cs typeface="+mn-cs"/>
              </a:rPr>
              <a:t>produce significantly more </a:t>
            </a:r>
            <a:r>
              <a:rPr lang="en-US" sz="1200" kern="1200" dirty="0" err="1" smtClean="0">
                <a:solidFill>
                  <a:schemeClr val="tx1"/>
                </a:solidFill>
                <a:latin typeface="+mn-lt"/>
                <a:ea typeface="+mn-ea"/>
                <a:cs typeface="+mn-cs"/>
              </a:rPr>
              <a:t>topsellers</a:t>
            </a:r>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So far, only the rank of the soldier seemed to be relevant in producing a bestseller. This rank does not have to be on the cover, however, to be help sales, as only half of the bestseller (five out of nine) have their rank on the cover. This does not support the hypothesis that buyers only look at covers when choosing a book. </a:t>
            </a:r>
          </a:p>
          <a:p>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Simply put: having a medal guarantees a bestseller, </a:t>
            </a:r>
            <a:r>
              <a:rPr lang="en-GB" sz="1200" i="1" kern="1200" dirty="0" smtClean="0">
                <a:solidFill>
                  <a:schemeClr val="tx1"/>
                </a:solidFill>
                <a:latin typeface="+mn-lt"/>
                <a:ea typeface="+mn-ea"/>
                <a:cs typeface="+mn-cs"/>
              </a:rPr>
              <a:t>X</a:t>
            </a:r>
            <a:r>
              <a:rPr lang="en-GB" sz="1200" i="1" kern="1200" baseline="30000" dirty="0" smtClean="0">
                <a:solidFill>
                  <a:schemeClr val="tx1"/>
                </a:solidFill>
                <a:latin typeface="+mn-lt"/>
                <a:ea typeface="+mn-ea"/>
                <a:cs typeface="+mn-cs"/>
              </a:rPr>
              <a:t>2</a:t>
            </a:r>
            <a:r>
              <a:rPr lang="en-GB" sz="1200" i="1" kern="1200" baseline="-25000" dirty="0" smtClean="0">
                <a:solidFill>
                  <a:schemeClr val="tx1"/>
                </a:solidFill>
                <a:latin typeface="+mn-lt"/>
                <a:ea typeface="+mn-ea"/>
                <a:cs typeface="+mn-cs"/>
              </a:rPr>
              <a:t>Fisher one-sided  </a:t>
            </a:r>
            <a:r>
              <a:rPr lang="en-GB" sz="1200" i="1" kern="1200" dirty="0" smtClean="0">
                <a:solidFill>
                  <a:schemeClr val="tx1"/>
                </a:solidFill>
                <a:latin typeface="+mn-lt"/>
                <a:ea typeface="+mn-ea"/>
                <a:cs typeface="+mn-cs"/>
              </a:rPr>
              <a:t>(1</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N</a:t>
            </a:r>
            <a:r>
              <a:rPr lang="en-GB" sz="1200" kern="1200" dirty="0" smtClean="0">
                <a:solidFill>
                  <a:schemeClr val="tx1"/>
                </a:solidFill>
                <a:latin typeface="+mn-lt"/>
                <a:ea typeface="+mn-ea"/>
                <a:cs typeface="+mn-cs"/>
              </a:rPr>
              <a:t> = 15) = 6.67, </a:t>
            </a:r>
            <a:r>
              <a:rPr lang="en-GB" sz="1200" i="1" kern="1200" dirty="0" smtClean="0">
                <a:solidFill>
                  <a:schemeClr val="tx1"/>
                </a:solidFill>
                <a:latin typeface="+mn-lt"/>
                <a:ea typeface="+mn-ea"/>
                <a:cs typeface="+mn-cs"/>
              </a:rPr>
              <a:t>p</a:t>
            </a:r>
            <a:r>
              <a:rPr lang="en-GB" sz="1200" i="1" kern="1200" baseline="-25000" dirty="0" smtClean="0">
                <a:solidFill>
                  <a:schemeClr val="tx1"/>
                </a:solidFill>
                <a:latin typeface="+mn-lt"/>
                <a:ea typeface="+mn-ea"/>
                <a:cs typeface="+mn-cs"/>
              </a:rPr>
              <a:t> </a:t>
            </a:r>
            <a:r>
              <a:rPr lang="en-GB" sz="1200" kern="1200" dirty="0" smtClean="0">
                <a:solidFill>
                  <a:schemeClr val="tx1"/>
                </a:solidFill>
                <a:latin typeface="+mn-lt"/>
                <a:ea typeface="+mn-ea"/>
                <a:cs typeface="+mn-cs"/>
              </a:rPr>
              <a:t>= .017 (</a:t>
            </a:r>
            <a:r>
              <a:rPr lang="en-US" sz="1200" kern="1200" dirty="0" smtClean="0">
                <a:solidFill>
                  <a:schemeClr val="tx1"/>
                </a:solidFill>
                <a:latin typeface="+mn-lt"/>
                <a:ea typeface="+mn-ea"/>
                <a:cs typeface="+mn-cs"/>
              </a:rPr>
              <a:t>see Table 4).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On average, medal bearers (</a:t>
            </a:r>
            <a:r>
              <a:rPr lang="en-US" sz="1200" i="1" kern="1200" dirty="0" smtClean="0">
                <a:solidFill>
                  <a:schemeClr val="tx1"/>
                </a:solidFill>
                <a:latin typeface="+mn-lt"/>
                <a:ea typeface="+mn-ea"/>
                <a:cs typeface="+mn-cs"/>
              </a:rPr>
              <a:t>M </a:t>
            </a:r>
            <a:r>
              <a:rPr lang="en-US" sz="1200" kern="1200" dirty="0" smtClean="0">
                <a:solidFill>
                  <a:schemeClr val="tx1"/>
                </a:solidFill>
                <a:latin typeface="+mn-lt"/>
                <a:ea typeface="+mn-ea"/>
                <a:cs typeface="+mn-cs"/>
              </a:rPr>
              <a:t>= 40,600, </a:t>
            </a:r>
            <a:r>
              <a:rPr lang="en-US" sz="1200" i="1" kern="1200" dirty="0" smtClean="0">
                <a:solidFill>
                  <a:schemeClr val="tx1"/>
                </a:solidFill>
                <a:latin typeface="+mn-lt"/>
                <a:ea typeface="+mn-ea"/>
                <a:cs typeface="+mn-cs"/>
              </a:rPr>
              <a:t>SD</a:t>
            </a:r>
            <a:r>
              <a:rPr lang="en-US" sz="1200" kern="1200" dirty="0" smtClean="0">
                <a:solidFill>
                  <a:schemeClr val="tx1"/>
                </a:solidFill>
                <a:latin typeface="+mn-lt"/>
                <a:ea typeface="+mn-ea"/>
                <a:cs typeface="+mn-cs"/>
              </a:rPr>
              <a:t> = 29,543) sell more book than non-medal bearers (</a:t>
            </a:r>
            <a:r>
              <a:rPr lang="en-US" sz="1200" i="1" kern="1200" dirty="0" smtClean="0">
                <a:solidFill>
                  <a:schemeClr val="tx1"/>
                </a:solidFill>
                <a:latin typeface="+mn-lt"/>
                <a:ea typeface="+mn-ea"/>
                <a:cs typeface="+mn-cs"/>
              </a:rPr>
              <a:t>M </a:t>
            </a:r>
            <a:r>
              <a:rPr lang="en-US" sz="1200" kern="1200" dirty="0" smtClean="0">
                <a:solidFill>
                  <a:schemeClr val="tx1"/>
                </a:solidFill>
                <a:latin typeface="+mn-lt"/>
                <a:ea typeface="+mn-ea"/>
                <a:cs typeface="+mn-cs"/>
              </a:rPr>
              <a:t>= 18,218, </a:t>
            </a:r>
            <a:r>
              <a:rPr lang="en-US" sz="1200" i="1" kern="1200" dirty="0" smtClean="0">
                <a:solidFill>
                  <a:schemeClr val="tx1"/>
                </a:solidFill>
                <a:latin typeface="+mn-lt"/>
                <a:ea typeface="+mn-ea"/>
                <a:cs typeface="+mn-cs"/>
              </a:rPr>
              <a:t>SD</a:t>
            </a:r>
            <a:r>
              <a:rPr lang="en-US" sz="1200" kern="1200" dirty="0" smtClean="0">
                <a:solidFill>
                  <a:schemeClr val="tx1"/>
                </a:solidFill>
                <a:latin typeface="+mn-lt"/>
                <a:ea typeface="+mn-ea"/>
                <a:cs typeface="+mn-cs"/>
              </a:rPr>
              <a:t> = 24,960), however this difference in sales only becomes statistically significantly when ownership of that medal is specifically displayed on the cover, </a:t>
            </a:r>
            <a:r>
              <a:rPr lang="en-GB" sz="1200" i="1" kern="1200" dirty="0" smtClean="0">
                <a:solidFill>
                  <a:schemeClr val="tx1"/>
                </a:solidFill>
                <a:latin typeface="+mn-lt"/>
                <a:ea typeface="+mn-ea"/>
                <a:cs typeface="+mn-cs"/>
              </a:rPr>
              <a:t>t</a:t>
            </a:r>
            <a:r>
              <a:rPr lang="en-GB" sz="1200" i="1" kern="1200" baseline="-25000" dirty="0" smtClean="0">
                <a:solidFill>
                  <a:schemeClr val="tx1"/>
                </a:solidFill>
                <a:latin typeface="+mn-lt"/>
                <a:ea typeface="+mn-ea"/>
                <a:cs typeface="+mn-cs"/>
              </a:rPr>
              <a:t>one-sided </a:t>
            </a:r>
            <a:r>
              <a:rPr lang="en-GB" sz="1200" kern="1200" dirty="0" smtClean="0">
                <a:solidFill>
                  <a:schemeClr val="tx1"/>
                </a:solidFill>
                <a:latin typeface="+mn-lt"/>
                <a:ea typeface="+mn-ea"/>
                <a:cs typeface="+mn-cs"/>
              </a:rPr>
              <a:t>(13) = -1.77,</a:t>
            </a:r>
            <a:r>
              <a:rPr lang="en-GB" sz="1200" i="1" kern="1200" dirty="0" smtClean="0">
                <a:solidFill>
                  <a:schemeClr val="tx1"/>
                </a:solidFill>
                <a:latin typeface="+mn-lt"/>
                <a:ea typeface="+mn-ea"/>
                <a:cs typeface="+mn-cs"/>
              </a:rPr>
              <a:t> p </a:t>
            </a:r>
            <a:r>
              <a:rPr lang="en-GB" sz="1200" kern="1200" dirty="0" smtClean="0">
                <a:solidFill>
                  <a:schemeClr val="tx1"/>
                </a:solidFill>
                <a:latin typeface="+mn-lt"/>
                <a:ea typeface="+mn-ea"/>
                <a:cs typeface="+mn-cs"/>
              </a:rPr>
              <a:t>= .05, which does indicate that cover information is important. </a:t>
            </a:r>
            <a:endParaRPr lang="en-US" sz="1200" kern="1200" dirty="0" smtClean="0">
              <a:solidFill>
                <a:schemeClr val="tx1"/>
              </a:solidFill>
              <a:latin typeface="+mn-lt"/>
              <a:ea typeface="+mn-ea"/>
              <a:cs typeface="+mn-cs"/>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This also explains why the Iraq memoir </a:t>
            </a:r>
            <a:r>
              <a:rPr lang="en-GB" sz="1200" i="1" kern="1200" dirty="0" smtClean="0">
                <a:solidFill>
                  <a:schemeClr val="tx1"/>
                </a:solidFill>
                <a:latin typeface="+mn-lt"/>
                <a:ea typeface="+mn-ea"/>
                <a:cs typeface="+mn-cs"/>
              </a:rPr>
              <a:t>Barefoot Soldier</a:t>
            </a:r>
            <a:r>
              <a:rPr lang="en-GB" sz="1200" kern="1200" dirty="0" smtClean="0">
                <a:solidFill>
                  <a:schemeClr val="tx1"/>
                </a:solidFill>
                <a:latin typeface="+mn-lt"/>
                <a:ea typeface="+mn-ea"/>
                <a:cs typeface="+mn-cs"/>
              </a:rPr>
              <a:t>, by a Lance Corporal did sell, despite him having a rank that doesn’t generally produce bestsellers: Johnson </a:t>
            </a:r>
            <a:r>
              <a:rPr lang="en-GB" sz="1200" kern="1200" dirty="0" err="1" smtClean="0">
                <a:solidFill>
                  <a:schemeClr val="tx1"/>
                </a:solidFill>
                <a:latin typeface="+mn-lt"/>
                <a:ea typeface="+mn-ea"/>
                <a:cs typeface="+mn-cs"/>
              </a:rPr>
              <a:t>Beharry</a:t>
            </a:r>
            <a:r>
              <a:rPr lang="en-GB" sz="1200" kern="1200" dirty="0" smtClean="0">
                <a:solidFill>
                  <a:schemeClr val="tx1"/>
                </a:solidFill>
                <a:latin typeface="+mn-lt"/>
                <a:ea typeface="+mn-ea"/>
                <a:cs typeface="+mn-cs"/>
              </a:rPr>
              <a:t> was awarded a Victorian Cross and it was the medal that helped produce a bestseller, not his rank. </a:t>
            </a:r>
            <a:endParaRPr lang="en-US" sz="1200" kern="1200" dirty="0" smtClean="0">
              <a:solidFill>
                <a:schemeClr val="tx1"/>
              </a:solidFill>
              <a:latin typeface="+mn-lt"/>
              <a:ea typeface="+mn-ea"/>
              <a:cs typeface="+mn-cs"/>
            </a:endParaRPr>
          </a:p>
          <a:p>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US" dirty="0" smtClean="0"/>
              <a:t>Photo: military cross (UK)</a:t>
            </a:r>
          </a:p>
          <a:p>
            <a:endParaRPr lang="en-US" dirty="0" smtClean="0"/>
          </a:p>
          <a:p>
            <a:r>
              <a:rPr lang="en-US" dirty="0" smtClean="0"/>
              <a:t>Medal</a:t>
            </a:r>
            <a:r>
              <a:rPr lang="en-US" baseline="0" dirty="0" smtClean="0"/>
              <a:t> </a:t>
            </a:r>
            <a:r>
              <a:rPr lang="en-US" baseline="0" dirty="0" smtClean="0"/>
              <a:t>is only really distinguishing variable that will increase sales in the </a:t>
            </a:r>
            <a:r>
              <a:rPr lang="en-US" baseline="0" dirty="0" smtClean="0"/>
              <a:t>UK. </a:t>
            </a:r>
            <a:br>
              <a:rPr lang="en-US" baseline="0" dirty="0" smtClean="0"/>
            </a:br>
            <a:r>
              <a:rPr lang="en-US" baseline="0" dirty="0" smtClean="0"/>
              <a:t/>
            </a:r>
            <a:br>
              <a:rPr lang="en-US" baseline="0" dirty="0" smtClean="0"/>
            </a:br>
            <a:r>
              <a:rPr lang="en-US" baseline="0" dirty="0" smtClean="0"/>
              <a:t>Rank also helps: sergeants and </a:t>
            </a:r>
            <a:r>
              <a:rPr lang="en-US" baseline="0" smtClean="0"/>
              <a:t>up sells</a:t>
            </a:r>
            <a:endParaRPr lang="en-US" baseline="0" dirty="0" smtClean="0"/>
          </a:p>
          <a:p>
            <a:endParaRPr lang="en-US" baseline="0" dirty="0" smtClean="0"/>
          </a:p>
          <a:p>
            <a:r>
              <a:rPr lang="en-US" baseline="0" dirty="0" smtClean="0"/>
              <a:t>But being kinetic is a prerequisite.</a:t>
            </a:r>
          </a:p>
          <a:p>
            <a:endParaRPr lang="en-US" baseline="0" dirty="0" smtClean="0"/>
          </a:p>
          <a:p>
            <a:r>
              <a:rPr lang="en-US" baseline="0" dirty="0" smtClean="0"/>
              <a:t>And being part of an elite force and having media connections is a distinct advantage. </a:t>
            </a:r>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Where in earlier history it were mainly kings, nobleman and senior officers who wrote books about their war experiences, from the mid-eighteenth century on, more and more junior officers and common soldiers began writing and getting published (Harari, 2007: 297). </a:t>
            </a:r>
            <a:endParaRPr lang="en-US" sz="1200" kern="1200" dirty="0" smtClean="0">
              <a:solidFill>
                <a:schemeClr val="tx1"/>
              </a:solidFill>
              <a:latin typeface="+mn-lt"/>
              <a:ea typeface="+mn-ea"/>
              <a:cs typeface="+mn-cs"/>
            </a:endParaRPr>
          </a:p>
          <a:p>
            <a:r>
              <a:rPr lang="en-GB" sz="1200" i="1" kern="1200" dirty="0" smtClean="0">
                <a:solidFill>
                  <a:schemeClr val="tx1"/>
                </a:solidFill>
                <a:latin typeface="+mn-lt"/>
                <a:ea typeface="+mn-ea"/>
                <a:cs typeface="+mn-cs"/>
              </a:rPr>
              <a:t>Twentieth-century junior ranks memoirs are some of the most influential historical texts ever to be written. The image of war dominant amongst the Western public today is probably shaped by these texts (either printed or filmed) more than by any other source (Harari, 2004: 19)</a:t>
            </a:r>
            <a:endParaRPr lang="en-US" sz="1200" kern="1200" dirty="0" smtClean="0">
              <a:solidFill>
                <a:schemeClr val="tx1"/>
              </a:solidFill>
              <a:latin typeface="+mn-lt"/>
              <a:ea typeface="+mn-ea"/>
              <a:cs typeface="+mn-cs"/>
            </a:endParaRPr>
          </a:p>
          <a:p>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jdelijke aanduiding voor dia-afbeelding 1"/>
          <p:cNvSpPr>
            <a:spLocks noGrp="1" noRot="1" noChangeAspect="1" noTextEdit="1"/>
          </p:cNvSpPr>
          <p:nvPr>
            <p:ph type="sldImg"/>
          </p:nvPr>
        </p:nvSpPr>
        <p:spPr>
          <a:ln/>
        </p:spPr>
      </p:sp>
      <p:sp>
        <p:nvSpPr>
          <p:cNvPr id="40963" name="Tijdelijke aanduiding voor notities 2"/>
          <p:cNvSpPr>
            <a:spLocks noGrp="1"/>
          </p:cNvSpPr>
          <p:nvPr>
            <p:ph type="body" idx="1"/>
          </p:nvPr>
        </p:nvSpPr>
        <p:spPr>
          <a:ln/>
        </p:spPr>
        <p:txBody>
          <a:bodyPr>
            <a:normAutofit fontScale="92500" lnSpcReduction="20000"/>
          </a:bodyPr>
          <a:lstStyle/>
          <a:p>
            <a:r>
              <a:rPr lang="en-GB" sz="1200" kern="1200" dirty="0" smtClean="0">
                <a:solidFill>
                  <a:schemeClr val="tx1"/>
                </a:solidFill>
                <a:latin typeface="+mn-lt"/>
                <a:ea typeface="+mn-ea"/>
                <a:cs typeface="+mn-cs"/>
              </a:rPr>
              <a:t>Not only the authors changed over time, but also the content of what soldiers write about; from an emphasis on eyewitness reports written to honour the people involved, to flesh-witness stories dealing with the experience of war and what it reveals to the soldier undergoing it (Harari, 2008, 2009). And although these revelations can entail a growth experience, these soldier-authors also started writing about how disillusioned they were with war (Bourke, 2004; </a:t>
            </a:r>
            <a:r>
              <a:rPr lang="en-GB" sz="1200" kern="1200" dirty="0" err="1" smtClean="0">
                <a:solidFill>
                  <a:schemeClr val="tx1"/>
                </a:solidFill>
                <a:latin typeface="+mn-lt"/>
                <a:ea typeface="+mn-ea"/>
                <a:cs typeface="+mn-cs"/>
              </a:rPr>
              <a:t>Fussell</a:t>
            </a:r>
            <a:r>
              <a:rPr lang="en-GB" sz="1200" kern="1200" dirty="0" smtClean="0">
                <a:solidFill>
                  <a:schemeClr val="tx1"/>
                </a:solidFill>
                <a:latin typeface="+mn-lt"/>
                <a:ea typeface="+mn-ea"/>
                <a:cs typeface="+mn-cs"/>
              </a:rPr>
              <a:t>, 1975; Hynes, 1997). During the twentieth century, the romantic image of war is partly substituted by an image of war as hell and soldiers are no longer heroes but are seen as victims</a:t>
            </a:r>
            <a:endParaRPr lang="en-US" dirty="0"/>
          </a:p>
        </p:txBody>
      </p:sp>
      <p:sp>
        <p:nvSpPr>
          <p:cNvPr id="45060" name="Tijdelijke aanduiding voor voettekst 3"/>
          <p:cNvSpPr>
            <a:spLocks noGrp="1"/>
          </p:cNvSpPr>
          <p:nvPr>
            <p:ph type="ftr" sz="quarter" idx="4"/>
          </p:nvPr>
        </p:nvSpPr>
        <p:spPr>
          <a:noFill/>
        </p:spPr>
        <p:txBody>
          <a:bodyPr/>
          <a:lstStyle/>
          <a:p>
            <a:r>
              <a:rPr lang="en-US" smtClean="0"/>
              <a:t>Eventuele voettekst</a:t>
            </a:r>
          </a:p>
        </p:txBody>
      </p:sp>
      <p:sp>
        <p:nvSpPr>
          <p:cNvPr id="45061" name="Tijdelijke aanduiding voor dianummer 4"/>
          <p:cNvSpPr>
            <a:spLocks noGrp="1"/>
          </p:cNvSpPr>
          <p:nvPr>
            <p:ph type="sldNum" sz="quarter" idx="5"/>
          </p:nvPr>
        </p:nvSpPr>
        <p:spPr>
          <a:noFill/>
        </p:spPr>
        <p:txBody>
          <a:bodyPr/>
          <a:lstStyle/>
          <a:p>
            <a:fld id="{74A61C11-3266-43D7-A44C-672B73B365FC}"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jdelijke aanduiding voor dia-afbeelding 1"/>
          <p:cNvSpPr>
            <a:spLocks noGrp="1" noRot="1" noChangeAspect="1" noTextEdit="1"/>
          </p:cNvSpPr>
          <p:nvPr>
            <p:ph type="sldImg"/>
          </p:nvPr>
        </p:nvSpPr>
        <p:spPr>
          <a:ln/>
        </p:spPr>
      </p:sp>
      <p:sp>
        <p:nvSpPr>
          <p:cNvPr id="47107" name="Tijdelijke aanduiding voor notities 2"/>
          <p:cNvSpPr>
            <a:spLocks noGrp="1"/>
          </p:cNvSpPr>
          <p:nvPr>
            <p:ph type="body" idx="1"/>
          </p:nvPr>
        </p:nvSpPr>
        <p:spPr>
          <a:noFill/>
          <a:ln/>
        </p:spPr>
        <p:txBody>
          <a:bodyPr/>
          <a:lstStyle/>
          <a:p>
            <a:r>
              <a:rPr lang="nl-NL" dirty="0" smtClean="0"/>
              <a:t>A </a:t>
            </a:r>
            <a:r>
              <a:rPr lang="nl-NL" dirty="0" err="1" smtClean="0"/>
              <a:t>autobiographical</a:t>
            </a:r>
            <a:r>
              <a:rPr lang="nl-NL" baseline="0" dirty="0" smtClean="0"/>
              <a:t> military </a:t>
            </a:r>
            <a:r>
              <a:rPr lang="nl-NL" baseline="0" dirty="0" err="1" smtClean="0"/>
              <a:t>memoirs</a:t>
            </a:r>
            <a:r>
              <a:rPr lang="nl-NL" baseline="0" dirty="0" smtClean="0"/>
              <a:t> </a:t>
            </a:r>
            <a:r>
              <a:rPr lang="nl-NL" baseline="0" dirty="0" err="1" smtClean="0"/>
              <a:t>about</a:t>
            </a:r>
            <a:r>
              <a:rPr lang="nl-NL" baseline="0" dirty="0" smtClean="0"/>
              <a:t> the Afghanistan </a:t>
            </a:r>
            <a:r>
              <a:rPr lang="nl-NL" baseline="0" dirty="0" err="1" smtClean="0"/>
              <a:t>mission</a:t>
            </a:r>
            <a:r>
              <a:rPr lang="nl-NL" baseline="0" dirty="0" smtClean="0"/>
              <a:t> </a:t>
            </a:r>
            <a:r>
              <a:rPr lang="nl-NL" baseline="0" dirty="0" err="1" smtClean="0"/>
              <a:t>published</a:t>
            </a:r>
            <a:r>
              <a:rPr lang="nl-NL" baseline="0" dirty="0" smtClean="0"/>
              <a:t> in the UK </a:t>
            </a:r>
            <a:r>
              <a:rPr lang="nl-NL" baseline="0" dirty="0" err="1" smtClean="0"/>
              <a:t>between</a:t>
            </a:r>
            <a:r>
              <a:rPr lang="nl-NL" baseline="0" dirty="0" smtClean="0"/>
              <a:t> 2001 and 2010; 15 in </a:t>
            </a:r>
            <a:r>
              <a:rPr lang="nl-NL" baseline="0" dirty="0" err="1" smtClean="0"/>
              <a:t>total</a:t>
            </a:r>
            <a:r>
              <a:rPr lang="nl-NL" baseline="0" dirty="0" smtClean="0"/>
              <a:t>. </a:t>
            </a:r>
            <a:endParaRPr lang="nl-NL" dirty="0" smtClean="0"/>
          </a:p>
          <a:p>
            <a:endParaRPr lang="nl-NL" dirty="0" smtClean="0"/>
          </a:p>
        </p:txBody>
      </p:sp>
      <p:sp>
        <p:nvSpPr>
          <p:cNvPr id="47108" name="Tijdelijke aanduiding voor voettekst 3"/>
          <p:cNvSpPr>
            <a:spLocks noGrp="1"/>
          </p:cNvSpPr>
          <p:nvPr>
            <p:ph type="ftr" sz="quarter" idx="4"/>
          </p:nvPr>
        </p:nvSpPr>
        <p:spPr>
          <a:noFill/>
        </p:spPr>
        <p:txBody>
          <a:bodyPr/>
          <a:lstStyle/>
          <a:p>
            <a:r>
              <a:rPr lang="en-US" smtClean="0"/>
              <a:t>Eventuele voettekst</a:t>
            </a:r>
          </a:p>
        </p:txBody>
      </p:sp>
      <p:sp>
        <p:nvSpPr>
          <p:cNvPr id="47109" name="Tijdelijke aanduiding voor dianummer 4"/>
          <p:cNvSpPr>
            <a:spLocks noGrp="1"/>
          </p:cNvSpPr>
          <p:nvPr>
            <p:ph type="sldNum" sz="quarter" idx="5"/>
          </p:nvPr>
        </p:nvSpPr>
        <p:spPr>
          <a:noFill/>
        </p:spPr>
        <p:txBody>
          <a:bodyPr/>
          <a:lstStyle/>
          <a:p>
            <a:fld id="{9417BA0C-63D1-4937-9300-78A36F434638}"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GB" i="1" dirty="0" smtClean="0"/>
              <a:t>What aspects of the author, the content or paratext of a military memoir influence whether the book will become a </a:t>
            </a:r>
            <a:r>
              <a:rPr lang="en-GB" i="1" dirty="0" err="1" smtClean="0"/>
              <a:t>topseller</a:t>
            </a:r>
            <a:r>
              <a:rPr lang="en-GB" i="1" dirty="0" smtClean="0"/>
              <a:t> (&gt;10,000 life time copies sold) in the UK?</a:t>
            </a:r>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US" dirty="0" smtClean="0"/>
              <a:t>Major publishing</a:t>
            </a:r>
            <a:r>
              <a:rPr lang="en-US" baseline="0" dirty="0" smtClean="0"/>
              <a:t> houses sell about 30.000 copies</a:t>
            </a:r>
          </a:p>
          <a:p>
            <a:r>
              <a:rPr lang="en-US" baseline="0" dirty="0" smtClean="0"/>
              <a:t>Small imprints of major publishing houses + small publishers sell about 20.000 copies</a:t>
            </a:r>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classical fighting soldier and the fighter pilot fall under CJSS code 3: Operations, and military personnel that is training their Afghani counterparts in the Afghan National Army or the Afghan National Police in small mentoring teams fall under CJSS code 7: Training.  The only exception is the signals man (CJSS code 6) from the Household Cavalry Regiment (Compton, et al., 2009) who is first of all a combat soldier and only secondly a signals man. No books by people who work in rear echelon functions such as logistics, finance or Civil-Military Cooperation are published. This might indicate that rear-echelon stories are not seen as commercially viable by UK publishers.  </a:t>
            </a:r>
          </a:p>
          <a:p>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 new breed of elite troops has taken the place of the Special Forces: fighter pilots, Marines and </a:t>
            </a:r>
            <a:r>
              <a:rPr lang="en-US" sz="1200" kern="1200" dirty="0" err="1" smtClean="0">
                <a:solidFill>
                  <a:schemeClr val="tx1"/>
                </a:solidFill>
                <a:latin typeface="+mn-lt"/>
                <a:ea typeface="+mn-ea"/>
                <a:cs typeface="+mn-cs"/>
              </a:rPr>
              <a:t>Paras</a:t>
            </a:r>
            <a:r>
              <a:rPr lang="en-US" sz="1200" kern="1200" dirty="0" smtClean="0">
                <a:solidFill>
                  <a:schemeClr val="tx1"/>
                </a:solidFill>
                <a:latin typeface="+mn-lt"/>
                <a:ea typeface="+mn-ea"/>
                <a:cs typeface="+mn-cs"/>
              </a:rPr>
              <a:t> now write 53% of all books. Being part of this new elite does not a guarantee a bestseller, however; on the contrary, it has absolutely no impact whatsoever on the sales figures, </a:t>
            </a:r>
            <a:r>
              <a:rPr lang="en-GB" sz="1200" i="1" kern="1200" dirty="0" smtClean="0">
                <a:solidFill>
                  <a:schemeClr val="tx1"/>
                </a:solidFill>
                <a:latin typeface="+mn-lt"/>
                <a:ea typeface="+mn-ea"/>
                <a:cs typeface="+mn-cs"/>
              </a:rPr>
              <a:t>X</a:t>
            </a:r>
            <a:r>
              <a:rPr lang="en-GB" sz="1200" i="1" kern="1200" baseline="30000" dirty="0" smtClean="0">
                <a:solidFill>
                  <a:schemeClr val="tx1"/>
                </a:solidFill>
                <a:latin typeface="+mn-lt"/>
                <a:ea typeface="+mn-ea"/>
                <a:cs typeface="+mn-cs"/>
              </a:rPr>
              <a:t>2</a:t>
            </a:r>
            <a:r>
              <a:rPr lang="en-GB" sz="1200" i="1" kern="1200" baseline="-25000" dirty="0" smtClean="0">
                <a:solidFill>
                  <a:schemeClr val="tx1"/>
                </a:solidFill>
                <a:latin typeface="+mn-lt"/>
                <a:ea typeface="+mn-ea"/>
                <a:cs typeface="+mn-cs"/>
              </a:rPr>
              <a:t>Fisher </a:t>
            </a:r>
            <a:r>
              <a:rPr lang="en-GB" sz="1200" i="1" kern="1200" dirty="0" smtClean="0">
                <a:solidFill>
                  <a:schemeClr val="tx1"/>
                </a:solidFill>
                <a:latin typeface="+mn-lt"/>
                <a:ea typeface="+mn-ea"/>
                <a:cs typeface="+mn-cs"/>
              </a:rPr>
              <a:t>(1</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N</a:t>
            </a:r>
            <a:r>
              <a:rPr lang="en-GB" sz="1200" kern="1200" dirty="0" smtClean="0">
                <a:solidFill>
                  <a:schemeClr val="tx1"/>
                </a:solidFill>
                <a:latin typeface="+mn-lt"/>
                <a:ea typeface="+mn-ea"/>
                <a:cs typeface="+mn-cs"/>
              </a:rPr>
              <a:t> = 15) = .045, </a:t>
            </a:r>
            <a:r>
              <a:rPr lang="en-GB" sz="1200" i="1" kern="1200" dirty="0" smtClean="0">
                <a:solidFill>
                  <a:schemeClr val="tx1"/>
                </a:solidFill>
                <a:latin typeface="+mn-lt"/>
                <a:ea typeface="+mn-ea"/>
                <a:cs typeface="+mn-cs"/>
              </a:rPr>
              <a:t>p</a:t>
            </a:r>
            <a:r>
              <a:rPr lang="en-GB" sz="1200" i="1" kern="1200" baseline="-25000" dirty="0" smtClean="0">
                <a:solidFill>
                  <a:schemeClr val="tx1"/>
                </a:solidFill>
                <a:latin typeface="+mn-lt"/>
                <a:ea typeface="+mn-ea"/>
                <a:cs typeface="+mn-cs"/>
              </a:rPr>
              <a:t> </a:t>
            </a:r>
            <a:r>
              <a:rPr lang="en-GB" sz="1200" kern="1200" dirty="0" smtClean="0">
                <a:solidFill>
                  <a:schemeClr val="tx1"/>
                </a:solidFill>
                <a:latin typeface="+mn-lt"/>
                <a:ea typeface="+mn-ea"/>
                <a:cs typeface="+mn-cs"/>
              </a:rPr>
              <a:t>= 1.00.</a:t>
            </a:r>
            <a:endParaRPr lang="en-US" sz="1200" kern="1200" dirty="0">
              <a:solidFill>
                <a:schemeClr val="tx1"/>
              </a:solidFill>
              <a:latin typeface="+mn-lt"/>
              <a:ea typeface="+mn-ea"/>
              <a:cs typeface="+mn-cs"/>
            </a:endParaRPr>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What also came true was the prediction that the ordinary ranks combined with the commanders at troop level produce most (73%) of the books written, see Table 2. So the fact that the type of rank is statistically significant in determining who produces bestsellers, </a:t>
            </a:r>
            <a:r>
              <a:rPr lang="en-GB" sz="1200" b="1" i="1" kern="1200" dirty="0" smtClean="0">
                <a:solidFill>
                  <a:schemeClr val="tx1"/>
                </a:solidFill>
                <a:latin typeface="+mn-lt"/>
                <a:ea typeface="+mn-ea"/>
                <a:cs typeface="+mn-cs"/>
              </a:rPr>
              <a:t>X</a:t>
            </a:r>
            <a:r>
              <a:rPr lang="en-GB" sz="1200" b="1" i="1" kern="1200" baseline="30000" dirty="0" smtClean="0">
                <a:solidFill>
                  <a:schemeClr val="tx1"/>
                </a:solidFill>
                <a:latin typeface="+mn-lt"/>
                <a:ea typeface="+mn-ea"/>
                <a:cs typeface="+mn-cs"/>
              </a:rPr>
              <a:t>2</a:t>
            </a:r>
            <a:r>
              <a:rPr lang="en-GB" sz="1200" b="1" i="1" kern="1200" dirty="0" smtClean="0">
                <a:solidFill>
                  <a:schemeClr val="tx1"/>
                </a:solidFill>
                <a:latin typeface="+mn-lt"/>
                <a:ea typeface="+mn-ea"/>
                <a:cs typeface="+mn-cs"/>
              </a:rPr>
              <a:t>* (</a:t>
            </a:r>
            <a:r>
              <a:rPr lang="en-GB" sz="1200" b="1" kern="1200" dirty="0" smtClean="0">
                <a:solidFill>
                  <a:schemeClr val="tx1"/>
                </a:solidFill>
                <a:latin typeface="+mn-lt"/>
                <a:ea typeface="+mn-ea"/>
                <a:cs typeface="+mn-cs"/>
              </a:rPr>
              <a:t>2, </a:t>
            </a:r>
            <a:r>
              <a:rPr lang="en-GB" sz="1200" b="1" i="1" kern="1200" dirty="0" smtClean="0">
                <a:solidFill>
                  <a:schemeClr val="tx1"/>
                </a:solidFill>
                <a:latin typeface="+mn-lt"/>
                <a:ea typeface="+mn-ea"/>
                <a:cs typeface="+mn-cs"/>
              </a:rPr>
              <a:t>N</a:t>
            </a:r>
            <a:r>
              <a:rPr lang="en-GB" sz="1200" b="1" kern="1200" dirty="0" smtClean="0">
                <a:solidFill>
                  <a:schemeClr val="tx1"/>
                </a:solidFill>
                <a:latin typeface="+mn-lt"/>
                <a:ea typeface="+mn-ea"/>
                <a:cs typeface="+mn-cs"/>
              </a:rPr>
              <a:t> = 15) = 7.19, </a:t>
            </a:r>
            <a:r>
              <a:rPr lang="en-GB" sz="1200" b="1" i="1" kern="1200" dirty="0" smtClean="0">
                <a:solidFill>
                  <a:schemeClr val="tx1"/>
                </a:solidFill>
                <a:latin typeface="+mn-lt"/>
                <a:ea typeface="+mn-ea"/>
                <a:cs typeface="+mn-cs"/>
              </a:rPr>
              <a:t>p </a:t>
            </a:r>
            <a:r>
              <a:rPr lang="en-GB" sz="1200" b="1" kern="1200" dirty="0" smtClean="0">
                <a:solidFill>
                  <a:schemeClr val="tx1"/>
                </a:solidFill>
                <a:latin typeface="+mn-lt"/>
                <a:ea typeface="+mn-ea"/>
                <a:cs typeface="+mn-cs"/>
              </a:rPr>
              <a:t>= .027,</a:t>
            </a:r>
            <a:r>
              <a:rPr lang="en-US" sz="1200" b="1" kern="1200" dirty="0" smtClean="0">
                <a:solidFill>
                  <a:schemeClr val="tx1"/>
                </a:solidFill>
                <a:latin typeface="+mn-lt"/>
                <a:ea typeface="+mn-ea"/>
                <a:cs typeface="+mn-cs"/>
              </a:rPr>
              <a:t> didn’t come as a surprise.</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What we didn’t predict, however, was that mid level ranks would produce almost half the bestsellers</a:t>
            </a:r>
            <a:r>
              <a:rPr lang="en-US" sz="1200" kern="1200" dirty="0" smtClean="0">
                <a:solidFill>
                  <a:schemeClr val="tx1"/>
                </a:solidFill>
                <a:latin typeface="+mn-lt"/>
                <a:ea typeface="+mn-ea"/>
                <a:cs typeface="+mn-cs"/>
              </a:rPr>
              <a:t>. However, looking at the dataset, this can be easily explained, as three out of four of the mid level bestsellers are books by active fighter pilots (</a:t>
            </a:r>
            <a:r>
              <a:rPr lang="en-US" sz="1200" i="1" kern="1200" dirty="0" smtClean="0">
                <a:solidFill>
                  <a:schemeClr val="tx1"/>
                </a:solidFill>
                <a:latin typeface="+mn-lt"/>
                <a:ea typeface="+mn-ea"/>
                <a:cs typeface="+mn-cs"/>
              </a:rPr>
              <a:t>Apache</a:t>
            </a:r>
            <a:r>
              <a:rPr lang="en-US" sz="1200" kern="1200" dirty="0" smtClean="0">
                <a:solidFill>
                  <a:schemeClr val="tx1"/>
                </a:solidFill>
                <a:latin typeface="+mn-lt"/>
                <a:ea typeface="+mn-ea"/>
                <a:cs typeface="+mn-cs"/>
              </a:rPr>
              <a:t> (Macy, 2008)</a:t>
            </a:r>
            <a:r>
              <a:rPr lang="en-US" sz="1200" i="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and </a:t>
            </a:r>
            <a:r>
              <a:rPr lang="en-US" sz="1200" i="1" kern="1200" dirty="0" smtClean="0">
                <a:solidFill>
                  <a:schemeClr val="tx1"/>
                </a:solidFill>
                <a:latin typeface="+mn-lt"/>
                <a:ea typeface="+mn-ea"/>
                <a:cs typeface="+mn-cs"/>
              </a:rPr>
              <a:t>Hellfire</a:t>
            </a:r>
            <a:r>
              <a:rPr lang="en-US" sz="1200" kern="1200" dirty="0" smtClean="0">
                <a:solidFill>
                  <a:schemeClr val="tx1"/>
                </a:solidFill>
                <a:latin typeface="+mn-lt"/>
                <a:ea typeface="+mn-ea"/>
                <a:cs typeface="+mn-cs"/>
              </a:rPr>
              <a:t> (Macy, 2010) by warrant officer Ed Macy, and </a:t>
            </a:r>
            <a:r>
              <a:rPr lang="en-US" sz="1200" i="1" kern="1200" dirty="0" smtClean="0">
                <a:solidFill>
                  <a:schemeClr val="tx1"/>
                </a:solidFill>
                <a:latin typeface="+mn-lt"/>
                <a:ea typeface="+mn-ea"/>
                <a:cs typeface="+mn-cs"/>
              </a:rPr>
              <a:t>Joint Force Harrier</a:t>
            </a:r>
            <a:r>
              <a:rPr lang="en-US" sz="1200" kern="1200" dirty="0" smtClean="0">
                <a:solidFill>
                  <a:schemeClr val="tx1"/>
                </a:solidFill>
                <a:latin typeface="+mn-lt"/>
                <a:ea typeface="+mn-ea"/>
                <a:cs typeface="+mn-cs"/>
              </a:rPr>
              <a:t> (Orchard &amp; Barrington, 2008) by lieutenant-colonel Ade Orchard) and the fourth book is by a Para commander who is very active in the field (</a:t>
            </a:r>
            <a:r>
              <a:rPr lang="en-US" sz="1200" kern="1200" dirty="0" err="1" smtClean="0">
                <a:solidFill>
                  <a:schemeClr val="tx1"/>
                </a:solidFill>
                <a:latin typeface="+mn-lt"/>
                <a:ea typeface="+mn-ea"/>
                <a:cs typeface="+mn-cs"/>
              </a:rPr>
              <a:t>Tootal</a:t>
            </a:r>
            <a:r>
              <a:rPr lang="en-US" sz="1200" kern="1200" dirty="0" smtClean="0">
                <a:solidFill>
                  <a:schemeClr val="tx1"/>
                </a:solidFill>
                <a:latin typeface="+mn-lt"/>
                <a:ea typeface="+mn-ea"/>
                <a:cs typeface="+mn-cs"/>
              </a:rPr>
              <a:t>, 2009). So these mid level soldiers are all combat soldiers. What is more surprising, and at this stage in the investigation still puzzling, is the fact that none of the ordinary rank soldiers wrote a bestseller. </a:t>
            </a:r>
            <a:endParaRPr lang="en-US" dirty="0"/>
          </a:p>
        </p:txBody>
      </p:sp>
      <p:sp>
        <p:nvSpPr>
          <p:cNvPr id="4" name="Tijdelijke aanduiding voor dianummer 3"/>
          <p:cNvSpPr>
            <a:spLocks noGrp="1"/>
          </p:cNvSpPr>
          <p:nvPr>
            <p:ph type="sldNum" sz="quarter" idx="10"/>
          </p:nvPr>
        </p:nvSpPr>
        <p:spPr/>
        <p:txBody>
          <a:bodyPr/>
          <a:lstStyle/>
          <a:p>
            <a:fld id="{15368F90-7D10-449A-B01D-612241FCB0D8}"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en-US"/>
          </a:p>
        </p:txBody>
      </p:sp>
      <p:sp>
        <p:nvSpPr>
          <p:cNvPr id="4" name="Tijdelijke aanduiding voor datum 3"/>
          <p:cNvSpPr>
            <a:spLocks noGrp="1"/>
          </p:cNvSpPr>
          <p:nvPr>
            <p:ph type="dt" sz="half" idx="10"/>
          </p:nvPr>
        </p:nvSpPr>
        <p:spPr/>
        <p:txBody>
          <a:bodyPr/>
          <a:lstStyle/>
          <a:p>
            <a:fld id="{772120BA-0CB2-4AD0-812F-E9A62AB58B31}" type="datetimeFigureOut">
              <a:rPr lang="en-US" smtClean="0"/>
              <a:pPr/>
              <a:t>4/30/2013</a:t>
            </a:fld>
            <a:endParaRPr lang="en-US"/>
          </a:p>
        </p:txBody>
      </p:sp>
      <p:sp>
        <p:nvSpPr>
          <p:cNvPr id="5" name="Tijdelijke aanduiding voor voettekst 4"/>
          <p:cNvSpPr>
            <a:spLocks noGrp="1"/>
          </p:cNvSpPr>
          <p:nvPr>
            <p:ph type="ftr" sz="quarter" idx="11"/>
          </p:nvPr>
        </p:nvSpPr>
        <p:spPr/>
        <p:txBody>
          <a:bodyPr/>
          <a:lstStyle/>
          <a:p>
            <a:endParaRPr lang="en-US"/>
          </a:p>
        </p:txBody>
      </p:sp>
      <p:sp>
        <p:nvSpPr>
          <p:cNvPr id="6" name="Tijdelijke aanduiding voor dianummer 5"/>
          <p:cNvSpPr>
            <a:spLocks noGrp="1"/>
          </p:cNvSpPr>
          <p:nvPr>
            <p:ph type="sldNum" sz="quarter" idx="12"/>
          </p:nvPr>
        </p:nvSpPr>
        <p:spPr/>
        <p:txBody>
          <a:bodyPr/>
          <a:lstStyle/>
          <a:p>
            <a:fld id="{40AD8287-F7DF-4AD3-B143-17AB1B1EBD7A}"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p>
            <a:fld id="{772120BA-0CB2-4AD0-812F-E9A62AB58B31}" type="datetimeFigureOut">
              <a:rPr lang="en-US" smtClean="0"/>
              <a:pPr/>
              <a:t>4/30/2013</a:t>
            </a:fld>
            <a:endParaRPr lang="en-US"/>
          </a:p>
        </p:txBody>
      </p:sp>
      <p:sp>
        <p:nvSpPr>
          <p:cNvPr id="5" name="Tijdelijke aanduiding voor voettekst 4"/>
          <p:cNvSpPr>
            <a:spLocks noGrp="1"/>
          </p:cNvSpPr>
          <p:nvPr>
            <p:ph type="ftr" sz="quarter" idx="11"/>
          </p:nvPr>
        </p:nvSpPr>
        <p:spPr/>
        <p:txBody>
          <a:bodyPr/>
          <a:lstStyle/>
          <a:p>
            <a:endParaRPr lang="en-US"/>
          </a:p>
        </p:txBody>
      </p:sp>
      <p:sp>
        <p:nvSpPr>
          <p:cNvPr id="6" name="Tijdelijke aanduiding voor dianummer 5"/>
          <p:cNvSpPr>
            <a:spLocks noGrp="1"/>
          </p:cNvSpPr>
          <p:nvPr>
            <p:ph type="sldNum" sz="quarter" idx="12"/>
          </p:nvPr>
        </p:nvSpPr>
        <p:spPr/>
        <p:txBody>
          <a:bodyPr/>
          <a:lstStyle/>
          <a:p>
            <a:fld id="{40AD8287-F7DF-4AD3-B143-17AB1B1EBD7A}"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p>
            <a:fld id="{772120BA-0CB2-4AD0-812F-E9A62AB58B31}" type="datetimeFigureOut">
              <a:rPr lang="en-US" smtClean="0"/>
              <a:pPr/>
              <a:t>4/30/2013</a:t>
            </a:fld>
            <a:endParaRPr lang="en-US"/>
          </a:p>
        </p:txBody>
      </p:sp>
      <p:sp>
        <p:nvSpPr>
          <p:cNvPr id="5" name="Tijdelijke aanduiding voor voettekst 4"/>
          <p:cNvSpPr>
            <a:spLocks noGrp="1"/>
          </p:cNvSpPr>
          <p:nvPr>
            <p:ph type="ftr" sz="quarter" idx="11"/>
          </p:nvPr>
        </p:nvSpPr>
        <p:spPr/>
        <p:txBody>
          <a:bodyPr/>
          <a:lstStyle/>
          <a:p>
            <a:endParaRPr lang="en-US"/>
          </a:p>
        </p:txBody>
      </p:sp>
      <p:sp>
        <p:nvSpPr>
          <p:cNvPr id="6" name="Tijdelijke aanduiding voor dianummer 5"/>
          <p:cNvSpPr>
            <a:spLocks noGrp="1"/>
          </p:cNvSpPr>
          <p:nvPr>
            <p:ph type="sldNum" sz="quarter" idx="12"/>
          </p:nvPr>
        </p:nvSpPr>
        <p:spPr/>
        <p:txBody>
          <a:bodyPr/>
          <a:lstStyle/>
          <a:p>
            <a:fld id="{40AD8287-F7DF-4AD3-B143-17AB1B1EBD7A}"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p>
            <a:fld id="{772120BA-0CB2-4AD0-812F-E9A62AB58B31}" type="datetimeFigureOut">
              <a:rPr lang="en-US" smtClean="0"/>
              <a:pPr/>
              <a:t>4/30/2013</a:t>
            </a:fld>
            <a:endParaRPr lang="en-US"/>
          </a:p>
        </p:txBody>
      </p:sp>
      <p:sp>
        <p:nvSpPr>
          <p:cNvPr id="5" name="Tijdelijke aanduiding voor voettekst 4"/>
          <p:cNvSpPr>
            <a:spLocks noGrp="1"/>
          </p:cNvSpPr>
          <p:nvPr>
            <p:ph type="ftr" sz="quarter" idx="11"/>
          </p:nvPr>
        </p:nvSpPr>
        <p:spPr/>
        <p:txBody>
          <a:bodyPr/>
          <a:lstStyle/>
          <a:p>
            <a:endParaRPr lang="en-US"/>
          </a:p>
        </p:txBody>
      </p:sp>
      <p:sp>
        <p:nvSpPr>
          <p:cNvPr id="6" name="Tijdelijke aanduiding voor dianummer 5"/>
          <p:cNvSpPr>
            <a:spLocks noGrp="1"/>
          </p:cNvSpPr>
          <p:nvPr>
            <p:ph type="sldNum" sz="quarter" idx="12"/>
          </p:nvPr>
        </p:nvSpPr>
        <p:spPr/>
        <p:txBody>
          <a:bodyPr/>
          <a:lstStyle/>
          <a:p>
            <a:fld id="{40AD8287-F7DF-4AD3-B143-17AB1B1EBD7A}"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772120BA-0CB2-4AD0-812F-E9A62AB58B31}" type="datetimeFigureOut">
              <a:rPr lang="en-US" smtClean="0"/>
              <a:pPr/>
              <a:t>4/30/2013</a:t>
            </a:fld>
            <a:endParaRPr lang="en-US"/>
          </a:p>
        </p:txBody>
      </p:sp>
      <p:sp>
        <p:nvSpPr>
          <p:cNvPr id="5" name="Tijdelijke aanduiding voor voettekst 4"/>
          <p:cNvSpPr>
            <a:spLocks noGrp="1"/>
          </p:cNvSpPr>
          <p:nvPr>
            <p:ph type="ftr" sz="quarter" idx="11"/>
          </p:nvPr>
        </p:nvSpPr>
        <p:spPr/>
        <p:txBody>
          <a:bodyPr/>
          <a:lstStyle/>
          <a:p>
            <a:endParaRPr lang="en-US"/>
          </a:p>
        </p:txBody>
      </p:sp>
      <p:sp>
        <p:nvSpPr>
          <p:cNvPr id="6" name="Tijdelijke aanduiding voor dianummer 5"/>
          <p:cNvSpPr>
            <a:spLocks noGrp="1"/>
          </p:cNvSpPr>
          <p:nvPr>
            <p:ph type="sldNum" sz="quarter" idx="12"/>
          </p:nvPr>
        </p:nvSpPr>
        <p:spPr/>
        <p:txBody>
          <a:bodyPr/>
          <a:lstStyle/>
          <a:p>
            <a:fld id="{40AD8287-F7DF-4AD3-B143-17AB1B1EBD7A}"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4"/>
          <p:cNvSpPr>
            <a:spLocks noGrp="1"/>
          </p:cNvSpPr>
          <p:nvPr>
            <p:ph type="dt" sz="half" idx="10"/>
          </p:nvPr>
        </p:nvSpPr>
        <p:spPr/>
        <p:txBody>
          <a:bodyPr/>
          <a:lstStyle/>
          <a:p>
            <a:fld id="{772120BA-0CB2-4AD0-812F-E9A62AB58B31}" type="datetimeFigureOut">
              <a:rPr lang="en-US" smtClean="0"/>
              <a:pPr/>
              <a:t>4/30/2013</a:t>
            </a:fld>
            <a:endParaRPr lang="en-US"/>
          </a:p>
        </p:txBody>
      </p:sp>
      <p:sp>
        <p:nvSpPr>
          <p:cNvPr id="6" name="Tijdelijke aanduiding voor voettekst 5"/>
          <p:cNvSpPr>
            <a:spLocks noGrp="1"/>
          </p:cNvSpPr>
          <p:nvPr>
            <p:ph type="ftr" sz="quarter" idx="11"/>
          </p:nvPr>
        </p:nvSpPr>
        <p:spPr/>
        <p:txBody>
          <a:bodyPr/>
          <a:lstStyle/>
          <a:p>
            <a:endParaRPr lang="en-US"/>
          </a:p>
        </p:txBody>
      </p:sp>
      <p:sp>
        <p:nvSpPr>
          <p:cNvPr id="7" name="Tijdelijke aanduiding voor dianummer 6"/>
          <p:cNvSpPr>
            <a:spLocks noGrp="1"/>
          </p:cNvSpPr>
          <p:nvPr>
            <p:ph type="sldNum" sz="quarter" idx="12"/>
          </p:nvPr>
        </p:nvSpPr>
        <p:spPr/>
        <p:txBody>
          <a:bodyPr/>
          <a:lstStyle/>
          <a:p>
            <a:fld id="{40AD8287-F7DF-4AD3-B143-17AB1B1EBD7A}"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Tijdelijke aanduiding voor datum 6"/>
          <p:cNvSpPr>
            <a:spLocks noGrp="1"/>
          </p:cNvSpPr>
          <p:nvPr>
            <p:ph type="dt" sz="half" idx="10"/>
          </p:nvPr>
        </p:nvSpPr>
        <p:spPr/>
        <p:txBody>
          <a:bodyPr/>
          <a:lstStyle/>
          <a:p>
            <a:fld id="{772120BA-0CB2-4AD0-812F-E9A62AB58B31}" type="datetimeFigureOut">
              <a:rPr lang="en-US" smtClean="0"/>
              <a:pPr/>
              <a:t>4/30/2013</a:t>
            </a:fld>
            <a:endParaRPr lang="en-US"/>
          </a:p>
        </p:txBody>
      </p:sp>
      <p:sp>
        <p:nvSpPr>
          <p:cNvPr id="8" name="Tijdelijke aanduiding voor voettekst 7"/>
          <p:cNvSpPr>
            <a:spLocks noGrp="1"/>
          </p:cNvSpPr>
          <p:nvPr>
            <p:ph type="ftr" sz="quarter" idx="11"/>
          </p:nvPr>
        </p:nvSpPr>
        <p:spPr/>
        <p:txBody>
          <a:bodyPr/>
          <a:lstStyle/>
          <a:p>
            <a:endParaRPr lang="en-US"/>
          </a:p>
        </p:txBody>
      </p:sp>
      <p:sp>
        <p:nvSpPr>
          <p:cNvPr id="9" name="Tijdelijke aanduiding voor dianummer 8"/>
          <p:cNvSpPr>
            <a:spLocks noGrp="1"/>
          </p:cNvSpPr>
          <p:nvPr>
            <p:ph type="sldNum" sz="quarter" idx="12"/>
          </p:nvPr>
        </p:nvSpPr>
        <p:spPr/>
        <p:txBody>
          <a:bodyPr/>
          <a:lstStyle/>
          <a:p>
            <a:fld id="{40AD8287-F7DF-4AD3-B143-17AB1B1EBD7A}"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datum 2"/>
          <p:cNvSpPr>
            <a:spLocks noGrp="1"/>
          </p:cNvSpPr>
          <p:nvPr>
            <p:ph type="dt" sz="half" idx="10"/>
          </p:nvPr>
        </p:nvSpPr>
        <p:spPr/>
        <p:txBody>
          <a:bodyPr/>
          <a:lstStyle/>
          <a:p>
            <a:fld id="{772120BA-0CB2-4AD0-812F-E9A62AB58B31}" type="datetimeFigureOut">
              <a:rPr lang="en-US" smtClean="0"/>
              <a:pPr/>
              <a:t>4/30/2013</a:t>
            </a:fld>
            <a:endParaRPr lang="en-US"/>
          </a:p>
        </p:txBody>
      </p:sp>
      <p:sp>
        <p:nvSpPr>
          <p:cNvPr id="4" name="Tijdelijke aanduiding voor voettekst 3"/>
          <p:cNvSpPr>
            <a:spLocks noGrp="1"/>
          </p:cNvSpPr>
          <p:nvPr>
            <p:ph type="ftr" sz="quarter" idx="11"/>
          </p:nvPr>
        </p:nvSpPr>
        <p:spPr/>
        <p:txBody>
          <a:bodyPr/>
          <a:lstStyle/>
          <a:p>
            <a:endParaRPr lang="en-US"/>
          </a:p>
        </p:txBody>
      </p:sp>
      <p:sp>
        <p:nvSpPr>
          <p:cNvPr id="5" name="Tijdelijke aanduiding voor dianummer 4"/>
          <p:cNvSpPr>
            <a:spLocks noGrp="1"/>
          </p:cNvSpPr>
          <p:nvPr>
            <p:ph type="sldNum" sz="quarter" idx="12"/>
          </p:nvPr>
        </p:nvSpPr>
        <p:spPr/>
        <p:txBody>
          <a:bodyPr/>
          <a:lstStyle/>
          <a:p>
            <a:fld id="{40AD8287-F7DF-4AD3-B143-17AB1B1EBD7A}"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72120BA-0CB2-4AD0-812F-E9A62AB58B31}" type="datetimeFigureOut">
              <a:rPr lang="en-US" smtClean="0"/>
              <a:pPr/>
              <a:t>4/30/2013</a:t>
            </a:fld>
            <a:endParaRPr lang="en-US"/>
          </a:p>
        </p:txBody>
      </p:sp>
      <p:sp>
        <p:nvSpPr>
          <p:cNvPr id="3" name="Tijdelijke aanduiding voor voettekst 2"/>
          <p:cNvSpPr>
            <a:spLocks noGrp="1"/>
          </p:cNvSpPr>
          <p:nvPr>
            <p:ph type="ftr" sz="quarter" idx="11"/>
          </p:nvPr>
        </p:nvSpPr>
        <p:spPr/>
        <p:txBody>
          <a:bodyPr/>
          <a:lstStyle/>
          <a:p>
            <a:endParaRPr lang="en-US"/>
          </a:p>
        </p:txBody>
      </p:sp>
      <p:sp>
        <p:nvSpPr>
          <p:cNvPr id="4" name="Tijdelijke aanduiding voor dianummer 3"/>
          <p:cNvSpPr>
            <a:spLocks noGrp="1"/>
          </p:cNvSpPr>
          <p:nvPr>
            <p:ph type="sldNum" sz="quarter" idx="12"/>
          </p:nvPr>
        </p:nvSpPr>
        <p:spPr/>
        <p:txBody>
          <a:bodyPr/>
          <a:lstStyle/>
          <a:p>
            <a:fld id="{40AD8287-F7DF-4AD3-B143-17AB1B1EBD7A}"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72120BA-0CB2-4AD0-812F-E9A62AB58B31}" type="datetimeFigureOut">
              <a:rPr lang="en-US" smtClean="0"/>
              <a:pPr/>
              <a:t>4/30/2013</a:t>
            </a:fld>
            <a:endParaRPr lang="en-US"/>
          </a:p>
        </p:txBody>
      </p:sp>
      <p:sp>
        <p:nvSpPr>
          <p:cNvPr id="6" name="Tijdelijke aanduiding voor voettekst 5"/>
          <p:cNvSpPr>
            <a:spLocks noGrp="1"/>
          </p:cNvSpPr>
          <p:nvPr>
            <p:ph type="ftr" sz="quarter" idx="11"/>
          </p:nvPr>
        </p:nvSpPr>
        <p:spPr/>
        <p:txBody>
          <a:bodyPr/>
          <a:lstStyle/>
          <a:p>
            <a:endParaRPr lang="en-US"/>
          </a:p>
        </p:txBody>
      </p:sp>
      <p:sp>
        <p:nvSpPr>
          <p:cNvPr id="7" name="Tijdelijke aanduiding voor dianummer 6"/>
          <p:cNvSpPr>
            <a:spLocks noGrp="1"/>
          </p:cNvSpPr>
          <p:nvPr>
            <p:ph type="sldNum" sz="quarter" idx="12"/>
          </p:nvPr>
        </p:nvSpPr>
        <p:spPr/>
        <p:txBody>
          <a:bodyPr/>
          <a:lstStyle/>
          <a:p>
            <a:fld id="{40AD8287-F7DF-4AD3-B143-17AB1B1EBD7A}"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72120BA-0CB2-4AD0-812F-E9A62AB58B31}" type="datetimeFigureOut">
              <a:rPr lang="en-US" smtClean="0"/>
              <a:pPr/>
              <a:t>4/30/2013</a:t>
            </a:fld>
            <a:endParaRPr lang="en-US"/>
          </a:p>
        </p:txBody>
      </p:sp>
      <p:sp>
        <p:nvSpPr>
          <p:cNvPr id="6" name="Tijdelijke aanduiding voor voettekst 5"/>
          <p:cNvSpPr>
            <a:spLocks noGrp="1"/>
          </p:cNvSpPr>
          <p:nvPr>
            <p:ph type="ftr" sz="quarter" idx="11"/>
          </p:nvPr>
        </p:nvSpPr>
        <p:spPr/>
        <p:txBody>
          <a:bodyPr/>
          <a:lstStyle/>
          <a:p>
            <a:endParaRPr lang="en-US"/>
          </a:p>
        </p:txBody>
      </p:sp>
      <p:sp>
        <p:nvSpPr>
          <p:cNvPr id="7" name="Tijdelijke aanduiding voor dianummer 6"/>
          <p:cNvSpPr>
            <a:spLocks noGrp="1"/>
          </p:cNvSpPr>
          <p:nvPr>
            <p:ph type="sldNum" sz="quarter" idx="12"/>
          </p:nvPr>
        </p:nvSpPr>
        <p:spPr/>
        <p:txBody>
          <a:bodyPr/>
          <a:lstStyle/>
          <a:p>
            <a:fld id="{40AD8287-F7DF-4AD3-B143-17AB1B1EBD7A}"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en-US"/>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2120BA-0CB2-4AD0-812F-E9A62AB58B31}" type="datetimeFigureOut">
              <a:rPr lang="en-US" smtClean="0"/>
              <a:pPr/>
              <a:t>4/30/2013</a:t>
            </a:fld>
            <a:endParaRPr lang="en-US"/>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AD8287-F7DF-4AD3-B143-17AB1B1EBD7A}"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17.jpeg"/><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5.png"/><Relationship Id="rId7" Type="http://schemas.openxmlformats.org/officeDocument/2006/relationships/diagramColors" Target="../diagrams/colors2.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1.jpeg"/><Relationship Id="rId4" Type="http://schemas.openxmlformats.org/officeDocument/2006/relationships/diagramLayout" Target="../diagrams/layout1.xml"/><Relationship Id="rId9"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smtClean="0"/>
              <a:t>How (Not) to Sell a Military Memoir in the UK</a:t>
            </a:r>
            <a:endParaRPr lang="en-US" dirty="0"/>
          </a:p>
        </p:txBody>
      </p:sp>
      <p:sp>
        <p:nvSpPr>
          <p:cNvPr id="3" name="Ondertitel 2"/>
          <p:cNvSpPr>
            <a:spLocks noGrp="1"/>
          </p:cNvSpPr>
          <p:nvPr>
            <p:ph type="subTitle" idx="1"/>
          </p:nvPr>
        </p:nvSpPr>
        <p:spPr>
          <a:xfrm>
            <a:off x="1371600" y="3886200"/>
            <a:ext cx="6944816" cy="2639144"/>
          </a:xfrm>
        </p:spPr>
        <p:txBody>
          <a:bodyPr>
            <a:normAutofit fontScale="85000" lnSpcReduction="20000"/>
          </a:bodyPr>
          <a:lstStyle/>
          <a:p>
            <a:r>
              <a:rPr lang="en-US" dirty="0" err="1" smtClean="0"/>
              <a:t>Ergomas</a:t>
            </a:r>
            <a:r>
              <a:rPr lang="en-US" dirty="0" smtClean="0"/>
              <a:t> conference, Madrid, Spain</a:t>
            </a:r>
          </a:p>
          <a:p>
            <a:r>
              <a:rPr lang="en-US" dirty="0" smtClean="0"/>
              <a:t>8 June 2013</a:t>
            </a:r>
          </a:p>
          <a:p>
            <a:pPr algn="l"/>
            <a:endParaRPr lang="en-US" dirty="0" smtClean="0"/>
          </a:p>
          <a:p>
            <a:pPr algn="l"/>
            <a:r>
              <a:rPr lang="en-US" dirty="0" smtClean="0"/>
              <a:t>Esmeralda Kleinreesink (EUR/NLDA)</a:t>
            </a:r>
          </a:p>
          <a:p>
            <a:pPr algn="l"/>
            <a:r>
              <a:rPr lang="en-US" dirty="0" smtClean="0"/>
              <a:t>Rachel Woodward (Newcastle University)</a:t>
            </a:r>
          </a:p>
          <a:p>
            <a:pPr algn="l"/>
            <a:r>
              <a:rPr lang="en-US" dirty="0" smtClean="0"/>
              <a:t>Neil Jenkings (Newcastle </a:t>
            </a:r>
            <a:r>
              <a:rPr lang="en-US" dirty="0" err="1" smtClean="0"/>
              <a:t>Univerisity</a:t>
            </a:r>
            <a:r>
              <a:rPr lang="en-US" dirty="0" smtClean="0"/>
              <a: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AUTHOR </a:t>
            </a:r>
            <a:endParaRPr lang="en-US" dirty="0"/>
          </a:p>
        </p:txBody>
      </p:sp>
      <p:pic>
        <p:nvPicPr>
          <p:cNvPr id="4" name="Picture 4"/>
          <p:cNvPicPr>
            <a:picLocks noChangeAspect="1" noChangeArrowheads="1"/>
          </p:cNvPicPr>
          <p:nvPr/>
        </p:nvPicPr>
        <p:blipFill>
          <a:blip r:embed="rId3" cstate="print"/>
          <a:srcRect/>
          <a:stretch>
            <a:fillRect/>
          </a:stretch>
        </p:blipFill>
        <p:spPr bwMode="auto">
          <a:xfrm>
            <a:off x="7631832" y="0"/>
            <a:ext cx="1512168" cy="1512168"/>
          </a:xfrm>
          <a:prstGeom prst="rect">
            <a:avLst/>
          </a:prstGeom>
          <a:noFill/>
          <a:ln w="9525">
            <a:noFill/>
            <a:miter lim="800000"/>
            <a:headEnd/>
            <a:tailEnd/>
          </a:ln>
        </p:spPr>
      </p:pic>
      <p:sp>
        <p:nvSpPr>
          <p:cNvPr id="10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0" y="0"/>
            <a:ext cx="3017838" cy="7938"/>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3017838" cy="7938"/>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Tijdelijke aanduiding voor inhoud 9"/>
          <p:cNvGraphicFramePr>
            <a:graphicFrameLocks noGrp="1"/>
          </p:cNvGraphicFramePr>
          <p:nvPr>
            <p:ph idx="1"/>
          </p:nvPr>
        </p:nvGraphicFramePr>
        <p:xfrm>
          <a:off x="611561" y="1772811"/>
          <a:ext cx="7128792" cy="3816428"/>
        </p:xfrm>
        <a:graphic>
          <a:graphicData uri="http://schemas.openxmlformats.org/drawingml/2006/table">
            <a:tbl>
              <a:tblPr/>
              <a:tblGrid>
                <a:gridCol w="3180537"/>
                <a:gridCol w="1316085"/>
                <a:gridCol w="1316085"/>
                <a:gridCol w="1316085"/>
              </a:tblGrid>
              <a:tr h="545204">
                <a:tc rowSpan="2">
                  <a:txBody>
                    <a:bodyPr/>
                    <a:lstStyle/>
                    <a:p>
                      <a:pPr marL="0" marR="0">
                        <a:spcBef>
                          <a:spcPts val="0"/>
                        </a:spcBef>
                        <a:spcAft>
                          <a:spcPts val="0"/>
                        </a:spcAft>
                      </a:pPr>
                      <a:r>
                        <a:rPr lang="en-GB" sz="2000" b="1" dirty="0">
                          <a:solidFill>
                            <a:srgbClr val="000000"/>
                          </a:solidFill>
                          <a:latin typeface="Arial"/>
                          <a:ea typeface="Times New Roman"/>
                          <a:cs typeface="Times New Roman"/>
                        </a:rPr>
                        <a:t> </a:t>
                      </a:r>
                      <a:endParaRPr lang="en-US" sz="36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0" marR="0" algn="ctr">
                        <a:spcBef>
                          <a:spcPts val="0"/>
                        </a:spcBef>
                        <a:spcAft>
                          <a:spcPts val="0"/>
                        </a:spcAft>
                      </a:pPr>
                      <a:r>
                        <a:rPr lang="en-GB" sz="2000" b="1" dirty="0" err="1" smtClean="0">
                          <a:solidFill>
                            <a:srgbClr val="000000"/>
                          </a:solidFill>
                          <a:latin typeface="Arial"/>
                          <a:ea typeface="Times New Roman"/>
                          <a:cs typeface="Times New Roman"/>
                        </a:rPr>
                        <a:t>Topseller</a:t>
                      </a:r>
                      <a:endParaRPr lang="en-US" sz="36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rowSpan="2">
                  <a:txBody>
                    <a:bodyPr/>
                    <a:lstStyle/>
                    <a:p>
                      <a:pPr marL="0" marR="0" algn="ctr">
                        <a:spcBef>
                          <a:spcPts val="0"/>
                        </a:spcBef>
                        <a:spcAft>
                          <a:spcPts val="0"/>
                        </a:spcAft>
                      </a:pPr>
                      <a:r>
                        <a:rPr lang="en-GB" sz="2000" b="1">
                          <a:solidFill>
                            <a:srgbClr val="000000"/>
                          </a:solidFill>
                          <a:latin typeface="Arial"/>
                          <a:ea typeface="Times New Roman"/>
                          <a:cs typeface="Times New Roman"/>
                        </a:rPr>
                        <a:t>Total</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204">
                <a:tc vMerge="1">
                  <a:txBody>
                    <a:bodyPr/>
                    <a:lstStyle/>
                    <a:p>
                      <a:endParaRPr lang="en-US"/>
                    </a:p>
                  </a:txBody>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no</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yes</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r>
              <a:tr h="545204">
                <a:tc>
                  <a:txBody>
                    <a:bodyPr/>
                    <a:lstStyle/>
                    <a:p>
                      <a:pPr marL="0" marR="0">
                        <a:spcBef>
                          <a:spcPts val="0"/>
                        </a:spcBef>
                        <a:spcAft>
                          <a:spcPts val="0"/>
                        </a:spcAft>
                      </a:pPr>
                      <a:r>
                        <a:rPr lang="en-GB" sz="2000" b="1">
                          <a:solidFill>
                            <a:srgbClr val="000000"/>
                          </a:solidFill>
                          <a:latin typeface="Arial"/>
                          <a:ea typeface="Times New Roman"/>
                          <a:cs typeface="Times New Roman"/>
                        </a:rPr>
                        <a:t>Ordinary ranks</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3</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0</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3</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204">
                <a:tc>
                  <a:txBody>
                    <a:bodyPr/>
                    <a:lstStyle/>
                    <a:p>
                      <a:pPr marL="0" marR="0">
                        <a:spcBef>
                          <a:spcPts val="0"/>
                        </a:spcBef>
                        <a:spcAft>
                          <a:spcPts val="0"/>
                        </a:spcAft>
                      </a:pPr>
                      <a:r>
                        <a:rPr lang="en-GB" sz="2000" b="1">
                          <a:solidFill>
                            <a:srgbClr val="000000"/>
                          </a:solidFill>
                          <a:latin typeface="Arial"/>
                          <a:ea typeface="Times New Roman"/>
                          <a:cs typeface="Times New Roman"/>
                        </a:rPr>
                        <a:t>Command at troop level</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3</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5</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8</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204">
                <a:tc>
                  <a:txBody>
                    <a:bodyPr/>
                    <a:lstStyle/>
                    <a:p>
                      <a:pPr marL="0" marR="0">
                        <a:spcBef>
                          <a:spcPts val="0"/>
                        </a:spcBef>
                        <a:spcAft>
                          <a:spcPts val="0"/>
                        </a:spcAft>
                      </a:pPr>
                      <a:r>
                        <a:rPr lang="en-GB" sz="2000" b="1">
                          <a:solidFill>
                            <a:srgbClr val="000000"/>
                          </a:solidFill>
                          <a:latin typeface="Arial"/>
                          <a:ea typeface="Times New Roman"/>
                          <a:cs typeface="Times New Roman"/>
                        </a:rPr>
                        <a:t>Mid level</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0</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4</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4</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204">
                <a:tc>
                  <a:txBody>
                    <a:bodyPr/>
                    <a:lstStyle/>
                    <a:p>
                      <a:pPr marL="0" marR="0">
                        <a:spcBef>
                          <a:spcPts val="0"/>
                        </a:spcBef>
                        <a:spcAft>
                          <a:spcPts val="0"/>
                        </a:spcAft>
                      </a:pPr>
                      <a:r>
                        <a:rPr lang="en-GB" sz="2000" b="1">
                          <a:solidFill>
                            <a:srgbClr val="000000"/>
                          </a:solidFill>
                          <a:latin typeface="Arial"/>
                          <a:ea typeface="Times New Roman"/>
                          <a:cs typeface="Times New Roman"/>
                        </a:rPr>
                        <a:t>Staff officers</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0</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0</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0</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204">
                <a:tc>
                  <a:txBody>
                    <a:bodyPr/>
                    <a:lstStyle/>
                    <a:p>
                      <a:pPr marL="0" marR="0">
                        <a:spcBef>
                          <a:spcPts val="0"/>
                        </a:spcBef>
                        <a:spcAft>
                          <a:spcPts val="0"/>
                        </a:spcAft>
                      </a:pPr>
                      <a:r>
                        <a:rPr lang="en-GB" sz="2000" b="1">
                          <a:solidFill>
                            <a:srgbClr val="000000"/>
                          </a:solidFill>
                          <a:latin typeface="Arial"/>
                          <a:ea typeface="Times New Roman"/>
                          <a:cs typeface="Times New Roman"/>
                        </a:rPr>
                        <a:t>Total</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6</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9</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dirty="0">
                          <a:solidFill>
                            <a:srgbClr val="000000"/>
                          </a:solidFill>
                          <a:latin typeface="Arial"/>
                          <a:ea typeface="Times New Roman"/>
                          <a:cs typeface="Times New Roman"/>
                        </a:rPr>
                        <a:t>15</a:t>
                      </a:r>
                      <a:endParaRPr lang="en-US" sz="36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AUTHOR</a:t>
            </a:r>
            <a:r>
              <a:rPr lang="en-US" dirty="0" smtClean="0"/>
              <a:t> </a:t>
            </a:r>
            <a:endParaRPr lang="en-US" dirty="0"/>
          </a:p>
        </p:txBody>
      </p:sp>
      <p:pic>
        <p:nvPicPr>
          <p:cNvPr id="6" name="Tijdelijke aanduiding voor inhoud 5" descr="cover 129 Apache.jpg"/>
          <p:cNvPicPr>
            <a:picLocks noGrp="1" noChangeAspect="1"/>
          </p:cNvPicPr>
          <p:nvPr>
            <p:ph idx="1"/>
          </p:nvPr>
        </p:nvPicPr>
        <p:blipFill>
          <a:blip r:embed="rId3" cstate="print"/>
          <a:stretch>
            <a:fillRect/>
          </a:stretch>
        </p:blipFill>
        <p:spPr>
          <a:xfrm>
            <a:off x="971600" y="404664"/>
            <a:ext cx="1656184" cy="2591820"/>
          </a:xfrm>
        </p:spPr>
      </p:pic>
      <p:pic>
        <p:nvPicPr>
          <p:cNvPr id="4" name="Picture 4"/>
          <p:cNvPicPr>
            <a:picLocks noChangeAspect="1" noChangeArrowheads="1"/>
          </p:cNvPicPr>
          <p:nvPr/>
        </p:nvPicPr>
        <p:blipFill>
          <a:blip r:embed="rId4" cstate="print"/>
          <a:srcRect/>
          <a:stretch>
            <a:fillRect/>
          </a:stretch>
        </p:blipFill>
        <p:spPr bwMode="auto">
          <a:xfrm>
            <a:off x="7631832" y="0"/>
            <a:ext cx="1512168" cy="1512168"/>
          </a:xfrm>
          <a:prstGeom prst="rect">
            <a:avLst/>
          </a:prstGeom>
          <a:noFill/>
          <a:ln w="9525">
            <a:noFill/>
            <a:miter lim="800000"/>
            <a:headEnd/>
            <a:tailEnd/>
          </a:ln>
        </p:spPr>
      </p:pic>
      <p:pic>
        <p:nvPicPr>
          <p:cNvPr id="7" name="Afbeelding 6" descr="cover 131 Hellfire.jpg"/>
          <p:cNvPicPr>
            <a:picLocks noChangeAspect="1"/>
          </p:cNvPicPr>
          <p:nvPr/>
        </p:nvPicPr>
        <p:blipFill>
          <a:blip r:embed="rId5" cstate="print"/>
          <a:stretch>
            <a:fillRect/>
          </a:stretch>
        </p:blipFill>
        <p:spPr>
          <a:xfrm>
            <a:off x="971600" y="3789040"/>
            <a:ext cx="1836204" cy="2448272"/>
          </a:xfrm>
          <a:prstGeom prst="rect">
            <a:avLst/>
          </a:prstGeom>
        </p:spPr>
      </p:pic>
      <p:pic>
        <p:nvPicPr>
          <p:cNvPr id="8" name="Afbeelding 7" descr="cover 121 Joint Force Harrier.jpg"/>
          <p:cNvPicPr>
            <a:picLocks noChangeAspect="1"/>
          </p:cNvPicPr>
          <p:nvPr/>
        </p:nvPicPr>
        <p:blipFill>
          <a:blip r:embed="rId6" cstate="print"/>
          <a:stretch>
            <a:fillRect/>
          </a:stretch>
        </p:blipFill>
        <p:spPr>
          <a:xfrm>
            <a:off x="3131840" y="1772817"/>
            <a:ext cx="2147670" cy="3312368"/>
          </a:xfrm>
          <a:prstGeom prst="rect">
            <a:avLst/>
          </a:prstGeom>
        </p:spPr>
      </p:pic>
      <p:pic>
        <p:nvPicPr>
          <p:cNvPr id="9" name="Afbeelding 8" descr="cover 132 Danger Close.jpg"/>
          <p:cNvPicPr>
            <a:picLocks noChangeAspect="1"/>
          </p:cNvPicPr>
          <p:nvPr/>
        </p:nvPicPr>
        <p:blipFill>
          <a:blip r:embed="rId7" cstate="print"/>
          <a:stretch>
            <a:fillRect/>
          </a:stretch>
        </p:blipFill>
        <p:spPr>
          <a:xfrm>
            <a:off x="6012160" y="1844824"/>
            <a:ext cx="2153039" cy="331236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AUTHOR</a:t>
            </a:r>
            <a:endParaRPr lang="en-US" dirty="0"/>
          </a:p>
        </p:txBody>
      </p:sp>
      <p:pic>
        <p:nvPicPr>
          <p:cNvPr id="4" name="Picture 4"/>
          <p:cNvPicPr>
            <a:picLocks noChangeAspect="1" noChangeArrowheads="1"/>
          </p:cNvPicPr>
          <p:nvPr/>
        </p:nvPicPr>
        <p:blipFill>
          <a:blip r:embed="rId3" cstate="print"/>
          <a:srcRect/>
          <a:stretch>
            <a:fillRect/>
          </a:stretch>
        </p:blipFill>
        <p:spPr bwMode="auto">
          <a:xfrm>
            <a:off x="7631832" y="0"/>
            <a:ext cx="1512168" cy="1512168"/>
          </a:xfrm>
          <a:prstGeom prst="rect">
            <a:avLst/>
          </a:prstGeom>
          <a:noFill/>
          <a:ln w="9525">
            <a:noFill/>
            <a:miter lim="800000"/>
            <a:headEnd/>
            <a:tailEnd/>
          </a:ln>
        </p:spPr>
      </p:pic>
      <p:sp>
        <p:nvSpPr>
          <p:cNvPr id="10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0" y="0"/>
            <a:ext cx="3017838" cy="7938"/>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3017838" cy="7938"/>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Tijdelijke aanduiding voor inhoud 9"/>
          <p:cNvGraphicFramePr>
            <a:graphicFrameLocks noGrp="1"/>
          </p:cNvGraphicFramePr>
          <p:nvPr>
            <p:ph idx="1"/>
          </p:nvPr>
        </p:nvGraphicFramePr>
        <p:xfrm>
          <a:off x="611561" y="1772811"/>
          <a:ext cx="7128792" cy="3816428"/>
        </p:xfrm>
        <a:graphic>
          <a:graphicData uri="http://schemas.openxmlformats.org/drawingml/2006/table">
            <a:tbl>
              <a:tblPr/>
              <a:tblGrid>
                <a:gridCol w="3180537"/>
                <a:gridCol w="1316085"/>
                <a:gridCol w="1316085"/>
                <a:gridCol w="1316085"/>
              </a:tblGrid>
              <a:tr h="545204">
                <a:tc rowSpan="2">
                  <a:txBody>
                    <a:bodyPr/>
                    <a:lstStyle/>
                    <a:p>
                      <a:pPr marL="0" marR="0">
                        <a:spcBef>
                          <a:spcPts val="0"/>
                        </a:spcBef>
                        <a:spcAft>
                          <a:spcPts val="0"/>
                        </a:spcAft>
                      </a:pPr>
                      <a:r>
                        <a:rPr lang="en-GB" sz="2000" b="1">
                          <a:solidFill>
                            <a:srgbClr val="000000"/>
                          </a:solidFill>
                          <a:latin typeface="Arial"/>
                          <a:ea typeface="Times New Roman"/>
                          <a:cs typeface="Times New Roman"/>
                        </a:rPr>
                        <a:t> </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0" marR="0" algn="ctr">
                        <a:spcBef>
                          <a:spcPts val="0"/>
                        </a:spcBef>
                        <a:spcAft>
                          <a:spcPts val="0"/>
                        </a:spcAft>
                      </a:pPr>
                      <a:r>
                        <a:rPr lang="en-GB" sz="2000" b="1">
                          <a:solidFill>
                            <a:srgbClr val="000000"/>
                          </a:solidFill>
                          <a:latin typeface="Arial"/>
                          <a:ea typeface="Times New Roman"/>
                          <a:cs typeface="Times New Roman"/>
                        </a:rPr>
                        <a:t>Bestseller</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rowSpan="2">
                  <a:txBody>
                    <a:bodyPr/>
                    <a:lstStyle/>
                    <a:p>
                      <a:pPr marL="0" marR="0" algn="ctr">
                        <a:spcBef>
                          <a:spcPts val="0"/>
                        </a:spcBef>
                        <a:spcAft>
                          <a:spcPts val="0"/>
                        </a:spcAft>
                      </a:pPr>
                      <a:r>
                        <a:rPr lang="en-GB" sz="2000" b="1">
                          <a:solidFill>
                            <a:srgbClr val="000000"/>
                          </a:solidFill>
                          <a:latin typeface="Arial"/>
                          <a:ea typeface="Times New Roman"/>
                          <a:cs typeface="Times New Roman"/>
                        </a:rPr>
                        <a:t>Total</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204">
                <a:tc vMerge="1">
                  <a:txBody>
                    <a:bodyPr/>
                    <a:lstStyle/>
                    <a:p>
                      <a:endParaRPr lang="en-US"/>
                    </a:p>
                  </a:txBody>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no</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yes</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r>
              <a:tr h="545204">
                <a:tc>
                  <a:txBody>
                    <a:bodyPr/>
                    <a:lstStyle/>
                    <a:p>
                      <a:pPr marL="0" marR="0">
                        <a:spcBef>
                          <a:spcPts val="0"/>
                        </a:spcBef>
                        <a:spcAft>
                          <a:spcPts val="0"/>
                        </a:spcAft>
                      </a:pPr>
                      <a:r>
                        <a:rPr lang="en-GB" sz="2000" b="1">
                          <a:solidFill>
                            <a:srgbClr val="000000"/>
                          </a:solidFill>
                          <a:latin typeface="Arial"/>
                          <a:ea typeface="Times New Roman"/>
                          <a:cs typeface="Times New Roman"/>
                        </a:rPr>
                        <a:t>Ordinary ranks</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3</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0</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3</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204">
                <a:tc>
                  <a:txBody>
                    <a:bodyPr/>
                    <a:lstStyle/>
                    <a:p>
                      <a:pPr marL="0" marR="0">
                        <a:spcBef>
                          <a:spcPts val="0"/>
                        </a:spcBef>
                        <a:spcAft>
                          <a:spcPts val="0"/>
                        </a:spcAft>
                      </a:pPr>
                      <a:r>
                        <a:rPr lang="en-GB" sz="2000" b="1">
                          <a:solidFill>
                            <a:srgbClr val="000000"/>
                          </a:solidFill>
                          <a:latin typeface="Arial"/>
                          <a:ea typeface="Times New Roman"/>
                          <a:cs typeface="Times New Roman"/>
                        </a:rPr>
                        <a:t>Command at troop level</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3</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5</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8</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204">
                <a:tc>
                  <a:txBody>
                    <a:bodyPr/>
                    <a:lstStyle/>
                    <a:p>
                      <a:pPr marL="0" marR="0">
                        <a:spcBef>
                          <a:spcPts val="0"/>
                        </a:spcBef>
                        <a:spcAft>
                          <a:spcPts val="0"/>
                        </a:spcAft>
                      </a:pPr>
                      <a:r>
                        <a:rPr lang="en-GB" sz="2000" b="1">
                          <a:solidFill>
                            <a:srgbClr val="000000"/>
                          </a:solidFill>
                          <a:latin typeface="Arial"/>
                          <a:ea typeface="Times New Roman"/>
                          <a:cs typeface="Times New Roman"/>
                        </a:rPr>
                        <a:t>Mid level</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0</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4</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4</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204">
                <a:tc>
                  <a:txBody>
                    <a:bodyPr/>
                    <a:lstStyle/>
                    <a:p>
                      <a:pPr marL="0" marR="0">
                        <a:spcBef>
                          <a:spcPts val="0"/>
                        </a:spcBef>
                        <a:spcAft>
                          <a:spcPts val="0"/>
                        </a:spcAft>
                      </a:pPr>
                      <a:r>
                        <a:rPr lang="en-GB" sz="2000" b="1">
                          <a:solidFill>
                            <a:srgbClr val="000000"/>
                          </a:solidFill>
                          <a:latin typeface="Arial"/>
                          <a:ea typeface="Times New Roman"/>
                          <a:cs typeface="Times New Roman"/>
                        </a:rPr>
                        <a:t>Staff officers</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0</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a:solidFill>
                            <a:srgbClr val="000000"/>
                          </a:solidFill>
                          <a:latin typeface="Arial"/>
                          <a:ea typeface="Times New Roman"/>
                          <a:cs typeface="Times New Roman"/>
                        </a:rPr>
                        <a:t>0</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0</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204">
                <a:tc>
                  <a:txBody>
                    <a:bodyPr/>
                    <a:lstStyle/>
                    <a:p>
                      <a:pPr marL="0" marR="0">
                        <a:spcBef>
                          <a:spcPts val="0"/>
                        </a:spcBef>
                        <a:spcAft>
                          <a:spcPts val="0"/>
                        </a:spcAft>
                      </a:pPr>
                      <a:r>
                        <a:rPr lang="en-GB" sz="2000" b="1">
                          <a:solidFill>
                            <a:srgbClr val="000000"/>
                          </a:solidFill>
                          <a:latin typeface="Arial"/>
                          <a:ea typeface="Times New Roman"/>
                          <a:cs typeface="Times New Roman"/>
                        </a:rPr>
                        <a:t>Total</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6</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a:solidFill>
                            <a:srgbClr val="000000"/>
                          </a:solidFill>
                          <a:latin typeface="Arial"/>
                          <a:ea typeface="Times New Roman"/>
                          <a:cs typeface="Times New Roman"/>
                        </a:rPr>
                        <a:t>9</a:t>
                      </a:r>
                      <a:endParaRPr lang="en-US" sz="36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2000" b="1" dirty="0">
                          <a:solidFill>
                            <a:srgbClr val="000000"/>
                          </a:solidFill>
                          <a:latin typeface="Arial"/>
                          <a:ea typeface="Times New Roman"/>
                          <a:cs typeface="Times New Roman"/>
                        </a:rPr>
                        <a:t>15</a:t>
                      </a:r>
                      <a:endParaRPr lang="en-US" sz="36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AUTHOR</a:t>
            </a:r>
            <a:endParaRPr lang="en-US" dirty="0"/>
          </a:p>
        </p:txBody>
      </p:sp>
      <p:pic>
        <p:nvPicPr>
          <p:cNvPr id="4" name="Picture 4"/>
          <p:cNvPicPr>
            <a:picLocks noChangeAspect="1" noChangeArrowheads="1"/>
          </p:cNvPicPr>
          <p:nvPr/>
        </p:nvPicPr>
        <p:blipFill>
          <a:blip r:embed="rId3" cstate="print"/>
          <a:srcRect/>
          <a:stretch>
            <a:fillRect/>
          </a:stretch>
        </p:blipFill>
        <p:spPr bwMode="auto">
          <a:xfrm>
            <a:off x="7631832" y="0"/>
            <a:ext cx="1512168" cy="1512168"/>
          </a:xfrm>
          <a:prstGeom prst="rect">
            <a:avLst/>
          </a:prstGeom>
          <a:noFill/>
          <a:ln w="9525">
            <a:noFill/>
            <a:miter lim="800000"/>
            <a:headEnd/>
            <a:tailEnd/>
          </a:ln>
        </p:spPr>
      </p:pic>
      <p:sp>
        <p:nvSpPr>
          <p:cNvPr id="7" name="Tijdelijke aanduiding voor inhoud 6"/>
          <p:cNvSpPr>
            <a:spLocks noGrp="1"/>
          </p:cNvSpPr>
          <p:nvPr>
            <p:ph idx="1"/>
          </p:nvPr>
        </p:nvSpPr>
        <p:spPr/>
        <p:txBody>
          <a:bodyPr/>
          <a:lstStyle/>
          <a:p>
            <a:endParaRPr lang="en-US" dirty="0"/>
          </a:p>
        </p:txBody>
      </p:sp>
      <p:pic>
        <p:nvPicPr>
          <p:cNvPr id="57346" name="Picture 2" descr="http://www.professionellschreiben.de/webdocs/photos/Ghostwriter11.JPG"/>
          <p:cNvPicPr>
            <a:picLocks noChangeAspect="1" noChangeArrowheads="1"/>
          </p:cNvPicPr>
          <p:nvPr/>
        </p:nvPicPr>
        <p:blipFill>
          <a:blip r:embed="rId4" cstate="print"/>
          <a:srcRect/>
          <a:stretch>
            <a:fillRect/>
          </a:stretch>
        </p:blipFill>
        <p:spPr bwMode="auto">
          <a:xfrm>
            <a:off x="1619672" y="1415535"/>
            <a:ext cx="4896544" cy="4744713"/>
          </a:xfrm>
          <a:prstGeom prst="rect">
            <a:avLst/>
          </a:prstGeom>
          <a:noFill/>
        </p:spPr>
      </p:pic>
      <p:sp>
        <p:nvSpPr>
          <p:cNvPr id="8" name="Tekstvak 7"/>
          <p:cNvSpPr txBox="1"/>
          <p:nvPr/>
        </p:nvSpPr>
        <p:spPr>
          <a:xfrm>
            <a:off x="5580112" y="6309320"/>
            <a:ext cx="3312368" cy="369332"/>
          </a:xfrm>
          <a:prstGeom prst="rect">
            <a:avLst/>
          </a:prstGeom>
          <a:noFill/>
        </p:spPr>
        <p:txBody>
          <a:bodyPr wrap="square" rtlCol="0">
            <a:spAutoFit/>
          </a:bodyPr>
          <a:lstStyle/>
          <a:p>
            <a:r>
              <a:rPr lang="en-US" dirty="0" smtClean="0"/>
              <a:t>www.professionellschreiben.de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p:cNvPicPr>
            <a:picLocks noChangeAspect="1" noChangeArrowheads="1"/>
          </p:cNvPicPr>
          <p:nvPr/>
        </p:nvPicPr>
        <p:blipFill>
          <a:blip r:embed="rId3" cstate="print"/>
          <a:srcRect/>
          <a:stretch>
            <a:fillRect/>
          </a:stretch>
        </p:blipFill>
        <p:spPr bwMode="auto">
          <a:xfrm>
            <a:off x="1187624" y="1268760"/>
            <a:ext cx="6769100" cy="5172075"/>
          </a:xfrm>
          <a:prstGeom prst="rect">
            <a:avLst/>
          </a:prstGeom>
          <a:noFill/>
          <a:ln w="9525">
            <a:noFill/>
            <a:miter lim="800000"/>
            <a:headEnd/>
            <a:tailEnd/>
          </a:ln>
        </p:spPr>
      </p:pic>
      <p:sp>
        <p:nvSpPr>
          <p:cNvPr id="26627" name="Titel 4"/>
          <p:cNvSpPr>
            <a:spLocks noGrp="1"/>
          </p:cNvSpPr>
          <p:nvPr>
            <p:ph type="title"/>
          </p:nvPr>
        </p:nvSpPr>
        <p:spPr/>
        <p:txBody>
          <a:bodyPr/>
          <a:lstStyle/>
          <a:p>
            <a:pPr eaLnBrk="1" hangingPunct="1"/>
            <a:r>
              <a:rPr lang="nl-NL" dirty="0" smtClean="0"/>
              <a:t>PLOT</a:t>
            </a:r>
            <a:endParaRPr lang="nl-NL" dirty="0" smtClean="0"/>
          </a:p>
        </p:txBody>
      </p:sp>
      <p:sp>
        <p:nvSpPr>
          <p:cNvPr id="26628" name="Tekstvak 5"/>
          <p:cNvSpPr txBox="1">
            <a:spLocks noChangeArrowheads="1"/>
          </p:cNvSpPr>
          <p:nvPr/>
        </p:nvSpPr>
        <p:spPr bwMode="auto">
          <a:xfrm>
            <a:off x="4211638" y="6021388"/>
            <a:ext cx="5689600" cy="276225"/>
          </a:xfrm>
          <a:prstGeom prst="rect">
            <a:avLst/>
          </a:prstGeom>
          <a:noFill/>
          <a:ln w="9525">
            <a:noFill/>
            <a:miter lim="800000"/>
            <a:headEnd/>
            <a:tailEnd/>
          </a:ln>
        </p:spPr>
        <p:txBody>
          <a:bodyPr>
            <a:spAutoFit/>
          </a:bodyPr>
          <a:lstStyle/>
          <a:p>
            <a:r>
              <a:rPr lang="en-US" sz="1200"/>
              <a:t>Based on: Friedman (1955) Forms of the Plot, p 242-253 </a:t>
            </a:r>
          </a:p>
        </p:txBody>
      </p:sp>
      <p:sp>
        <p:nvSpPr>
          <p:cNvPr id="5" name="Ovaal 7"/>
          <p:cNvSpPr>
            <a:spLocks noChangeArrowheads="1"/>
          </p:cNvSpPr>
          <p:nvPr/>
        </p:nvSpPr>
        <p:spPr bwMode="auto">
          <a:xfrm>
            <a:off x="6227763" y="4581525"/>
            <a:ext cx="1439862" cy="647700"/>
          </a:xfrm>
          <a:prstGeom prst="ellipse">
            <a:avLst/>
          </a:prstGeom>
          <a:noFill/>
          <a:ln w="38100" algn="ctr">
            <a:solidFill>
              <a:srgbClr val="E17000"/>
            </a:solidFill>
            <a:round/>
            <a:headEnd/>
            <a:tailEnd/>
          </a:ln>
        </p:spPr>
        <p:txBody>
          <a:bodyPr lIns="0" tIns="0" rIns="0" bIns="0" anchor="b"/>
          <a:lstStyle/>
          <a:p>
            <a:pPr eaLnBrk="0" hangingPunct="0">
              <a:spcBef>
                <a:spcPct val="50000"/>
              </a:spcBef>
            </a:pPr>
            <a:endParaRPr lang="nl-NL"/>
          </a:p>
        </p:txBody>
      </p:sp>
      <p:sp>
        <p:nvSpPr>
          <p:cNvPr id="6" name="Ovaal 7"/>
          <p:cNvSpPr>
            <a:spLocks noChangeArrowheads="1"/>
          </p:cNvSpPr>
          <p:nvPr/>
        </p:nvSpPr>
        <p:spPr bwMode="auto">
          <a:xfrm>
            <a:off x="3924300" y="3429000"/>
            <a:ext cx="1439863" cy="647700"/>
          </a:xfrm>
          <a:prstGeom prst="ellipse">
            <a:avLst/>
          </a:prstGeom>
          <a:noFill/>
          <a:ln w="38100" algn="ctr">
            <a:solidFill>
              <a:srgbClr val="E17000"/>
            </a:solidFill>
            <a:round/>
            <a:headEnd/>
            <a:tailEnd/>
          </a:ln>
        </p:spPr>
        <p:txBody>
          <a:bodyPr lIns="0" tIns="0" rIns="0" bIns="0" anchor="b"/>
          <a:lstStyle/>
          <a:p>
            <a:pPr eaLnBrk="0" hangingPunct="0">
              <a:spcBef>
                <a:spcPct val="50000"/>
              </a:spcBef>
            </a:pPr>
            <a:endParaRPr lang="nl-NL"/>
          </a:p>
        </p:txBody>
      </p:sp>
      <p:pic>
        <p:nvPicPr>
          <p:cNvPr id="7" name="Picture 2" descr="http://youronevoicecanmakeadifference.files.wordpress.com/2011/10/aristotle1.jpg"/>
          <p:cNvPicPr>
            <a:picLocks noChangeAspect="1" noChangeArrowheads="1"/>
          </p:cNvPicPr>
          <p:nvPr/>
        </p:nvPicPr>
        <p:blipFill>
          <a:blip r:embed="rId4" cstate="print"/>
          <a:srcRect/>
          <a:stretch>
            <a:fillRect/>
          </a:stretch>
        </p:blipFill>
        <p:spPr bwMode="auto">
          <a:xfrm>
            <a:off x="7524328" y="1"/>
            <a:ext cx="1619672" cy="163539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PLOT</a:t>
            </a:r>
            <a:endParaRPr lang="en-US" dirty="0"/>
          </a:p>
        </p:txBody>
      </p:sp>
      <p:sp>
        <p:nvSpPr>
          <p:cNvPr id="3" name="Tijdelijke aanduiding voor inhoud 2"/>
          <p:cNvSpPr>
            <a:spLocks noGrp="1"/>
          </p:cNvSpPr>
          <p:nvPr>
            <p:ph idx="1"/>
          </p:nvPr>
        </p:nvSpPr>
        <p:spPr/>
        <p:txBody>
          <a:bodyPr/>
          <a:lstStyle/>
          <a:p>
            <a:endParaRPr lang="en-US"/>
          </a:p>
        </p:txBody>
      </p:sp>
      <p:graphicFrame>
        <p:nvGraphicFramePr>
          <p:cNvPr id="6" name="Grafiek 5"/>
          <p:cNvGraphicFramePr/>
          <p:nvPr/>
        </p:nvGraphicFramePr>
        <p:xfrm>
          <a:off x="683568" y="1340768"/>
          <a:ext cx="7776864" cy="5040560"/>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2" descr="http://youronevoicecanmakeadifference.files.wordpress.com/2011/10/aristotle1.jpg"/>
          <p:cNvPicPr>
            <a:picLocks noChangeAspect="1" noChangeArrowheads="1"/>
          </p:cNvPicPr>
          <p:nvPr/>
        </p:nvPicPr>
        <p:blipFill>
          <a:blip r:embed="rId4" cstate="print"/>
          <a:srcRect/>
          <a:stretch>
            <a:fillRect/>
          </a:stretch>
        </p:blipFill>
        <p:spPr bwMode="auto">
          <a:xfrm>
            <a:off x="7524328" y="1"/>
            <a:ext cx="1619672" cy="1635397"/>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cover 119 Dressed to kill.jpg"/>
          <p:cNvPicPr>
            <a:picLocks noChangeAspect="1"/>
          </p:cNvPicPr>
          <p:nvPr/>
        </p:nvPicPr>
        <p:blipFill>
          <a:blip r:embed="rId3" cstate="print"/>
          <a:stretch>
            <a:fillRect/>
          </a:stretch>
        </p:blipFill>
        <p:spPr>
          <a:xfrm>
            <a:off x="395536" y="260648"/>
            <a:ext cx="2952328" cy="4514601"/>
          </a:xfrm>
          <a:prstGeom prst="rect">
            <a:avLst/>
          </a:prstGeom>
        </p:spPr>
      </p:pic>
      <p:sp>
        <p:nvSpPr>
          <p:cNvPr id="2" name="Titel 1"/>
          <p:cNvSpPr>
            <a:spLocks noGrp="1"/>
          </p:cNvSpPr>
          <p:nvPr>
            <p:ph type="title"/>
          </p:nvPr>
        </p:nvSpPr>
        <p:spPr/>
        <p:txBody>
          <a:bodyPr/>
          <a:lstStyle/>
          <a:p>
            <a:r>
              <a:rPr lang="en-US" dirty="0" smtClean="0"/>
              <a:t>PLOT</a:t>
            </a:r>
            <a:endParaRPr lang="en-US" dirty="0"/>
          </a:p>
        </p:txBody>
      </p:sp>
      <p:pic>
        <p:nvPicPr>
          <p:cNvPr id="8" name="Tijdelijke aanduiding voor inhoud 7" descr="cover 132 Danger Close.jpg"/>
          <p:cNvPicPr>
            <a:picLocks noGrp="1" noChangeAspect="1"/>
          </p:cNvPicPr>
          <p:nvPr>
            <p:ph idx="1"/>
          </p:nvPr>
        </p:nvPicPr>
        <p:blipFill>
          <a:blip r:embed="rId4" cstate="print"/>
          <a:stretch>
            <a:fillRect/>
          </a:stretch>
        </p:blipFill>
        <p:spPr>
          <a:xfrm>
            <a:off x="2987824" y="1340768"/>
            <a:ext cx="2952328" cy="4542043"/>
          </a:xfrm>
        </p:spPr>
      </p:pic>
      <p:pic>
        <p:nvPicPr>
          <p:cNvPr id="9" name="Tijdelijke aanduiding voor inhoud 5" descr="cover 129 Apache.jpg"/>
          <p:cNvPicPr>
            <a:picLocks noChangeAspect="1"/>
          </p:cNvPicPr>
          <p:nvPr/>
        </p:nvPicPr>
        <p:blipFill>
          <a:blip r:embed="rId5" cstate="print"/>
          <a:stretch>
            <a:fillRect/>
          </a:stretch>
        </p:blipFill>
        <p:spPr>
          <a:xfrm>
            <a:off x="5796136" y="1988840"/>
            <a:ext cx="2880320" cy="4507513"/>
          </a:xfrm>
          <a:prstGeom prst="rect">
            <a:avLst/>
          </a:prstGeom>
        </p:spPr>
      </p:pic>
      <p:pic>
        <p:nvPicPr>
          <p:cNvPr id="10" name="Picture 2" descr="http://youronevoicecanmakeadifference.files.wordpress.com/2011/10/aristotle1.jpg"/>
          <p:cNvPicPr>
            <a:picLocks noChangeAspect="1" noChangeArrowheads="1"/>
          </p:cNvPicPr>
          <p:nvPr/>
        </p:nvPicPr>
        <p:blipFill>
          <a:blip r:embed="rId6" cstate="print"/>
          <a:srcRect/>
          <a:stretch>
            <a:fillRect/>
          </a:stretch>
        </p:blipFill>
        <p:spPr bwMode="auto">
          <a:xfrm>
            <a:off x="7524328" y="1"/>
            <a:ext cx="1619672" cy="163539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PLOT</a:t>
            </a:r>
            <a:endParaRPr lang="en-US" dirty="0"/>
          </a:p>
        </p:txBody>
      </p:sp>
      <p:sp>
        <p:nvSpPr>
          <p:cNvPr id="7" name="Tijdelijke aanduiding voor inhoud 6"/>
          <p:cNvSpPr>
            <a:spLocks noGrp="1"/>
          </p:cNvSpPr>
          <p:nvPr>
            <p:ph idx="1"/>
          </p:nvPr>
        </p:nvSpPr>
        <p:spPr/>
        <p:txBody>
          <a:bodyPr/>
          <a:lstStyle/>
          <a:p>
            <a:endParaRPr lang="en-US" dirty="0"/>
          </a:p>
        </p:txBody>
      </p:sp>
      <p:pic>
        <p:nvPicPr>
          <p:cNvPr id="57346" name="Picture 2" descr="http://www.professionellschreiben.de/webdocs/photos/Ghostwriter11.JPG"/>
          <p:cNvPicPr>
            <a:picLocks noChangeAspect="1" noChangeArrowheads="1"/>
          </p:cNvPicPr>
          <p:nvPr/>
        </p:nvPicPr>
        <p:blipFill>
          <a:blip r:embed="rId3" cstate="print"/>
          <a:srcRect/>
          <a:stretch>
            <a:fillRect/>
          </a:stretch>
        </p:blipFill>
        <p:spPr bwMode="auto">
          <a:xfrm>
            <a:off x="1619672" y="1415535"/>
            <a:ext cx="4896544" cy="4744713"/>
          </a:xfrm>
          <a:prstGeom prst="rect">
            <a:avLst/>
          </a:prstGeom>
          <a:noFill/>
        </p:spPr>
      </p:pic>
      <p:sp>
        <p:nvSpPr>
          <p:cNvPr id="8" name="Tekstvak 7"/>
          <p:cNvSpPr txBox="1"/>
          <p:nvPr/>
        </p:nvSpPr>
        <p:spPr>
          <a:xfrm>
            <a:off x="5580112" y="6309320"/>
            <a:ext cx="3312368" cy="369332"/>
          </a:xfrm>
          <a:prstGeom prst="rect">
            <a:avLst/>
          </a:prstGeom>
          <a:noFill/>
        </p:spPr>
        <p:txBody>
          <a:bodyPr wrap="square" rtlCol="0">
            <a:spAutoFit/>
          </a:bodyPr>
          <a:lstStyle/>
          <a:p>
            <a:r>
              <a:rPr lang="en-US" dirty="0" smtClean="0"/>
              <a:t>www.professionellschreiben.de</a:t>
            </a:r>
            <a:endParaRPr lang="en-US" dirty="0"/>
          </a:p>
        </p:txBody>
      </p:sp>
      <p:pic>
        <p:nvPicPr>
          <p:cNvPr id="9" name="Picture 2" descr="http://youronevoicecanmakeadifference.files.wordpress.com/2011/10/aristotle1.jpg"/>
          <p:cNvPicPr>
            <a:picLocks noChangeAspect="1" noChangeArrowheads="1"/>
          </p:cNvPicPr>
          <p:nvPr/>
        </p:nvPicPr>
        <p:blipFill>
          <a:blip r:embed="rId4" cstate="print"/>
          <a:srcRect/>
          <a:stretch>
            <a:fillRect/>
          </a:stretch>
        </p:blipFill>
        <p:spPr bwMode="auto">
          <a:xfrm>
            <a:off x="7524328" y="1"/>
            <a:ext cx="1619672" cy="1635397"/>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COVER</a:t>
            </a:r>
            <a:endParaRPr lang="en-US" dirty="0"/>
          </a:p>
        </p:txBody>
      </p:sp>
      <p:pic>
        <p:nvPicPr>
          <p:cNvPr id="4" name="Afbeelding 3" descr="cover 133 Fire Strike 7-9.jpg"/>
          <p:cNvPicPr>
            <a:picLocks noChangeAspect="1"/>
          </p:cNvPicPr>
          <p:nvPr/>
        </p:nvPicPr>
        <p:blipFill>
          <a:blip r:embed="rId3" cstate="print"/>
          <a:stretch>
            <a:fillRect/>
          </a:stretch>
        </p:blipFill>
        <p:spPr>
          <a:xfrm>
            <a:off x="8100392" y="0"/>
            <a:ext cx="1043608" cy="1590459"/>
          </a:xfrm>
          <a:prstGeom prst="rect">
            <a:avLst/>
          </a:prstGeom>
        </p:spPr>
      </p:pic>
      <p:pic>
        <p:nvPicPr>
          <p:cNvPr id="5" name="Tijdelijke aanduiding voor inhoud 4" descr="cover 133 Fire Strike 7-9.jpg"/>
          <p:cNvPicPr>
            <a:picLocks noGrp="1" noChangeAspect="1"/>
          </p:cNvPicPr>
          <p:nvPr>
            <p:ph idx="1"/>
          </p:nvPr>
        </p:nvPicPr>
        <p:blipFill>
          <a:blip r:embed="rId3" cstate="print"/>
          <a:stretch>
            <a:fillRect/>
          </a:stretch>
        </p:blipFill>
        <p:spPr>
          <a:xfrm>
            <a:off x="2915816" y="1340768"/>
            <a:ext cx="3620231" cy="551723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COVER</a:t>
            </a:r>
            <a:endParaRPr lang="en-US" dirty="0"/>
          </a:p>
        </p:txBody>
      </p:sp>
      <p:pic>
        <p:nvPicPr>
          <p:cNvPr id="4" name="Afbeelding 3" descr="cover 133 Fire Strike 7-9.jpg"/>
          <p:cNvPicPr>
            <a:picLocks noChangeAspect="1"/>
          </p:cNvPicPr>
          <p:nvPr/>
        </p:nvPicPr>
        <p:blipFill>
          <a:blip r:embed="rId3" cstate="print"/>
          <a:stretch>
            <a:fillRect/>
          </a:stretch>
        </p:blipFill>
        <p:spPr>
          <a:xfrm>
            <a:off x="8100392" y="0"/>
            <a:ext cx="1043608" cy="1590459"/>
          </a:xfrm>
          <a:prstGeom prst="rect">
            <a:avLst/>
          </a:prstGeom>
        </p:spPr>
      </p:pic>
      <p:pic>
        <p:nvPicPr>
          <p:cNvPr id="7" name="Tijdelijke aanduiding voor inhoud 6" descr="cover 122 Task Force Helmand.jpg"/>
          <p:cNvPicPr>
            <a:picLocks noGrp="1" noChangeAspect="1"/>
          </p:cNvPicPr>
          <p:nvPr>
            <p:ph idx="1"/>
          </p:nvPr>
        </p:nvPicPr>
        <p:blipFill>
          <a:blip r:embed="rId4" cstate="print"/>
          <a:stretch>
            <a:fillRect/>
          </a:stretch>
        </p:blipFill>
        <p:spPr>
          <a:xfrm>
            <a:off x="2229538" y="1540924"/>
            <a:ext cx="4502702" cy="4840404"/>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Harari</a:t>
            </a:r>
            <a:endParaRPr lang="en-US" dirty="0"/>
          </a:p>
        </p:txBody>
      </p:sp>
      <p:pic>
        <p:nvPicPr>
          <p:cNvPr id="1026" name="Picture 2" descr="http://www.deremilitari.org/REVIEWS/BOOKREVPICS/Harari_UltimateExp.jpg"/>
          <p:cNvPicPr>
            <a:picLocks noGrp="1" noChangeAspect="1" noChangeArrowheads="1"/>
          </p:cNvPicPr>
          <p:nvPr>
            <p:ph idx="1"/>
          </p:nvPr>
        </p:nvPicPr>
        <p:blipFill>
          <a:blip r:embed="rId3" cstate="print"/>
          <a:srcRect/>
          <a:stretch>
            <a:fillRect/>
          </a:stretch>
        </p:blipFill>
        <p:spPr bwMode="auto">
          <a:xfrm>
            <a:off x="755576" y="1628800"/>
            <a:ext cx="2793804" cy="4525963"/>
          </a:xfrm>
          <a:prstGeom prst="rect">
            <a:avLst/>
          </a:prstGeom>
          <a:noFill/>
        </p:spPr>
      </p:pic>
      <p:pic>
        <p:nvPicPr>
          <p:cNvPr id="1028" name="Picture 4" descr="http://img2.imagesbn.com/p/9781843830641_p0_v1_s260x420.JPG"/>
          <p:cNvPicPr>
            <a:picLocks noChangeAspect="1" noChangeArrowheads="1"/>
          </p:cNvPicPr>
          <p:nvPr/>
        </p:nvPicPr>
        <p:blipFill>
          <a:blip r:embed="rId4" cstate="print"/>
          <a:srcRect/>
          <a:stretch>
            <a:fillRect/>
          </a:stretch>
        </p:blipFill>
        <p:spPr bwMode="auto">
          <a:xfrm>
            <a:off x="4499992" y="1628800"/>
            <a:ext cx="3079610" cy="4536504"/>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CONCLUSION </a:t>
            </a:r>
            <a:endParaRPr lang="en-US" dirty="0"/>
          </a:p>
        </p:txBody>
      </p:sp>
      <p:pic>
        <p:nvPicPr>
          <p:cNvPr id="53249" name="Picture 1"/>
          <p:cNvPicPr>
            <a:picLocks noGrp="1" noChangeAspect="1" noChangeArrowheads="1"/>
          </p:cNvPicPr>
          <p:nvPr>
            <p:ph idx="1"/>
          </p:nvPr>
        </p:nvPicPr>
        <p:blipFill>
          <a:blip r:embed="rId3" cstate="print"/>
          <a:srcRect/>
          <a:stretch>
            <a:fillRect/>
          </a:stretch>
        </p:blipFill>
        <p:spPr bwMode="auto">
          <a:xfrm>
            <a:off x="3277492" y="1600200"/>
            <a:ext cx="2806676" cy="4906463"/>
          </a:xfrm>
          <a:prstGeom prst="rect">
            <a:avLst/>
          </a:prstGeom>
          <a:noFill/>
          <a:ln w="9525">
            <a:noFill/>
            <a:miter lim="800000"/>
            <a:headEnd/>
            <a:tailEnd/>
          </a:ln>
        </p:spPr>
      </p:pic>
      <p:graphicFrame>
        <p:nvGraphicFramePr>
          <p:cNvPr id="11" name="Diagram 10"/>
          <p:cNvGraphicFramePr/>
          <p:nvPr/>
        </p:nvGraphicFramePr>
        <p:xfrm>
          <a:off x="7740352" y="0"/>
          <a:ext cx="1403648" cy="12687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Harari</a:t>
            </a:r>
            <a:endParaRPr lang="en-US" dirty="0"/>
          </a:p>
        </p:txBody>
      </p:sp>
      <p:pic>
        <p:nvPicPr>
          <p:cNvPr id="51202" name="Picture 2"/>
          <p:cNvPicPr>
            <a:picLocks noGrp="1" noChangeAspect="1" noChangeArrowheads="1"/>
          </p:cNvPicPr>
          <p:nvPr>
            <p:ph idx="1"/>
          </p:nvPr>
        </p:nvPicPr>
        <p:blipFill>
          <a:blip r:embed="rId3" cstate="print"/>
          <a:srcRect/>
          <a:stretch>
            <a:fillRect/>
          </a:stretch>
        </p:blipFill>
        <p:spPr bwMode="auto">
          <a:xfrm>
            <a:off x="611560" y="1484784"/>
            <a:ext cx="3858560" cy="4525963"/>
          </a:xfrm>
          <a:prstGeom prst="rect">
            <a:avLst/>
          </a:prstGeom>
          <a:noFill/>
          <a:ln w="9525">
            <a:noFill/>
            <a:miter lim="800000"/>
            <a:headEnd/>
            <a:tailEnd/>
          </a:ln>
        </p:spPr>
      </p:pic>
      <p:pic>
        <p:nvPicPr>
          <p:cNvPr id="51204" name="Picture 4" descr="http://upload.wikimedia.org/wikipedia/commons/d/d0/Estonian_soldier_DA-SD-06-03436_c1.jpg"/>
          <p:cNvPicPr>
            <a:picLocks noChangeAspect="1" noChangeArrowheads="1"/>
          </p:cNvPicPr>
          <p:nvPr/>
        </p:nvPicPr>
        <p:blipFill>
          <a:blip r:embed="rId4" cstate="print"/>
          <a:srcRect/>
          <a:stretch>
            <a:fillRect/>
          </a:stretch>
        </p:blipFill>
        <p:spPr bwMode="auto">
          <a:xfrm>
            <a:off x="5580112" y="1412776"/>
            <a:ext cx="3068648" cy="4608512"/>
          </a:xfrm>
          <a:prstGeom prst="rect">
            <a:avLst/>
          </a:prstGeom>
          <a:noFill/>
        </p:spPr>
      </p:pic>
      <p:sp>
        <p:nvSpPr>
          <p:cNvPr id="6" name="PIJL-RECHTS 5"/>
          <p:cNvSpPr/>
          <p:nvPr/>
        </p:nvSpPr>
        <p:spPr>
          <a:xfrm>
            <a:off x="4572000" y="3501008"/>
            <a:ext cx="720080"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Tijdelijke aanduiding voor inhoud 3" descr="nl medaille isaf.gif"/>
          <p:cNvPicPr>
            <a:picLocks noGrp="1" noChangeAspect="1"/>
          </p:cNvPicPr>
          <p:nvPr>
            <p:ph idx="1"/>
          </p:nvPr>
        </p:nvPicPr>
        <p:blipFill>
          <a:blip r:embed="rId3" cstate="print"/>
          <a:srcRect/>
          <a:stretch>
            <a:fillRect/>
          </a:stretch>
        </p:blipFill>
        <p:spPr>
          <a:xfrm>
            <a:off x="827088" y="1930400"/>
            <a:ext cx="1512887" cy="4198938"/>
          </a:xfrm>
        </p:spPr>
      </p:pic>
      <p:sp>
        <p:nvSpPr>
          <p:cNvPr id="7" name="PIJL-RECHTS 6"/>
          <p:cNvSpPr/>
          <p:nvPr/>
        </p:nvSpPr>
        <p:spPr bwMode="auto">
          <a:xfrm>
            <a:off x="2483768" y="3645024"/>
            <a:ext cx="977900" cy="484188"/>
          </a:xfrm>
          <a:prstGeom prst="rightArrow">
            <a:avLst/>
          </a:prstGeom>
          <a:solidFill>
            <a:schemeClr val="accent4"/>
          </a:solidFill>
          <a:ln w="9525" cap="flat" cmpd="sng" algn="ctr">
            <a:solidFill>
              <a:schemeClr val="accent4"/>
            </a:solidFill>
            <a:prstDash val="solid"/>
            <a:round/>
            <a:headEnd type="none" w="med" len="med"/>
            <a:tailEnd type="none" w="med" len="med"/>
          </a:ln>
          <a:effectLst/>
        </p:spPr>
        <p:txBody>
          <a:bodyPr lIns="0" tIns="0" rIns="0" bIns="0" anchor="b"/>
          <a:lstStyle/>
          <a:p>
            <a:pPr eaLnBrk="0" hangingPunct="0">
              <a:spcBef>
                <a:spcPct val="50000"/>
              </a:spcBef>
              <a:defRPr/>
            </a:pPr>
            <a:endParaRPr lang="nl-NL"/>
          </a:p>
        </p:txBody>
      </p:sp>
      <p:sp>
        <p:nvSpPr>
          <p:cNvPr id="6" name="Titel 5"/>
          <p:cNvSpPr>
            <a:spLocks noGrp="1"/>
          </p:cNvSpPr>
          <p:nvPr>
            <p:ph type="title"/>
          </p:nvPr>
        </p:nvSpPr>
        <p:spPr/>
        <p:txBody>
          <a:bodyPr/>
          <a:lstStyle/>
          <a:p>
            <a:r>
              <a:rPr lang="en-US" dirty="0" smtClean="0"/>
              <a:t>Harari</a:t>
            </a:r>
            <a:endParaRPr lang="en-US" dirty="0"/>
          </a:p>
        </p:txBody>
      </p:sp>
      <p:pic>
        <p:nvPicPr>
          <p:cNvPr id="8" name="Picture 2"/>
          <p:cNvPicPr>
            <a:picLocks noChangeAspect="1" noChangeArrowheads="1"/>
          </p:cNvPicPr>
          <p:nvPr/>
        </p:nvPicPr>
        <p:blipFill>
          <a:blip r:embed="rId4" cstate="print"/>
          <a:srcRect/>
          <a:stretch>
            <a:fillRect/>
          </a:stretch>
        </p:blipFill>
        <p:spPr>
          <a:xfrm>
            <a:off x="3563888" y="2420888"/>
            <a:ext cx="5239109" cy="361275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p:txBody>
          <a:bodyPr/>
          <a:lstStyle/>
          <a:p>
            <a:pPr eaLnBrk="1" hangingPunct="1"/>
            <a:r>
              <a:rPr lang="nl-NL" dirty="0" smtClean="0"/>
              <a:t>Scope</a:t>
            </a:r>
          </a:p>
        </p:txBody>
      </p:sp>
      <p:pic>
        <p:nvPicPr>
          <p:cNvPr id="15363" name="Picture 2"/>
          <p:cNvPicPr>
            <a:picLocks noGrp="1" noChangeAspect="1" noChangeArrowheads="1"/>
          </p:cNvPicPr>
          <p:nvPr>
            <p:ph idx="1"/>
          </p:nvPr>
        </p:nvPicPr>
        <p:blipFill>
          <a:blip r:embed="rId3" cstate="print"/>
          <a:srcRect/>
          <a:stretch>
            <a:fillRect/>
          </a:stretch>
        </p:blipFill>
        <p:spPr>
          <a:xfrm>
            <a:off x="1043608" y="5013176"/>
            <a:ext cx="2713038" cy="1368425"/>
          </a:xfrm>
          <a:noFill/>
        </p:spPr>
      </p:pic>
      <p:sp>
        <p:nvSpPr>
          <p:cNvPr id="6" name="Tekstvak 5"/>
          <p:cNvSpPr txBox="1"/>
          <p:nvPr/>
        </p:nvSpPr>
        <p:spPr>
          <a:xfrm>
            <a:off x="467544" y="1772816"/>
            <a:ext cx="3456384" cy="707886"/>
          </a:xfrm>
          <a:prstGeom prst="rect">
            <a:avLst/>
          </a:prstGeom>
          <a:noFill/>
        </p:spPr>
        <p:txBody>
          <a:bodyPr wrap="square" rtlCol="0">
            <a:spAutoFit/>
          </a:bodyPr>
          <a:lstStyle/>
          <a:p>
            <a:pPr algn="ctr"/>
            <a:r>
              <a:rPr lang="en-US" sz="4000" b="1" dirty="0" smtClean="0"/>
              <a:t>2001-2010</a:t>
            </a:r>
            <a:endParaRPr lang="en-US" sz="4000" b="1" dirty="0"/>
          </a:p>
        </p:txBody>
      </p:sp>
      <p:pic>
        <p:nvPicPr>
          <p:cNvPr id="7" name="Afbeelding 6" descr="Afghanistan_flag_map (mapsof.net).png"/>
          <p:cNvPicPr>
            <a:picLocks noChangeAspect="1"/>
          </p:cNvPicPr>
          <p:nvPr/>
        </p:nvPicPr>
        <p:blipFill>
          <a:blip r:embed="rId4" cstate="print"/>
          <a:stretch>
            <a:fillRect/>
          </a:stretch>
        </p:blipFill>
        <p:spPr>
          <a:xfrm>
            <a:off x="4067944" y="1340768"/>
            <a:ext cx="4461622" cy="3429000"/>
          </a:xfrm>
          <a:prstGeom prst="rect">
            <a:avLst/>
          </a:prstGeom>
        </p:spPr>
      </p:pic>
      <p:sp>
        <p:nvSpPr>
          <p:cNvPr id="8" name="Tekstvak 7"/>
          <p:cNvSpPr txBox="1"/>
          <p:nvPr/>
        </p:nvSpPr>
        <p:spPr>
          <a:xfrm>
            <a:off x="6228184" y="5157192"/>
            <a:ext cx="1800200" cy="769441"/>
          </a:xfrm>
          <a:prstGeom prst="rect">
            <a:avLst/>
          </a:prstGeom>
          <a:noFill/>
        </p:spPr>
        <p:txBody>
          <a:bodyPr wrap="square" rtlCol="0">
            <a:spAutoFit/>
          </a:bodyPr>
          <a:lstStyle/>
          <a:p>
            <a:r>
              <a:rPr lang="en-US" sz="4400" dirty="0" smtClean="0"/>
              <a:t>n = 15</a:t>
            </a:r>
            <a:endParaRPr lang="en-US" sz="4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nl-NL" sz="4400" dirty="0" smtClean="0">
                <a:latin typeface="+mj-lt"/>
                <a:ea typeface="+mj-ea"/>
                <a:cs typeface="+mj-cs"/>
              </a:rPr>
              <a:t>Research </a:t>
            </a:r>
            <a:r>
              <a:rPr lang="nl-NL" sz="4400" dirty="0" err="1" smtClean="0">
                <a:latin typeface="+mj-lt"/>
                <a:ea typeface="+mj-ea"/>
                <a:cs typeface="+mj-cs"/>
              </a:rPr>
              <a:t>question</a:t>
            </a:r>
            <a:endParaRPr kumimoji="0" lang="nl-NL" sz="4400" b="0"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4" name="Picture 4"/>
          <p:cNvPicPr>
            <a:picLocks noChangeAspect="1" noChangeArrowheads="1"/>
          </p:cNvPicPr>
          <p:nvPr/>
        </p:nvPicPr>
        <p:blipFill>
          <a:blip r:embed="rId8" cstate="print"/>
          <a:srcRect/>
          <a:stretch>
            <a:fillRect/>
          </a:stretch>
        </p:blipFill>
        <p:spPr bwMode="auto">
          <a:xfrm>
            <a:off x="5508104" y="1124744"/>
            <a:ext cx="1933575" cy="1933575"/>
          </a:xfrm>
          <a:prstGeom prst="rect">
            <a:avLst/>
          </a:prstGeom>
          <a:noFill/>
          <a:ln w="9525">
            <a:noFill/>
            <a:miter lim="800000"/>
            <a:headEnd/>
            <a:tailEnd/>
          </a:ln>
        </p:spPr>
      </p:pic>
      <p:pic>
        <p:nvPicPr>
          <p:cNvPr id="26626" name="Picture 2" descr="http://youronevoicecanmakeadifference.files.wordpress.com/2011/10/aristotle1.jpg"/>
          <p:cNvPicPr>
            <a:picLocks noChangeAspect="1" noChangeArrowheads="1"/>
          </p:cNvPicPr>
          <p:nvPr/>
        </p:nvPicPr>
        <p:blipFill>
          <a:blip r:embed="rId9" cstate="print"/>
          <a:srcRect/>
          <a:stretch>
            <a:fillRect/>
          </a:stretch>
        </p:blipFill>
        <p:spPr bwMode="auto">
          <a:xfrm>
            <a:off x="0" y="3861048"/>
            <a:ext cx="2355357" cy="2378225"/>
          </a:xfrm>
          <a:prstGeom prst="rect">
            <a:avLst/>
          </a:prstGeom>
          <a:noFill/>
        </p:spPr>
      </p:pic>
      <p:pic>
        <p:nvPicPr>
          <p:cNvPr id="8" name="Afbeelding 7" descr="cover 133 Fire Strike 7-9.jpg"/>
          <p:cNvPicPr>
            <a:picLocks noChangeAspect="1"/>
          </p:cNvPicPr>
          <p:nvPr/>
        </p:nvPicPr>
        <p:blipFill>
          <a:blip r:embed="rId10" cstate="print"/>
          <a:stretch>
            <a:fillRect/>
          </a:stretch>
        </p:blipFill>
        <p:spPr>
          <a:xfrm>
            <a:off x="6948264" y="3789039"/>
            <a:ext cx="1656184" cy="25240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AUTHOR</a:t>
            </a:r>
            <a:endParaRPr lang="en-US" dirty="0"/>
          </a:p>
        </p:txBody>
      </p:sp>
      <p:pic>
        <p:nvPicPr>
          <p:cNvPr id="4" name="Picture 4"/>
          <p:cNvPicPr>
            <a:picLocks noChangeAspect="1" noChangeArrowheads="1"/>
          </p:cNvPicPr>
          <p:nvPr/>
        </p:nvPicPr>
        <p:blipFill>
          <a:blip r:embed="rId3" cstate="print"/>
          <a:srcRect/>
          <a:stretch>
            <a:fillRect/>
          </a:stretch>
        </p:blipFill>
        <p:spPr bwMode="auto">
          <a:xfrm>
            <a:off x="7631832" y="0"/>
            <a:ext cx="1512168" cy="1512168"/>
          </a:xfrm>
          <a:prstGeom prst="rect">
            <a:avLst/>
          </a:prstGeom>
          <a:noFill/>
          <a:ln w="9525">
            <a:noFill/>
            <a:miter lim="800000"/>
            <a:headEnd/>
            <a:tailEnd/>
          </a:ln>
        </p:spPr>
      </p:pic>
      <p:graphicFrame>
        <p:nvGraphicFramePr>
          <p:cNvPr id="6" name="Tijdelijke aanduiding voor inhoud 5"/>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AUTHOR</a:t>
            </a:r>
            <a:endParaRPr lang="en-US" dirty="0"/>
          </a:p>
        </p:txBody>
      </p:sp>
      <p:pic>
        <p:nvPicPr>
          <p:cNvPr id="4" name="Picture 4"/>
          <p:cNvPicPr>
            <a:picLocks noChangeAspect="1" noChangeArrowheads="1"/>
          </p:cNvPicPr>
          <p:nvPr/>
        </p:nvPicPr>
        <p:blipFill>
          <a:blip r:embed="rId3" cstate="print"/>
          <a:srcRect/>
          <a:stretch>
            <a:fillRect/>
          </a:stretch>
        </p:blipFill>
        <p:spPr bwMode="auto">
          <a:xfrm>
            <a:off x="7631832" y="0"/>
            <a:ext cx="1512168" cy="1512168"/>
          </a:xfrm>
          <a:prstGeom prst="rect">
            <a:avLst/>
          </a:prstGeom>
          <a:noFill/>
          <a:ln w="9525">
            <a:noFill/>
            <a:miter lim="800000"/>
            <a:headEnd/>
            <a:tailEnd/>
          </a:ln>
        </p:spPr>
      </p:pic>
      <p:sp>
        <p:nvSpPr>
          <p:cNvPr id="10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0" y="0"/>
            <a:ext cx="3017838" cy="7938"/>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Tijdelijke aanduiding voor inhoud 12"/>
          <p:cNvGraphicFramePr>
            <a:graphicFrameLocks noGrp="1"/>
          </p:cNvGraphicFramePr>
          <p:nvPr>
            <p:ph idx="1"/>
          </p:nvPr>
        </p:nvGraphicFramePr>
        <p:xfrm>
          <a:off x="1691680" y="1340768"/>
          <a:ext cx="5472607" cy="4621260"/>
        </p:xfrm>
        <a:graphic>
          <a:graphicData uri="http://schemas.openxmlformats.org/drawingml/2006/table">
            <a:tbl>
              <a:tblPr/>
              <a:tblGrid>
                <a:gridCol w="889873"/>
                <a:gridCol w="1636690"/>
                <a:gridCol w="1200240"/>
                <a:gridCol w="1745804"/>
              </a:tblGrid>
              <a:tr h="576063">
                <a:tc>
                  <a:txBody>
                    <a:bodyPr/>
                    <a:lstStyle/>
                    <a:p>
                      <a:pPr marL="0" marR="0" algn="ctr">
                        <a:spcBef>
                          <a:spcPts val="0"/>
                        </a:spcBef>
                        <a:spcAft>
                          <a:spcPts val="0"/>
                        </a:spcAft>
                      </a:pPr>
                      <a:r>
                        <a:rPr lang="en-GB" sz="2400" b="1" dirty="0">
                          <a:solidFill>
                            <a:srgbClr val="000000"/>
                          </a:solidFill>
                          <a:latin typeface="Calibri"/>
                          <a:ea typeface="Times New Roman"/>
                          <a:cs typeface="Calibri"/>
                        </a:rPr>
                        <a:t>Nr</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b="1">
                          <a:solidFill>
                            <a:srgbClr val="000000"/>
                          </a:solidFill>
                          <a:latin typeface="Calibri"/>
                          <a:ea typeface="Times New Roman"/>
                          <a:cs typeface="Calibri"/>
                        </a:rPr>
                        <a:t>Name</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b="1">
                          <a:solidFill>
                            <a:srgbClr val="000000"/>
                          </a:solidFill>
                          <a:latin typeface="Calibri"/>
                          <a:ea typeface="Times New Roman"/>
                          <a:cs typeface="Times New Roman"/>
                        </a:rPr>
                        <a:t># Books</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b="1" dirty="0">
                          <a:solidFill>
                            <a:srgbClr val="000000"/>
                          </a:solidFill>
                          <a:latin typeface="Calibri"/>
                          <a:ea typeface="Times New Roman"/>
                          <a:cs typeface="Times New Roman"/>
                        </a:rPr>
                        <a:t># </a:t>
                      </a:r>
                      <a:r>
                        <a:rPr lang="en-GB" sz="2400" b="1" dirty="0" err="1" smtClean="0">
                          <a:solidFill>
                            <a:srgbClr val="000000"/>
                          </a:solidFill>
                          <a:latin typeface="Calibri"/>
                          <a:ea typeface="Times New Roman"/>
                          <a:cs typeface="Times New Roman"/>
                        </a:rPr>
                        <a:t>Topsellers</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367">
                <a:tc>
                  <a:txBody>
                    <a:bodyPr/>
                    <a:lstStyle/>
                    <a:p>
                      <a:pPr marL="0" marR="0" algn="ctr">
                        <a:spcBef>
                          <a:spcPts val="0"/>
                        </a:spcBef>
                        <a:spcAft>
                          <a:spcPts val="0"/>
                        </a:spcAft>
                      </a:pPr>
                      <a:r>
                        <a:rPr lang="en-GB" sz="2400" b="1">
                          <a:solidFill>
                            <a:srgbClr val="000000"/>
                          </a:solidFill>
                          <a:latin typeface="Calibri"/>
                          <a:ea typeface="Times New Roman"/>
                          <a:cs typeface="Calibri"/>
                        </a:rPr>
                        <a:t>1</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Calibri"/>
                        </a:rPr>
                        <a:t>Personnel</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729">
                <a:tc>
                  <a:txBody>
                    <a:bodyPr/>
                    <a:lstStyle/>
                    <a:p>
                      <a:pPr marL="0" marR="0" algn="ctr">
                        <a:spcBef>
                          <a:spcPts val="0"/>
                        </a:spcBef>
                        <a:spcAft>
                          <a:spcPts val="0"/>
                        </a:spcAft>
                      </a:pPr>
                      <a:r>
                        <a:rPr lang="en-GB" sz="2400" b="1">
                          <a:solidFill>
                            <a:srgbClr val="000000"/>
                          </a:solidFill>
                          <a:latin typeface="Calibri"/>
                          <a:ea typeface="Times New Roman"/>
                          <a:cs typeface="Calibri"/>
                        </a:rPr>
                        <a:t>2</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Calibri"/>
                        </a:rPr>
                        <a:t>Intelligence</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3074">
                <a:tc>
                  <a:txBody>
                    <a:bodyPr/>
                    <a:lstStyle/>
                    <a:p>
                      <a:pPr marL="0" marR="0" algn="ctr">
                        <a:spcBef>
                          <a:spcPts val="0"/>
                        </a:spcBef>
                        <a:spcAft>
                          <a:spcPts val="0"/>
                        </a:spcAft>
                      </a:pPr>
                      <a:r>
                        <a:rPr lang="en-GB" sz="2400" b="1" dirty="0">
                          <a:solidFill>
                            <a:srgbClr val="000000"/>
                          </a:solidFill>
                          <a:latin typeface="Calibri"/>
                          <a:ea typeface="Times New Roman"/>
                          <a:cs typeface="Calibri"/>
                        </a:rPr>
                        <a:t>3</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spcBef>
                          <a:spcPts val="0"/>
                        </a:spcBef>
                        <a:spcAft>
                          <a:spcPts val="0"/>
                        </a:spcAft>
                      </a:pPr>
                      <a:r>
                        <a:rPr lang="en-GB" sz="2400">
                          <a:solidFill>
                            <a:srgbClr val="000000"/>
                          </a:solidFill>
                          <a:latin typeface="Calibri"/>
                          <a:ea typeface="Times New Roman"/>
                          <a:cs typeface="Calibri"/>
                        </a:rPr>
                        <a:t>Operations</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11</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spcBef>
                          <a:spcPts val="0"/>
                        </a:spcBef>
                        <a:spcAft>
                          <a:spcPts val="0"/>
                        </a:spcAft>
                      </a:pPr>
                      <a:r>
                        <a:rPr lang="en-GB" sz="2400" dirty="0">
                          <a:solidFill>
                            <a:srgbClr val="000000"/>
                          </a:solidFill>
                          <a:latin typeface="Calibri"/>
                          <a:ea typeface="Times New Roman"/>
                          <a:cs typeface="Times New Roman"/>
                        </a:rPr>
                        <a:t>7</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80367">
                <a:tc>
                  <a:txBody>
                    <a:bodyPr/>
                    <a:lstStyle/>
                    <a:p>
                      <a:pPr marL="0" marR="0" algn="ctr">
                        <a:spcBef>
                          <a:spcPts val="0"/>
                        </a:spcBef>
                        <a:spcAft>
                          <a:spcPts val="0"/>
                        </a:spcAft>
                      </a:pPr>
                      <a:r>
                        <a:rPr lang="en-GB" sz="2400" b="1">
                          <a:solidFill>
                            <a:srgbClr val="000000"/>
                          </a:solidFill>
                          <a:latin typeface="Calibri"/>
                          <a:ea typeface="Times New Roman"/>
                          <a:cs typeface="Calibri"/>
                        </a:rPr>
                        <a:t>4</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Calibri"/>
                        </a:rPr>
                        <a:t>Logistics</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367">
                <a:tc>
                  <a:txBody>
                    <a:bodyPr/>
                    <a:lstStyle/>
                    <a:p>
                      <a:pPr marL="0" marR="0" algn="ctr">
                        <a:spcBef>
                          <a:spcPts val="0"/>
                        </a:spcBef>
                        <a:spcAft>
                          <a:spcPts val="0"/>
                        </a:spcAft>
                      </a:pPr>
                      <a:r>
                        <a:rPr lang="en-GB" sz="2400" b="1">
                          <a:solidFill>
                            <a:srgbClr val="000000"/>
                          </a:solidFill>
                          <a:latin typeface="Calibri"/>
                          <a:ea typeface="Times New Roman"/>
                          <a:cs typeface="Calibri"/>
                        </a:rPr>
                        <a:t>5</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Calibri"/>
                        </a:rPr>
                        <a:t>Strategy</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367">
                <a:tc>
                  <a:txBody>
                    <a:bodyPr/>
                    <a:lstStyle/>
                    <a:p>
                      <a:pPr marL="0" marR="0" algn="ctr">
                        <a:spcBef>
                          <a:spcPts val="0"/>
                        </a:spcBef>
                        <a:spcAft>
                          <a:spcPts val="0"/>
                        </a:spcAft>
                      </a:pPr>
                      <a:r>
                        <a:rPr lang="en-GB" sz="2400" b="1" dirty="0">
                          <a:solidFill>
                            <a:srgbClr val="000000"/>
                          </a:solidFill>
                          <a:latin typeface="Calibri"/>
                          <a:ea typeface="Times New Roman"/>
                          <a:cs typeface="Calibri"/>
                        </a:rPr>
                        <a:t>6</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spcBef>
                          <a:spcPts val="0"/>
                        </a:spcBef>
                        <a:spcAft>
                          <a:spcPts val="0"/>
                        </a:spcAft>
                      </a:pPr>
                      <a:r>
                        <a:rPr lang="en-GB" sz="2400" dirty="0">
                          <a:solidFill>
                            <a:srgbClr val="000000"/>
                          </a:solidFill>
                          <a:latin typeface="Calibri"/>
                          <a:ea typeface="Times New Roman"/>
                          <a:cs typeface="Calibri"/>
                        </a:rPr>
                        <a:t>Signals</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spcBef>
                          <a:spcPts val="0"/>
                        </a:spcBef>
                        <a:spcAft>
                          <a:spcPts val="0"/>
                        </a:spcAft>
                      </a:pPr>
                      <a:r>
                        <a:rPr lang="en-GB" sz="2400" dirty="0">
                          <a:solidFill>
                            <a:srgbClr val="000000"/>
                          </a:solidFill>
                          <a:latin typeface="Calibri"/>
                          <a:ea typeface="Times New Roman"/>
                          <a:cs typeface="Times New Roman"/>
                        </a:rPr>
                        <a:t>1</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spcBef>
                          <a:spcPts val="0"/>
                        </a:spcBef>
                        <a:spcAft>
                          <a:spcPts val="0"/>
                        </a:spcAft>
                      </a:pPr>
                      <a:r>
                        <a:rPr lang="en-GB" sz="2400" dirty="0">
                          <a:solidFill>
                            <a:srgbClr val="000000"/>
                          </a:solidFill>
                          <a:latin typeface="Calibri"/>
                          <a:ea typeface="Times New Roman"/>
                          <a:cs typeface="Times New Roman"/>
                        </a:rPr>
                        <a:t>0</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80367">
                <a:tc>
                  <a:txBody>
                    <a:bodyPr/>
                    <a:lstStyle/>
                    <a:p>
                      <a:pPr marL="0" marR="0" algn="ctr">
                        <a:spcBef>
                          <a:spcPts val="0"/>
                        </a:spcBef>
                        <a:spcAft>
                          <a:spcPts val="0"/>
                        </a:spcAft>
                      </a:pPr>
                      <a:r>
                        <a:rPr lang="en-GB" sz="2400" b="1" dirty="0">
                          <a:solidFill>
                            <a:srgbClr val="000000"/>
                          </a:solidFill>
                          <a:latin typeface="Calibri"/>
                          <a:ea typeface="Times New Roman"/>
                          <a:cs typeface="Calibri"/>
                        </a:rPr>
                        <a:t>7</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spcBef>
                          <a:spcPts val="0"/>
                        </a:spcBef>
                        <a:spcAft>
                          <a:spcPts val="0"/>
                        </a:spcAft>
                      </a:pPr>
                      <a:r>
                        <a:rPr lang="en-GB" sz="2400" dirty="0">
                          <a:solidFill>
                            <a:srgbClr val="000000"/>
                          </a:solidFill>
                          <a:latin typeface="Calibri"/>
                          <a:ea typeface="Times New Roman"/>
                          <a:cs typeface="Calibri"/>
                        </a:rPr>
                        <a:t>Training</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spcBef>
                          <a:spcPts val="0"/>
                        </a:spcBef>
                        <a:spcAft>
                          <a:spcPts val="0"/>
                        </a:spcAft>
                      </a:pPr>
                      <a:r>
                        <a:rPr lang="en-GB" sz="2400" dirty="0">
                          <a:solidFill>
                            <a:srgbClr val="000000"/>
                          </a:solidFill>
                          <a:latin typeface="Calibri"/>
                          <a:ea typeface="Times New Roman"/>
                          <a:cs typeface="Times New Roman"/>
                        </a:rPr>
                        <a:t>3</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spcBef>
                          <a:spcPts val="0"/>
                        </a:spcBef>
                        <a:spcAft>
                          <a:spcPts val="0"/>
                        </a:spcAft>
                      </a:pPr>
                      <a:r>
                        <a:rPr lang="en-GB" sz="2400" dirty="0">
                          <a:solidFill>
                            <a:srgbClr val="000000"/>
                          </a:solidFill>
                          <a:latin typeface="Calibri"/>
                          <a:ea typeface="Times New Roman"/>
                          <a:cs typeface="Times New Roman"/>
                        </a:rPr>
                        <a:t>2</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80367">
                <a:tc>
                  <a:txBody>
                    <a:bodyPr/>
                    <a:lstStyle/>
                    <a:p>
                      <a:pPr marL="0" marR="0" algn="ctr">
                        <a:spcBef>
                          <a:spcPts val="0"/>
                        </a:spcBef>
                        <a:spcAft>
                          <a:spcPts val="0"/>
                        </a:spcAft>
                      </a:pPr>
                      <a:r>
                        <a:rPr lang="en-GB" sz="2400" b="1">
                          <a:solidFill>
                            <a:srgbClr val="000000"/>
                          </a:solidFill>
                          <a:latin typeface="Calibri"/>
                          <a:ea typeface="Times New Roman"/>
                          <a:cs typeface="Calibri"/>
                        </a:rPr>
                        <a:t>8</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Calibri"/>
                        </a:rPr>
                        <a:t>Finance</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367">
                <a:tc>
                  <a:txBody>
                    <a:bodyPr/>
                    <a:lstStyle/>
                    <a:p>
                      <a:pPr marL="0" marR="0" algn="ctr">
                        <a:spcBef>
                          <a:spcPts val="0"/>
                        </a:spcBef>
                        <a:spcAft>
                          <a:spcPts val="0"/>
                        </a:spcAft>
                      </a:pPr>
                      <a:r>
                        <a:rPr lang="en-GB" sz="2400" b="1">
                          <a:solidFill>
                            <a:srgbClr val="000000"/>
                          </a:solidFill>
                          <a:latin typeface="Calibri"/>
                          <a:ea typeface="Times New Roman"/>
                          <a:cs typeface="Calibri"/>
                        </a:rPr>
                        <a:t>9</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CIMIC</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0</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5825">
                <a:tc>
                  <a:txBody>
                    <a:bodyPr/>
                    <a:lstStyle/>
                    <a:p>
                      <a:pPr marL="0" marR="0" algn="ctr">
                        <a:spcBef>
                          <a:spcPts val="0"/>
                        </a:spcBef>
                        <a:spcAft>
                          <a:spcPts val="0"/>
                        </a:spcAft>
                      </a:pPr>
                      <a:r>
                        <a:rPr lang="en-GB" sz="2400" b="1">
                          <a:solidFill>
                            <a:srgbClr val="000000"/>
                          </a:solidFill>
                          <a:latin typeface="Calibri"/>
                          <a:ea typeface="Times New Roman"/>
                          <a:cs typeface="Times New Roman"/>
                        </a:rPr>
                        <a:t>Total</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 </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a:solidFill>
                            <a:srgbClr val="000000"/>
                          </a:solidFill>
                          <a:latin typeface="Calibri"/>
                          <a:ea typeface="Times New Roman"/>
                          <a:cs typeface="Times New Roman"/>
                        </a:rPr>
                        <a:t>15</a:t>
                      </a: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dirty="0">
                          <a:solidFill>
                            <a:srgbClr val="000000"/>
                          </a:solidFill>
                          <a:latin typeface="Calibri"/>
                          <a:ea typeface="Times New Roman"/>
                          <a:cs typeface="Times New Roman"/>
                        </a:rPr>
                        <a:t>9</a:t>
                      </a:r>
                      <a:endParaRPr lang="en-US"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3017838" cy="7938"/>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AUTHOR</a:t>
            </a:r>
            <a:endParaRPr lang="en-US" dirty="0"/>
          </a:p>
        </p:txBody>
      </p:sp>
      <p:pic>
        <p:nvPicPr>
          <p:cNvPr id="4" name="Picture 4"/>
          <p:cNvPicPr>
            <a:picLocks noChangeAspect="1" noChangeArrowheads="1"/>
          </p:cNvPicPr>
          <p:nvPr/>
        </p:nvPicPr>
        <p:blipFill>
          <a:blip r:embed="rId3" cstate="print"/>
          <a:srcRect/>
          <a:stretch>
            <a:fillRect/>
          </a:stretch>
        </p:blipFill>
        <p:spPr bwMode="auto">
          <a:xfrm>
            <a:off x="7631832" y="0"/>
            <a:ext cx="1512168" cy="1512168"/>
          </a:xfrm>
          <a:prstGeom prst="rect">
            <a:avLst/>
          </a:prstGeom>
          <a:noFill/>
          <a:ln w="9525">
            <a:noFill/>
            <a:miter lim="800000"/>
            <a:headEnd/>
            <a:tailEnd/>
          </a:ln>
        </p:spPr>
      </p:pic>
      <p:pic>
        <p:nvPicPr>
          <p:cNvPr id="21505" name="Picture 1"/>
          <p:cNvPicPr>
            <a:picLocks noGrp="1" noChangeAspect="1" noChangeArrowheads="1"/>
          </p:cNvPicPr>
          <p:nvPr>
            <p:ph idx="1"/>
          </p:nvPr>
        </p:nvPicPr>
        <p:blipFill>
          <a:blip r:embed="rId4" cstate="print"/>
          <a:srcRect/>
          <a:stretch>
            <a:fillRect/>
          </a:stretch>
        </p:blipFill>
        <p:spPr bwMode="auto">
          <a:xfrm>
            <a:off x="611560" y="1700808"/>
            <a:ext cx="2761905" cy="4114286"/>
          </a:xfrm>
          <a:prstGeom prst="rect">
            <a:avLst/>
          </a:prstGeom>
          <a:noFill/>
          <a:ln w="9525">
            <a:noFill/>
            <a:miter lim="800000"/>
            <a:headEnd/>
            <a:tailEnd/>
          </a:ln>
        </p:spPr>
      </p:pic>
      <p:sp>
        <p:nvSpPr>
          <p:cNvPr id="7" name="PIJL-RECHTS 6"/>
          <p:cNvSpPr/>
          <p:nvPr/>
        </p:nvSpPr>
        <p:spPr>
          <a:xfrm>
            <a:off x="3779912" y="3212976"/>
            <a:ext cx="936104"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507" name="Picture 3" descr="http://upload.wikimedia.org/wikipedia/commons/c/ca/RoyalMarineBadge.png"/>
          <p:cNvPicPr>
            <a:picLocks noChangeAspect="1" noChangeArrowheads="1"/>
          </p:cNvPicPr>
          <p:nvPr/>
        </p:nvPicPr>
        <p:blipFill>
          <a:blip r:embed="rId5" cstate="print"/>
          <a:srcRect/>
          <a:stretch>
            <a:fillRect/>
          </a:stretch>
        </p:blipFill>
        <p:spPr bwMode="auto">
          <a:xfrm>
            <a:off x="7524328" y="2636912"/>
            <a:ext cx="1343025" cy="2047876"/>
          </a:xfrm>
          <a:prstGeom prst="rect">
            <a:avLst/>
          </a:prstGeom>
          <a:noFill/>
        </p:spPr>
      </p:pic>
      <p:pic>
        <p:nvPicPr>
          <p:cNvPr id="21513" name="Picture 9" descr="http://ecx.images-amazon.com/images/I/210bzeIeuHL._SL500_AA300_.jpg"/>
          <p:cNvPicPr>
            <a:picLocks noChangeAspect="1" noChangeArrowheads="1"/>
          </p:cNvPicPr>
          <p:nvPr/>
        </p:nvPicPr>
        <p:blipFill>
          <a:blip r:embed="rId6" cstate="print"/>
          <a:srcRect/>
          <a:stretch>
            <a:fillRect/>
          </a:stretch>
        </p:blipFill>
        <p:spPr bwMode="auto">
          <a:xfrm>
            <a:off x="4499992" y="4000500"/>
            <a:ext cx="2857500" cy="2857500"/>
          </a:xfrm>
          <a:prstGeom prst="rect">
            <a:avLst/>
          </a:prstGeom>
          <a:noFill/>
        </p:spPr>
      </p:pic>
      <p:pic>
        <p:nvPicPr>
          <p:cNvPr id="21515" name="Picture 11" descr="http://upload.wikimedia.org/wikipedia/en/thumb/8/8a/Royal_Airforce_Badge.png/175px-Royal_Airforce_Badge.png"/>
          <p:cNvPicPr>
            <a:picLocks noChangeAspect="1" noChangeArrowheads="1"/>
          </p:cNvPicPr>
          <p:nvPr/>
        </p:nvPicPr>
        <p:blipFill>
          <a:blip r:embed="rId7" cstate="print"/>
          <a:srcRect/>
          <a:stretch>
            <a:fillRect/>
          </a:stretch>
        </p:blipFill>
        <p:spPr bwMode="auto">
          <a:xfrm>
            <a:off x="5220072" y="1556792"/>
            <a:ext cx="1666875" cy="157162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TotalTime>
  <Words>2024</Words>
  <Application>Microsoft Office PowerPoint</Application>
  <PresentationFormat>Diavoorstelling (4:3)</PresentationFormat>
  <Paragraphs>207</Paragraphs>
  <Slides>20</Slides>
  <Notes>19</Notes>
  <HiddenSlides>0</HiddenSlides>
  <MMClips>0</MMClips>
  <ScaleCrop>false</ScaleCrop>
  <HeadingPairs>
    <vt:vector size="4" baseType="variant">
      <vt:variant>
        <vt:lpstr>Thema</vt:lpstr>
      </vt:variant>
      <vt:variant>
        <vt:i4>1</vt:i4>
      </vt:variant>
      <vt:variant>
        <vt:lpstr>Diatitels</vt:lpstr>
      </vt:variant>
      <vt:variant>
        <vt:i4>20</vt:i4>
      </vt:variant>
    </vt:vector>
  </HeadingPairs>
  <TitlesOfParts>
    <vt:vector size="21" baseType="lpstr">
      <vt:lpstr>Office-thema</vt:lpstr>
      <vt:lpstr>How (Not) to Sell a Military Memoir in the UK</vt:lpstr>
      <vt:lpstr>Harari</vt:lpstr>
      <vt:lpstr>Harari</vt:lpstr>
      <vt:lpstr>Harari</vt:lpstr>
      <vt:lpstr>Scope</vt:lpstr>
      <vt:lpstr>Dia 6</vt:lpstr>
      <vt:lpstr>AUTHOR</vt:lpstr>
      <vt:lpstr>AUTHOR</vt:lpstr>
      <vt:lpstr>AUTHOR</vt:lpstr>
      <vt:lpstr>AUTHOR </vt:lpstr>
      <vt:lpstr>AUTHOR </vt:lpstr>
      <vt:lpstr>AUTHOR</vt:lpstr>
      <vt:lpstr>AUTHOR</vt:lpstr>
      <vt:lpstr>PLOT</vt:lpstr>
      <vt:lpstr>PLOT</vt:lpstr>
      <vt:lpstr>PLOT</vt:lpstr>
      <vt:lpstr>PLOT</vt:lpstr>
      <vt:lpstr>COVER</vt:lpstr>
      <vt:lpstr>COVER</vt:lpstr>
      <vt:lpstr>CONCLUSION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Military Autobiographies</dc:title>
  <dc:creator>Owner</dc:creator>
  <cp:lastModifiedBy>Owner</cp:lastModifiedBy>
  <cp:revision>33</cp:revision>
  <dcterms:created xsi:type="dcterms:W3CDTF">2013-04-26T12:45:24Z</dcterms:created>
  <dcterms:modified xsi:type="dcterms:W3CDTF">2013-04-30T09:57:57Z</dcterms:modified>
</cp:coreProperties>
</file>