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53" r:id="rId2"/>
    <p:sldId id="354" r:id="rId3"/>
    <p:sldId id="356" r:id="rId4"/>
    <p:sldId id="357" r:id="rId5"/>
    <p:sldId id="360" r:id="rId6"/>
    <p:sldId id="363" r:id="rId7"/>
    <p:sldId id="358" r:id="rId8"/>
    <p:sldId id="365" r:id="rId9"/>
    <p:sldId id="359" r:id="rId10"/>
    <p:sldId id="361" r:id="rId11"/>
    <p:sldId id="362" r:id="rId12"/>
    <p:sldId id="3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5D9E6-EBCA-4C14-ADD9-B4D4E38EBB21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6AE65-EEEE-458C-AC58-78277680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6689C-BC03-4D69-8B58-06B1B66F0A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3746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Private goods: most things you buy at the store, like the bag of onions in the picture</a:t>
            </a:r>
          </a:p>
          <a:p>
            <a:r>
              <a:rPr lang="en-US" dirty="0"/>
              <a:t>Club goods: Cable TV is a club good – pay the monthly fee and get access, doesn’t get used up or depleted. Don’t pay – get cut off</a:t>
            </a:r>
          </a:p>
          <a:p>
            <a:r>
              <a:rPr lang="en-US" dirty="0"/>
              <a:t>Commons: A common pasture, open all (as Hardin described it). Open access is an unmanaged system. Prone to over exploitation if unmanaged or poorly managed</a:t>
            </a:r>
          </a:p>
          <a:p>
            <a:r>
              <a:rPr lang="en-US" dirty="0"/>
              <a:t>Public good: PBS – people can watch it without depleting it, but PBS does not exclude people who don’t donate during the pledge drive. Prone to under provision – government often provides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56AE65-EEEE-458C-AC58-7827768020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46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President Eisenhower encouraged the adoption of the Antarctic Treaty System model to outer space resources.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56AE65-EEEE-458C-AC58-7827768020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43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56AE65-EEEE-458C-AC58-7827768020B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8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31467"/>
            <a:ext cx="12192000" cy="6265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0065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2192000" cy="148696"/>
          </a:xfrm>
          <a:prstGeom prst="rect">
            <a:avLst/>
          </a:prstGeom>
          <a:solidFill>
            <a:srgbClr val="0065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9F8809-51F0-4114-B7B0-88EF6314D94E}"/>
              </a:ext>
            </a:extLst>
          </p:cNvPr>
          <p:cNvSpPr txBox="1"/>
          <p:nvPr userDrawn="1"/>
        </p:nvSpPr>
        <p:spPr>
          <a:xfrm>
            <a:off x="361950" y="6468675"/>
            <a:ext cx="3448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bg1"/>
                </a:solidFill>
              </a:rPr>
              <a:t>© Erik Nordman, Ph.D. , 2021</a:t>
            </a:r>
          </a:p>
        </p:txBody>
      </p:sp>
    </p:spTree>
    <p:extLst>
      <p:ext uri="{BB962C8B-B14F-4D97-AF65-F5344CB8AC3E}">
        <p14:creationId xmlns:p14="http://schemas.microsoft.com/office/powerpoint/2010/main" val="1312688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85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48696"/>
          </a:xfrm>
          <a:prstGeom prst="rect">
            <a:avLst/>
          </a:prstGeom>
          <a:solidFill>
            <a:srgbClr val="0065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FCEC32-6DDB-434B-9CBB-DE4BBAF27DF3}"/>
              </a:ext>
            </a:extLst>
          </p:cNvPr>
          <p:cNvSpPr/>
          <p:nvPr userDrawn="1"/>
        </p:nvSpPr>
        <p:spPr>
          <a:xfrm>
            <a:off x="190401" y="6479401"/>
            <a:ext cx="2019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>
                <a:solidFill>
                  <a:schemeClr val="bg1"/>
                </a:solidFill>
              </a:rPr>
              <a:t>© Erik Nordman, Ph.D. , 2021</a:t>
            </a:r>
          </a:p>
        </p:txBody>
      </p:sp>
    </p:spTree>
    <p:extLst>
      <p:ext uri="{BB962C8B-B14F-4D97-AF65-F5344CB8AC3E}">
        <p14:creationId xmlns:p14="http://schemas.microsoft.com/office/powerpoint/2010/main" val="105011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819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0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348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22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714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2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8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D673C-068C-47F5-A07F-A34F44E480B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729D5-44F5-4F83-944D-03FC785223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31467"/>
            <a:ext cx="12192000" cy="6265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0065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48696"/>
          </a:xfrm>
          <a:prstGeom prst="rect">
            <a:avLst/>
          </a:prstGeom>
          <a:solidFill>
            <a:srgbClr val="0065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3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PBS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viewtoathrill.net/2014/09/09/fired-satellite-company-never-looked-back/" TargetMode="Externa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ubby-blue.com/my_weblog/2018/02/i-cant-wait-to-give-money-to-a-super-bowl-square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eepak-mani.blogspot.com/2011/03/important-questions-satellite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375" y="820664"/>
            <a:ext cx="4361836" cy="2608335"/>
          </a:xfrm>
        </p:spPr>
        <p:txBody>
          <a:bodyPr>
            <a:normAutofit/>
          </a:bodyPr>
          <a:lstStyle/>
          <a:p>
            <a:r>
              <a:rPr lang="en-US" dirty="0"/>
              <a:t>Economics and Policy of Space Resources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067" y="3774902"/>
            <a:ext cx="4646256" cy="1577066"/>
          </a:xfrm>
        </p:spPr>
        <p:txBody>
          <a:bodyPr numCol="1">
            <a:normAutofit lnSpcReduction="10000"/>
          </a:bodyPr>
          <a:lstStyle/>
          <a:p>
            <a:r>
              <a:rPr lang="en-US" sz="1800" dirty="0">
                <a:solidFill>
                  <a:prstClr val="black"/>
                </a:solidFill>
              </a:rPr>
              <a:t>Erik Nordman, Ph.D.</a:t>
            </a:r>
          </a:p>
          <a:p>
            <a:r>
              <a:rPr lang="en-US" sz="1800" dirty="0"/>
              <a:t>Professor</a:t>
            </a:r>
          </a:p>
          <a:p>
            <a:r>
              <a:rPr lang="en-US" sz="1800" dirty="0"/>
              <a:t>Natural Resources Management Program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800" dirty="0">
                <a:solidFill>
                  <a:prstClr val="black"/>
                </a:solidFill>
              </a:rPr>
              <a:t>Grand Valley State University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800" dirty="0">
                <a:solidFill>
                  <a:prstClr val="black"/>
                </a:solidFill>
              </a:rPr>
              <a:t>Allendale, Michigan</a:t>
            </a:r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1E2D6A-14CE-4252-B6EB-E860AB822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38002"/>
            <a:ext cx="3928823" cy="37139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125609-17B4-4F07-AE4F-397FD532FD54}"/>
              </a:ext>
            </a:extLst>
          </p:cNvPr>
          <p:cNvSpPr txBox="1"/>
          <p:nvPr/>
        </p:nvSpPr>
        <p:spPr>
          <a:xfrm>
            <a:off x="1764792" y="495554"/>
            <a:ext cx="880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SAMPLE SLIDES FOR A LESSON ON SPACE RESOURCES IN AN UNDERGRADUATE ENVIRONMENTAL ECONOMICS OR POLICY CLASS</a:t>
            </a:r>
          </a:p>
        </p:txBody>
      </p:sp>
    </p:spTree>
    <p:extLst>
      <p:ext uri="{BB962C8B-B14F-4D97-AF65-F5344CB8AC3E}">
        <p14:creationId xmlns:p14="http://schemas.microsoft.com/office/powerpoint/2010/main" val="1240402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CE9CB-2273-4A3C-83D4-2F7DF7DA2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Collision monitoring is analogous to a space lighthouse.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3F5699-A4EA-4728-BEB7-2D069D67CFB7}"/>
              </a:ext>
            </a:extLst>
          </p:cNvPr>
          <p:cNvSpPr txBox="1"/>
          <p:nvPr/>
        </p:nvSpPr>
        <p:spPr>
          <a:xfrm>
            <a:off x="1293962" y="1897811"/>
            <a:ext cx="3648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Lighthouse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Classic public good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Non-rival (non-depletable) and non-exclusive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36FE78-8A28-405B-9E42-2ABD877598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37" b="20524"/>
          <a:stretch/>
        </p:blipFill>
        <p:spPr>
          <a:xfrm>
            <a:off x="5477773" y="1554911"/>
            <a:ext cx="2962249" cy="23183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971FFD-8BC6-431F-9AB6-FF5C8B15A260}"/>
              </a:ext>
            </a:extLst>
          </p:cNvPr>
          <p:cNvSpPr txBox="1"/>
          <p:nvPr/>
        </p:nvSpPr>
        <p:spPr>
          <a:xfrm>
            <a:off x="1293962" y="3274803"/>
            <a:ext cx="37869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Collision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Threat to one object is a threat to 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Difficult to exclude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“Space situational awareness”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E72D6B-8D21-43E7-82CF-40916A165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4355" y="3482017"/>
            <a:ext cx="1821072" cy="182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39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682FA-55A3-4EDC-88A6-64EE7ACA4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223504" cy="1325563"/>
          </a:xfrm>
        </p:spPr>
        <p:txBody>
          <a:bodyPr/>
          <a:lstStyle/>
          <a:p>
            <a:r>
              <a:rPr lang="en-US" dirty="0"/>
              <a:t>Governments still play a major role, but the private sector is increasingly active.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36D82F-F561-4FDA-A6E3-E4162B3910B6}"/>
              </a:ext>
            </a:extLst>
          </p:cNvPr>
          <p:cNvSpPr txBox="1"/>
          <p:nvPr/>
        </p:nvSpPr>
        <p:spPr>
          <a:xfrm>
            <a:off x="1179576" y="1892808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Orbital debris monitoring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033A2B-282E-4C52-87E0-9C6D0573E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446" y="1892808"/>
            <a:ext cx="4115012" cy="21908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E2C918-0E5E-4C27-BB07-712E33D5A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2496" y="3428999"/>
            <a:ext cx="3660408" cy="20448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3E11A7-3D36-413C-9512-07A27D39FE27}"/>
              </a:ext>
            </a:extLst>
          </p:cNvPr>
          <p:cNvSpPr txBox="1"/>
          <p:nvPr/>
        </p:nvSpPr>
        <p:spPr>
          <a:xfrm>
            <a:off x="1743696" y="4060245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Transporting cargo to ISS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1A84DA-B4FD-4199-8334-ACB470415279}"/>
              </a:ext>
            </a:extLst>
          </p:cNvPr>
          <p:cNvSpPr txBox="1"/>
          <p:nvPr/>
        </p:nvSpPr>
        <p:spPr>
          <a:xfrm>
            <a:off x="7543800" y="1892808"/>
            <a:ext cx="2395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Satellites for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Observation</a:t>
            </a:r>
          </a:p>
        </p:txBody>
      </p:sp>
    </p:spTree>
    <p:extLst>
      <p:ext uri="{BB962C8B-B14F-4D97-AF65-F5344CB8AC3E}">
        <p14:creationId xmlns:p14="http://schemas.microsoft.com/office/powerpoint/2010/main" val="1127982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F4A9C-3EAB-45FA-90A8-F42CCF70D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91600" cy="1325563"/>
          </a:xfrm>
        </p:spPr>
        <p:txBody>
          <a:bodyPr/>
          <a:lstStyle/>
          <a:p>
            <a:r>
              <a:rPr lang="en-US" dirty="0"/>
              <a:t>Concepts from environmental economics and policy can help inform and manage space resources.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F79F55-65A2-45C1-8C71-E667DFA3711A}"/>
              </a:ext>
            </a:extLst>
          </p:cNvPr>
          <p:cNvSpPr txBox="1"/>
          <p:nvPr/>
        </p:nvSpPr>
        <p:spPr>
          <a:xfrm>
            <a:off x="1124712" y="4052792"/>
            <a:ext cx="1837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Non-renewable minerals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D69D70-AF4E-43A5-8870-5E728A11D8BA}"/>
              </a:ext>
            </a:extLst>
          </p:cNvPr>
          <p:cNvSpPr txBox="1"/>
          <p:nvPr/>
        </p:nvSpPr>
        <p:spPr>
          <a:xfrm>
            <a:off x="3883152" y="4057995"/>
            <a:ext cx="183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Commons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4ADA0F-EA50-401C-8B38-8757AD30F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151" y="1920241"/>
            <a:ext cx="1995037" cy="20543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22AEC3-F3ED-42BB-9B07-39AF689DF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944" y="1914440"/>
            <a:ext cx="2179320" cy="20601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F1F969-30BB-40AB-AE3B-16840106C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6074" y="1914440"/>
            <a:ext cx="2060139" cy="20601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ACCAC4-986B-4C0E-8218-7E9185AAB397}"/>
              </a:ext>
            </a:extLst>
          </p:cNvPr>
          <p:cNvSpPr txBox="1"/>
          <p:nvPr/>
        </p:nvSpPr>
        <p:spPr>
          <a:xfrm>
            <a:off x="6617171" y="4006625"/>
            <a:ext cx="183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Public goods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96C68D-7846-401D-8D57-DDC88C13A8F5}"/>
              </a:ext>
            </a:extLst>
          </p:cNvPr>
          <p:cNvSpPr txBox="1"/>
          <p:nvPr/>
        </p:nvSpPr>
        <p:spPr>
          <a:xfrm>
            <a:off x="2743200" y="4882896"/>
            <a:ext cx="474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Markets, treaties, regulations – it’s all here!</a:t>
            </a:r>
          </a:p>
        </p:txBody>
      </p:sp>
    </p:spTree>
    <p:extLst>
      <p:ext uri="{BB962C8B-B14F-4D97-AF65-F5344CB8AC3E}">
        <p14:creationId xmlns:p14="http://schemas.microsoft.com/office/powerpoint/2010/main" val="1642009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6E10C-5D58-4D86-A28D-24F458048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75808" cy="1325563"/>
          </a:xfrm>
        </p:spPr>
        <p:txBody>
          <a:bodyPr/>
          <a:lstStyle/>
          <a:p>
            <a:r>
              <a:rPr lang="en-US" dirty="0"/>
              <a:t>Environmental and resource economics historically focused on terrestrial and marine resources.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C70E0D-2265-4180-8948-2DCD4FCDA00A}"/>
              </a:ext>
            </a:extLst>
          </p:cNvPr>
          <p:cNvSpPr txBox="1"/>
          <p:nvPr/>
        </p:nvSpPr>
        <p:spPr>
          <a:xfrm>
            <a:off x="838200" y="3998343"/>
            <a:ext cx="104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Forests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16ECD2-CBF3-41E8-81D8-2A6BD798F0B5}"/>
              </a:ext>
            </a:extLst>
          </p:cNvPr>
          <p:cNvSpPr txBox="1"/>
          <p:nvPr/>
        </p:nvSpPr>
        <p:spPr>
          <a:xfrm>
            <a:off x="2911014" y="3998343"/>
            <a:ext cx="104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Water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24A3F-74CD-4371-8744-776E9161DF48}"/>
              </a:ext>
            </a:extLst>
          </p:cNvPr>
          <p:cNvSpPr txBox="1"/>
          <p:nvPr/>
        </p:nvSpPr>
        <p:spPr>
          <a:xfrm>
            <a:off x="5054103" y="3995186"/>
            <a:ext cx="104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9CEAC6-9F79-45D3-B6EB-9D8CEA765CC4}"/>
              </a:ext>
            </a:extLst>
          </p:cNvPr>
          <p:cNvSpPr txBox="1"/>
          <p:nvPr/>
        </p:nvSpPr>
        <p:spPr>
          <a:xfrm>
            <a:off x="7197192" y="3995186"/>
            <a:ext cx="1193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Pollution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DE1996-D651-4BF1-83F1-E9AA969ACD8F}"/>
              </a:ext>
            </a:extLst>
          </p:cNvPr>
          <p:cNvSpPr txBox="1"/>
          <p:nvPr/>
        </p:nvSpPr>
        <p:spPr>
          <a:xfrm>
            <a:off x="9491244" y="3995186"/>
            <a:ext cx="110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Minerals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4C1E13-19DF-4467-813A-F94A1579C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67" y="2148840"/>
            <a:ext cx="1182624" cy="17739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25871A-1471-4C77-9802-6B142A865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05" y="2148838"/>
            <a:ext cx="1182625" cy="17739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7106D3-6592-4092-948F-2064579F2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944" y="2148838"/>
            <a:ext cx="1329788" cy="17739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F099FF-76AC-400D-A57D-D55A343076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8546" y="2148838"/>
            <a:ext cx="1419149" cy="17739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3EA065-82C4-4359-A9F1-F1B7CEB792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9509" y="2143638"/>
            <a:ext cx="1186091" cy="177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99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0E43E-1B82-4295-930E-BD2E88988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of these resources can be described as “commons.”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1BF6FB-EF55-48C0-BD03-1B9C7A2DCA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287763"/>
              </p:ext>
            </p:extLst>
          </p:nvPr>
        </p:nvGraphicFramePr>
        <p:xfrm>
          <a:off x="712159" y="2869111"/>
          <a:ext cx="812799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219676263"/>
                    </a:ext>
                  </a:extLst>
                </a:gridCol>
                <a:gridCol w="2108041">
                  <a:extLst>
                    <a:ext uri="{9D8B030D-6E8A-4147-A177-3AD203B41FA5}">
                      <a16:colId xmlns:a16="http://schemas.microsoft.com/office/drawing/2014/main" val="1342962389"/>
                    </a:ext>
                  </a:extLst>
                </a:gridCol>
                <a:gridCol w="3310625">
                  <a:extLst>
                    <a:ext uri="{9D8B030D-6E8A-4147-A177-3AD203B41FA5}">
                      <a16:colId xmlns:a16="http://schemas.microsoft.com/office/drawing/2014/main" val="3883616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Rival (depletable)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Non-rival (non-depletable)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177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Exclusive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Private goods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Club goods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278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Non-exclusive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Commons or open 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Public goods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77545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4E58ADC-FB49-4AFC-9EA7-2678CA16E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947" y="4345774"/>
            <a:ext cx="2074717" cy="13817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00CB2D-B658-4F31-AE20-F9F5D5E6EE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946" y="1608217"/>
            <a:ext cx="2074717" cy="11659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F583CD-F658-4838-B8EE-0D49A80001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786169" y="1522730"/>
            <a:ext cx="1787824" cy="12514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A8BC2E-5538-4BAB-8175-1DA35B7B4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5786168" y="4345774"/>
            <a:ext cx="3014515" cy="12560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9F20DB2-9E92-43C2-8498-3C811824AE5C}"/>
              </a:ext>
            </a:extLst>
          </p:cNvPr>
          <p:cNvSpPr txBox="1"/>
          <p:nvPr/>
        </p:nvSpPr>
        <p:spPr>
          <a:xfrm>
            <a:off x="8951976" y="2869111"/>
            <a:ext cx="2715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Many resources in space fall into these categories as well.</a:t>
            </a:r>
          </a:p>
        </p:txBody>
      </p:sp>
    </p:spTree>
    <p:extLst>
      <p:ext uri="{BB962C8B-B14F-4D97-AF65-F5344CB8AC3E}">
        <p14:creationId xmlns:p14="http://schemas.microsoft.com/office/powerpoint/2010/main" val="2322778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1141C-1D10-4879-96BE-B671A39AF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space resources will be essentially private goods.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BEE62F-8176-4A1A-AF44-58D3E04819FE}"/>
              </a:ext>
            </a:extLst>
          </p:cNvPr>
          <p:cNvSpPr txBox="1"/>
          <p:nvPr/>
        </p:nvSpPr>
        <p:spPr>
          <a:xfrm>
            <a:off x="1450676" y="1949570"/>
            <a:ext cx="2216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Rival or depletable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AECA10-371E-4F01-9136-AE7D219B9DE7}"/>
              </a:ext>
            </a:extLst>
          </p:cNvPr>
          <p:cNvSpPr txBox="1"/>
          <p:nvPr/>
        </p:nvSpPr>
        <p:spPr>
          <a:xfrm>
            <a:off x="1450676" y="2766929"/>
            <a:ext cx="2216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Exclusive – if property right clearly defined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9984CC-4E82-415F-9DB0-EEF8EC185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534" y="1949570"/>
            <a:ext cx="2733100" cy="25836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333E791-5B35-44D9-B196-E8BF6A7491C3}"/>
              </a:ext>
            </a:extLst>
          </p:cNvPr>
          <p:cNvSpPr/>
          <p:nvPr/>
        </p:nvSpPr>
        <p:spPr>
          <a:xfrm>
            <a:off x="4007653" y="6022040"/>
            <a:ext cx="25362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i="0" dirty="0">
                <a:solidFill>
                  <a:srgbClr val="3A3A3A"/>
                </a:solidFill>
                <a:effectLst/>
                <a:latin typeface="Metropolis"/>
              </a:rPr>
              <a:t>Source: </a:t>
            </a:r>
            <a:r>
              <a:rPr lang="en-US" sz="1000" b="0" i="0" dirty="0">
                <a:solidFill>
                  <a:srgbClr val="3A3A3A"/>
                </a:solidFill>
                <a:effectLst/>
                <a:latin typeface="Metropolis"/>
              </a:rPr>
              <a:t>NASA/Goddard/University of Arizona</a:t>
            </a:r>
            <a:endParaRPr lang="en-US" sz="1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F2D6E2-6362-410B-9155-E78E8E50F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775" y="1955734"/>
            <a:ext cx="2354554" cy="257747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4DC17FA-1358-4B74-84C2-B1A15D8BBE24}"/>
              </a:ext>
            </a:extLst>
          </p:cNvPr>
          <p:cNvSpPr/>
          <p:nvPr/>
        </p:nvSpPr>
        <p:spPr>
          <a:xfrm>
            <a:off x="7723954" y="6022039"/>
            <a:ext cx="8996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i="0" dirty="0">
                <a:solidFill>
                  <a:srgbClr val="3A3A3A"/>
                </a:solidFill>
                <a:effectLst/>
                <a:latin typeface="Metropolis"/>
              </a:rPr>
              <a:t>Source: </a:t>
            </a:r>
            <a:r>
              <a:rPr lang="en-US" sz="1000" b="0" i="0" dirty="0">
                <a:solidFill>
                  <a:srgbClr val="3A3A3A"/>
                </a:solidFill>
                <a:effectLst/>
                <a:latin typeface="Metropolis"/>
              </a:rPr>
              <a:t>NASA</a:t>
            </a:r>
            <a:endParaRPr lang="en-US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357130-41E0-43EB-9F19-1B590E9B310E}"/>
              </a:ext>
            </a:extLst>
          </p:cNvPr>
          <p:cNvSpPr txBox="1"/>
          <p:nvPr/>
        </p:nvSpPr>
        <p:spPr>
          <a:xfrm>
            <a:off x="1450676" y="3945873"/>
            <a:ext cx="2216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Economics of mineral resources – </a:t>
            </a:r>
            <a:r>
              <a:rPr lang="en-US" b="1" dirty="0" err="1"/>
              <a:t>Hotelling</a:t>
            </a:r>
            <a:r>
              <a:rPr lang="en-US" b="1" dirty="0"/>
              <a:t> rule?</a:t>
            </a:r>
          </a:p>
        </p:txBody>
      </p:sp>
    </p:spTree>
    <p:extLst>
      <p:ext uri="{BB962C8B-B14F-4D97-AF65-F5344CB8AC3E}">
        <p14:creationId xmlns:p14="http://schemas.microsoft.com/office/powerpoint/2010/main" val="1282961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8BBD1-35CB-4877-9281-9D6F7011F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Property rights for space resources are complicated!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6A8D08-FFAF-44D8-A1F6-AAB369F00DCD}"/>
              </a:ext>
            </a:extLst>
          </p:cNvPr>
          <p:cNvSpPr txBox="1"/>
          <p:nvPr/>
        </p:nvSpPr>
        <p:spPr>
          <a:xfrm>
            <a:off x="7527316" y="1939625"/>
            <a:ext cx="231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Outer Space Treaty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FBAA84-88CC-4541-9D31-9142FE69E942}"/>
              </a:ext>
            </a:extLst>
          </p:cNvPr>
          <p:cNvSpPr txBox="1"/>
          <p:nvPr/>
        </p:nvSpPr>
        <p:spPr>
          <a:xfrm>
            <a:off x="1026543" y="2858855"/>
            <a:ext cx="38306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Antarctic Treaty System – 1959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Signatories shall not assert territorial claims or sovereignty in Antarctica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 place for peaceful and scientific purposes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218C739-0103-4C1E-A58F-B2DA70E7B186}"/>
              </a:ext>
            </a:extLst>
          </p:cNvPr>
          <p:cNvSpPr/>
          <p:nvPr/>
        </p:nvSpPr>
        <p:spPr>
          <a:xfrm>
            <a:off x="4876314" y="3605841"/>
            <a:ext cx="2096219" cy="241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D187AE-8234-4DDC-BDEC-2066E4541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920" y="1884616"/>
            <a:ext cx="1368420" cy="16667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79A87E9-4FF3-46B5-B637-368A19BA84B0}"/>
              </a:ext>
            </a:extLst>
          </p:cNvPr>
          <p:cNvSpPr/>
          <p:nvPr/>
        </p:nvSpPr>
        <p:spPr>
          <a:xfrm>
            <a:off x="4583291" y="3901870"/>
            <a:ext cx="2682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Prevent "a new form of colonial competition" in space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589299-6EA6-4975-9ED5-B5DF3C81E5A2}"/>
              </a:ext>
            </a:extLst>
          </p:cNvPr>
          <p:cNvSpPr/>
          <p:nvPr/>
        </p:nvSpPr>
        <p:spPr>
          <a:xfrm>
            <a:off x="7523770" y="2308957"/>
            <a:ext cx="37122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Treaty on Principles Governing the Activities of States in the Exploration and Use of Outer Space, Including the Moon and Other Celestial Bodies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9160B4-AC58-4002-87D5-C69F0AF1C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584" y="1939625"/>
            <a:ext cx="2703814" cy="8566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9D611A-B086-4884-B2DA-0E4EEA86EF35}"/>
              </a:ext>
            </a:extLst>
          </p:cNvPr>
          <p:cNvSpPr txBox="1"/>
          <p:nvPr/>
        </p:nvSpPr>
        <p:spPr>
          <a:xfrm>
            <a:off x="7677414" y="3911673"/>
            <a:ext cx="3072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No nation can assert territorial claims on Moon, other resources</a:t>
            </a:r>
          </a:p>
        </p:txBody>
      </p:sp>
    </p:spTree>
    <p:extLst>
      <p:ext uri="{BB962C8B-B14F-4D97-AF65-F5344CB8AC3E}">
        <p14:creationId xmlns:p14="http://schemas.microsoft.com/office/powerpoint/2010/main" val="608876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C857D-7ED5-46D1-801E-E18CBE978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Moon Agreement is contentious. </a:t>
            </a:r>
            <a:br>
              <a:rPr lang="en-US" dirty="0"/>
            </a:br>
            <a:r>
              <a:rPr lang="en-US" dirty="0"/>
              <a:t>Most space powers are not signatories.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A432D6-0A52-47B8-A8BD-171E1CDA2202}"/>
              </a:ext>
            </a:extLst>
          </p:cNvPr>
          <p:cNvSpPr/>
          <p:nvPr/>
        </p:nvSpPr>
        <p:spPr>
          <a:xfrm>
            <a:off x="963168" y="2090018"/>
            <a:ext cx="449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“Moon and its natural resources are the common heritage of mankind…”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228EDE-3BCD-4954-B374-B2CEA388694A}"/>
              </a:ext>
            </a:extLst>
          </p:cNvPr>
          <p:cNvSpPr txBox="1"/>
          <p:nvPr/>
        </p:nvSpPr>
        <p:spPr>
          <a:xfrm>
            <a:off x="963168" y="3121523"/>
            <a:ext cx="393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“common heritage” ≠ commons</a:t>
            </a:r>
          </a:p>
        </p:txBody>
      </p:sp>
      <p:pic>
        <p:nvPicPr>
          <p:cNvPr id="1026" name="Picture 2" descr="photo of moon">
            <a:extLst>
              <a:ext uri="{FF2B5EF4-FFF2-40B4-BE49-F238E27FC236}">
                <a16:creationId xmlns:a16="http://schemas.microsoft.com/office/drawing/2014/main" id="{30BCDA0F-E000-4C30-A50A-D2BCFD65D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794" y="1585433"/>
            <a:ext cx="3189541" cy="368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AC220FE-224F-46FD-A85C-91632FB6066E}"/>
              </a:ext>
            </a:extLst>
          </p:cNvPr>
          <p:cNvSpPr/>
          <p:nvPr/>
        </p:nvSpPr>
        <p:spPr>
          <a:xfrm>
            <a:off x="963168" y="3876029"/>
            <a:ext cx="4130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Moon’s natural resources shall not “become the property of any State, international intergovernmental or non-governmental organization, national organization or non-governmental entity or of any natural person.”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B6B1C23-FE16-4DD1-9618-7725D2351D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701178" y="5149564"/>
            <a:ext cx="757790" cy="75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92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DAAB4-04EB-4A41-884B-BC897D0F6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space resources may be commons.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7E61DF-6D22-4933-87C7-4555E1125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856" y="1467383"/>
            <a:ext cx="4415073" cy="454630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2FF1DFB-02D6-4C25-9AF3-4B68C9F2BD59}"/>
              </a:ext>
            </a:extLst>
          </p:cNvPr>
          <p:cNvSpPr/>
          <p:nvPr/>
        </p:nvSpPr>
        <p:spPr>
          <a:xfrm>
            <a:off x="2426259" y="6013690"/>
            <a:ext cx="226376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https://maps.esri.com/rc/sat2/index.html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495E96-3EBF-460F-99A5-74734CE56B6F}"/>
              </a:ext>
            </a:extLst>
          </p:cNvPr>
          <p:cNvSpPr txBox="1"/>
          <p:nvPr/>
        </p:nvSpPr>
        <p:spPr>
          <a:xfrm>
            <a:off x="6107502" y="1664809"/>
            <a:ext cx="2786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Low Earth orbit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Rival (depletable)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Non-exclusive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8D2306-EC33-4DE6-B0AA-EE2B68E01358}"/>
              </a:ext>
            </a:extLst>
          </p:cNvPr>
          <p:cNvSpPr txBox="1"/>
          <p:nvPr/>
        </p:nvSpPr>
        <p:spPr>
          <a:xfrm>
            <a:off x="6107502" y="2823171"/>
            <a:ext cx="2786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Many objects in orbit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Active satellites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Defunct satellites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Debris (space junk)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90E162D-9BCD-4CF8-BF6B-4D26DDE9597F}"/>
              </a:ext>
            </a:extLst>
          </p:cNvPr>
          <p:cNvSpPr/>
          <p:nvPr/>
        </p:nvSpPr>
        <p:spPr>
          <a:xfrm>
            <a:off x="8488392" y="1975539"/>
            <a:ext cx="606014" cy="3105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3A5410-5681-4777-8139-D7E676856789}"/>
              </a:ext>
            </a:extLst>
          </p:cNvPr>
          <p:cNvSpPr txBox="1"/>
          <p:nvPr/>
        </p:nvSpPr>
        <p:spPr>
          <a:xfrm>
            <a:off x="9094406" y="1803308"/>
            <a:ext cx="1621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Commons or open access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DA688B-C514-4B2F-B653-5315CCF72519}"/>
              </a:ext>
            </a:extLst>
          </p:cNvPr>
          <p:cNvSpPr txBox="1"/>
          <p:nvPr/>
        </p:nvSpPr>
        <p:spPr>
          <a:xfrm>
            <a:off x="6107502" y="4343400"/>
            <a:ext cx="21252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HOWEVER</a:t>
            </a:r>
          </a:p>
          <a:p>
            <a:r>
              <a:rPr lang="en-US" b="1" dirty="0"/>
              <a:t>Space resources are not common property in the legal sense</a:t>
            </a:r>
          </a:p>
        </p:txBody>
      </p:sp>
    </p:spTree>
    <p:extLst>
      <p:ext uri="{BB962C8B-B14F-4D97-AF65-F5344CB8AC3E}">
        <p14:creationId xmlns:p14="http://schemas.microsoft.com/office/powerpoint/2010/main" val="162524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A7865-56E0-4D0C-9EBA-F108779D5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junk is a form of pollution.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7A3545-E4AF-4840-B8B6-F9EE6108D7A2}"/>
              </a:ext>
            </a:extLst>
          </p:cNvPr>
          <p:cNvSpPr txBox="1"/>
          <p:nvPr/>
        </p:nvSpPr>
        <p:spPr>
          <a:xfrm>
            <a:off x="6611112" y="1843778"/>
            <a:ext cx="2697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Voluntary compliance?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2EE505-8A6F-43FA-B6CF-913F94A78A34}"/>
              </a:ext>
            </a:extLst>
          </p:cNvPr>
          <p:cNvSpPr txBox="1"/>
          <p:nvPr/>
        </p:nvSpPr>
        <p:spPr>
          <a:xfrm>
            <a:off x="6611112" y="2538692"/>
            <a:ext cx="315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Prescriptive regulations?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0EA551-C3C5-4817-B5E8-C116AAE9E6F6}"/>
              </a:ext>
            </a:extLst>
          </p:cNvPr>
          <p:cNvSpPr txBox="1"/>
          <p:nvPr/>
        </p:nvSpPr>
        <p:spPr>
          <a:xfrm>
            <a:off x="6611112" y="3233606"/>
            <a:ext cx="315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Market-based approaches?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991986-AF97-4C56-BCFC-2BA623A74209}"/>
              </a:ext>
            </a:extLst>
          </p:cNvPr>
          <p:cNvSpPr txBox="1"/>
          <p:nvPr/>
        </p:nvSpPr>
        <p:spPr>
          <a:xfrm>
            <a:off x="1042416" y="1938528"/>
            <a:ext cx="2130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Few incentives to de-orbit defunct satellites or remove debris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888469-CC9E-4425-8551-8FE7F40C65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438002" y="1938528"/>
            <a:ext cx="2907934" cy="230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36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06B8E-12DA-42CC-B2B0-C7C42B025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is critical to managing a space commons.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0E8567-78A9-44D6-9F58-524446835D7B}"/>
              </a:ext>
            </a:extLst>
          </p:cNvPr>
          <p:cNvSpPr txBox="1"/>
          <p:nvPr/>
        </p:nvSpPr>
        <p:spPr>
          <a:xfrm>
            <a:off x="838200" y="1951672"/>
            <a:ext cx="36130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Collisions happen!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Collisions make more debris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Cascading collisions </a:t>
            </a:r>
            <a:r>
              <a:rPr lang="en-US" b="1" dirty="0">
                <a:sym typeface="Wingdings" panose="05000000000000000000" pitchFamily="2" charset="2"/>
              </a:rPr>
              <a:t> Kessler syndrome</a:t>
            </a: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718A0C-C438-429F-8E87-56F446C1E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230" y="1951672"/>
            <a:ext cx="4762500" cy="26765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604C89-0818-44F5-85A0-599A45ADA1EC}"/>
              </a:ext>
            </a:extLst>
          </p:cNvPr>
          <p:cNvSpPr txBox="1"/>
          <p:nvPr/>
        </p:nvSpPr>
        <p:spPr>
          <a:xfrm>
            <a:off x="838200" y="3434268"/>
            <a:ext cx="2553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Must coordinate launches, orbits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0BCFDD-B0DE-4080-B088-AC45C9FE46DC}"/>
              </a:ext>
            </a:extLst>
          </p:cNvPr>
          <p:cNvSpPr txBox="1"/>
          <p:nvPr/>
        </p:nvSpPr>
        <p:spPr>
          <a:xfrm>
            <a:off x="838200" y="4362866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Ostrom’s ideas for governing commons may apply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B24DD2-5C5F-4C30-8273-F7EE107FF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115052"/>
            <a:ext cx="1325880" cy="19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63164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630</Words>
  <Application>Microsoft Office PowerPoint</Application>
  <PresentationFormat>Widescreen</PresentationFormat>
  <Paragraphs>92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 MT</vt:lpstr>
      <vt:lpstr>Metropolis</vt:lpstr>
      <vt:lpstr>Wingdings</vt:lpstr>
      <vt:lpstr>1_Office Theme</vt:lpstr>
      <vt:lpstr>Economics and Policy of Space Resources</vt:lpstr>
      <vt:lpstr>Environmental and resource economics historically focused on terrestrial and marine resources.</vt:lpstr>
      <vt:lpstr>Many of these resources can be described as “commons.”</vt:lpstr>
      <vt:lpstr>Some space resources will be essentially private goods.</vt:lpstr>
      <vt:lpstr>Property rights for space resources are complicated!</vt:lpstr>
      <vt:lpstr>The Moon Agreement is contentious.  Most space powers are not signatories.</vt:lpstr>
      <vt:lpstr>Other space resources may be commons.</vt:lpstr>
      <vt:lpstr>Space junk is a form of pollution.</vt:lpstr>
      <vt:lpstr>Collaboration is critical to managing a space commons.</vt:lpstr>
      <vt:lpstr>Collision monitoring is analogous to a space lighthouse.</vt:lpstr>
      <vt:lpstr>Governments still play a major role, but the private sector is increasingly active.</vt:lpstr>
      <vt:lpstr>Concepts from environmental economics and policy can help inform and manage space resources.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Economics of Space Resources</dc:title>
  <dc:creator>Erik Nordman</dc:creator>
  <cp:lastModifiedBy>Erik Nordman</cp:lastModifiedBy>
  <cp:revision>23</cp:revision>
  <dcterms:created xsi:type="dcterms:W3CDTF">2021-02-23T18:47:48Z</dcterms:created>
  <dcterms:modified xsi:type="dcterms:W3CDTF">2021-02-24T03:45:07Z</dcterms:modified>
</cp:coreProperties>
</file>