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9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40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62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71"/>
  </p:notesMasterIdLst>
  <p:handoutMasterIdLst>
    <p:handoutMasterId r:id="rId72"/>
  </p:handoutMasterIdLst>
  <p:sldIdLst>
    <p:sldId id="256" r:id="rId2"/>
    <p:sldId id="331" r:id="rId3"/>
    <p:sldId id="257" r:id="rId4"/>
    <p:sldId id="359" r:id="rId5"/>
    <p:sldId id="332" r:id="rId6"/>
    <p:sldId id="333" r:id="rId7"/>
    <p:sldId id="335" r:id="rId8"/>
    <p:sldId id="336" r:id="rId9"/>
    <p:sldId id="334" r:id="rId10"/>
    <p:sldId id="337" r:id="rId11"/>
    <p:sldId id="340" r:id="rId12"/>
    <p:sldId id="361" r:id="rId13"/>
    <p:sldId id="338" r:id="rId14"/>
    <p:sldId id="341" r:id="rId15"/>
    <p:sldId id="339" r:id="rId16"/>
    <p:sldId id="603" r:id="rId17"/>
    <p:sldId id="604" r:id="rId18"/>
    <p:sldId id="605" r:id="rId19"/>
    <p:sldId id="606" r:id="rId20"/>
    <p:sldId id="607" r:id="rId21"/>
    <p:sldId id="608" r:id="rId22"/>
    <p:sldId id="614" r:id="rId23"/>
    <p:sldId id="615" r:id="rId24"/>
    <p:sldId id="595" r:id="rId25"/>
    <p:sldId id="342" r:id="rId26"/>
    <p:sldId id="620" r:id="rId27"/>
    <p:sldId id="348" r:id="rId28"/>
    <p:sldId id="349" r:id="rId29"/>
    <p:sldId id="350" r:id="rId30"/>
    <p:sldId id="347" r:id="rId31"/>
    <p:sldId id="616" r:id="rId32"/>
    <p:sldId id="571" r:id="rId33"/>
    <p:sldId id="572" r:id="rId34"/>
    <p:sldId id="573" r:id="rId35"/>
    <p:sldId id="574" r:id="rId36"/>
    <p:sldId id="575" r:id="rId37"/>
    <p:sldId id="345" r:id="rId38"/>
    <p:sldId id="576" r:id="rId39"/>
    <p:sldId id="346" r:id="rId40"/>
    <p:sldId id="592" r:id="rId41"/>
    <p:sldId id="593" r:id="rId42"/>
    <p:sldId id="580" r:id="rId43"/>
    <p:sldId id="609" r:id="rId44"/>
    <p:sldId id="610" r:id="rId45"/>
    <p:sldId id="612" r:id="rId46"/>
    <p:sldId id="351" r:id="rId47"/>
    <p:sldId id="353" r:id="rId48"/>
    <p:sldId id="613" r:id="rId49"/>
    <p:sldId id="617" r:id="rId50"/>
    <p:sldId id="562" r:id="rId51"/>
    <p:sldId id="618" r:id="rId52"/>
    <p:sldId id="619" r:id="rId53"/>
    <p:sldId id="563" r:id="rId54"/>
    <p:sldId id="358" r:id="rId55"/>
    <p:sldId id="621" r:id="rId56"/>
    <p:sldId id="622" r:id="rId57"/>
    <p:sldId id="623" r:id="rId58"/>
    <p:sldId id="354" r:id="rId59"/>
    <p:sldId id="559" r:id="rId60"/>
    <p:sldId id="624" r:id="rId61"/>
    <p:sldId id="625" r:id="rId62"/>
    <p:sldId id="626" r:id="rId63"/>
    <p:sldId id="627" r:id="rId64"/>
    <p:sldId id="355" r:id="rId65"/>
    <p:sldId id="560" r:id="rId66"/>
    <p:sldId id="628" r:id="rId67"/>
    <p:sldId id="629" r:id="rId68"/>
    <p:sldId id="314" r:id="rId69"/>
    <p:sldId id="330" r:id="rId70"/>
  </p:sldIdLst>
  <p:sldSz cx="9144000" cy="5143500" type="screen16x9"/>
  <p:notesSz cx="7315200" cy="9601200"/>
  <p:custDataLst>
    <p:tags r:id="rId73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33CC33"/>
    <a:srgbClr val="FF9900"/>
    <a:srgbClr val="FF99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0806" autoAdjust="0"/>
    <p:restoredTop sz="85886" autoAdjust="0"/>
  </p:normalViewPr>
  <p:slideViewPr>
    <p:cSldViewPr>
      <p:cViewPr>
        <p:scale>
          <a:sx n="80" d="100"/>
          <a:sy n="80" d="100"/>
        </p:scale>
        <p:origin x="-2676" y="-8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756" y="-10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r>
              <a:rPr lang="en-US" dirty="0" smtClean="0"/>
              <a:t>Pediatric EKG's Demystified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r>
              <a:rPr lang="en-US" dirty="0" smtClean="0"/>
              <a:t>August 2,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r>
              <a:rPr lang="en-US" dirty="0" smtClean="0"/>
              <a:t>Erich C. Maul, DO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0FEBB4D-1B8C-45A4-AE8E-2DC3D95A388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6601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Pediatric EKG's Demystified</a:t>
            </a:r>
            <a:endParaRPr lang="en-US" dirty="0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August 2, 2013</a:t>
            </a:r>
            <a:endParaRPr lang="en-US" dirty="0"/>
          </a:p>
        </p:txBody>
      </p:sp>
      <p:sp>
        <p:nvSpPr>
          <p:cNvPr id="1044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44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Erich C. Maul, DO</a:t>
            </a:r>
            <a:endParaRPr lang="en-US" dirty="0"/>
          </a:p>
        </p:txBody>
      </p:sp>
      <p:sp>
        <p:nvSpPr>
          <p:cNvPr id="1044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fld id="{A5E52F82-F60E-46AC-8E91-D332AE92C4E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11175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hps.org/documents/risk_ps010-2pdf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hps.org/documents/risk_ps010-2.pdf" TargetMode="Externa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837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Absorbed dose=total radiation delivered to area in question</a:t>
            </a:r>
          </a:p>
          <a:p>
            <a:r>
              <a:rPr lang="en-US" dirty="0" smtClean="0"/>
              <a:t>Effective</a:t>
            </a:r>
            <a:r>
              <a:rPr lang="en-US" baseline="0" dirty="0" smtClean="0"/>
              <a:t> dose=abs dose * tissue factor; tissue factor is a weighting factor that accounts for sensitivity of tissue to ionizing radiation.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3402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Health Physics Society’s position statement,</a:t>
            </a:r>
            <a:r>
              <a:rPr lang="en-US" dirty="0" smtClean="0">
                <a:hlinkClick r:id="rId3"/>
              </a:rPr>
              <a:t> </a:t>
            </a:r>
            <a:r>
              <a:rPr lang="en-US" dirty="0" smtClean="0">
                <a:hlinkClick r:id="rId4"/>
              </a:rPr>
              <a:t>Radiation Risk in Perspective</a:t>
            </a:r>
            <a:r>
              <a:rPr lang="en-US" dirty="0" smtClean="0"/>
              <a:t> states that at effective doses below 50–100 mSv, the risks of health effects are either too small to be observed or are nonexistent.  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6932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9558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3820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baseline="0" dirty="0" smtClean="0"/>
              <a:t>1.	Miglioretti DL, Johnson E, Williams A, et al. The use of computed tomography in pediatrics and the associated radiation exposure and estimated cancer risk. JAMA pediatrics 2013;167:700-7.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159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5157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4573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6327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5665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689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1302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2121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9884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5867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5798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4219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1189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4595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33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49072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664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680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3640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8058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15183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96956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2944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54503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22328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32671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5494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202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54505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66155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80688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68525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68525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35016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3378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37945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98334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2405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072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61427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33694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12211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84507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74859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57402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62891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23660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6175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3385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715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787190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48885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31096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553663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00589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958263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041722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774130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560753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baseline="0" dirty="0" smtClean="0"/>
              <a:t>11.	</a:t>
            </a:r>
            <a:endParaRPr lang="en-US" b="0" i="0" u="none" baseline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11641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6646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4010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373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674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EE286-8DF3-4A48-8281-B8769F0EC9A3}" type="datetimeFigureOut">
              <a:rPr lang="en-US" smtClean="0"/>
              <a:t>1/3/2015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994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595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233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607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918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692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033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963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583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435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66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85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2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CA235-561D-485B-81F0-EB69335979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769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tags" Target="../tags/tag12.xml"/><Relationship Id="rId7" Type="http://schemas.openxmlformats.org/officeDocument/2006/relationships/oleObject" Target="../embeddings/oleObject4.bin"/><Relationship Id="rId2" Type="http://schemas.openxmlformats.org/officeDocument/2006/relationships/tags" Target="../tags/tag11.xml"/><Relationship Id="rId1" Type="http://schemas.openxmlformats.org/officeDocument/2006/relationships/vmlDrawing" Target="../drawings/vmlDrawing4.vml"/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agegently.org/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tags" Target="../tags/tag15.xml"/><Relationship Id="rId7" Type="http://schemas.openxmlformats.org/officeDocument/2006/relationships/oleObject" Target="../embeddings/oleObject5.bin"/><Relationship Id="rId2" Type="http://schemas.openxmlformats.org/officeDocument/2006/relationships/tags" Target="../tags/tag14.xml"/><Relationship Id="rId1" Type="http://schemas.openxmlformats.org/officeDocument/2006/relationships/vmlDrawing" Target="../drawings/vmlDrawing5.vml"/><Relationship Id="rId6" Type="http://schemas.openxmlformats.org/officeDocument/2006/relationships/notesSlide" Target="../notesSlides/notesSlide3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tags" Target="../tags/tag18.xml"/><Relationship Id="rId7" Type="http://schemas.openxmlformats.org/officeDocument/2006/relationships/oleObject" Target="../embeddings/oleObject6.bin"/><Relationship Id="rId2" Type="http://schemas.openxmlformats.org/officeDocument/2006/relationships/tags" Target="../tags/tag17.xml"/><Relationship Id="rId1" Type="http://schemas.openxmlformats.org/officeDocument/2006/relationships/vmlDrawing" Target="../drawings/vmlDrawing6.vml"/><Relationship Id="rId6" Type="http://schemas.openxmlformats.org/officeDocument/2006/relationships/notesSlide" Target="../notesSlides/notesSlide4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tags" Target="../tags/tag21.xml"/><Relationship Id="rId7" Type="http://schemas.openxmlformats.org/officeDocument/2006/relationships/oleObject" Target="../embeddings/oleObject7.bin"/><Relationship Id="rId2" Type="http://schemas.openxmlformats.org/officeDocument/2006/relationships/tags" Target="../tags/tag20.xml"/><Relationship Id="rId1" Type="http://schemas.openxmlformats.org/officeDocument/2006/relationships/vmlDrawing" Target="../drawings/vmlDrawing7.vml"/><Relationship Id="rId6" Type="http://schemas.openxmlformats.org/officeDocument/2006/relationships/notesSlide" Target="../notesSlides/notesSlide4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tags" Target="../tags/tag24.xml"/><Relationship Id="rId7" Type="http://schemas.openxmlformats.org/officeDocument/2006/relationships/oleObject" Target="../embeddings/oleObject8.bin"/><Relationship Id="rId2" Type="http://schemas.openxmlformats.org/officeDocument/2006/relationships/tags" Target="../tags/tag23.xml"/><Relationship Id="rId1" Type="http://schemas.openxmlformats.org/officeDocument/2006/relationships/vmlDrawing" Target="../drawings/vmlDrawing8.vml"/><Relationship Id="rId6" Type="http://schemas.openxmlformats.org/officeDocument/2006/relationships/notesSlide" Target="../notesSlides/notesSlide4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tags" Target="../tags/tag27.xml"/><Relationship Id="rId7" Type="http://schemas.openxmlformats.org/officeDocument/2006/relationships/oleObject" Target="../embeddings/oleObject9.bin"/><Relationship Id="rId2" Type="http://schemas.openxmlformats.org/officeDocument/2006/relationships/tags" Target="../tags/tag26.xml"/><Relationship Id="rId1" Type="http://schemas.openxmlformats.org/officeDocument/2006/relationships/vmlDrawing" Target="../drawings/vmlDrawing9.vml"/><Relationship Id="rId6" Type="http://schemas.openxmlformats.org/officeDocument/2006/relationships/notesSlide" Target="../notesSlides/notesSlide5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tags" Target="../tags/tag30.xml"/><Relationship Id="rId7" Type="http://schemas.openxmlformats.org/officeDocument/2006/relationships/oleObject" Target="../embeddings/oleObject10.bin"/><Relationship Id="rId2" Type="http://schemas.openxmlformats.org/officeDocument/2006/relationships/tags" Target="../tags/tag29.xml"/><Relationship Id="rId1" Type="http://schemas.openxmlformats.org/officeDocument/2006/relationships/vmlDrawing" Target="../drawings/vmlDrawing10.vml"/><Relationship Id="rId6" Type="http://schemas.openxmlformats.org/officeDocument/2006/relationships/notesSlide" Target="../notesSlides/notesSlide5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3.xml"/><Relationship Id="rId7" Type="http://schemas.openxmlformats.org/officeDocument/2006/relationships/oleObject" Target="../embeddings/oleObject1.bin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tags" Target="../tags/tag33.xml"/><Relationship Id="rId7" Type="http://schemas.openxmlformats.org/officeDocument/2006/relationships/oleObject" Target="../embeddings/oleObject11.bin"/><Relationship Id="rId2" Type="http://schemas.openxmlformats.org/officeDocument/2006/relationships/tags" Target="../tags/tag32.xml"/><Relationship Id="rId1" Type="http://schemas.openxmlformats.org/officeDocument/2006/relationships/vmlDrawing" Target="../drawings/vmlDrawing11.vml"/><Relationship Id="rId6" Type="http://schemas.openxmlformats.org/officeDocument/2006/relationships/notesSlide" Target="../notesSlides/notesSlide6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tags" Target="../tags/tag36.xml"/><Relationship Id="rId7" Type="http://schemas.openxmlformats.org/officeDocument/2006/relationships/oleObject" Target="../embeddings/oleObject12.bin"/><Relationship Id="rId2" Type="http://schemas.openxmlformats.org/officeDocument/2006/relationships/tags" Target="../tags/tag35.xml"/><Relationship Id="rId1" Type="http://schemas.openxmlformats.org/officeDocument/2006/relationships/vmlDrawing" Target="../drawings/vmlDrawing12.vml"/><Relationship Id="rId6" Type="http://schemas.openxmlformats.org/officeDocument/2006/relationships/notesSlide" Target="../notesSlides/notesSlide6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7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tags" Target="../tags/tag39.xml"/><Relationship Id="rId7" Type="http://schemas.openxmlformats.org/officeDocument/2006/relationships/oleObject" Target="../embeddings/oleObject13.bin"/><Relationship Id="rId2" Type="http://schemas.openxmlformats.org/officeDocument/2006/relationships/tags" Target="../tags/tag38.xml"/><Relationship Id="rId1" Type="http://schemas.openxmlformats.org/officeDocument/2006/relationships/vmlDrawing" Target="../drawings/vmlDrawing13.vml"/><Relationship Id="rId6" Type="http://schemas.openxmlformats.org/officeDocument/2006/relationships/notesSlide" Target="../notesSlides/notesSlide6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0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agegently.org/" TargetMode="External"/><Relationship Id="rId7" Type="http://schemas.openxmlformats.org/officeDocument/2006/relationships/hyperlink" Target="https://acsearch.acr.org/docs/3083021/Narrative/" TargetMode="External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csearch.acr.org/docs/69438/Narrative/" TargetMode="External"/><Relationship Id="rId5" Type="http://schemas.openxmlformats.org/officeDocument/2006/relationships/hyperlink" Target="https://acsearch.acr.org/docs/69445/Narrative/" TargetMode="External"/><Relationship Id="rId4" Type="http://schemas.openxmlformats.org/officeDocument/2006/relationships/hyperlink" Target="https://acsearch.acr.org/list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tags" Target="../tags/tag6.xml"/><Relationship Id="rId7" Type="http://schemas.openxmlformats.org/officeDocument/2006/relationships/oleObject" Target="../embeddings/oleObject2.bin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tags" Target="../tags/tag9.xml"/><Relationship Id="rId7" Type="http://schemas.openxmlformats.org/officeDocument/2006/relationships/oleObject" Target="../embeddings/oleObject3.bin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2400" y="1143000"/>
            <a:ext cx="8991600" cy="1581150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Getting the Right Radiology Study</a:t>
            </a:r>
            <a:br>
              <a:rPr lang="en-US" sz="4800" b="1" dirty="0" smtClean="0"/>
            </a:br>
            <a:r>
              <a:rPr lang="en-US" sz="4800" b="1" dirty="0" smtClean="0"/>
              <a:t>the First Time</a:t>
            </a:r>
            <a:br>
              <a:rPr lang="en-US" sz="4800" b="1" dirty="0" smtClean="0"/>
            </a:br>
            <a:r>
              <a:rPr lang="en-US" sz="2400" b="1" dirty="0" smtClean="0"/>
              <a:t>Evidence-Based Imaging for Pediatric Hospitalists</a:t>
            </a:r>
            <a:endParaRPr lang="en-US" sz="4800" b="1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3257550"/>
            <a:ext cx="6400800" cy="131445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Erich C. Maul, DO, </a:t>
            </a:r>
            <a:r>
              <a:rPr lang="en-US" dirty="0" smtClean="0">
                <a:solidFill>
                  <a:schemeClr val="tx1"/>
                </a:solidFill>
              </a:rPr>
              <a:t>MPH, FAAP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Associate Professor of Pediatrics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University of Kentucky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"/>
            <a:ext cx="8229600" cy="857250"/>
          </a:xfrm>
        </p:spPr>
        <p:txBody>
          <a:bodyPr/>
          <a:lstStyle/>
          <a:p>
            <a:r>
              <a:rPr lang="en-US" b="1" i="1" dirty="0" smtClean="0"/>
              <a:t>Not</a:t>
            </a:r>
            <a:r>
              <a:rPr lang="en-US" dirty="0" smtClean="0"/>
              <a:t> a Physics Lecture!!!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Concerned about ionizing radiation</a:t>
            </a:r>
          </a:p>
          <a:p>
            <a:pPr marL="457200" lvl="1" indent="0">
              <a:buNone/>
            </a:pPr>
            <a:r>
              <a:rPr lang="en-US" dirty="0" smtClean="0"/>
              <a:t>Absorbed dose (mGy) vs. effective dose (mSv)</a:t>
            </a:r>
          </a:p>
          <a:p>
            <a:r>
              <a:rPr lang="en-US" dirty="0" smtClean="0"/>
              <a:t>Imaging modalities that use </a:t>
            </a:r>
            <a:r>
              <a:rPr lang="en-US" dirty="0" smtClean="0">
                <a:solidFill>
                  <a:srgbClr val="008000"/>
                </a:solidFill>
              </a:rPr>
              <a:t>ionizing radiation</a:t>
            </a:r>
          </a:p>
          <a:p>
            <a:pPr lvl="1"/>
            <a:r>
              <a:rPr lang="en-US" dirty="0" smtClean="0"/>
              <a:t>CT</a:t>
            </a:r>
            <a:endParaRPr lang="en-US" dirty="0" smtClean="0"/>
          </a:p>
          <a:p>
            <a:pPr lvl="1"/>
            <a:r>
              <a:rPr lang="en-US" dirty="0" smtClean="0"/>
              <a:t>Fluoroscopy (“fluoro”)</a:t>
            </a:r>
          </a:p>
          <a:p>
            <a:pPr lvl="1"/>
            <a:r>
              <a:rPr lang="en-US" dirty="0" smtClean="0"/>
              <a:t>X-rays (</a:t>
            </a:r>
            <a:r>
              <a:rPr lang="en-US" dirty="0" smtClean="0"/>
              <a:t>aka </a:t>
            </a:r>
            <a:r>
              <a:rPr lang="en-US" dirty="0" smtClean="0"/>
              <a:t>radiographs)</a:t>
            </a:r>
            <a:endParaRPr lang="en-US" dirty="0"/>
          </a:p>
          <a:p>
            <a:pPr lvl="1"/>
            <a:r>
              <a:rPr lang="en-US" dirty="0"/>
              <a:t>N</a:t>
            </a:r>
            <a:r>
              <a:rPr lang="en-US" dirty="0" smtClean="0"/>
              <a:t>uclear medicine studies</a:t>
            </a:r>
          </a:p>
        </p:txBody>
      </p:sp>
    </p:spTree>
    <p:extLst>
      <p:ext uri="{BB962C8B-B14F-4D97-AF65-F5344CB8AC3E}">
        <p14:creationId xmlns:p14="http://schemas.microsoft.com/office/powerpoint/2010/main" val="82211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</a:t>
            </a:r>
            <a:r>
              <a:rPr lang="en-US" dirty="0" smtClean="0"/>
              <a:t>Dosing</a:t>
            </a:r>
            <a:r>
              <a:rPr lang="en-US" baseline="30000" dirty="0" smtClean="0"/>
              <a:t>1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00151"/>
            <a:ext cx="8077200" cy="3394472"/>
          </a:xfrm>
        </p:spPr>
        <p:txBody>
          <a:bodyPr/>
          <a:lstStyle/>
          <a:p>
            <a:r>
              <a:rPr lang="en-US" dirty="0"/>
              <a:t>Background </a:t>
            </a:r>
            <a:r>
              <a:rPr lang="en-US" dirty="0" smtClean="0"/>
              <a:t>radiation</a:t>
            </a:r>
          </a:p>
          <a:p>
            <a:pPr lvl="1"/>
            <a:r>
              <a:rPr lang="en-US" dirty="0" smtClean="0"/>
              <a:t>3 </a:t>
            </a:r>
            <a:r>
              <a:rPr lang="en-US" dirty="0" smtClean="0"/>
              <a:t>mSv/yr. </a:t>
            </a:r>
            <a:r>
              <a:rPr lang="en-US" dirty="0"/>
              <a:t>(millisieverts per year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67% from Radon exposure</a:t>
            </a:r>
            <a:endParaRPr lang="en-US" dirty="0"/>
          </a:p>
          <a:p>
            <a:r>
              <a:rPr lang="en-US" dirty="0" smtClean="0"/>
              <a:t>Occupational exposure</a:t>
            </a:r>
          </a:p>
          <a:p>
            <a:pPr lvl="1"/>
            <a:r>
              <a:rPr lang="en-US" dirty="0" smtClean="0"/>
              <a:t>20-50 </a:t>
            </a:r>
            <a:r>
              <a:rPr lang="en-US" dirty="0" smtClean="0"/>
              <a:t>mSv/yr.</a:t>
            </a:r>
            <a:endParaRPr lang="en-US" dirty="0" smtClean="0"/>
          </a:p>
          <a:p>
            <a:pPr lvl="1"/>
            <a:r>
              <a:rPr lang="en-US" dirty="0" smtClean="0"/>
              <a:t>Above background exposure</a:t>
            </a:r>
          </a:p>
        </p:txBody>
      </p:sp>
    </p:spTree>
    <p:extLst>
      <p:ext uri="{BB962C8B-B14F-4D97-AF65-F5344CB8AC3E}">
        <p14:creationId xmlns:p14="http://schemas.microsoft.com/office/powerpoint/2010/main" val="366564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 what’s the big deal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76350"/>
            <a:ext cx="8991600" cy="2784872"/>
          </a:xfrm>
        </p:spPr>
        <p:txBody>
          <a:bodyPr/>
          <a:lstStyle/>
          <a:p>
            <a:pPr lvl="1"/>
            <a:r>
              <a:rPr lang="en-US" sz="3600" dirty="0" smtClean="0">
                <a:solidFill>
                  <a:srgbClr val="008000"/>
                </a:solidFill>
              </a:rPr>
              <a:t>Theoretical </a:t>
            </a:r>
            <a:r>
              <a:rPr lang="en-US" sz="3600" dirty="0">
                <a:solidFill>
                  <a:srgbClr val="008000"/>
                </a:solidFill>
              </a:rPr>
              <a:t>cancer risk based on cumulative dose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13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Epidemiologic Risks</a:t>
            </a:r>
            <a:br>
              <a:rPr lang="en-US" dirty="0" smtClean="0"/>
            </a:br>
            <a:r>
              <a:rPr lang="en-US" sz="1400" b="1" dirty="0" smtClean="0">
                <a:solidFill>
                  <a:srgbClr val="008000"/>
                </a:solidFill>
              </a:rPr>
              <a:t>and the Risks of Epidemiology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it from the new </a:t>
            </a:r>
            <a:r>
              <a:rPr lang="en-US" dirty="0" smtClean="0"/>
              <a:t>MPH</a:t>
            </a:r>
            <a:endParaRPr lang="en-US" dirty="0" smtClean="0"/>
          </a:p>
          <a:p>
            <a:pPr lvl="1"/>
            <a:r>
              <a:rPr lang="en-US" dirty="0" smtClean="0"/>
              <a:t>Take ALL epidemiologic studies with a healthy dose of skepticism</a:t>
            </a:r>
          </a:p>
          <a:p>
            <a:pPr lvl="1"/>
            <a:r>
              <a:rPr lang="en-US" dirty="0" smtClean="0"/>
              <a:t>One model is just one model</a:t>
            </a:r>
          </a:p>
          <a:p>
            <a:pPr lvl="2"/>
            <a:r>
              <a:rPr lang="en-US" dirty="0" smtClean="0"/>
              <a:t>It does not fit all; no one model is right or wrong</a:t>
            </a:r>
          </a:p>
          <a:p>
            <a:pPr lvl="2"/>
            <a:r>
              <a:rPr lang="en-US" dirty="0" smtClean="0"/>
              <a:t>Meant to try to predict what we can’t experimentally determine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66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CT-specific data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2960528"/>
              </p:ext>
            </p:extLst>
          </p:nvPr>
        </p:nvGraphicFramePr>
        <p:xfrm>
          <a:off x="457200" y="1504950"/>
          <a:ext cx="8232140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8308"/>
                <a:gridCol w="1570220"/>
                <a:gridCol w="1570220"/>
                <a:gridCol w="1446696"/>
                <a:gridCol w="1446696"/>
              </a:tblGrid>
              <a:tr h="64008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Head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Chest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Abd/Pelvis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Total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Dose (mSv)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1.1-3.5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5.3-7.5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5.8-8.8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Projected Cancers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1210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2930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350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4490</a:t>
                      </a:r>
                      <a:endParaRPr lang="en-US" sz="1800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Decrease #</a:t>
                      </a:r>
                      <a:r>
                        <a:rPr lang="en-US" sz="1800" baseline="0" dirty="0" smtClean="0"/>
                        <a:t> scans</a:t>
                      </a:r>
                      <a:r>
                        <a:rPr lang="en-US" sz="1800" dirty="0" smtClean="0"/>
                        <a:t> by 33%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810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1950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260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3020</a:t>
                      </a:r>
                      <a:endParaRPr lang="en-US" sz="1800" dirty="0"/>
                    </a:p>
                  </a:txBody>
                  <a:tcPr anchor="ctr"/>
                </a:tc>
              </a:tr>
              <a:tr h="914400"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Decrease dose from 75%ile to</a:t>
                      </a:r>
                      <a:r>
                        <a:rPr lang="en-US" sz="1800" baseline="0" dirty="0" smtClean="0"/>
                        <a:t> median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630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1730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210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2570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396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Ionizing Radiation and Cancer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Ionizing </a:t>
            </a:r>
            <a:r>
              <a:rPr lang="en-US" dirty="0" smtClean="0"/>
              <a:t>radiation exposure and cancer</a:t>
            </a:r>
          </a:p>
          <a:p>
            <a:r>
              <a:rPr lang="en-US" dirty="0" smtClean="0"/>
              <a:t>Several studies show </a:t>
            </a:r>
            <a:r>
              <a:rPr lang="en-US" b="1" i="1" dirty="0" smtClean="0"/>
              <a:t>association</a:t>
            </a:r>
            <a:r>
              <a:rPr lang="en-US" dirty="0" smtClean="0"/>
              <a:t> between risk of cancer and increased use of CT scans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Association ≠ Causality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62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</a:t>
            </a:r>
            <a:r>
              <a:rPr lang="en-US" dirty="0" smtClean="0">
                <a:effectLst/>
              </a:rPr>
              <a:t>onsider </a:t>
            </a:r>
            <a:r>
              <a:rPr lang="en-US" dirty="0" smtClean="0">
                <a:effectLst/>
              </a:rPr>
              <a:t>this, for </a:t>
            </a:r>
            <a:r>
              <a:rPr lang="en-US" dirty="0" smtClean="0">
                <a:effectLst/>
              </a:rPr>
              <a:t>example</a:t>
            </a:r>
            <a:r>
              <a:rPr lang="en-US" baseline="30000" dirty="0" smtClean="0">
                <a:effectLst/>
              </a:rPr>
              <a:t>3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Subsequent </a:t>
            </a:r>
            <a:r>
              <a:rPr lang="en-US" i="1" dirty="0" smtClean="0"/>
              <a:t>cancer risk of children receiving post voiding cystourethrography:  A nationwide population-based retrospective cohort </a:t>
            </a:r>
            <a:r>
              <a:rPr lang="en-US" i="1" dirty="0" smtClean="0"/>
              <a:t>study</a:t>
            </a:r>
          </a:p>
          <a:p>
            <a:pPr lvl="1"/>
            <a:r>
              <a:rPr lang="en-US" dirty="0"/>
              <a:t>Pediatr Nephrol (2014) </a:t>
            </a:r>
            <a:r>
              <a:rPr lang="en-US" dirty="0" smtClean="0"/>
              <a:t>29:885–891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5802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Pediatr Nephrol (2014) </a:t>
            </a:r>
            <a:r>
              <a:rPr lang="en-US" dirty="0" smtClean="0"/>
              <a:t>29:885–891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31,908 participants &lt;18 years </a:t>
            </a:r>
            <a:r>
              <a:rPr lang="en-US" dirty="0" smtClean="0"/>
              <a:t>old</a:t>
            </a:r>
            <a:endParaRPr lang="en-US" dirty="0" smtClean="0"/>
          </a:p>
          <a:p>
            <a:r>
              <a:rPr lang="en-US" dirty="0" smtClean="0"/>
              <a:t>Underwent VCUG between 1997 and </a:t>
            </a:r>
            <a:r>
              <a:rPr lang="en-US" dirty="0" smtClean="0"/>
              <a:t>2008</a:t>
            </a:r>
            <a:endParaRPr lang="en-US" dirty="0" smtClean="0"/>
          </a:p>
          <a:p>
            <a:r>
              <a:rPr lang="en-US" dirty="0" smtClean="0"/>
              <a:t>Comparison cohort randomly selected among children who did </a:t>
            </a:r>
            <a:r>
              <a:rPr lang="en-US" i="1" dirty="0" smtClean="0"/>
              <a:t>not </a:t>
            </a:r>
            <a:r>
              <a:rPr lang="en-US" dirty="0" smtClean="0"/>
              <a:t>undergo VCUG during that same period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8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Results</a:t>
            </a:r>
            <a:r>
              <a:rPr lang="en-US" baseline="30000" dirty="0"/>
              <a:t>3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Overall cancer risk of VCUG cohort is 1.92-fold higher </a:t>
            </a:r>
            <a:r>
              <a:rPr lang="en-US" dirty="0" smtClean="0"/>
              <a:t>than non-VCUG cohort </a:t>
            </a:r>
            <a:endParaRPr lang="en-US" dirty="0" smtClean="0"/>
          </a:p>
          <a:p>
            <a:pPr lvl="1"/>
            <a:r>
              <a:rPr lang="en-US" dirty="0" smtClean="0"/>
              <a:t>95%CI 1.34, 2.74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2833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Results</a:t>
            </a:r>
            <a:r>
              <a:rPr lang="en-US" baseline="30000" dirty="0"/>
              <a:t>3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Genital cancer risk in VCUG cohort is 6.19-fold higher than those of the non-VCUG </a:t>
            </a:r>
            <a:r>
              <a:rPr lang="en-US" dirty="0" smtClean="0">
                <a:effectLst/>
              </a:rPr>
              <a:t>cohort</a:t>
            </a:r>
          </a:p>
          <a:p>
            <a:pPr lvl="1"/>
            <a:r>
              <a:rPr lang="en-US" dirty="0" smtClean="0"/>
              <a:t>95% CI 1.37, 28.0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10613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Disclosures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 have no relevant financial relationships with the manufacturers of any commercial products and/or providers of commercial services discussed in this CME activity</a:t>
            </a:r>
          </a:p>
          <a:p>
            <a:r>
              <a:rPr lang="en-US" dirty="0"/>
              <a:t>I do not intend to discuss </a:t>
            </a:r>
            <a:r>
              <a:rPr lang="en-US" dirty="0" smtClean="0"/>
              <a:t>an unapproved or investigative </a:t>
            </a:r>
            <a:r>
              <a:rPr lang="en-US" dirty="0"/>
              <a:t>use </a:t>
            </a:r>
            <a:r>
              <a:rPr lang="en-US" dirty="0" smtClean="0"/>
              <a:t>of </a:t>
            </a:r>
            <a:r>
              <a:rPr lang="en-US" dirty="0"/>
              <a:t>a commercial </a:t>
            </a:r>
            <a:r>
              <a:rPr lang="en-US" dirty="0" smtClean="0"/>
              <a:t>product or device in </a:t>
            </a:r>
            <a:r>
              <a:rPr lang="en-US" dirty="0"/>
              <a:t>my presentation.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2557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Results</a:t>
            </a:r>
            <a:r>
              <a:rPr lang="en-US" baseline="30000" dirty="0"/>
              <a:t>3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Urinary system cancer risk in VCUG cohort is 5.8-fold higher than those of the non-VCUG </a:t>
            </a:r>
            <a:r>
              <a:rPr lang="en-US" dirty="0" smtClean="0">
                <a:effectLst/>
              </a:rPr>
              <a:t>cohort</a:t>
            </a:r>
          </a:p>
          <a:p>
            <a:pPr lvl="1"/>
            <a:r>
              <a:rPr lang="en-US" dirty="0" smtClean="0">
                <a:effectLst/>
              </a:rPr>
              <a:t>95% CI 1.54, 21.9</a:t>
            </a:r>
          </a:p>
        </p:txBody>
      </p:sp>
    </p:spTree>
    <p:extLst>
      <p:ext uri="{BB962C8B-B14F-4D97-AF65-F5344CB8AC3E}">
        <p14:creationId xmlns:p14="http://schemas.microsoft.com/office/powerpoint/2010/main" val="16421461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Conclusion</a:t>
            </a:r>
            <a:r>
              <a:rPr lang="en-US" baseline="30000" dirty="0"/>
              <a:t>3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Pediatric VCUG is associated with increased subsequent cancer risk, especially in the genitourinary </a:t>
            </a:r>
            <a:r>
              <a:rPr lang="en-US" dirty="0" smtClean="0">
                <a:effectLst/>
              </a:rPr>
              <a:t>system</a:t>
            </a:r>
          </a:p>
          <a:p>
            <a:r>
              <a:rPr lang="en-US" dirty="0" smtClean="0"/>
              <a:t>But…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861561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r>
              <a:rPr lang="en-US" baseline="30000" dirty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China</a:t>
            </a:r>
          </a:p>
          <a:p>
            <a:pPr lvl="1"/>
            <a:r>
              <a:rPr lang="en-US" dirty="0" smtClean="0"/>
              <a:t>Exposures might be different, background risks</a:t>
            </a:r>
          </a:p>
          <a:p>
            <a:r>
              <a:rPr lang="en-US" dirty="0" smtClean="0"/>
              <a:t>Adjusted hazard ratios only adjusted for age</a:t>
            </a:r>
          </a:p>
          <a:p>
            <a:r>
              <a:rPr lang="en-US" dirty="0" smtClean="0"/>
              <a:t>Used administrative data which can lead to both selection and information bias</a:t>
            </a:r>
          </a:p>
          <a:p>
            <a:r>
              <a:rPr lang="en-US" dirty="0" smtClean="0"/>
              <a:t>No data on radiation dose delivered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9401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Bottom Line…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Costs of Imaging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7010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88133"/>
            <a:ext cx="9144000" cy="85486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 </a:t>
            </a:r>
            <a:r>
              <a:rPr lang="en-US" sz="3600" dirty="0" smtClean="0">
                <a:effectLst/>
              </a:rPr>
              <a:t>Relative </a:t>
            </a:r>
            <a:r>
              <a:rPr lang="en-US" sz="3600" dirty="0" smtClean="0">
                <a:effectLst/>
              </a:rPr>
              <a:t>Co</a:t>
            </a:r>
            <a:r>
              <a:rPr lang="en-US" sz="3600" b="1" dirty="0" smtClean="0">
                <a:solidFill>
                  <a:srgbClr val="33CC33"/>
                </a:solidFill>
                <a:effectLst/>
              </a:rPr>
              <a:t>$</a:t>
            </a:r>
            <a:r>
              <a:rPr lang="en-US" sz="3600" dirty="0" smtClean="0">
                <a:effectLst/>
              </a:rPr>
              <a:t>t</a:t>
            </a:r>
            <a:r>
              <a:rPr lang="en-US" sz="3600" b="1" dirty="0" smtClean="0">
                <a:solidFill>
                  <a:srgbClr val="33CC33"/>
                </a:solidFill>
                <a:effectLst/>
              </a:rPr>
              <a:t>$</a:t>
            </a:r>
            <a:r>
              <a:rPr lang="en-US" sz="3600" dirty="0" smtClean="0">
                <a:effectLst/>
              </a:rPr>
              <a:t> of Imaging Studies  </a:t>
            </a:r>
            <a:endParaRPr lang="en-US" dirty="0" smtClean="0">
              <a:solidFill>
                <a:srgbClr val="00B050"/>
              </a:solidFill>
              <a:effectLst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23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31107"/>
                <a:ext cx="8382000" cy="3398044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>
                    <a:effectLst/>
                  </a:rPr>
                  <a:t>MRI </a:t>
                </a:r>
                <a:r>
                  <a:rPr lang="en-US" dirty="0" smtClean="0">
                    <a:effectLst/>
                  </a:rPr>
                  <a:t>&gt; CT &gt; </a:t>
                </a:r>
                <a:r>
                  <a:rPr lang="en-US" dirty="0" smtClean="0">
                    <a:effectLst/>
                  </a:rPr>
                  <a:t>(US </a:t>
                </a:r>
                <a14:m>
                  <m:oMath xmlns:m="http://schemas.openxmlformats.org/officeDocument/2006/math">
                    <m:r>
                      <a:rPr lang="en-US" i="1" dirty="0" smtClean="0">
                        <a:effectLst/>
                        <a:latin typeface="Cambria Math"/>
                        <a:ea typeface="Cambria Math"/>
                      </a:rPr>
                      <m:t>⇌</m:t>
                    </m:r>
                  </m:oMath>
                </a14:m>
                <a:r>
                  <a:rPr lang="en-US" dirty="0" smtClean="0">
                    <a:effectLst/>
                  </a:rPr>
                  <a:t> Fluoro) </a:t>
                </a:r>
                <a:r>
                  <a:rPr lang="en-US" dirty="0" smtClean="0">
                    <a:effectLst/>
                  </a:rPr>
                  <a:t>&gt; </a:t>
                </a:r>
                <a:r>
                  <a:rPr lang="en-US" dirty="0" smtClean="0">
                    <a:effectLst/>
                  </a:rPr>
                  <a:t>X-ray</a:t>
                </a:r>
                <a:endParaRPr lang="en-US" dirty="0" smtClean="0"/>
              </a:p>
              <a:p>
                <a:r>
                  <a:rPr lang="en-US" dirty="0" smtClean="0">
                    <a:effectLst/>
                  </a:rPr>
                  <a:t>What </a:t>
                </a:r>
                <a:r>
                  <a:rPr lang="en-US" dirty="0" smtClean="0">
                    <a:effectLst/>
                  </a:rPr>
                  <a:t>about Nuclear Medicine? </a:t>
                </a:r>
              </a:p>
              <a:p>
                <a:pPr>
                  <a:buFontTx/>
                  <a:buNone/>
                </a:pPr>
                <a:r>
                  <a:rPr lang="en-US" dirty="0" smtClean="0">
                    <a:effectLst/>
                  </a:rPr>
                  <a:t>      -Depends on which examination   </a:t>
                </a:r>
              </a:p>
            </p:txBody>
          </p:sp>
        </mc:Choice>
        <mc:Fallback>
          <p:sp>
            <p:nvSpPr>
              <p:cNvPr id="30723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31107"/>
                <a:ext cx="8382000" cy="3398044"/>
              </a:xfrm>
              <a:blipFill rotWithShape="1">
                <a:blip r:embed="rId3"/>
                <a:stretch>
                  <a:fillRect l="-1600" t="-2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3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of Imaging </a:t>
            </a:r>
            <a:r>
              <a:rPr lang="en-US" dirty="0" smtClean="0"/>
              <a:t>Studies</a:t>
            </a:r>
            <a:r>
              <a:rPr lang="en-US" baseline="30000" dirty="0" smtClean="0"/>
              <a:t>1,4</a:t>
            </a:r>
            <a:endParaRPr lang="en-US" baseline="30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2634772"/>
              </p:ext>
            </p:extLst>
          </p:nvPr>
        </p:nvGraphicFramePr>
        <p:xfrm>
          <a:off x="152400" y="971551"/>
          <a:ext cx="8763000" cy="3891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2796"/>
                <a:gridCol w="1871709"/>
                <a:gridCol w="1616475"/>
                <a:gridCol w="2212020"/>
              </a:tblGrid>
              <a:tr h="626483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Mean Radiation (mSv)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CXR</a:t>
                      </a:r>
                    </a:p>
                    <a:p>
                      <a:pPr algn="ctr"/>
                      <a:r>
                        <a:rPr lang="en-US" sz="1600" dirty="0" smtClean="0"/>
                        <a:t>Equivalents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Charges (US$)</a:t>
                      </a:r>
                      <a:endParaRPr lang="en-US" sz="1600" dirty="0"/>
                    </a:p>
                  </a:txBody>
                  <a:tcPr/>
                </a:tc>
              </a:tr>
              <a:tr h="32898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CXR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50-300</a:t>
                      </a:r>
                      <a:endParaRPr lang="en-US" sz="1600" dirty="0"/>
                    </a:p>
                  </a:txBody>
                  <a:tcPr/>
                </a:tc>
              </a:tr>
              <a:tr h="32898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KUB/Abdomen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50-350</a:t>
                      </a:r>
                      <a:endParaRPr lang="en-US" sz="1600" dirty="0"/>
                    </a:p>
                  </a:txBody>
                  <a:tcPr/>
                </a:tc>
              </a:tr>
              <a:tr h="441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Head CT without contrast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1-3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20-60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200-1200</a:t>
                      </a:r>
                      <a:endParaRPr lang="en-US" sz="1600" dirty="0"/>
                    </a:p>
                  </a:txBody>
                  <a:tcPr/>
                </a:tc>
              </a:tr>
              <a:tr h="441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Chest CT without contrast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5-8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100-160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200-1500</a:t>
                      </a:r>
                      <a:endParaRPr lang="en-US" sz="1600" dirty="0"/>
                    </a:p>
                  </a:txBody>
                  <a:tcPr/>
                </a:tc>
              </a:tr>
              <a:tr h="441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Abd/Pelvis with</a:t>
                      </a:r>
                      <a:r>
                        <a:rPr lang="en-US" sz="1600" baseline="0" dirty="0" smtClean="0"/>
                        <a:t> contrast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10-15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200-300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500-4500</a:t>
                      </a:r>
                      <a:endParaRPr lang="en-US" sz="1600" dirty="0"/>
                    </a:p>
                  </a:txBody>
                  <a:tcPr/>
                </a:tc>
              </a:tr>
              <a:tr h="32898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DMSA or MAG3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150-1850</a:t>
                      </a:r>
                      <a:endParaRPr lang="en-US" sz="1600" dirty="0"/>
                    </a:p>
                  </a:txBody>
                  <a:tcPr/>
                </a:tc>
              </a:tr>
              <a:tr h="441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MRI brain without contrast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550-2250</a:t>
                      </a:r>
                      <a:endParaRPr lang="en-US" sz="1600" dirty="0"/>
                    </a:p>
                  </a:txBody>
                  <a:tcPr/>
                </a:tc>
              </a:tr>
              <a:tr h="49412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Ultrasound of (</a:t>
                      </a:r>
                      <a:r>
                        <a:rPr lang="en-US" sz="1100" dirty="0" smtClean="0"/>
                        <a:t>insert organ here</a:t>
                      </a:r>
                      <a:r>
                        <a:rPr lang="en-US" sz="1800" dirty="0" smtClean="0"/>
                        <a:t>)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100-1000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343400" y="4843850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Adapted from KMSF data, Lexington, KY, and Reference 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7050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Dreaded issue of contrast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40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contrast?</a:t>
            </a:r>
            <a:endParaRPr lang="en-US" dirty="0"/>
          </a:p>
        </p:txBody>
      </p:sp>
      <p:sp>
        <p:nvSpPr>
          <p:cNvPr id="19" name="TPAnswers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152400" y="971551"/>
            <a:ext cx="6096000" cy="2190749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The mass is in the lumen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The mass is in the wall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The mass is behind the wall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The mass is compressing the lumen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Cannot determine</a:t>
            </a:r>
            <a:endParaRPr lang="en-US" dirty="0"/>
          </a:p>
        </p:txBody>
      </p:sp>
      <p:sp>
        <p:nvSpPr>
          <p:cNvPr id="6" name="Can 5"/>
          <p:cNvSpPr/>
          <p:nvPr/>
        </p:nvSpPr>
        <p:spPr>
          <a:xfrm rot="16200000">
            <a:off x="1753469" y="2381250"/>
            <a:ext cx="1676400" cy="3276600"/>
          </a:xfrm>
          <a:prstGeom prst="can">
            <a:avLst/>
          </a:prstGeom>
          <a:solidFill>
            <a:schemeClr val="accent1"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 rot="5400000">
            <a:off x="2210669" y="3333750"/>
            <a:ext cx="762000" cy="1371600"/>
          </a:xfrm>
          <a:prstGeom prst="ellipse">
            <a:avLst/>
          </a:prstGeom>
          <a:solidFill>
            <a:srgbClr val="92D050">
              <a:alpha val="40000"/>
            </a:srgbClr>
          </a:solidFill>
          <a:ln>
            <a:solidFill>
              <a:schemeClr val="accent1">
                <a:shade val="50000"/>
                <a:alpha val="1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916329522"/>
              </p:ext>
            </p:extLst>
          </p:nvPr>
        </p:nvGraphicFramePr>
        <p:xfrm>
          <a:off x="5334000" y="1047750"/>
          <a:ext cx="4165934" cy="351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2" name="Chart" r:id="rId7" imgW="4572000" imgH="3857760" progId="MSGraph.Chart.8">
                  <p:embed followColorScheme="full"/>
                </p:oleObj>
              </mc:Choice>
              <mc:Fallback>
                <p:oleObj name="Chart" r:id="rId7" imgW="4572000" imgH="385776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34000" y="1047750"/>
                        <a:ext cx="4165934" cy="3517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64957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2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contrast?</a:t>
            </a:r>
            <a:endParaRPr lang="en-US" dirty="0"/>
          </a:p>
        </p:txBody>
      </p:sp>
      <p:sp>
        <p:nvSpPr>
          <p:cNvPr id="6" name="Can 5"/>
          <p:cNvSpPr/>
          <p:nvPr/>
        </p:nvSpPr>
        <p:spPr>
          <a:xfrm>
            <a:off x="914400" y="1123950"/>
            <a:ext cx="1676400" cy="3276600"/>
          </a:xfrm>
          <a:prstGeom prst="can">
            <a:avLst/>
          </a:prstGeom>
          <a:solidFill>
            <a:schemeClr val="accent1"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371600" y="2076450"/>
            <a:ext cx="762000" cy="1371600"/>
          </a:xfrm>
          <a:prstGeom prst="ellipse">
            <a:avLst/>
          </a:prstGeom>
          <a:solidFill>
            <a:srgbClr val="92D050">
              <a:alpha val="40000"/>
            </a:srgbClr>
          </a:solidFill>
          <a:ln>
            <a:solidFill>
              <a:schemeClr val="accent1">
                <a:shade val="50000"/>
                <a:alpha val="1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an 9"/>
          <p:cNvSpPr/>
          <p:nvPr/>
        </p:nvSpPr>
        <p:spPr>
          <a:xfrm>
            <a:off x="4419600" y="3245934"/>
            <a:ext cx="914400" cy="1790700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an 10"/>
          <p:cNvSpPr/>
          <p:nvPr/>
        </p:nvSpPr>
        <p:spPr>
          <a:xfrm>
            <a:off x="6705600" y="971550"/>
            <a:ext cx="914400" cy="1790700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an 11"/>
          <p:cNvSpPr/>
          <p:nvPr/>
        </p:nvSpPr>
        <p:spPr>
          <a:xfrm>
            <a:off x="4419600" y="971550"/>
            <a:ext cx="914400" cy="1790700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3848100" y="1447800"/>
            <a:ext cx="381000" cy="838200"/>
          </a:xfrm>
          <a:prstGeom prst="ellipse">
            <a:avLst/>
          </a:prstGeom>
          <a:solidFill>
            <a:srgbClr val="92D050"/>
          </a:solidFill>
          <a:ln>
            <a:solidFill>
              <a:schemeClr val="accent1">
                <a:shade val="50000"/>
                <a:alpha val="1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4411672" y="3813718"/>
            <a:ext cx="190075" cy="829381"/>
          </a:xfrm>
          <a:custGeom>
            <a:avLst/>
            <a:gdLst>
              <a:gd name="connsiteX0" fmla="*/ 11647 w 190075"/>
              <a:gd name="connsiteY0" fmla="*/ 0 h 829381"/>
              <a:gd name="connsiteX1" fmla="*/ 190067 w 190075"/>
              <a:gd name="connsiteY1" fmla="*/ 215590 h 829381"/>
              <a:gd name="connsiteX2" fmla="*/ 19081 w 190075"/>
              <a:gd name="connsiteY2" fmla="*/ 765717 h 829381"/>
              <a:gd name="connsiteX3" fmla="*/ 11647 w 190075"/>
              <a:gd name="connsiteY3" fmla="*/ 795454 h 829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75" h="829381">
                <a:moveTo>
                  <a:pt x="11647" y="0"/>
                </a:moveTo>
                <a:cubicBezTo>
                  <a:pt x="100237" y="43985"/>
                  <a:pt x="188828" y="87971"/>
                  <a:pt x="190067" y="215590"/>
                </a:cubicBezTo>
                <a:cubicBezTo>
                  <a:pt x="191306" y="343209"/>
                  <a:pt x="48818" y="669073"/>
                  <a:pt x="19081" y="765717"/>
                </a:cubicBezTo>
                <a:cubicBezTo>
                  <a:pt x="-10656" y="862361"/>
                  <a:pt x="495" y="828907"/>
                  <a:pt x="11647" y="795454"/>
                </a:cubicBezTo>
              </a:path>
            </a:pathLst>
          </a:cu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6972300" y="1466850"/>
            <a:ext cx="381000" cy="838200"/>
          </a:xfrm>
          <a:prstGeom prst="ellipse">
            <a:avLst/>
          </a:prstGeom>
          <a:solidFill>
            <a:srgbClr val="92D050"/>
          </a:solidFill>
          <a:ln>
            <a:solidFill>
              <a:schemeClr val="accent1">
                <a:shade val="50000"/>
                <a:alpha val="1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an 15"/>
          <p:cNvSpPr/>
          <p:nvPr/>
        </p:nvSpPr>
        <p:spPr>
          <a:xfrm>
            <a:off x="6736266" y="3245934"/>
            <a:ext cx="914400" cy="1790700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6477000" y="3804898"/>
            <a:ext cx="381000" cy="838200"/>
          </a:xfrm>
          <a:prstGeom prst="ellipse">
            <a:avLst/>
          </a:prstGeom>
          <a:solidFill>
            <a:srgbClr val="92D050"/>
          </a:solidFill>
          <a:ln>
            <a:solidFill>
              <a:schemeClr val="accent1">
                <a:shade val="50000"/>
                <a:alpha val="1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 17"/>
          <p:cNvSpPr/>
          <p:nvPr/>
        </p:nvSpPr>
        <p:spPr>
          <a:xfrm>
            <a:off x="6736268" y="3813717"/>
            <a:ext cx="137817" cy="811896"/>
          </a:xfrm>
          <a:custGeom>
            <a:avLst/>
            <a:gdLst>
              <a:gd name="connsiteX0" fmla="*/ 8273 w 136049"/>
              <a:gd name="connsiteY0" fmla="*/ 0 h 789303"/>
              <a:gd name="connsiteX1" fmla="*/ 100607 w 136049"/>
              <a:gd name="connsiteY1" fmla="*/ 151904 h 789303"/>
              <a:gd name="connsiteX2" fmla="*/ 130392 w 136049"/>
              <a:gd name="connsiteY2" fmla="*/ 288915 h 789303"/>
              <a:gd name="connsiteX3" fmla="*/ 133370 w 136049"/>
              <a:gd name="connsiteY3" fmla="*/ 455711 h 789303"/>
              <a:gd name="connsiteX4" fmla="*/ 100607 w 136049"/>
              <a:gd name="connsiteY4" fmla="*/ 583786 h 789303"/>
              <a:gd name="connsiteX5" fmla="*/ 76779 w 136049"/>
              <a:gd name="connsiteY5" fmla="*/ 673141 h 789303"/>
              <a:gd name="connsiteX6" fmla="*/ 35080 w 136049"/>
              <a:gd name="connsiteY6" fmla="*/ 747604 h 789303"/>
              <a:gd name="connsiteX7" fmla="*/ 2316 w 136049"/>
              <a:gd name="connsiteY7" fmla="*/ 774411 h 789303"/>
              <a:gd name="connsiteX8" fmla="*/ 5295 w 136049"/>
              <a:gd name="connsiteY8" fmla="*/ 789303 h 78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049" h="789303">
                <a:moveTo>
                  <a:pt x="8273" y="0"/>
                </a:moveTo>
                <a:cubicBezTo>
                  <a:pt x="44263" y="51876"/>
                  <a:pt x="80254" y="103752"/>
                  <a:pt x="100607" y="151904"/>
                </a:cubicBezTo>
                <a:cubicBezTo>
                  <a:pt x="120960" y="200057"/>
                  <a:pt x="124932" y="238281"/>
                  <a:pt x="130392" y="288915"/>
                </a:cubicBezTo>
                <a:cubicBezTo>
                  <a:pt x="135853" y="339550"/>
                  <a:pt x="138334" y="406566"/>
                  <a:pt x="133370" y="455711"/>
                </a:cubicBezTo>
                <a:cubicBezTo>
                  <a:pt x="128406" y="504856"/>
                  <a:pt x="110039" y="547548"/>
                  <a:pt x="100607" y="583786"/>
                </a:cubicBezTo>
                <a:cubicBezTo>
                  <a:pt x="91175" y="620024"/>
                  <a:pt x="87700" y="645838"/>
                  <a:pt x="76779" y="673141"/>
                </a:cubicBezTo>
                <a:cubicBezTo>
                  <a:pt x="65858" y="700444"/>
                  <a:pt x="47491" y="730726"/>
                  <a:pt x="35080" y="747604"/>
                </a:cubicBezTo>
                <a:cubicBezTo>
                  <a:pt x="22669" y="764482"/>
                  <a:pt x="7280" y="767461"/>
                  <a:pt x="2316" y="774411"/>
                </a:cubicBezTo>
                <a:cubicBezTo>
                  <a:pt x="-2648" y="781361"/>
                  <a:pt x="1323" y="785332"/>
                  <a:pt x="5295" y="78930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919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5" grpId="0" animBg="1"/>
      <p:bldP spid="14" grpId="0" animBg="1"/>
      <p:bldP spid="16" grpId="0" animBg="1"/>
      <p:bldP spid="17" grpId="0" animBg="1"/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Oral Contrast</a:t>
            </a:r>
            <a:br>
              <a:rPr lang="en-US" dirty="0" smtClean="0"/>
            </a:br>
            <a:r>
              <a:rPr lang="en-US" dirty="0" smtClean="0"/>
              <a:t>When </a:t>
            </a:r>
            <a:r>
              <a:rPr lang="en-US" b="1" dirty="0" smtClean="0"/>
              <a:t>NOT</a:t>
            </a:r>
            <a:r>
              <a:rPr lang="en-US" dirty="0" smtClean="0"/>
              <a:t> to use Barium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0878"/>
            <a:ext cx="8229600" cy="33944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Esophageal </a:t>
            </a:r>
            <a:r>
              <a:rPr lang="en-US" i="1" dirty="0" smtClean="0"/>
              <a:t>perforation</a:t>
            </a:r>
          </a:p>
          <a:p>
            <a:r>
              <a:rPr lang="en-US" dirty="0" smtClean="0"/>
              <a:t>Bowel </a:t>
            </a:r>
            <a:r>
              <a:rPr lang="en-US" i="1" dirty="0" smtClean="0"/>
              <a:t>perforation</a:t>
            </a:r>
          </a:p>
          <a:p>
            <a:r>
              <a:rPr lang="en-US" dirty="0" smtClean="0"/>
              <a:t>If there is a possibility of </a:t>
            </a:r>
            <a:r>
              <a:rPr lang="en-US" i="1" dirty="0" smtClean="0"/>
              <a:t>perforation</a:t>
            </a:r>
            <a:r>
              <a:rPr lang="en-US" dirty="0" smtClean="0"/>
              <a:t>, use </a:t>
            </a:r>
          </a:p>
          <a:p>
            <a:pPr marL="0" indent="0">
              <a:buNone/>
            </a:pPr>
            <a:r>
              <a:rPr lang="en-US" i="1" dirty="0" smtClean="0"/>
              <a:t>   low-osmolality water-soluble contrast,</a:t>
            </a:r>
          </a:p>
          <a:p>
            <a:r>
              <a:rPr lang="en-US" b="1" dirty="0" smtClean="0"/>
              <a:t>NOT</a:t>
            </a:r>
            <a:r>
              <a:rPr lang="en-US" dirty="0" smtClean="0"/>
              <a:t> high-osmolality water-soluble contrast, e.g., </a:t>
            </a:r>
            <a:r>
              <a:rPr lang="en-US" dirty="0" smtClean="0"/>
              <a:t>Gastrograffin</a:t>
            </a:r>
            <a:r>
              <a:rPr lang="en-US" baseline="30000" dirty="0" smtClean="0">
                <a:latin typeface="Arial"/>
                <a:cs typeface="Arial"/>
              </a:rPr>
              <a:t>®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90907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00151"/>
            <a:ext cx="8229600" cy="3581399"/>
          </a:xfrm>
        </p:spPr>
        <p:txBody>
          <a:bodyPr>
            <a:normAutofit/>
          </a:bodyPr>
          <a:lstStyle/>
          <a:p>
            <a:r>
              <a:rPr lang="en-US" dirty="0" smtClean="0"/>
              <a:t>Recognize some of the controversies surrounding imaging in hospitalized patients</a:t>
            </a:r>
          </a:p>
          <a:p>
            <a:r>
              <a:rPr lang="en-US" dirty="0" smtClean="0"/>
              <a:t>Learn to use the </a:t>
            </a:r>
            <a:r>
              <a:rPr lang="en-US" dirty="0"/>
              <a:t>ACR </a:t>
            </a:r>
            <a:r>
              <a:rPr lang="en-US" dirty="0" smtClean="0"/>
              <a:t>(American </a:t>
            </a:r>
            <a:r>
              <a:rPr lang="en-US" dirty="0"/>
              <a:t>College of Radiology Appropriateness </a:t>
            </a:r>
            <a:r>
              <a:rPr lang="en-US" dirty="0" smtClean="0"/>
              <a:t>Criteria) to your patient’s advantage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1222771"/>
          </a:xfrm>
        </p:spPr>
        <p:txBody>
          <a:bodyPr>
            <a:normAutofit fontScale="90000"/>
          </a:bodyPr>
          <a:lstStyle/>
          <a:p>
            <a:r>
              <a:rPr lang="en-US" dirty="0"/>
              <a:t>Contrast or not to contrast…</a:t>
            </a:r>
            <a:br>
              <a:rPr lang="en-US" dirty="0"/>
            </a:br>
            <a:r>
              <a:rPr lang="en-US" dirty="0"/>
              <a:t>	that is the question…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81149"/>
            <a:ext cx="8229600" cy="3013473"/>
          </a:xfrm>
        </p:spPr>
        <p:txBody>
          <a:bodyPr>
            <a:normAutofit/>
          </a:bodyPr>
          <a:lstStyle/>
          <a:p>
            <a:r>
              <a:rPr lang="en-US" dirty="0" smtClean="0"/>
              <a:t>If </a:t>
            </a:r>
            <a:r>
              <a:rPr lang="en-US" dirty="0"/>
              <a:t>you need help, </a:t>
            </a:r>
            <a:r>
              <a:rPr lang="en-US" i="1" dirty="0" smtClean="0">
                <a:solidFill>
                  <a:srgbClr val="008000"/>
                </a:solidFill>
              </a:rPr>
              <a:t>the </a:t>
            </a:r>
            <a:r>
              <a:rPr lang="en-US" i="1" dirty="0">
                <a:solidFill>
                  <a:srgbClr val="008000"/>
                </a:solidFill>
              </a:rPr>
              <a:t>radiologist is </a:t>
            </a:r>
            <a:r>
              <a:rPr lang="en-US" i="1" dirty="0" smtClean="0">
                <a:solidFill>
                  <a:srgbClr val="008000"/>
                </a:solidFill>
              </a:rPr>
              <a:t>your </a:t>
            </a:r>
            <a:r>
              <a:rPr lang="en-US" i="1" dirty="0">
                <a:solidFill>
                  <a:srgbClr val="008000"/>
                </a:solidFill>
              </a:rPr>
              <a:t>best resource </a:t>
            </a:r>
            <a:r>
              <a:rPr lang="en-US" dirty="0" smtClean="0"/>
              <a:t>and </a:t>
            </a:r>
            <a:r>
              <a:rPr lang="en-US" dirty="0"/>
              <a:t>will be able </a:t>
            </a:r>
            <a:r>
              <a:rPr lang="en-US" dirty="0" smtClean="0"/>
              <a:t>to </a:t>
            </a:r>
            <a:r>
              <a:rPr lang="en-US" dirty="0"/>
              <a:t>answer your question</a:t>
            </a:r>
          </a:p>
        </p:txBody>
      </p:sp>
    </p:spTree>
    <p:extLst>
      <p:ext uri="{BB962C8B-B14F-4D97-AF65-F5344CB8AC3E}">
        <p14:creationId xmlns:p14="http://schemas.microsoft.com/office/powerpoint/2010/main" val="29810129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Practices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3492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ALARA</a:t>
            </a:r>
            <a:r>
              <a:rPr lang="en-US" dirty="0"/>
              <a:t> </a:t>
            </a:r>
            <a:r>
              <a:rPr lang="en-US" dirty="0" smtClean="0"/>
              <a:t>Principle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Ionizing radiation dose should be </a:t>
            </a:r>
            <a:r>
              <a:rPr lang="en-US" b="1" dirty="0" smtClean="0">
                <a:solidFill>
                  <a:srgbClr val="008000"/>
                </a:solidFill>
              </a:rPr>
              <a:t>A</a:t>
            </a:r>
            <a:r>
              <a:rPr lang="en-US" dirty="0" smtClean="0"/>
              <a:t>s </a:t>
            </a:r>
            <a:r>
              <a:rPr lang="en-US" b="1" dirty="0" smtClean="0">
                <a:solidFill>
                  <a:srgbClr val="008000"/>
                </a:solidFill>
              </a:rPr>
              <a:t>L</a:t>
            </a:r>
            <a:r>
              <a:rPr lang="en-US" dirty="0" smtClean="0"/>
              <a:t>ow </a:t>
            </a:r>
            <a:r>
              <a:rPr lang="en-US" b="1" dirty="0" smtClean="0">
                <a:solidFill>
                  <a:srgbClr val="008000"/>
                </a:solidFill>
              </a:rPr>
              <a:t>A</a:t>
            </a:r>
            <a:r>
              <a:rPr lang="en-US" dirty="0" smtClean="0"/>
              <a:t>s </a:t>
            </a:r>
            <a:r>
              <a:rPr lang="en-US" b="1" dirty="0" smtClean="0">
                <a:solidFill>
                  <a:srgbClr val="008000"/>
                </a:solidFill>
              </a:rPr>
              <a:t>R</a:t>
            </a:r>
            <a:r>
              <a:rPr lang="en-US" dirty="0" smtClean="0"/>
              <a:t>easonably </a:t>
            </a:r>
            <a:r>
              <a:rPr lang="en-US" b="1" dirty="0" smtClean="0">
                <a:solidFill>
                  <a:srgbClr val="008000"/>
                </a:solidFill>
              </a:rPr>
              <a:t>A</a:t>
            </a:r>
            <a:r>
              <a:rPr lang="en-US" dirty="0" smtClean="0"/>
              <a:t>chievable</a:t>
            </a:r>
            <a:endParaRPr lang="en-US" dirty="0" smtClean="0"/>
          </a:p>
          <a:p>
            <a:r>
              <a:rPr lang="en-US" dirty="0" smtClean="0"/>
              <a:t>Sometimes </a:t>
            </a:r>
            <a:r>
              <a:rPr lang="en-US" i="1" dirty="0" smtClean="0"/>
              <a:t>no ionizing radiation </a:t>
            </a:r>
            <a:r>
              <a:rPr lang="en-US" dirty="0" smtClean="0"/>
              <a:t>may be what is “reasonably </a:t>
            </a:r>
            <a:r>
              <a:rPr lang="en-US" dirty="0" smtClean="0"/>
              <a:t>achievable”</a:t>
            </a:r>
          </a:p>
          <a:p>
            <a:pPr lvl="1"/>
            <a:r>
              <a:rPr lang="en-US" dirty="0" smtClean="0"/>
              <a:t>For </a:t>
            </a:r>
            <a:r>
              <a:rPr lang="en-US" dirty="0" smtClean="0"/>
              <a:t>example, if your clinical question can be answered with an ultrasound instead of a CT, then ultrasound is the better choice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524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2881"/>
            <a:ext cx="8229600" cy="854869"/>
          </a:xfrm>
        </p:spPr>
        <p:txBody>
          <a:bodyPr>
            <a:normAutofit/>
          </a:bodyPr>
          <a:lstStyle/>
          <a:p>
            <a:r>
              <a:rPr lang="en-US" dirty="0" smtClean="0"/>
              <a:t>BEST </a:t>
            </a:r>
            <a:r>
              <a:rPr lang="en-US" dirty="0" smtClean="0"/>
              <a:t>PRACTICES</a:t>
            </a:r>
            <a:endParaRPr lang="en-US" dirty="0">
              <a:solidFill>
                <a:schemeClr val="accent5">
                  <a:lumMod val="9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23950"/>
            <a:ext cx="8839200" cy="3581400"/>
          </a:xfrm>
        </p:spPr>
        <p:txBody>
          <a:bodyPr>
            <a:normAutofit fontScale="92500" lnSpcReduction="10000"/>
          </a:bodyPr>
          <a:lstStyle/>
          <a:p>
            <a:r>
              <a:rPr lang="en-US" sz="3500" dirty="0" smtClean="0"/>
              <a:t>Stay safety-prioritized </a:t>
            </a:r>
          </a:p>
          <a:p>
            <a:r>
              <a:rPr lang="en-US" sz="3500" dirty="0" smtClean="0"/>
              <a:t>Patient-centered</a:t>
            </a:r>
          </a:p>
          <a:p>
            <a:r>
              <a:rPr lang="en-US" sz="3500" dirty="0" smtClean="0"/>
              <a:t>Quality-focused</a:t>
            </a:r>
          </a:p>
          <a:p>
            <a:r>
              <a:rPr lang="en-US" sz="3500" dirty="0" smtClean="0">
                <a:effectLst/>
              </a:rPr>
              <a:t>Don’t order unnecessary studies, particularly studies that use ionizing radiation</a:t>
            </a:r>
            <a:endParaRPr lang="en-US" sz="3500" i="1" dirty="0"/>
          </a:p>
          <a:p>
            <a:pPr lvl="1"/>
            <a:r>
              <a:rPr lang="en-US" dirty="0" smtClean="0"/>
              <a:t>Exam not indicated</a:t>
            </a:r>
          </a:p>
          <a:p>
            <a:pPr lvl="1"/>
            <a:r>
              <a:rPr lang="en-US" dirty="0" smtClean="0"/>
              <a:t>Exam irradiates anatomy that does not need evaluation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0646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1481"/>
            <a:ext cx="8915400" cy="854869"/>
          </a:xfrm>
        </p:spPr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BABYGRAM</a:t>
            </a:r>
            <a:endParaRPr lang="en-US" dirty="0">
              <a:solidFill>
                <a:schemeClr val="accent5">
                  <a:lumMod val="9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4007"/>
            <a:ext cx="8229600" cy="3398044"/>
          </a:xfrm>
        </p:spPr>
        <p:txBody>
          <a:bodyPr/>
          <a:lstStyle/>
          <a:p>
            <a:r>
              <a:rPr lang="en-US" dirty="0" smtClean="0"/>
              <a:t>Babygram ordered when you </a:t>
            </a:r>
            <a:r>
              <a:rPr lang="en-US" i="1" dirty="0" smtClean="0">
                <a:solidFill>
                  <a:srgbClr val="008000"/>
                </a:solidFill>
              </a:rPr>
              <a:t>only need a chest x-ray </a:t>
            </a:r>
            <a:endParaRPr lang="en-US" dirty="0" smtClean="0"/>
          </a:p>
          <a:p>
            <a:r>
              <a:rPr lang="en-US" dirty="0" smtClean="0"/>
              <a:t>Babygram ordered when you </a:t>
            </a:r>
            <a:r>
              <a:rPr lang="en-US" i="1" dirty="0" smtClean="0">
                <a:solidFill>
                  <a:srgbClr val="008000"/>
                </a:solidFill>
              </a:rPr>
              <a:t>only need an abdominal x-ray </a:t>
            </a:r>
            <a:endParaRPr lang="en-US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4009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GONADAL SHIELDS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 </a:t>
            </a:r>
            <a:r>
              <a:rPr lang="en-US" dirty="0" smtClean="0"/>
              <a:t>your radiologists if they using gonadal shields in </a:t>
            </a:r>
            <a:r>
              <a:rPr lang="en-US" i="1" dirty="0" smtClean="0"/>
              <a:t>every</a:t>
            </a:r>
            <a:r>
              <a:rPr lang="en-US" dirty="0" smtClean="0"/>
              <a:t> examination for which they are appropriate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3234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“CONING OUT” </a:t>
            </a:r>
            <a:r>
              <a:rPr lang="en-US" i="1" dirty="0" smtClean="0"/>
              <a:t>(Collimation)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region of gonads, e.g., female pelvis, does </a:t>
            </a:r>
            <a:r>
              <a:rPr lang="en-US" i="1" dirty="0" smtClean="0">
                <a:solidFill>
                  <a:srgbClr val="008000"/>
                </a:solidFill>
              </a:rPr>
              <a:t>not need to be included in study, </a:t>
            </a:r>
            <a:r>
              <a:rPr lang="en-US" dirty="0" smtClean="0"/>
              <a:t>make sure your radiologists/technologists are using gonadal shields and “coning out” the gonads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6241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</a:t>
            </a:r>
            <a:r>
              <a:rPr lang="en-US" dirty="0" smtClean="0"/>
              <a:t>Gently</a:t>
            </a:r>
            <a:r>
              <a:rPr lang="en-US" baseline="30000" dirty="0" smtClean="0"/>
              <a:t>5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http://www.imagegently.org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/>
              <a:t>Campaign to promote radiation safety and awareness in pediatric imaging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611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35" y="164274"/>
            <a:ext cx="8229600" cy="854869"/>
          </a:xfrm>
        </p:spPr>
        <p:txBody>
          <a:bodyPr/>
          <a:lstStyle/>
          <a:p>
            <a:r>
              <a:rPr lang="en-US" dirty="0" smtClean="0">
                <a:effectLst/>
              </a:rPr>
              <a:t>IMAGE GENTLY </a:t>
            </a:r>
            <a:r>
              <a:rPr lang="en-US" dirty="0" smtClean="0">
                <a:effectLst/>
              </a:rPr>
              <a:t>Campaign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5850"/>
            <a:ext cx="8229600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Society for Pediatric Radiology (</a:t>
            </a:r>
            <a:r>
              <a:rPr lang="en-US" dirty="0" smtClean="0"/>
              <a:t>SPR)</a:t>
            </a:r>
          </a:p>
          <a:p>
            <a:r>
              <a:rPr lang="en-US" dirty="0" smtClean="0"/>
              <a:t>Launched </a:t>
            </a:r>
            <a:r>
              <a:rPr lang="en-US" dirty="0" smtClean="0"/>
              <a:t>on </a:t>
            </a:r>
            <a:r>
              <a:rPr lang="en-US" dirty="0" smtClean="0"/>
              <a:t>1/22/2008</a:t>
            </a:r>
            <a:endParaRPr lang="en-US" dirty="0" smtClean="0"/>
          </a:p>
          <a:p>
            <a:r>
              <a:rPr lang="en-US" i="1" dirty="0" smtClean="0"/>
              <a:t>The </a:t>
            </a:r>
            <a:r>
              <a:rPr lang="en-US" i="1" dirty="0" smtClean="0"/>
              <a:t>pledge: </a:t>
            </a:r>
            <a:r>
              <a:rPr lang="en-US" dirty="0" smtClean="0"/>
              <a:t>Taken by &gt;20,000 medical </a:t>
            </a:r>
            <a:r>
              <a:rPr lang="en-US" dirty="0" smtClean="0"/>
              <a:t>professionals</a:t>
            </a:r>
            <a:endParaRPr lang="en-US" dirty="0" smtClean="0"/>
          </a:p>
          <a:p>
            <a:r>
              <a:rPr lang="en-US" dirty="0" smtClean="0"/>
              <a:t>CT protocols have been downloaded </a:t>
            </a:r>
            <a:r>
              <a:rPr lang="en-US" dirty="0"/>
              <a:t>&gt;</a:t>
            </a:r>
            <a:r>
              <a:rPr lang="en-US" dirty="0" smtClean="0"/>
              <a:t>30,000 times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59745" name="Rectangle 1"/>
          <p:cNvSpPr>
            <a:spLocks noChangeArrowheads="1"/>
          </p:cNvSpPr>
          <p:nvPr/>
        </p:nvSpPr>
        <p:spPr bwMode="auto">
          <a:xfrm>
            <a:off x="4571970" y="-286632"/>
            <a:ext cx="65" cy="9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79331" rIns="0" bIns="179331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9751" name="Rectangle 7"/>
          <p:cNvSpPr>
            <a:spLocks noChangeArrowheads="1"/>
          </p:cNvSpPr>
          <p:nvPr/>
        </p:nvSpPr>
        <p:spPr bwMode="auto">
          <a:xfrm>
            <a:off x="0" y="-351771"/>
            <a:ext cx="1723186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133308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                    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1359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My facility uses </a:t>
            </a:r>
            <a:r>
              <a:rPr lang="en-US" sz="3200" dirty="0" smtClean="0">
                <a:solidFill>
                  <a:srgbClr val="00B050"/>
                </a:solidFill>
              </a:rPr>
              <a:t>pediatric-specific </a:t>
            </a:r>
            <a:r>
              <a:rPr lang="en-US" sz="3200" dirty="0" smtClean="0"/>
              <a:t>CT protocols</a:t>
            </a:r>
            <a:endParaRPr lang="en-US" sz="3200" dirty="0"/>
          </a:p>
        </p:txBody>
      </p:sp>
      <p:sp>
        <p:nvSpPr>
          <p:cNvPr id="3" name="TPAnswers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Yes</a:t>
            </a:r>
          </a:p>
          <a:p>
            <a:pPr marL="514350" indent="-514350">
              <a:buFont typeface="Arial" pitchFamily="34" charset="0"/>
              <a:buAutoNum type="alphaUcPeriod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B. No</a:t>
            </a:r>
          </a:p>
          <a:p>
            <a:pPr marL="514350" indent="-514350">
              <a:buFont typeface="Arial" pitchFamily="34" charset="0"/>
              <a:buAutoNum type="alphaUcPeriod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C.</a:t>
            </a:r>
            <a:r>
              <a:rPr lang="en-US" dirty="0"/>
              <a:t> </a:t>
            </a:r>
            <a:r>
              <a:rPr lang="en-US" dirty="0" smtClean="0"/>
              <a:t>Unsure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687772697"/>
              </p:ext>
            </p:extLst>
          </p:nvPr>
        </p:nvGraphicFramePr>
        <p:xfrm>
          <a:off x="3276600" y="1047750"/>
          <a:ext cx="4233612" cy="357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7" name="Chart" r:id="rId7" imgW="4572000" imgH="3857760" progId="MSGraph.Chart.8">
                  <p:embed followColorScheme="full"/>
                </p:oleObj>
              </mc:Choice>
              <mc:Fallback>
                <p:oleObj name="Chart" r:id="rId7" imgW="4572000" imgH="385776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76600" y="1047750"/>
                        <a:ext cx="4233612" cy="3575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671451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00151"/>
            <a:ext cx="8229600" cy="3581399"/>
          </a:xfrm>
        </p:spPr>
        <p:txBody>
          <a:bodyPr>
            <a:normAutofit/>
          </a:bodyPr>
          <a:lstStyle/>
          <a:p>
            <a:r>
              <a:rPr lang="en-US" dirty="0" smtClean="0"/>
              <a:t>Determine appropriate imaging strategies for 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ead trauma </a:t>
            </a:r>
            <a:endParaRPr lang="en-US" dirty="0" smtClean="0"/>
          </a:p>
          <a:p>
            <a:pPr lvl="1"/>
            <a:r>
              <a:rPr lang="en-US" dirty="0"/>
              <a:t>V</a:t>
            </a:r>
            <a:r>
              <a:rPr lang="en-US" dirty="0" smtClean="0"/>
              <a:t>entriculoperitoneal </a:t>
            </a:r>
            <a:r>
              <a:rPr lang="en-US" dirty="0" smtClean="0"/>
              <a:t>(VP) shunt malfunction</a:t>
            </a:r>
          </a:p>
          <a:p>
            <a:pPr lvl="1"/>
            <a:r>
              <a:rPr lang="en-US" dirty="0"/>
              <a:t>V</a:t>
            </a:r>
            <a:r>
              <a:rPr lang="en-US" dirty="0" smtClean="0"/>
              <a:t>omiting </a:t>
            </a:r>
            <a:r>
              <a:rPr lang="en-US" dirty="0" smtClean="0"/>
              <a:t>infants 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ever </a:t>
            </a:r>
            <a:r>
              <a:rPr lang="en-US" dirty="0" smtClean="0"/>
              <a:t>without a </a:t>
            </a:r>
            <a:r>
              <a:rPr lang="en-US" dirty="0" smtClean="0"/>
              <a:t>source</a:t>
            </a:r>
          </a:p>
          <a:p>
            <a:pPr lvl="1"/>
            <a:r>
              <a:rPr lang="en-US" dirty="0" smtClean="0"/>
              <a:t>Abdominal pain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2556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I have heard of the American College of Radiology (ACR)  Appropriateness Criteria</a:t>
            </a:r>
            <a:endParaRPr lang="en-US" sz="3200" dirty="0"/>
          </a:p>
        </p:txBody>
      </p:sp>
      <p:sp>
        <p:nvSpPr>
          <p:cNvPr id="3" name="TPAnswers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Yes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No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31167266"/>
              </p:ext>
            </p:extLst>
          </p:nvPr>
        </p:nvGraphicFramePr>
        <p:xfrm>
          <a:off x="3048000" y="971550"/>
          <a:ext cx="4203700" cy="35497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9" name="Chart" r:id="rId7" imgW="4572000" imgH="3857760" progId="MSGraph.Chart.8">
                  <p:embed followColorScheme="full"/>
                </p:oleObj>
              </mc:Choice>
              <mc:Fallback>
                <p:oleObj name="Chart" r:id="rId7" imgW="4572000" imgH="385776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048000" y="971550"/>
                        <a:ext cx="4203700" cy="35497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29448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 regularly use the ACR Appropriateness Criteria</a:t>
            </a:r>
            <a:endParaRPr lang="en-US" sz="3200" dirty="0"/>
          </a:p>
        </p:txBody>
      </p:sp>
      <p:sp>
        <p:nvSpPr>
          <p:cNvPr id="3" name="TPAnswers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Yes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No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650889099"/>
              </p:ext>
            </p:extLst>
          </p:nvPr>
        </p:nvGraphicFramePr>
        <p:xfrm>
          <a:off x="3200400" y="971550"/>
          <a:ext cx="4203700" cy="354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3" name="Chart" r:id="rId7" imgW="4572000" imgH="3857760" progId="MSGraph.Chart.8">
                  <p:embed followColorScheme="full"/>
                </p:oleObj>
              </mc:Choice>
              <mc:Fallback>
                <p:oleObj name="Chart" r:id="rId7" imgW="4572000" imgH="385776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00400" y="971550"/>
                        <a:ext cx="4203700" cy="3549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857156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1"/>
            <a:ext cx="8229600" cy="85486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Evidence-Based Imaging in Children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5850"/>
            <a:ext cx="8229600" cy="3398044"/>
          </a:xfrm>
        </p:spPr>
        <p:txBody>
          <a:bodyPr>
            <a:normAutofit/>
          </a:bodyPr>
          <a:lstStyle/>
          <a:p>
            <a:r>
              <a:rPr lang="en-US" dirty="0" smtClean="0"/>
              <a:t>The American College of Radiology (ACR) Appropriateness Criteria</a:t>
            </a:r>
          </a:p>
          <a:p>
            <a:r>
              <a:rPr lang="en-US" dirty="0" smtClean="0"/>
              <a:t>Quality </a:t>
            </a:r>
            <a:r>
              <a:rPr lang="en-US" dirty="0"/>
              <a:t>initiative </a:t>
            </a:r>
          </a:p>
          <a:p>
            <a:r>
              <a:rPr lang="en-US" dirty="0"/>
              <a:t>Decision support tool to help you order the right imaging study, </a:t>
            </a:r>
            <a:r>
              <a:rPr lang="en-US" i="1" dirty="0"/>
              <a:t>the first time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965398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4869"/>
          </a:xfrm>
        </p:spPr>
        <p:txBody>
          <a:bodyPr>
            <a:normAutofit/>
          </a:bodyPr>
          <a:lstStyle/>
          <a:p>
            <a:r>
              <a:rPr lang="en-US" dirty="0" smtClean="0"/>
              <a:t>ACR </a:t>
            </a:r>
            <a:r>
              <a:rPr lang="en-US" dirty="0"/>
              <a:t>Appropriateness </a:t>
            </a:r>
            <a:r>
              <a:rPr lang="en-US" dirty="0" smtClean="0"/>
              <a:t>Criteria</a:t>
            </a:r>
            <a:r>
              <a:rPr lang="en-US" baseline="30000" dirty="0"/>
              <a:t>6</a:t>
            </a:r>
            <a:endParaRPr lang="en-US" baseline="300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5850"/>
            <a:ext cx="8229600" cy="339804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 a given clinical scenario, e.g., </a:t>
            </a:r>
            <a:r>
              <a:rPr lang="en-US" dirty="0" smtClean="0"/>
              <a:t>limping child</a:t>
            </a:r>
            <a:endParaRPr lang="en-US" dirty="0" smtClean="0"/>
          </a:p>
          <a:p>
            <a:pPr lvl="1"/>
            <a:r>
              <a:rPr lang="en-US" dirty="0" smtClean="0"/>
              <a:t>Rate the appropriateness of various imaging studies  </a:t>
            </a:r>
          </a:p>
          <a:p>
            <a:pPr lvl="1"/>
            <a:r>
              <a:rPr lang="en-US" dirty="0" smtClean="0"/>
              <a:t>Stratify studies with regard to radiation dose</a:t>
            </a:r>
          </a:p>
          <a:p>
            <a:pPr>
              <a:defRPr/>
            </a:pPr>
            <a:r>
              <a:rPr lang="en-US" dirty="0" smtClean="0"/>
              <a:t>Unfortunately</a:t>
            </a:r>
          </a:p>
          <a:p>
            <a:pPr lvl="1">
              <a:defRPr/>
            </a:pPr>
            <a:r>
              <a:rPr lang="en-US" dirty="0" smtClean="0"/>
              <a:t>No </a:t>
            </a:r>
            <a:r>
              <a:rPr lang="en-US" dirty="0"/>
              <a:t>cost data</a:t>
            </a:r>
          </a:p>
          <a:p>
            <a:pPr lvl="1">
              <a:defRPr/>
            </a:pPr>
            <a:r>
              <a:rPr lang="en-US" dirty="0"/>
              <a:t>No phone </a:t>
            </a:r>
            <a:r>
              <a:rPr lang="en-US" dirty="0" smtClean="0"/>
              <a:t>app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54740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85800" y="57150"/>
            <a:ext cx="7772400" cy="7429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ACR </a:t>
            </a:r>
            <a:r>
              <a:rPr lang="en-US" dirty="0" smtClean="0"/>
              <a:t>Appropriateness </a:t>
            </a:r>
            <a:r>
              <a:rPr lang="en-US" dirty="0" smtClean="0"/>
              <a:t>Criteria</a:t>
            </a:r>
            <a:r>
              <a:rPr lang="en-US" baseline="30000" dirty="0" smtClean="0"/>
              <a:t>6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314325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i="1" dirty="0" smtClean="0"/>
              <a:t>Easy online access</a:t>
            </a:r>
          </a:p>
          <a:p>
            <a:pPr marL="0" indent="0">
              <a:buFontTx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ACR appro… </a:t>
            </a:r>
          </a:p>
          <a:p>
            <a:pPr>
              <a:defRPr/>
            </a:pPr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FontTx/>
              <a:buNone/>
              <a:defRPr/>
            </a:pP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3143250"/>
          </a:xfrm>
        </p:spPr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pic>
        <p:nvPicPr>
          <p:cNvPr id="10246" name="Picture 6" descr="C:\Users\jdi223\AppData\Local\Microsoft\Windows\Temporary Internet Files\Content.Outlook\IXLS54N0\phot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0" t="8010" r="5338" b="4126"/>
          <a:stretch/>
        </p:blipFill>
        <p:spPr bwMode="auto">
          <a:xfrm rot="5400000">
            <a:off x="4743448" y="952504"/>
            <a:ext cx="3371852" cy="344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24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33350"/>
            <a:ext cx="8229600" cy="857250"/>
          </a:xfrm>
        </p:spPr>
        <p:txBody>
          <a:bodyPr>
            <a:normAutofit/>
          </a:bodyPr>
          <a:lstStyle/>
          <a:p>
            <a:r>
              <a:rPr lang="en-US" sz="4000" dirty="0"/>
              <a:t>ACR Appropriateness </a:t>
            </a:r>
            <a:r>
              <a:rPr lang="en-US" sz="4000" dirty="0" smtClean="0"/>
              <a:t>Criteria</a:t>
            </a:r>
            <a:r>
              <a:rPr lang="en-US" sz="4000" baseline="30000" dirty="0" smtClean="0"/>
              <a:t>6</a:t>
            </a:r>
            <a:endParaRPr lang="en-US" sz="40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3314" name="Picture 2" descr="C:\Users\jdi223\AppData\Local\Microsoft\Windows\Temporary Internet Files\Content.Outlook\IXLS54N0\photo (4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" t="29259" r="5278" b="24630"/>
          <a:stretch/>
        </p:blipFill>
        <p:spPr bwMode="auto">
          <a:xfrm>
            <a:off x="533400" y="1352550"/>
            <a:ext cx="8183914" cy="306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57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33750"/>
            <a:ext cx="7772400" cy="1021556"/>
          </a:xfrm>
        </p:spPr>
        <p:txBody>
          <a:bodyPr/>
          <a:lstStyle/>
          <a:p>
            <a:r>
              <a:rPr lang="en-US" dirty="0" smtClean="0"/>
              <a:t>Clinical Cases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42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38150"/>
            <a:ext cx="7772400" cy="1021556"/>
          </a:xfrm>
        </p:spPr>
        <p:txBody>
          <a:bodyPr/>
          <a:lstStyle/>
          <a:p>
            <a:pPr algn="ctr"/>
            <a:r>
              <a:rPr lang="en-US" dirty="0" smtClean="0"/>
              <a:t>The vomickin’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11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Case…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day old male with bilious emesis</a:t>
            </a:r>
          </a:p>
          <a:p>
            <a:r>
              <a:rPr lang="en-US" dirty="0" smtClean="0"/>
              <a:t>NPO</a:t>
            </a:r>
          </a:p>
          <a:p>
            <a:r>
              <a:rPr lang="en-US" dirty="0" smtClean="0"/>
              <a:t>IV started in ED and the PA on duty asks you to admit the child and help with imaging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90922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study would you order fist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KUB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UGI series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Contrast enema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US abdomen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Abdominal CT</a:t>
            </a:r>
            <a:endParaRPr lang="en-US" dirty="0"/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40215093"/>
              </p:ext>
            </p:extLst>
          </p:nvPr>
        </p:nvGraphicFramePr>
        <p:xfrm>
          <a:off x="4508500" y="1282700"/>
          <a:ext cx="4572000" cy="386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1" name="Chart" r:id="rId7" imgW="4572000" imgH="3857760" progId="MSGraph.Chart.8">
                  <p:embed followColorScheme="full"/>
                </p:oleObj>
              </mc:Choice>
              <mc:Fallback>
                <p:oleObj name="Chart" r:id="rId7" imgW="4572000" imgH="385776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08500" y="1282700"/>
                        <a:ext cx="4572000" cy="386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53019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Audience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of you have a </a:t>
            </a:r>
            <a:r>
              <a:rPr lang="en-US" dirty="0" smtClean="0"/>
              <a:t>Turning Point™ </a:t>
            </a:r>
            <a:r>
              <a:rPr lang="en-US" dirty="0" smtClean="0"/>
              <a:t>ARS remote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Makes for interactive presentation</a:t>
            </a:r>
          </a:p>
          <a:p>
            <a:pPr lvl="1"/>
            <a:r>
              <a:rPr lang="en-US" sz="1200" dirty="0" smtClean="0"/>
              <a:t>(so you don’t fall asleep!)</a:t>
            </a:r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dirty="0" smtClean="0"/>
              <a:t>Let’s try it…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41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76200" y="57150"/>
            <a:ext cx="8991600" cy="857250"/>
          </a:xfrm>
        </p:spPr>
        <p:txBody>
          <a:bodyPr>
            <a:normAutofit/>
          </a:bodyPr>
          <a:lstStyle/>
          <a:p>
            <a:r>
              <a:rPr lang="en-US" altLang="en-US" sz="2800" dirty="0" smtClean="0">
                <a:solidFill>
                  <a:srgbClr val="66FFFF"/>
                </a:solidFill>
                <a:latin typeface="Arial" charset="0"/>
                <a:cs typeface="Arial" charset="0"/>
              </a:rPr>
              <a:t>  </a:t>
            </a:r>
            <a:r>
              <a:rPr lang="en-US" altLang="en-US" dirty="0" smtClean="0">
                <a:cs typeface="Arial" charset="0"/>
              </a:rPr>
              <a:t>ACR </a:t>
            </a:r>
            <a:r>
              <a:rPr lang="en-US" altLang="en-US" dirty="0" smtClean="0">
                <a:cs typeface="Arial" charset="0"/>
              </a:rPr>
              <a:t>Appropriateness </a:t>
            </a:r>
            <a:r>
              <a:rPr lang="en-US" altLang="en-US" dirty="0" smtClean="0">
                <a:cs typeface="Arial" charset="0"/>
              </a:rPr>
              <a:t>Criteria</a:t>
            </a:r>
            <a:r>
              <a:rPr lang="en-US" altLang="en-US" baseline="30000" dirty="0">
                <a:cs typeface="Arial" charset="0"/>
              </a:rPr>
              <a:t>7</a:t>
            </a:r>
            <a:endParaRPr lang="en-US" altLang="en-US" baseline="30000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2963419"/>
              </p:ext>
            </p:extLst>
          </p:nvPr>
        </p:nvGraphicFramePr>
        <p:xfrm>
          <a:off x="990600" y="2223445"/>
          <a:ext cx="7523816" cy="2743200"/>
        </p:xfrm>
        <a:graphic>
          <a:graphicData uri="http://schemas.openxmlformats.org/drawingml/2006/table">
            <a:tbl>
              <a:tblPr/>
              <a:tblGrid>
                <a:gridCol w="2453794"/>
                <a:gridCol w="955222"/>
                <a:gridCol w="2991784"/>
                <a:gridCol w="1123016"/>
              </a:tblGrid>
              <a:tr h="494473">
                <a:tc>
                  <a:txBody>
                    <a:bodyPr/>
                    <a:lstStyle/>
                    <a:p>
                      <a:pPr marL="7493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Radiologic Procedure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Rating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marL="8207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Comments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marL="284163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RRL*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E4E4"/>
                    </a:solidFill>
                  </a:tcPr>
                </a:tc>
              </a:tr>
              <a:tr h="624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500"/>
                        </a:lnSpc>
                        <a:spcBef>
                          <a:spcPts val="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X-ray abdomen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500"/>
                        </a:lnSpc>
                        <a:spcBef>
                          <a:spcPts val="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500"/>
                        </a:lnSpc>
                        <a:spcBef>
                          <a:spcPts val="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500"/>
                        </a:lnSpc>
                        <a:spcBef>
                          <a:spcPts val="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500"/>
                        </a:lnSpc>
                        <a:spcBef>
                          <a:spcPts val="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          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4450" marR="0" lvl="0" indent="0" algn="l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Initial x-ray will help determine further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workup strategy.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96863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☢☢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 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94473"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X-ray upper GI series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115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8763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  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☢☢☢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 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91739"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X-ray contrast enema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115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685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☢☢☢☢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37679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6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Rating Scale: 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1,2,3 Usually not appropriate;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4,5,6 May be appropriate;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7,8,9 Usually appropriate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*Relative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228600" marR="0" lvl="0" indent="0" algn="ctr" defTabSz="914400" rtl="0" eaLnBrk="1" fontAlgn="base" latinLnBrk="0" hangingPunct="1">
                        <a:lnSpc>
                          <a:spcPts val="9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Radiation Level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43000" y="666750"/>
            <a:ext cx="6914975" cy="42163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596712" tIns="126960" rIns="596712" bIns="482448" anchor="ctr">
            <a:spAutoFit/>
          </a:bodyPr>
          <a:lstStyle/>
          <a:p>
            <a:pPr>
              <a:tabLst>
                <a:tab pos="1917700" algn="l"/>
              </a:tabLst>
              <a:defRPr/>
            </a:pPr>
            <a:endParaRPr lang="en-US" sz="14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1917700" algn="l"/>
              </a:tabLst>
              <a:defRPr/>
            </a:pPr>
            <a:r>
              <a:rPr lang="en-US" sz="1400" b="1" dirty="0">
                <a:solidFill>
                  <a:srgbClr val="008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ACR Appropriateness Criteria®              Last review date: 2011</a:t>
            </a:r>
          </a:p>
          <a:p>
            <a:pPr>
              <a:tabLst>
                <a:tab pos="1917700" algn="l"/>
              </a:tabLst>
              <a:defRPr/>
            </a:pPr>
            <a:r>
              <a:rPr lang="en-US" sz="1400" b="1" dirty="0">
                <a:solidFill>
                  <a:srgbClr val="3399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</a:t>
            </a:r>
          </a:p>
          <a:p>
            <a:pPr>
              <a:tabLst>
                <a:tab pos="1917700" algn="l"/>
              </a:tabLst>
              <a:defRPr/>
            </a:pPr>
            <a:r>
              <a:rPr lang="en-US" sz="1400" b="1" u="sng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Clinical </a:t>
            </a:r>
            <a:r>
              <a:rPr lang="en-US" sz="1400" b="1" u="sng" dirty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Condition:</a:t>
            </a:r>
            <a:r>
              <a:rPr lang="en-US" sz="1400" b="1" dirty="0">
                <a:solidFill>
                  <a:srgbClr val="3399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en-US" sz="1400" b="1" dirty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Vomiting in Infants Up to 3 Months of Age</a:t>
            </a:r>
            <a:endParaRPr lang="en-US" sz="14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1917700" algn="l"/>
              </a:tabLst>
              <a:defRPr/>
            </a:pPr>
            <a:endParaRPr lang="en-US" sz="1400" b="1" u="sng" dirty="0" smtClean="0">
              <a:solidFill>
                <a:srgbClr val="33CC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tabLst>
                <a:tab pos="1917700" algn="l"/>
              </a:tabLst>
              <a:defRPr/>
            </a:pPr>
            <a:r>
              <a:rPr lang="en-US" sz="1400" b="1" u="sng" dirty="0" smtClean="0">
                <a:solidFill>
                  <a:srgbClr val="008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Variant </a:t>
            </a:r>
            <a:r>
              <a:rPr lang="en-US" sz="1400" b="1" u="sng" dirty="0">
                <a:solidFill>
                  <a:srgbClr val="008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1:</a:t>
            </a:r>
            <a:r>
              <a:rPr lang="en-US" sz="1400" b="1" dirty="0">
                <a:solidFill>
                  <a:srgbClr val="008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	Bilious vomiting in neonate up to 1 week </a:t>
            </a:r>
            <a:r>
              <a:rPr lang="en-US" sz="1400" b="1" dirty="0" smtClean="0">
                <a:solidFill>
                  <a:srgbClr val="008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old</a:t>
            </a:r>
            <a:endParaRPr lang="en-US" sz="1400" b="1" dirty="0">
              <a:solidFill>
                <a:srgbClr val="008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tabLst>
                <a:tab pos="1917700" algn="l"/>
              </a:tabLst>
              <a:defRPr/>
            </a:pPr>
            <a:endParaRPr lang="en-US" sz="1400" b="1" dirty="0">
              <a:solidFill>
                <a:srgbClr val="3399FF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1917700" algn="l"/>
              </a:tabLst>
              <a:defRPr/>
            </a:pPr>
            <a:endParaRPr lang="en-US" sz="1400" b="1" dirty="0">
              <a:solidFill>
                <a:srgbClr val="3399FF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1917700" algn="l"/>
              </a:tabLst>
              <a:defRPr/>
            </a:pPr>
            <a:endParaRPr lang="en-US" sz="1400" b="1" dirty="0">
              <a:solidFill>
                <a:srgbClr val="3399FF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1917700" algn="l"/>
              </a:tabLst>
              <a:defRPr/>
            </a:pPr>
            <a:r>
              <a:rPr lang="en-US" sz="1400" b="1" dirty="0">
                <a:solidFill>
                  <a:srgbClr val="3399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en-US" sz="1400" b="1" dirty="0">
                <a:solidFill>
                  <a:srgbClr val="3399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en-US" sz="1400" b="1" dirty="0">
                <a:solidFill>
                  <a:srgbClr val="3399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sz="1400" b="1" dirty="0">
              <a:solidFill>
                <a:srgbClr val="3399FF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1917700" algn="l"/>
              </a:tabLst>
              <a:defRPr/>
            </a:pPr>
            <a:r>
              <a:rPr lang="en-US" sz="800" b="1" dirty="0">
                <a:solidFill>
                  <a:srgbClr val="9933FF"/>
                </a:solidFill>
                <a:latin typeface="Times New Roman" pitchFamily="18" charset="0"/>
                <a:ea typeface="Times New Roman" pitchFamily="18" charset="0"/>
              </a:rPr>
              <a:t/>
            </a:r>
            <a:br>
              <a:rPr lang="en-US" sz="800" b="1" dirty="0">
                <a:solidFill>
                  <a:srgbClr val="9933FF"/>
                </a:solidFill>
                <a:latin typeface="Times New Roman" pitchFamily="18" charset="0"/>
                <a:ea typeface="Times New Roman" pitchFamily="18" charset="0"/>
              </a:rPr>
            </a:br>
            <a:endParaRPr lang="en-US" sz="600" b="1" dirty="0">
              <a:solidFill>
                <a:srgbClr val="9933FF"/>
              </a:solidFill>
              <a:latin typeface="Times New Roman" pitchFamily="18" charset="0"/>
            </a:endParaRPr>
          </a:p>
          <a:p>
            <a:pPr>
              <a:tabLst>
                <a:tab pos="1917700" algn="l"/>
              </a:tabLst>
              <a:defRPr/>
            </a:pPr>
            <a:endParaRPr lang="en-US" sz="6600" b="1" dirty="0">
              <a:solidFill>
                <a:srgbClr val="9933FF"/>
              </a:solidFill>
              <a:latin typeface="Times New Roman" pitchFamily="18" charset="0"/>
            </a:endParaRPr>
          </a:p>
        </p:txBody>
      </p:sp>
      <p:sp>
        <p:nvSpPr>
          <p:cNvPr id="39971" name="Rectangle 3"/>
          <p:cNvSpPr>
            <a:spLocks noChangeArrowheads="1"/>
          </p:cNvSpPr>
          <p:nvPr/>
        </p:nvSpPr>
        <p:spPr bwMode="auto">
          <a:xfrm>
            <a:off x="1371602" y="2130862"/>
            <a:ext cx="18473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US" altLang="en-US" sz="6600" b="1" dirty="0" smtClean="0">
              <a:solidFill>
                <a:srgbClr val="9933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37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Variant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week old girl with bilious vomiting</a:t>
            </a:r>
          </a:p>
          <a:p>
            <a:r>
              <a:rPr lang="en-US" dirty="0" smtClean="0"/>
              <a:t>NPO</a:t>
            </a:r>
            <a:endParaRPr lang="en-US" dirty="0"/>
          </a:p>
          <a:p>
            <a:r>
              <a:rPr lang="en-US" dirty="0"/>
              <a:t>IV started in ED and the PA on duty asks you to admit the child and help with imaging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81672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study would you order fist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KUB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UGI series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Contrast enema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US abdomen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Abdominal CT</a:t>
            </a:r>
            <a:endParaRPr lang="en-US" dirty="0"/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838591132"/>
              </p:ext>
            </p:extLst>
          </p:nvPr>
        </p:nvGraphicFramePr>
        <p:xfrm>
          <a:off x="4508500" y="1282700"/>
          <a:ext cx="4572000" cy="386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5" name="Chart" r:id="rId7" imgW="4572000" imgH="3857760" progId="MSGraph.Chart.8">
                  <p:embed followColorScheme="full"/>
                </p:oleObj>
              </mc:Choice>
              <mc:Fallback>
                <p:oleObj name="Chart" r:id="rId7" imgW="4572000" imgH="385776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08500" y="1282700"/>
                        <a:ext cx="4572000" cy="386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07467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76200" y="57150"/>
            <a:ext cx="8991600" cy="857250"/>
          </a:xfrm>
        </p:spPr>
        <p:txBody>
          <a:bodyPr>
            <a:normAutofit/>
          </a:bodyPr>
          <a:lstStyle/>
          <a:p>
            <a:r>
              <a:rPr lang="en-US" altLang="en-US" dirty="0" smtClean="0">
                <a:cs typeface="Arial" charset="0"/>
              </a:rPr>
              <a:t>ACR Appropriateness Criteria</a:t>
            </a:r>
            <a:r>
              <a:rPr lang="en-US" altLang="en-US" baseline="30000" dirty="0" smtClean="0">
                <a:cs typeface="Arial" charset="0"/>
              </a:rPr>
              <a:t>7</a:t>
            </a:r>
            <a:endParaRPr lang="en-US" altLang="en-US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2611299"/>
              </p:ext>
            </p:extLst>
          </p:nvPr>
        </p:nvGraphicFramePr>
        <p:xfrm>
          <a:off x="533400" y="1962150"/>
          <a:ext cx="8229600" cy="2990466"/>
        </p:xfrm>
        <a:graphic>
          <a:graphicData uri="http://schemas.openxmlformats.org/drawingml/2006/table">
            <a:tbl>
              <a:tblPr/>
              <a:tblGrid>
                <a:gridCol w="3549580"/>
                <a:gridCol w="881743"/>
                <a:gridCol w="2713055"/>
                <a:gridCol w="1085222"/>
              </a:tblGrid>
              <a:tr h="457200">
                <a:tc>
                  <a:txBody>
                    <a:bodyPr/>
                    <a:lstStyle/>
                    <a:p>
                      <a:pPr marL="7493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Radiologic Procedure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Rating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marL="8207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Comments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marL="284163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RRL*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E4E4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X-ray upper GI series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115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8763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☢☢☢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88759"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X-ray abdomen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115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00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☢☢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20318"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 abdomen (UGI tract)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115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51877"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Tc-99m sulfur colloid reflux scintigraphy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115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8763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☢☢☢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 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20246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6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Rating Scale: 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1,2,3 Usually not appropriate;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4,5,6 May be appropriate;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7,8,9 Usually appropriate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*Relative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28600" marR="0" lvl="0" indent="0" algn="ctr" defTabSz="914400" rtl="0" eaLnBrk="1" fontAlgn="base" latinLnBrk="0" hangingPunct="1">
                        <a:lnSpc>
                          <a:spcPts val="9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Radiation Level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40998" name="Rectangle 2"/>
          <p:cNvSpPr>
            <a:spLocks noChangeArrowheads="1"/>
          </p:cNvSpPr>
          <p:nvPr/>
        </p:nvSpPr>
        <p:spPr bwMode="auto">
          <a:xfrm>
            <a:off x="1371602" y="1858209"/>
            <a:ext cx="18473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6600" b="1" dirty="0" smtClean="0">
              <a:solidFill>
                <a:srgbClr val="9933FF"/>
              </a:solidFill>
              <a:latin typeface="Times New Roman" pitchFamily="18" charset="0"/>
            </a:endParaRPr>
          </a:p>
        </p:txBody>
      </p:sp>
      <p:sp>
        <p:nvSpPr>
          <p:cNvPr id="41001" name="TextBox 6"/>
          <p:cNvSpPr txBox="1">
            <a:spLocks noChangeArrowheads="1"/>
          </p:cNvSpPr>
          <p:nvPr/>
        </p:nvSpPr>
        <p:spPr bwMode="auto">
          <a:xfrm>
            <a:off x="762001" y="1047750"/>
            <a:ext cx="78486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Char char="•"/>
              <a:tabLst>
                <a:tab pos="1917700" algn="l"/>
              </a:tabLst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Char char="–"/>
              <a:tabLst>
                <a:tab pos="1917700" algn="l"/>
              </a:tabLst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tabLst>
                <a:tab pos="1917700" algn="l"/>
              </a:tabLst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Char char="–"/>
              <a:tabLst>
                <a:tab pos="1917700" algn="l"/>
              </a:tabLst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Char char="»"/>
              <a:tabLst>
                <a:tab pos="1917700" algn="l"/>
              </a:tabLst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tabLst>
                <a:tab pos="1917700" algn="l"/>
              </a:tabLs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tabLst>
                <a:tab pos="1917700" algn="l"/>
              </a:tabLs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tabLst>
                <a:tab pos="1917700" algn="l"/>
              </a:tabLs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tabLst>
                <a:tab pos="1917700" algn="l"/>
              </a:tabLs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0"/>
              </a:spcBef>
              <a:buClrTx/>
              <a:buNone/>
            </a:pPr>
            <a:r>
              <a:rPr lang="en-US" sz="1400" b="1" u="sng" dirty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Clinical Condition:</a:t>
            </a:r>
            <a:r>
              <a:rPr lang="en-US" sz="1400" b="1" dirty="0">
                <a:solidFill>
                  <a:srgbClr val="3399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en-US" sz="1400" b="1" dirty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Vomiting in Infants Up to 3 Months of Age</a:t>
            </a:r>
            <a:endParaRPr lang="en-US" sz="14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400" b="1" dirty="0" smtClean="0">
                <a:solidFill>
                  <a:srgbClr val="3399FF"/>
                </a:solidFill>
                <a:latin typeface="Arial" charset="0"/>
                <a:ea typeface="Times New Roman" pitchFamily="18" charset="0"/>
                <a:cs typeface="Arial" charset="0"/>
              </a:rPr>
              <a:t>	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1400" b="1" u="sng" dirty="0" smtClean="0">
                <a:solidFill>
                  <a:srgbClr val="008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Variant 2:</a:t>
            </a:r>
            <a:r>
              <a:rPr lang="en-US" sz="1400" b="1" dirty="0">
                <a:solidFill>
                  <a:srgbClr val="008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	Bilious vomiting in </a:t>
            </a:r>
            <a:r>
              <a:rPr lang="en-US" sz="1400" b="1" dirty="0" smtClean="0">
                <a:solidFill>
                  <a:srgbClr val="008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infant 1 </a:t>
            </a:r>
            <a:r>
              <a:rPr lang="en-US" sz="1400" b="1" dirty="0">
                <a:solidFill>
                  <a:srgbClr val="008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week </a:t>
            </a:r>
            <a:r>
              <a:rPr lang="en-US" sz="1400" b="1" dirty="0" smtClean="0">
                <a:solidFill>
                  <a:srgbClr val="008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old to 3 months old</a:t>
            </a:r>
            <a:endParaRPr lang="en-US" sz="1400" b="1" dirty="0">
              <a:solidFill>
                <a:srgbClr val="008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en-US" altLang="en-US" sz="1400" b="1" dirty="0">
              <a:solidFill>
                <a:srgbClr val="3399FF"/>
              </a:solidFill>
              <a:latin typeface="Arial" charset="0"/>
              <a:ea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99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Just </a:t>
            </a:r>
            <a:r>
              <a:rPr lang="en-US" dirty="0" smtClean="0"/>
              <a:t>Another Fever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76319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13 month old boy</a:t>
            </a:r>
          </a:p>
          <a:p>
            <a:r>
              <a:rPr lang="en-US" dirty="0" smtClean="0"/>
              <a:t>Fever to 40.6</a:t>
            </a:r>
            <a:r>
              <a:rPr lang="en-US" baseline="30000" dirty="0" smtClean="0"/>
              <a:t>o</a:t>
            </a:r>
            <a:r>
              <a:rPr lang="en-US" dirty="0" smtClean="0"/>
              <a:t>C; no respiratory s/s, but dehydrated</a:t>
            </a:r>
          </a:p>
          <a:p>
            <a:r>
              <a:rPr lang="en-US" dirty="0" smtClean="0"/>
              <a:t>ED doc got CBC, BCx; no urine</a:t>
            </a:r>
          </a:p>
          <a:p>
            <a:pPr lvl="1"/>
            <a:r>
              <a:rPr lang="en-US" dirty="0" smtClean="0"/>
              <a:t>WBC=39,342</a:t>
            </a:r>
          </a:p>
          <a:p>
            <a:pPr lvl="1"/>
            <a:r>
              <a:rPr lang="en-US" dirty="0" smtClean="0"/>
              <a:t>He wants to know if you want a CXR before you admit him…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01038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reply…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Yes please!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No thanks.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Why are you asking?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305554157"/>
              </p:ext>
            </p:extLst>
          </p:nvPr>
        </p:nvGraphicFramePr>
        <p:xfrm>
          <a:off x="4508500" y="1282700"/>
          <a:ext cx="4572000" cy="386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1" name="Chart" r:id="rId7" imgW="4572000" imgH="3857760" progId="MSGraph.Chart.8">
                  <p:embed followColorScheme="full"/>
                </p:oleObj>
              </mc:Choice>
              <mc:Fallback>
                <p:oleObj name="Chart" r:id="rId7" imgW="4572000" imgH="385776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08500" y="1282700"/>
                        <a:ext cx="4572000" cy="386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81086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ACR AC-Fever without Source</a:t>
            </a:r>
            <a:r>
              <a:rPr lang="en-US" baseline="30000" dirty="0"/>
              <a:t>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CXR appropriate in kids </a:t>
            </a:r>
          </a:p>
          <a:p>
            <a:pPr lvl="1"/>
            <a:r>
              <a:rPr lang="en-US" dirty="0" smtClean="0"/>
              <a:t>with respiratory s/s </a:t>
            </a:r>
            <a:r>
              <a:rPr lang="en-US" b="1" dirty="0" smtClean="0"/>
              <a:t>OR</a:t>
            </a:r>
          </a:p>
          <a:p>
            <a:pPr lvl="1"/>
            <a:r>
              <a:rPr lang="en-US" dirty="0" smtClean="0"/>
              <a:t>Fever</a:t>
            </a:r>
            <a:r>
              <a:rPr lang="en-US" u="sng" dirty="0" smtClean="0"/>
              <a:t>&gt;</a:t>
            </a:r>
            <a:r>
              <a:rPr lang="en-US" dirty="0" smtClean="0"/>
              <a:t>39</a:t>
            </a:r>
            <a:r>
              <a:rPr lang="en-US" baseline="30000" dirty="0" smtClean="0"/>
              <a:t>o</a:t>
            </a:r>
            <a:r>
              <a:rPr lang="en-US" dirty="0" smtClean="0"/>
              <a:t>C and WBC</a:t>
            </a:r>
            <a:r>
              <a:rPr lang="en-US" u="sng" dirty="0" smtClean="0"/>
              <a:t>&gt;</a:t>
            </a:r>
            <a:r>
              <a:rPr lang="en-US" dirty="0" smtClean="0"/>
              <a:t>20,000</a:t>
            </a:r>
          </a:p>
          <a:p>
            <a:r>
              <a:rPr lang="en-US" dirty="0" smtClean="0"/>
              <a:t>Might be appropriate in kids &lt;1 month old, FUO, neutropenic fever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96228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9550"/>
            <a:ext cx="7772400" cy="1021556"/>
          </a:xfrm>
        </p:spPr>
        <p:txBody>
          <a:bodyPr/>
          <a:lstStyle/>
          <a:p>
            <a:pPr algn="ctr"/>
            <a:r>
              <a:rPr lang="en-US" dirty="0" smtClean="0"/>
              <a:t>Your head has to hurt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981074"/>
            <a:ext cx="3271725" cy="4191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1676400" y="1962150"/>
            <a:ext cx="1828800" cy="685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253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Fantasyland ED…</a:t>
            </a:r>
            <a:r>
              <a:rPr lang="en-US" baseline="30000" dirty="0" smtClean="0"/>
              <a:t>9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Called to help evaluate a 5 year old boy who fell off a 2 foot step ladder and smacked his head</a:t>
            </a:r>
          </a:p>
          <a:p>
            <a:r>
              <a:rPr lang="en-US" dirty="0" smtClean="0"/>
              <a:t>Large hematoma on left superior parietal area</a:t>
            </a:r>
          </a:p>
          <a:p>
            <a:r>
              <a:rPr lang="en-US" dirty="0" smtClean="0"/>
              <a:t>No LOC, normal neuro exam</a:t>
            </a:r>
          </a:p>
          <a:p>
            <a:r>
              <a:rPr lang="en-US" dirty="0" smtClean="0"/>
              <a:t>ED asks you if you want a CT before admitting him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221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228600" y="205979"/>
            <a:ext cx="8763000" cy="857250"/>
          </a:xfrm>
        </p:spPr>
        <p:txBody>
          <a:bodyPr>
            <a:noAutofit/>
          </a:bodyPr>
          <a:lstStyle/>
          <a:p>
            <a:r>
              <a:rPr lang="en-US" sz="3200" dirty="0" smtClean="0"/>
              <a:t>I have 24/7 access to pediatric radiologists (board-certified, fellowship-trained) at my hospital</a:t>
            </a:r>
            <a:endParaRPr lang="en-US" sz="3200" dirty="0"/>
          </a:p>
        </p:txBody>
      </p:sp>
      <p:sp>
        <p:nvSpPr>
          <p:cNvPr id="3" name="TPAnswers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Yes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No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Only </a:t>
            </a:r>
            <a:r>
              <a:rPr lang="en-US" dirty="0"/>
              <a:t>in my </a:t>
            </a:r>
            <a:r>
              <a:rPr lang="en-US" dirty="0" smtClean="0"/>
              <a:t>dreams 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001327707"/>
              </p:ext>
            </p:extLst>
          </p:nvPr>
        </p:nvGraphicFramePr>
        <p:xfrm>
          <a:off x="4419600" y="1123950"/>
          <a:ext cx="4572000" cy="386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" name="Chart" r:id="rId7" imgW="4572000" imgH="3857760" progId="MSGraph.Chart.8">
                  <p:embed followColorScheme="full"/>
                </p:oleObj>
              </mc:Choice>
              <mc:Fallback>
                <p:oleObj name="Chart" r:id="rId7" imgW="4572000" imgH="385776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19600" y="1123950"/>
                        <a:ext cx="4572000" cy="386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01995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reply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7200" y="1200151"/>
            <a:ext cx="5105400" cy="3394472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Yes please!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No thanks.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You mean you didn’t already get the CT?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Why are you asking me?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266489878"/>
              </p:ext>
            </p:extLst>
          </p:nvPr>
        </p:nvGraphicFramePr>
        <p:xfrm>
          <a:off x="4572000" y="895350"/>
          <a:ext cx="4572000" cy="386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3" name="Chart" r:id="rId7" imgW="4572000" imgH="3857760" progId="MSGraph.Chart.8">
                  <p:embed followColorScheme="full"/>
                </p:oleObj>
              </mc:Choice>
              <mc:Fallback>
                <p:oleObj name="Chart" r:id="rId7" imgW="4572000" imgH="385776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72000" y="895350"/>
                        <a:ext cx="4572000" cy="386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4094313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second head kid</a:t>
            </a:r>
            <a:r>
              <a:rPr lang="en-US" baseline="30000" dirty="0" smtClean="0"/>
              <a:t>10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y/o girl with CP and a VP shunt</a:t>
            </a:r>
          </a:p>
          <a:p>
            <a:r>
              <a:rPr lang="en-US" dirty="0" smtClean="0"/>
              <a:t>You are concerned for shunt malfunction</a:t>
            </a:r>
          </a:p>
          <a:p>
            <a:r>
              <a:rPr lang="en-US" dirty="0" smtClean="0"/>
              <a:t>Shunt series radiographs negative</a:t>
            </a:r>
          </a:p>
          <a:p>
            <a:r>
              <a:rPr lang="en-US" dirty="0" smtClean="0"/>
              <a:t>What next?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83907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desire?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7200" y="1200151"/>
            <a:ext cx="4343400" cy="3394472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Ultrasound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Rapid brain MRI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Contrast CT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CT head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628019217"/>
              </p:ext>
            </p:extLst>
          </p:nvPr>
        </p:nvGraphicFramePr>
        <p:xfrm>
          <a:off x="4508500" y="1282700"/>
          <a:ext cx="4572000" cy="386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6" name="Chart" r:id="rId7" imgW="4572000" imgH="3857760" progId="MSGraph.Chart.8">
                  <p:embed followColorScheme="full"/>
                </p:oleObj>
              </mc:Choice>
              <mc:Fallback>
                <p:oleObj name="Chart" r:id="rId7" imgW="4572000" imgH="385776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08500" y="1282700"/>
                        <a:ext cx="4572000" cy="386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62282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reality, I get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7200" y="1200151"/>
            <a:ext cx="4876800" cy="3394472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Ultrasound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Rapid brain MRI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Contrast CT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CT </a:t>
            </a:r>
            <a:r>
              <a:rPr lang="en-US" dirty="0" smtClean="0"/>
              <a:t>head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066133159"/>
              </p:ext>
            </p:extLst>
          </p:nvPr>
        </p:nvGraphicFramePr>
        <p:xfrm>
          <a:off x="4508500" y="1282700"/>
          <a:ext cx="4572000" cy="386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0" name="Chart" r:id="rId7" imgW="4572000" imgH="3857760" progId="MSGraph.Chart.8">
                  <p:embed followColorScheme="full"/>
                </p:oleObj>
              </mc:Choice>
              <mc:Fallback>
                <p:oleObj name="Chart" r:id="rId7" imgW="4572000" imgH="385776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08500" y="1282700"/>
                        <a:ext cx="4572000" cy="386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91172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85751"/>
            <a:ext cx="7772400" cy="1021556"/>
          </a:xfrm>
        </p:spPr>
        <p:txBody>
          <a:bodyPr/>
          <a:lstStyle/>
          <a:p>
            <a:pPr algn="ctr"/>
            <a:r>
              <a:rPr lang="en-US" dirty="0" smtClean="0"/>
              <a:t>Another kid with belly pain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2" t="32527" r="3364" b="1776"/>
          <a:stretch/>
        </p:blipFill>
        <p:spPr bwMode="auto">
          <a:xfrm>
            <a:off x="2514600" y="1047750"/>
            <a:ext cx="4059234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758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C’mon 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We just ask our expert to go to ACR AC webpage and look it up…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78208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Sorry, I got nothin’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Abdominal pain evaluation is highly clinical</a:t>
            </a:r>
          </a:p>
          <a:p>
            <a:r>
              <a:rPr lang="en-US" dirty="0" smtClean="0"/>
              <a:t>No CPG or criteria based yet</a:t>
            </a:r>
          </a:p>
          <a:p>
            <a:r>
              <a:rPr lang="en-US" dirty="0" smtClean="0"/>
              <a:t>Biondi, et al., 2013</a:t>
            </a:r>
            <a:r>
              <a:rPr lang="en-US" baseline="30000" dirty="0" smtClean="0"/>
              <a:t>11</a:t>
            </a:r>
          </a:p>
          <a:p>
            <a:pPr lvl="1"/>
            <a:r>
              <a:rPr lang="en-US" dirty="0" smtClean="0"/>
              <a:t>18% of CT’s necessary; 26% unnecessary but helpful; 57% unnecessary and unhelpful</a:t>
            </a:r>
          </a:p>
          <a:p>
            <a:pPr lvl="1"/>
            <a:r>
              <a:rPr lang="en-US" dirty="0" smtClean="0"/>
              <a:t>Leukocytosis, male gender and peritoneal signs increase yield of 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36072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Abdominal Pain Radiography</a:t>
            </a:r>
            <a:r>
              <a:rPr lang="en-US" baseline="30000" dirty="0" smtClean="0"/>
              <a:t>11-13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ultrasound when you can</a:t>
            </a:r>
          </a:p>
          <a:p>
            <a:r>
              <a:rPr lang="en-US" dirty="0" smtClean="0"/>
              <a:t>If CT necessary, </a:t>
            </a:r>
          </a:p>
          <a:p>
            <a:pPr lvl="1"/>
            <a:r>
              <a:rPr lang="en-US" dirty="0" smtClean="0"/>
              <a:t>make sure to use IV contrast</a:t>
            </a:r>
          </a:p>
          <a:p>
            <a:pPr lvl="2"/>
            <a:r>
              <a:rPr lang="en-US" dirty="0"/>
              <a:t>+</a:t>
            </a:r>
            <a:r>
              <a:rPr lang="en-US" dirty="0" smtClean="0"/>
              <a:t>/- on oral or rectal</a:t>
            </a:r>
          </a:p>
          <a:p>
            <a:pPr lvl="1"/>
            <a:r>
              <a:rPr lang="en-US" dirty="0" smtClean="0"/>
              <a:t>ALARA principle</a:t>
            </a:r>
          </a:p>
          <a:p>
            <a:pPr lvl="1"/>
            <a:r>
              <a:rPr lang="en-US" dirty="0" smtClean="0"/>
              <a:t>Avoid multi-phased scans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88648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71550"/>
            <a:ext cx="8382000" cy="4171950"/>
          </a:xfrm>
        </p:spPr>
        <p:txBody>
          <a:bodyPr>
            <a:normAutofit fontScale="85000" lnSpcReduction="20000"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ea typeface="Calibri"/>
                <a:cs typeface="Times New Roman"/>
              </a:rPr>
              <a:t>1.  Mettler </a:t>
            </a:r>
            <a:r>
              <a:rPr lang="en-US" sz="1600" dirty="0">
                <a:ea typeface="Calibri"/>
                <a:cs typeface="Times New Roman"/>
              </a:rPr>
              <a:t>FA. </a:t>
            </a:r>
            <a:r>
              <a:rPr lang="en-US" sz="1600" i="1" dirty="0">
                <a:ea typeface="Calibri"/>
                <a:cs typeface="Times New Roman"/>
              </a:rPr>
              <a:t>Essentials of radiology.</a:t>
            </a:r>
            <a:r>
              <a:rPr lang="en-US" sz="1600" dirty="0">
                <a:ea typeface="Calibri"/>
                <a:cs typeface="Times New Roman"/>
              </a:rPr>
              <a:t> 3rd ed. Philadelphia: Elsevier/Saunders; 2014.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ea typeface="Calibri"/>
                <a:cs typeface="Times New Roman"/>
              </a:rPr>
              <a:t>2.  Miglioretti </a:t>
            </a:r>
            <a:r>
              <a:rPr lang="en-US" sz="1600" dirty="0">
                <a:ea typeface="Calibri"/>
                <a:cs typeface="Times New Roman"/>
              </a:rPr>
              <a:t>DL, Johnson E, Williams A, et al. The use of computed tomography in pediatrics and the associated </a:t>
            </a:r>
            <a:r>
              <a:rPr lang="en-US" sz="1600" dirty="0" smtClean="0">
                <a:ea typeface="Calibri"/>
                <a:cs typeface="Times New Roman"/>
              </a:rPr>
              <a:t>	radiation  exposure </a:t>
            </a:r>
            <a:r>
              <a:rPr lang="en-US" sz="1600" dirty="0">
                <a:ea typeface="Calibri"/>
                <a:cs typeface="Times New Roman"/>
              </a:rPr>
              <a:t>and estimated cancer risk. </a:t>
            </a:r>
            <a:r>
              <a:rPr lang="en-US" sz="1600" i="1" dirty="0">
                <a:ea typeface="Calibri"/>
                <a:cs typeface="Times New Roman"/>
              </a:rPr>
              <a:t>JAMA pediatrics. </a:t>
            </a:r>
            <a:r>
              <a:rPr lang="en-US" sz="1600" dirty="0">
                <a:ea typeface="Calibri"/>
                <a:cs typeface="Times New Roman"/>
              </a:rPr>
              <a:t>2013;167(8):700-707.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ea typeface="Calibri"/>
                <a:cs typeface="Times New Roman"/>
              </a:rPr>
              <a:t>3.  Liao </a:t>
            </a:r>
            <a:r>
              <a:rPr lang="en-US" sz="1600" dirty="0">
                <a:ea typeface="Calibri"/>
                <a:cs typeface="Times New Roman"/>
              </a:rPr>
              <a:t>YH, Lin CL, Wei CC, et al. Subsequent cancer risk of children receiving post voiding cystourethrography: a </a:t>
            </a:r>
            <a:r>
              <a:rPr lang="en-US" sz="1600" dirty="0" smtClean="0">
                <a:ea typeface="Calibri"/>
                <a:cs typeface="Times New Roman"/>
              </a:rPr>
              <a:t>	nationwide 	population-based </a:t>
            </a:r>
            <a:r>
              <a:rPr lang="en-US" sz="1600" dirty="0">
                <a:ea typeface="Calibri"/>
                <a:cs typeface="Times New Roman"/>
              </a:rPr>
              <a:t>retrospective cohort study. </a:t>
            </a:r>
            <a:r>
              <a:rPr lang="en-US" sz="1600" i="1" dirty="0">
                <a:ea typeface="Calibri"/>
                <a:cs typeface="Times New Roman"/>
              </a:rPr>
              <a:t>Pediatr Nephrol. </a:t>
            </a:r>
            <a:r>
              <a:rPr lang="en-US" sz="1600" dirty="0">
                <a:ea typeface="Calibri"/>
                <a:cs typeface="Times New Roman"/>
              </a:rPr>
              <a:t>2014;29(5):885-891.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ea typeface="Calibri"/>
                <a:cs typeface="Times New Roman"/>
              </a:rPr>
              <a:t>4.  Maul </a:t>
            </a:r>
            <a:r>
              <a:rPr lang="en-US" sz="1600" dirty="0">
                <a:ea typeface="Calibri"/>
                <a:cs typeface="Times New Roman"/>
              </a:rPr>
              <a:t>E. Kentucky Medical Services Foundation </a:t>
            </a:r>
            <a:r>
              <a:rPr lang="en-US" sz="1600" dirty="0" smtClean="0">
                <a:ea typeface="Calibri"/>
                <a:cs typeface="Times New Roman"/>
              </a:rPr>
              <a:t>Financial </a:t>
            </a:r>
            <a:r>
              <a:rPr lang="en-US" sz="1600" dirty="0">
                <a:ea typeface="Calibri"/>
                <a:cs typeface="Times New Roman"/>
              </a:rPr>
              <a:t>Database. KMSF; 2014.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ea typeface="Calibri"/>
                <a:cs typeface="Times New Roman"/>
              </a:rPr>
              <a:t>5.  SPR</a:t>
            </a:r>
            <a:r>
              <a:rPr lang="en-US" sz="1600" dirty="0">
                <a:ea typeface="Calibri"/>
                <a:cs typeface="Times New Roman"/>
              </a:rPr>
              <a:t>. Image Gently. 2014; </a:t>
            </a:r>
            <a:r>
              <a:rPr lang="en-US" sz="1600" u="sng" dirty="0">
                <a:solidFill>
                  <a:srgbClr val="0000FF"/>
                </a:solidFill>
                <a:ea typeface="Calibri"/>
                <a:cs typeface="Times New Roman"/>
                <a:hlinkClick r:id="rId3"/>
              </a:rPr>
              <a:t>http://www.imagegently.org/</a:t>
            </a:r>
            <a:r>
              <a:rPr lang="en-US" sz="1600" dirty="0">
                <a:ea typeface="Calibri"/>
                <a:cs typeface="Times New Roman"/>
              </a:rPr>
              <a:t>, 2014.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ea typeface="Calibri"/>
                <a:cs typeface="Times New Roman"/>
              </a:rPr>
              <a:t>6.  ACR</a:t>
            </a:r>
            <a:r>
              <a:rPr lang="en-US" sz="1600" dirty="0">
                <a:ea typeface="Calibri"/>
                <a:cs typeface="Times New Roman"/>
              </a:rPr>
              <a:t>. American College of Radiology Appropriateness Criteria. 2015; </a:t>
            </a:r>
            <a:r>
              <a:rPr lang="en-US" sz="1600" u="sng" dirty="0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https://acsearch.acr.org/list</a:t>
            </a:r>
            <a:r>
              <a:rPr lang="en-US" sz="1600" dirty="0">
                <a:ea typeface="Calibri"/>
                <a:cs typeface="Times New Roman"/>
              </a:rPr>
              <a:t>. Accessed </a:t>
            </a:r>
            <a:r>
              <a:rPr lang="en-US" sz="1600" dirty="0" smtClean="0">
                <a:ea typeface="Calibri"/>
                <a:cs typeface="Times New Roman"/>
              </a:rPr>
              <a:t>	1/3/2015</a:t>
            </a:r>
            <a:r>
              <a:rPr lang="en-US" sz="1600" dirty="0">
                <a:ea typeface="Calibri"/>
                <a:cs typeface="Times New Roman"/>
              </a:rPr>
              <a:t>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ea typeface="Calibri"/>
                <a:cs typeface="Times New Roman"/>
              </a:rPr>
              <a:t>7.  ACR</a:t>
            </a:r>
            <a:r>
              <a:rPr lang="en-US" sz="1600" dirty="0">
                <a:ea typeface="Calibri"/>
                <a:cs typeface="Times New Roman"/>
              </a:rPr>
              <a:t>. Vomiting in Infants up to 3 Months of Age. </a:t>
            </a:r>
            <a:r>
              <a:rPr lang="en-US" sz="1600" i="1" dirty="0">
                <a:ea typeface="Calibri"/>
                <a:cs typeface="Times New Roman"/>
              </a:rPr>
              <a:t>ACR Appropriateness Criteria</a:t>
            </a:r>
            <a:r>
              <a:rPr lang="en-US" sz="1600" dirty="0">
                <a:ea typeface="Calibri"/>
                <a:cs typeface="Times New Roman"/>
              </a:rPr>
              <a:t> 2011; </a:t>
            </a:r>
            <a:r>
              <a:rPr lang="en-US" sz="1600" dirty="0" smtClean="0">
                <a:ea typeface="Calibri"/>
                <a:cs typeface="Times New Roman"/>
              </a:rPr>
              <a:t>	</a:t>
            </a:r>
            <a:r>
              <a:rPr lang="en-US" sz="1600" u="sng" dirty="0" smtClean="0">
                <a:solidFill>
                  <a:srgbClr val="0000FF"/>
                </a:solidFill>
                <a:ea typeface="Calibri"/>
                <a:cs typeface="Times New Roman"/>
                <a:hlinkClick r:id="rId5"/>
              </a:rPr>
              <a:t>https</a:t>
            </a:r>
            <a:r>
              <a:rPr lang="en-US" sz="1600" u="sng" dirty="0">
                <a:solidFill>
                  <a:srgbClr val="0000FF"/>
                </a:solidFill>
                <a:ea typeface="Calibri"/>
                <a:cs typeface="Times New Roman"/>
                <a:hlinkClick r:id="rId5"/>
              </a:rPr>
              <a:t>://acsearch.acr.org/docs/69445/Narrative/</a:t>
            </a:r>
            <a:r>
              <a:rPr lang="en-US" sz="1600" dirty="0">
                <a:ea typeface="Calibri"/>
                <a:cs typeface="Times New Roman"/>
              </a:rPr>
              <a:t>. Accessed 1/3/2015.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ea typeface="Calibri"/>
                <a:cs typeface="Times New Roman"/>
              </a:rPr>
              <a:t>8.  ACR</a:t>
            </a:r>
            <a:r>
              <a:rPr lang="en-US" sz="1600" dirty="0">
                <a:ea typeface="Calibri"/>
                <a:cs typeface="Times New Roman"/>
              </a:rPr>
              <a:t>. Fever without Source-Child. </a:t>
            </a:r>
            <a:r>
              <a:rPr lang="en-US" sz="1600" i="1" dirty="0">
                <a:ea typeface="Calibri"/>
                <a:cs typeface="Times New Roman"/>
              </a:rPr>
              <a:t>ACR Appropriateness Criteria</a:t>
            </a:r>
            <a:r>
              <a:rPr lang="en-US" sz="1600" dirty="0">
                <a:ea typeface="Calibri"/>
                <a:cs typeface="Times New Roman"/>
              </a:rPr>
              <a:t> 2011; </a:t>
            </a:r>
            <a:r>
              <a:rPr lang="en-US" sz="1600" dirty="0" smtClean="0">
                <a:ea typeface="Calibri"/>
                <a:cs typeface="Times New Roman"/>
              </a:rPr>
              <a:t>	</a:t>
            </a:r>
            <a:r>
              <a:rPr lang="en-US" sz="1600" u="sng" dirty="0" smtClean="0">
                <a:solidFill>
                  <a:srgbClr val="0000FF"/>
                </a:solidFill>
                <a:ea typeface="Calibri"/>
                <a:cs typeface="Times New Roman"/>
                <a:hlinkClick r:id="rId6"/>
              </a:rPr>
              <a:t>https</a:t>
            </a:r>
            <a:r>
              <a:rPr lang="en-US" sz="1600" u="sng" dirty="0">
                <a:solidFill>
                  <a:srgbClr val="0000FF"/>
                </a:solidFill>
                <a:ea typeface="Calibri"/>
                <a:cs typeface="Times New Roman"/>
                <a:hlinkClick r:id="rId6"/>
              </a:rPr>
              <a:t>://acsearch.acr.org/docs/69438/Narrative/</a:t>
            </a:r>
            <a:r>
              <a:rPr lang="en-US" sz="1600" dirty="0">
                <a:ea typeface="Calibri"/>
                <a:cs typeface="Times New Roman"/>
              </a:rPr>
              <a:t>. </a:t>
            </a:r>
            <a:r>
              <a:rPr lang="en-US" sz="1600" dirty="0" smtClean="0">
                <a:ea typeface="Calibri"/>
                <a:cs typeface="Times New Roman"/>
              </a:rPr>
              <a:t>Accessed </a:t>
            </a:r>
            <a:r>
              <a:rPr lang="en-US" sz="1600" dirty="0">
                <a:ea typeface="Calibri"/>
                <a:cs typeface="Times New Roman"/>
              </a:rPr>
              <a:t>1/3/2015.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ea typeface="Calibri"/>
                <a:cs typeface="Times New Roman"/>
              </a:rPr>
              <a:t>9.  ACR</a:t>
            </a:r>
            <a:r>
              <a:rPr lang="en-US" sz="1600" dirty="0">
                <a:ea typeface="Calibri"/>
                <a:cs typeface="Times New Roman"/>
              </a:rPr>
              <a:t>. Head Trauma-Child. </a:t>
            </a:r>
            <a:r>
              <a:rPr lang="en-US" sz="1600" i="1" dirty="0">
                <a:ea typeface="Calibri"/>
                <a:cs typeface="Times New Roman"/>
              </a:rPr>
              <a:t>ACR Appropriateness Criteria</a:t>
            </a:r>
            <a:r>
              <a:rPr lang="en-US" sz="1600" dirty="0">
                <a:ea typeface="Calibri"/>
                <a:cs typeface="Times New Roman"/>
              </a:rPr>
              <a:t> 2014; </a:t>
            </a:r>
            <a:r>
              <a:rPr lang="en-US" sz="1600" dirty="0" smtClean="0">
                <a:ea typeface="Calibri"/>
                <a:cs typeface="Times New Roman"/>
              </a:rPr>
              <a:t>	</a:t>
            </a:r>
            <a:r>
              <a:rPr lang="en-US" sz="1600" u="sng" dirty="0" smtClean="0">
                <a:solidFill>
                  <a:srgbClr val="0000FF"/>
                </a:solidFill>
                <a:ea typeface="Calibri"/>
                <a:cs typeface="Times New Roman"/>
                <a:hlinkClick r:id="rId7"/>
              </a:rPr>
              <a:t>https</a:t>
            </a:r>
            <a:r>
              <a:rPr lang="en-US" sz="1600" u="sng" dirty="0">
                <a:solidFill>
                  <a:srgbClr val="0000FF"/>
                </a:solidFill>
                <a:ea typeface="Calibri"/>
                <a:cs typeface="Times New Roman"/>
                <a:hlinkClick r:id="rId7"/>
              </a:rPr>
              <a:t>://acsearch.acr.org/docs/3083021/Narrative/</a:t>
            </a:r>
            <a:r>
              <a:rPr lang="en-US" sz="1600" dirty="0">
                <a:ea typeface="Calibri"/>
                <a:cs typeface="Times New Roman"/>
              </a:rPr>
              <a:t>. Accessed </a:t>
            </a:r>
            <a:r>
              <a:rPr lang="en-US" sz="1600" dirty="0" smtClean="0">
                <a:ea typeface="Calibri"/>
                <a:cs typeface="Times New Roman"/>
              </a:rPr>
              <a:t>1/3/2015</a:t>
            </a:r>
            <a:r>
              <a:rPr lang="en-US" sz="1600" dirty="0">
                <a:ea typeface="Calibri"/>
                <a:cs typeface="Times New Roman"/>
              </a:rPr>
              <a:t>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ea typeface="Calibri"/>
                <a:cs typeface="Times New Roman"/>
              </a:rPr>
              <a:t>10.  Boyle </a:t>
            </a:r>
            <a:r>
              <a:rPr lang="en-US" sz="1600" dirty="0">
                <a:ea typeface="Calibri"/>
                <a:cs typeface="Times New Roman"/>
              </a:rPr>
              <a:t>TP, Paldino MJ, Kimia AA, et al. Comparison of rapid cranial MRI to CT for ventricular shunt </a:t>
            </a:r>
            <a:r>
              <a:rPr lang="en-US" sz="1600" dirty="0" smtClean="0">
                <a:ea typeface="Calibri"/>
                <a:cs typeface="Times New Roman"/>
              </a:rPr>
              <a:t>	malfunction</a:t>
            </a:r>
            <a:r>
              <a:rPr lang="en-US" sz="1600" dirty="0">
                <a:ea typeface="Calibri"/>
                <a:cs typeface="Times New Roman"/>
              </a:rPr>
              <a:t>. </a:t>
            </a:r>
            <a:r>
              <a:rPr lang="en-US" sz="1600" i="1" dirty="0">
                <a:ea typeface="Calibri"/>
                <a:cs typeface="Times New Roman"/>
              </a:rPr>
              <a:t>Pediatrics. </a:t>
            </a:r>
            <a:r>
              <a:rPr lang="en-US" sz="1600" dirty="0" smtClean="0">
                <a:ea typeface="Calibri"/>
                <a:cs typeface="Times New Roman"/>
              </a:rPr>
              <a:t>2014;134(1</a:t>
            </a:r>
            <a:r>
              <a:rPr lang="en-US" sz="1600" dirty="0">
                <a:ea typeface="Calibri"/>
                <a:cs typeface="Times New Roman"/>
              </a:rPr>
              <a:t>):e47-54.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ea typeface="Calibri"/>
                <a:cs typeface="Times New Roman"/>
              </a:rPr>
              <a:t>11.  Biondi </a:t>
            </a:r>
            <a:r>
              <a:rPr lang="en-US" sz="1600" dirty="0">
                <a:ea typeface="Calibri"/>
                <a:cs typeface="Times New Roman"/>
              </a:rPr>
              <a:t>E, Macduff S, Capucilli P, et al. Using patient characteristics to predict usefulness of abdominal </a:t>
            </a:r>
            <a:r>
              <a:rPr lang="en-US" sz="1600" dirty="0" smtClean="0">
                <a:ea typeface="Calibri"/>
                <a:cs typeface="Times New Roman"/>
              </a:rPr>
              <a:t>	computed tomography in </a:t>
            </a:r>
            <a:r>
              <a:rPr lang="en-US" sz="1600" dirty="0">
                <a:ea typeface="Calibri"/>
                <a:cs typeface="Times New Roman"/>
              </a:rPr>
              <a:t>children. </a:t>
            </a:r>
            <a:r>
              <a:rPr lang="en-US" sz="1600" i="1" dirty="0">
                <a:ea typeface="Calibri"/>
                <a:cs typeface="Times New Roman"/>
              </a:rPr>
              <a:t>Hosp Pediatr. </a:t>
            </a:r>
            <a:r>
              <a:rPr lang="en-US" sz="1600" dirty="0">
                <a:ea typeface="Calibri"/>
                <a:cs typeface="Times New Roman"/>
              </a:rPr>
              <a:t>2013;3(3):226-232.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ea typeface="Calibri"/>
                <a:cs typeface="Times New Roman"/>
              </a:rPr>
              <a:t>12.  Nosek </a:t>
            </a:r>
            <a:r>
              <a:rPr lang="en-US" sz="1600" dirty="0">
                <a:ea typeface="Calibri"/>
                <a:cs typeface="Times New Roman"/>
              </a:rPr>
              <a:t>AE, Hartin CW, Jr., Bass KD, et al. Are facilities following best practices of pediatric abdominal CT scans? </a:t>
            </a:r>
            <a:r>
              <a:rPr lang="en-US" sz="1600" dirty="0" smtClean="0">
                <a:ea typeface="Calibri"/>
                <a:cs typeface="Times New Roman"/>
              </a:rPr>
              <a:t>	</a:t>
            </a:r>
            <a:r>
              <a:rPr lang="en-US" sz="1600" i="1" dirty="0" smtClean="0">
                <a:ea typeface="Calibri"/>
                <a:cs typeface="Times New Roman"/>
              </a:rPr>
              <a:t>J </a:t>
            </a:r>
            <a:r>
              <a:rPr lang="en-US" sz="1600" i="1" dirty="0">
                <a:ea typeface="Calibri"/>
                <a:cs typeface="Times New Roman"/>
              </a:rPr>
              <a:t>Surg Res. </a:t>
            </a:r>
            <a:r>
              <a:rPr lang="en-US" sz="1600" dirty="0" smtClean="0">
                <a:ea typeface="Calibri"/>
                <a:cs typeface="Times New Roman"/>
              </a:rPr>
              <a:t>2013;181(1</a:t>
            </a:r>
            <a:r>
              <a:rPr lang="en-US" sz="1600" dirty="0">
                <a:ea typeface="Calibri"/>
                <a:cs typeface="Times New Roman"/>
              </a:rPr>
              <a:t>):11-15.</a:t>
            </a:r>
          </a:p>
          <a:p>
            <a:pPr marL="0" indent="0">
              <a:buNone/>
            </a:pPr>
            <a:r>
              <a:rPr lang="en-US" sz="1600" dirty="0" smtClean="0">
                <a:ea typeface="Calibri"/>
                <a:cs typeface="Times New Roman"/>
              </a:rPr>
              <a:t>13.  Muratore </a:t>
            </a:r>
            <a:r>
              <a:rPr lang="en-US" sz="1600" dirty="0">
                <a:ea typeface="Calibri"/>
                <a:cs typeface="Times New Roman"/>
              </a:rPr>
              <a:t>CS. Pediatric abdominal CT scans: do it correctly. Better yet, don't do it at all. </a:t>
            </a:r>
            <a:r>
              <a:rPr lang="en-US" sz="1600" i="1" dirty="0">
                <a:ea typeface="Calibri"/>
                <a:cs typeface="Times New Roman"/>
              </a:rPr>
              <a:t>J Surg Res. </a:t>
            </a:r>
            <a:r>
              <a:rPr lang="en-US" sz="1600" i="1" dirty="0" smtClean="0">
                <a:ea typeface="Calibri"/>
                <a:cs typeface="Times New Roman"/>
              </a:rPr>
              <a:t>	</a:t>
            </a:r>
            <a:r>
              <a:rPr lang="en-US" sz="1600" dirty="0" smtClean="0">
                <a:ea typeface="Calibri"/>
                <a:cs typeface="Times New Roman"/>
              </a:rPr>
              <a:t>2013;185(2</a:t>
            </a:r>
            <a:r>
              <a:rPr lang="en-US" sz="1600" dirty="0">
                <a:ea typeface="Calibri"/>
                <a:cs typeface="Times New Roman"/>
              </a:rPr>
              <a:t>):533-534.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1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Changes to Practice</a:t>
            </a:r>
            <a:endParaRPr lang="en-US" dirty="0"/>
          </a:p>
        </p:txBody>
      </p:sp>
      <p:pic>
        <p:nvPicPr>
          <p:cNvPr id="174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10266" y="112858"/>
            <a:ext cx="4228267" cy="5791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4778869"/>
            <a:ext cx="312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www.wordle.com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133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work in a…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152400" y="1200151"/>
            <a:ext cx="6096000" cy="339447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University-based free-standing CH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University-based CH-within-a- hospital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Community hospital with trainees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Community hospital without </a:t>
            </a:r>
            <a:r>
              <a:rPr lang="en-US" dirty="0" smtClean="0"/>
              <a:t>trainees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Other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184821910"/>
              </p:ext>
            </p:extLst>
          </p:nvPr>
        </p:nvGraphicFramePr>
        <p:xfrm>
          <a:off x="5715000" y="1123950"/>
          <a:ext cx="4060658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5" name="Chart" r:id="rId7" imgW="4572000" imgH="3857760" progId="MSGraph.Chart.8">
                  <p:embed followColorScheme="full"/>
                </p:oleObj>
              </mc:Choice>
              <mc:Fallback>
                <p:oleObj name="Chart" r:id="rId7" imgW="4572000" imgH="385776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715000" y="1123950"/>
                        <a:ext cx="4060658" cy="3429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705096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How many years ago did you graduate from  medical school?</a:t>
            </a:r>
            <a:endParaRPr lang="en-US" sz="3200" dirty="0"/>
          </a:p>
        </p:txBody>
      </p:sp>
      <p:sp>
        <p:nvSpPr>
          <p:cNvPr id="3" name="TPAnswers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7200" y="1200151"/>
            <a:ext cx="4191000" cy="3394472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&lt;3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4-6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7-9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10-12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13+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181332731"/>
              </p:ext>
            </p:extLst>
          </p:nvPr>
        </p:nvGraphicFramePr>
        <p:xfrm>
          <a:off x="2971800" y="971550"/>
          <a:ext cx="4572000" cy="386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9" name="Chart" r:id="rId7" imgW="4572000" imgH="3857760" progId="MSGraph.Chart.8">
                  <p:embed followColorScheme="full"/>
                </p:oleObj>
              </mc:Choice>
              <mc:Fallback>
                <p:oleObj name="Chart" r:id="rId7" imgW="4572000" imgH="385776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971800" y="971550"/>
                        <a:ext cx="4572000" cy="386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95603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33750"/>
            <a:ext cx="7772400" cy="1021556"/>
          </a:xfrm>
        </p:spPr>
        <p:txBody>
          <a:bodyPr/>
          <a:lstStyle/>
          <a:p>
            <a:r>
              <a:rPr lang="en-US" dirty="0" smtClean="0"/>
              <a:t>Radiation Safety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68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ASPOLLED" val="B5976F19CEB64C90AE7666B3D189E7AC"/>
  <p:tag name="TPVERSION" val="5"/>
  <p:tag name="TPFULLVERSION" val="5.3.1.3337"/>
  <p:tag name="PPTVERSION" val="14"/>
  <p:tag name="TPOS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5"/>
  <p:tag name="NUMBERFORMAT" val="0"/>
  <p:tag name="LABELFORMAT" val="1"/>
  <p:tag name="COLORTYPE" val="DEFINED"/>
  <p:tag name="DEFINEDCOLORS" val="3,32,10,45,4,33,13,6,9,55,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5AD7011A3CFA4D119062790E1F07A8DD&lt;/guid&gt;&#10;        &lt;description /&gt;&#10;        &lt;date&gt;11/21/2014 9:35:27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F82107D303CE4EE9AC6E74B6692EADB8&lt;/guid&gt;&#10;            &lt;repollguid&gt;2540FF9056194409B5A5BFF1DD6F263C&lt;/repollguid&gt;&#10;            &lt;sourceid&gt;DF16F2B7F37A4F2AB7F5FD6DCCFE781C&lt;/sourceid&gt;&#10;            &lt;questiontext&gt;Why use contrast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280AD3A9E9E2488BA962817C4FDB5A53&lt;/guid&gt;&#10;                    &lt;answertext&gt;The mass is in the lumen&lt;/answertext&gt;&#10;                    &lt;valuetype&gt;0&lt;/valuetype&gt;&#10;                &lt;/answer&gt;&#10;                &lt;answer&gt;&#10;                    &lt;guid&gt;7D67640EC29641E4A1835526979D5480&lt;/guid&gt;&#10;                    &lt;answertext&gt;The mass is in the wall&lt;/answertext&gt;&#10;                    &lt;valuetype&gt;0&lt;/valuetype&gt;&#10;                &lt;/answer&gt;&#10;                &lt;answer&gt;&#10;                    &lt;guid&gt;8A45FC8442D245888536ACB5B6C37556&lt;/guid&gt;&#10;                    &lt;answertext&gt;The mass is behind the wall&lt;/answertext&gt;&#10;                    &lt;valuetype&gt;0&lt;/valuetype&gt;&#10;                &lt;/answer&gt;&#10;                &lt;answer&gt;&#10;                    &lt;guid&gt;B3F968D5FADC425DAA5D5513C853D024&lt;/guid&gt;&#10;                    &lt;answertext&gt;The mass is compressing the lumen&lt;/answertext&gt;&#10;                    &lt;valuetype&gt;0&lt;/valuetype&gt;&#10;                &lt;/answer&gt;&#10;                &lt;answer&gt;&#10;                    &lt;guid&gt;75A0F64538664DA3B2A39E661F130E17&lt;/guid&gt;&#10;                    &lt;answertext&gt;Cannot determine&lt;/answertext&gt;&#10;                    &lt;valuetype&gt;0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5"/>
  <p:tag name="NUMBERFORMAT" val="0"/>
  <p:tag name="LABELFORMAT" val="1"/>
  <p:tag name="COLORTYPE" val="DEFINED"/>
  <p:tag name="DEFINEDCOLORS" val="3,32,10,45,4,33,13,6,9,55,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42A1E5EBDDD34617BC9634AD14E3173A&lt;/guid&gt;&#10;        &lt;description /&gt;&#10;        &lt;date&gt;11/20/2014 7:46:0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9A3E4A9B0D1E4619B652FB51AD3C6956&lt;/guid&gt;&#10;            &lt;repollguid&gt;9E758C52FE4A47A3848E6D15AECE85F8&lt;/repollguid&gt;&#10;            &lt;sourceid&gt;C604321D3DE142B499AF0269B34E02C4&lt;/sourceid&gt;&#10;            &lt;questiontext&gt;My facility uses “child sized” CT protocols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5F490A475AB44D3D937B997BF776FF4A&lt;/guid&gt;&#10;                    &lt;answertext&gt;Yes &lt;/answertext&gt;&#10;                    &lt;valuetype&gt;0&lt;/valuetype&gt;&#10;                &lt;/answer&gt;&#10;                &lt;answer&gt;&#10;                    &lt;guid&gt;CA02F2B99C90443C990C77D90269C46F&lt;/guid&gt;&#10;                    &lt;answertext&gt;No &lt;/answertext&gt;&#10;                    &lt;valuetype&gt;0&lt;/valuetype&gt;&#10;                &lt;/answer&gt;&#10;                &lt;answer&gt;&#10;                    &lt;guid&gt;18F08E6B268243FB82A31478F3E269A6&lt;/guid&gt;&#10;                    &lt;answertext&gt;Unsure&lt;/answertext&gt;&#10;                    &lt;valuetype&gt;0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5"/>
  <p:tag name="NUMBERFORMAT" val="0"/>
  <p:tag name="LABELFORMAT" val="1"/>
  <p:tag name="COLORTYPE" val="DEFINED"/>
  <p:tag name="DEFINEDCOLORS" val="3,32,10,45,4,33,13,6,9,55,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3C969391FD3C411F9E71AC8ADE1F0357&lt;/guid&gt;&#10;        &lt;description /&gt;&#10;        &lt;date&gt;11/20/2014 7:17:1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B87E4024A4343B29638C7021A25B5B7&lt;/guid&gt;&#10;            &lt;repollguid&gt;211FE46775664936B816E18B8A942E6A&lt;/repollguid&gt;&#10;            &lt;sourceid&gt;5C9B363755B14139AD72EC22DB86FB91&lt;/sourceid&gt;&#10;            &lt;questiontext&gt;I have heard of the ACR Appropriateness Criteria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B470C6365E244EA39BFAE0378CB32AD1&lt;/guid&gt;&#10;                    &lt;answertext&gt;Yes &lt;/answertext&gt;&#10;                    &lt;valuetype&gt;0&lt;/valuetype&gt;&#10;                &lt;/answer&gt;&#10;                &lt;answer&gt;&#10;                    &lt;guid&gt;A557F2B885A64CC996EC7A8339A6BDA6&lt;/guid&gt;&#10;                    &lt;answertext&gt;No&lt;/answertext&gt;&#10;                    &lt;valuetype&gt;0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5"/>
  <p:tag name="LABELFORMAT" val="1"/>
  <p:tag name="NUMBERFORMAT" val="0"/>
  <p:tag name="COLORTYPE" val="DEFINED"/>
  <p:tag name="DEFINEDCOLORS" val="3,32,10,45,4,33,13,6,9,55,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FBE12028290941619F0D7AB72E9E8343&lt;/guid&gt;&#10;        &lt;description /&gt;&#10;        &lt;date&gt;11/17/2014 2:15:30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FA98FD38D724654907E101CAF486C02&lt;/guid&gt;&#10;            &lt;repollguid&gt;E464787C014F4CE3A0CC41C87851F6FD&lt;/repollguid&gt;&#10;            &lt;sourceid&gt;1F0B4527AC3749578DAFF8B3760010CB&lt;/sourceid&gt;&#10;            &lt;questiontext&gt;I have 24/7 access to pediatric radiologists (board-certified, fellowship-trained) at my hospital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CE97CD13663E4F989515C9D431D5DE98&lt;/guid&gt;&#10;                    &lt;answertext&gt;Yes&lt;/answertext&gt;&#10;                    &lt;valuetype&gt;0&lt;/valuetype&gt;&#10;                &lt;/answer&gt;&#10;                &lt;answer&gt;&#10;                    &lt;guid&gt;F695DD9E20614041BD0738E102CA2D49&lt;/guid&gt;&#10;                    &lt;answertext&gt;No&lt;/answertext&gt;&#10;                    &lt;valuetype&gt;0&lt;/valuetype&gt;&#10;                &lt;/answer&gt;&#10;                &lt;answer&gt;&#10;                    &lt;guid&gt;53B81D9BC0334110ADCFE9A37795379C&lt;/guid&gt;&#10;                    &lt;answertext&gt;Only in my dreams &lt;/answertext&gt;&#10;                    &lt;valuetype&gt;0&lt;/valuetype&gt;&#10;                &lt;/answer&gt;&#10;            &lt;/answers&gt;&#10;        &lt;/multichoice&gt;&#10;    &lt;/questions&gt;&#10;&lt;/questionlist&gt;"/>
  <p:tag name="RESULTS" val="I have 24/7 access to pediatric radiologists (board-certified, fellowship-trained) at my hospital[;crlf;]30[;]30[;]30[;]False[;]0[;][;crlf;]1.8[;]2[;]0.791622805802528[;]0.626666666666667[;crlf;]13[;]0[;]Yes1[;]Yes[;][;crlf;]10[;]0[;]No2[;]No[;][;crlf;]7[;]0[;]Only in my dreams 3[;]Only in my dreams [;]"/>
  <p:tag name="HASRESULTS" val="True"/>
  <p:tag name="LIVECHARTING" val="False"/>
  <p:tag name="AUTOOPENPOLL" val="True"/>
  <p:tag name="AUTOFORMATCHART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3C969391FD3C411F9E71AC8ADE1F0357&lt;/guid&gt;&#10;        &lt;description /&gt;&#10;        &lt;date&gt;11/20/2014 7:17:1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94696FE09ED6435E8190636B122735E7&lt;/guid&gt;&#10;            &lt;repollguid&gt;211FE46775664936B816E18B8A942E6A&lt;/repollguid&gt;&#10;            &lt;sourceid&gt;5C9B363755B14139AD72EC22DB86FB91&lt;/sourceid&gt;&#10;            &lt;questiontext&gt;I regularly use the ACR Appropriateness Criteria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B470C6365E244EA39BFAE0378CB32AD1&lt;/guid&gt;&#10;                    &lt;answertext&gt;Yes &lt;/answertext&gt;&#10;                    &lt;valuetype&gt;0&lt;/valuetype&gt;&#10;                &lt;/answer&gt;&#10;                &lt;answer&gt;&#10;                    &lt;guid&gt;A557F2B885A64CC996EC7A8339A6BDA6&lt;/guid&gt;&#10;                    &lt;answertext&gt;No&lt;/answertext&gt;&#10;                    &lt;valuetype&gt;0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5"/>
  <p:tag name="LABELFORMAT" val="1"/>
  <p:tag name="NUMBERFORMAT" val="0"/>
  <p:tag name="COLORTYPE" val="DEFINED"/>
  <p:tag name="DEFINEDCOLORS" val="3,32,10,45,4,33,13,6,9,55,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QUESTIONXML" val="﻿&lt;?xml version=&quot;1.0&quot; encoding=&quot;utf-8&quot;?&gt;&#10;&lt;questionlist&gt;&#10;    &lt;properties&gt;&#10;        &lt;guid&gt;020F794D8A064EF9AD0C7404E809FEE0&lt;/guid&gt;&#10;        &lt;description /&gt;&#10;        &lt;date&gt;1/3/2015 8:22:40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21384966453478798F8F0567F1975C4&lt;/guid&gt;&#10;            &lt;repollguid&gt;A936294D410A4F4B9EC24D6DD336B2D9&lt;/repollguid&gt;&#10;            &lt;sourceid&gt;78C8D1AEF9E04002B5C6026D05F8BD0B&lt;/sourceid&gt;&#10;            &lt;questiontext&gt;What study would you order fist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2AB5F441AF3A4EF7AD89075956232168&lt;/guid&gt;&#10;                    &lt;answertext&gt;KUB &lt;/answertext&gt;&#10;                    &lt;valuetype&gt;0&lt;/valuetype&gt;&#10;                &lt;/answer&gt;&#10;                &lt;answer&gt;&#10;                    &lt;guid&gt;8CFF077CD22B42E6B82C00D3A76EFA94&lt;/guid&gt;&#10;                    &lt;answertext&gt;UGI series &lt;/answertext&gt;&#10;                    &lt;valuetype&gt;0&lt;/valuetype&gt;&#10;                &lt;/answer&gt;&#10;                &lt;answer&gt;&#10;                    &lt;guid&gt;73C949D7B04B46C3A1F08CBF16FEF7F6&lt;/guid&gt;&#10;                    &lt;answertext&gt;Contrast enema &lt;/answertext&gt;&#10;                    &lt;valuetype&gt;0&lt;/valuetype&gt;&#10;                &lt;/answer&gt;&#10;                &lt;answer&gt;&#10;                    &lt;guid&gt;F9DBF34A20594248B971CF7D3F88C80F&lt;/guid&gt;&#10;                    &lt;answertext&gt;US abdomen &lt;/answertext&gt;&#10;                    &lt;valuetype&gt;0&lt;/valuetype&gt;&#10;                &lt;/answer&gt;&#10;                &lt;answer&gt;&#10;                    &lt;guid&gt;A8774E64337147E68532B7036216B465&lt;/guid&gt;&#10;                    &lt;answertext&gt;Abdominal CT&lt;/answertext&gt;&#10;                    &lt;valuetype&gt;0&lt;/valuetype&gt;&#10;                &lt;/answer&gt;&#10;            &lt;/answers&gt;&#10;        &lt;/multichoice&gt;&#10;    &lt;/questions&gt;&#10;&lt;/questionlist&gt;"/>
  <p:tag name="TYPE" val="MultiChoiceSlide"/>
  <p:tag name="LIVECHARTING" val="False"/>
  <p:tag name="AUTOOPENPOLL" val="True"/>
  <p:tag name="AUTOFORMATCHART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5"/>
  <p:tag name="COLORTYPE" val="DEFINED"/>
  <p:tag name="DEFINEDCOLORS" val="3,32,10,45,4,33,13,6,9,55,2"/>
  <p:tag name="NUMBERFORMAT" val="0"/>
  <p:tag name="LABELFORMAT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020F794D8A064EF9AD0C7404E809FEE0&lt;/guid&gt;&#10;        &lt;description /&gt;&#10;        &lt;date&gt;1/3/2015 8:22:40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04F68C97BF1470388FFCD6E95D808F3&lt;/guid&gt;&#10;            &lt;repollguid&gt;A936294D410A4F4B9EC24D6DD336B2D9&lt;/repollguid&gt;&#10;            &lt;sourceid&gt;78C8D1AEF9E04002B5C6026D05F8BD0B&lt;/sourceid&gt;&#10;            &lt;questiontext&gt;What study would you order fist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2AB5F441AF3A4EF7AD89075956232168&lt;/guid&gt;&#10;                    &lt;answertext&gt;KUB &lt;/answertext&gt;&#10;                    &lt;valuetype&gt;0&lt;/valuetype&gt;&#10;                &lt;/answer&gt;&#10;                &lt;answer&gt;&#10;                    &lt;guid&gt;8CFF077CD22B42E6B82C00D3A76EFA94&lt;/guid&gt;&#10;                    &lt;answertext&gt;UGI series &lt;/answertext&gt;&#10;                    &lt;valuetype&gt;0&lt;/valuetype&gt;&#10;                &lt;/answer&gt;&#10;                &lt;answer&gt;&#10;                    &lt;guid&gt;73C949D7B04B46C3A1F08CBF16FEF7F6&lt;/guid&gt;&#10;                    &lt;answertext&gt;Contrast enema &lt;/answertext&gt;&#10;                    &lt;valuetype&gt;0&lt;/valuetype&gt;&#10;                &lt;/answer&gt;&#10;                &lt;answer&gt;&#10;                    &lt;guid&gt;F9DBF34A20594248B971CF7D3F88C80F&lt;/guid&gt;&#10;                    &lt;answertext&gt;US abdomen &lt;/answertext&gt;&#10;                    &lt;valuetype&gt;0&lt;/valuetype&gt;&#10;                &lt;/answer&gt;&#10;                &lt;answer&gt;&#10;                    &lt;guid&gt;A8774E64337147E68532B7036216B465&lt;/guid&gt;&#10;                    &lt;answertext&gt;Abdominal CT&lt;/answertext&gt;&#10;                    &lt;valuetype&gt;0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5"/>
  <p:tag name="COLORTYPE" val="DEFINED"/>
  <p:tag name="DEFINEDCOLORS" val="3,32,10,45,4,33,13,6,9,55,2"/>
  <p:tag name="NUMBERFORMAT" val="0"/>
  <p:tag name="LABELFORMAT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QUESTIONXML" val="﻿&lt;?xml version=&quot;1.0&quot; encoding=&quot;utf-8&quot;?&gt;&#10;&lt;questionlist&gt;&#10;    &lt;properties&gt;&#10;        &lt;guid&gt;DB4E38C8199147CC9F877F75F80E53FC&lt;/guid&gt;&#10;        &lt;description /&gt;&#10;        &lt;date&gt;1/3/2015 9:09:56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C93D61D227348D5A6F3BBFD1ABF2D20&lt;/guid&gt;&#10;            &lt;repollguid&gt;CE7B36413C95437199DE2CD7239BCF19&lt;/repollguid&gt;&#10;            &lt;sourceid&gt;FBCC61CB81B940FD9EF7868A4831F7BA&lt;/sourceid&gt;&#10;            &lt;questiontext&gt;You reply…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511A92AF4B7B4D89B4A35660E1641806&lt;/guid&gt;&#10;                    &lt;answertext&gt;Yes please! &lt;/answertext&gt;&#10;                    &lt;valuetype&gt;0&lt;/valuetype&gt;&#10;                &lt;/answer&gt;&#10;                &lt;answer&gt;&#10;                    &lt;guid&gt;94385ACC04684315A66618EB97A1B4C3&lt;/guid&gt;&#10;                    &lt;answertext&gt;No thanks. &lt;/answertext&gt;&#10;                    &lt;valuetype&gt;0&lt;/valuetype&gt;&#10;                &lt;/answer&gt;&#10;                &lt;answer&gt;&#10;                    &lt;guid&gt;27E5E4B3D469429F8131935D56354F70&lt;/guid&gt;&#10;                    &lt;answertext&gt;Why are you asking?&lt;/answertext&gt;&#10;                    &lt;valuetype&gt;0&lt;/valuetype&gt;&#10;                &lt;/answer&gt;&#10;            &lt;/answers&gt;&#10;        &lt;/multichoice&gt;&#10;    &lt;/questions&gt;&#10;&lt;/questionlist&gt;"/>
  <p:tag name="TYPE" val="MultiChoiceSlide"/>
  <p:tag name="LIVECHARTING" val="False"/>
  <p:tag name="AUTOOPENPOLL" val="True"/>
  <p:tag name="AUTOFORMATCHART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5"/>
  <p:tag name="COLORTYPE" val="DEFINED"/>
  <p:tag name="DEFINEDCOLORS" val="3,32,10,45,4,33,13,6,9,55,2"/>
  <p:tag name="NUMBERFORMAT" val="0"/>
  <p:tag name="LABELFORMAT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QUESTIONXML" val="﻿&lt;?xml version=&quot;1.0&quot; encoding=&quot;utf-8&quot;?&gt;&#10;&lt;questionlist&gt;&#10;    &lt;properties&gt;&#10;        &lt;guid&gt;97FAF0A7F12E49EE8DD491E7DCF95DEF&lt;/guid&gt;&#10;        &lt;description /&gt;&#10;        &lt;date&gt;1/3/2015 9:21:03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F14EBB879A22495BA8A8A3F5EAD751EF&lt;/guid&gt;&#10;            &lt;repollguid&gt;88DFEE1BD14F4ACE812DD36989E32198&lt;/repollguid&gt;&#10;            &lt;sourceid&gt;177701EC9CBA4CF78BD8510DAF03FFC7&lt;/sourceid&gt;&#10;            &lt;questiontext&gt;You reply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31DED83D790640758AA6B25348CC3EEA&lt;/guid&gt;&#10;                    &lt;answertext&gt;Yes please! &lt;/answertext&gt;&#10;                    &lt;valuetype&gt;0&lt;/valuetype&gt;&#10;                &lt;/answer&gt;&#10;                &lt;answer&gt;&#10;                    &lt;guid&gt;E5922A63C8064D0DBE63474FC49191FF&lt;/guid&gt;&#10;                    &lt;answertext&gt;No thanks. &lt;/answertext&gt;&#10;                    &lt;valuetype&gt;0&lt;/valuetype&gt;&#10;                &lt;/answer&gt;&#10;                &lt;answer&gt;&#10;                    &lt;guid&gt;839147CF29664977924626C2421EEF4B&lt;/guid&gt;&#10;                    &lt;answertext&gt;You mean you didn’t already get the CT? &lt;/answertext&gt;&#10;                    &lt;valuetype&gt;0&lt;/valuetype&gt;&#10;                &lt;/answer&gt;&#10;                &lt;answer&gt;&#10;                    &lt;guid&gt;EDF6ABDE11B14646A9CA27F620FB0676&lt;/guid&gt;&#10;                    &lt;answertext&gt;Why are you asking me?&lt;/answertext&gt;&#10;                    &lt;valuetype&gt;0&lt;/valuetype&gt;&#10;                &lt;/answer&gt;&#10;            &lt;/answers&gt;&#10;        &lt;/multichoice&gt;&#10;    &lt;/questions&gt;&#10;&lt;/questionlist&gt;"/>
  <p:tag name="TYPE" val="MultiChoiceSlide"/>
  <p:tag name="LIVECHARTING" val="False"/>
  <p:tag name="AUTOOPENPOLL" val="True"/>
  <p:tag name="AUTOFORMATCHART" val="Tru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5"/>
  <p:tag name="COLORTYPE" val="DEFINED"/>
  <p:tag name="DEFINEDCOLORS" val="3,32,10,45,4,33,13,6,9,55,2"/>
  <p:tag name="LABELFORMAT" val="1"/>
  <p:tag name="NUMBERFORMAT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A3EDAB2742B545969C54144F1049A91A&lt;/guid&gt;&#10;        &lt;description /&gt;&#10;        &lt;date&gt;1/3/2015 9:27:35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C04B2517A4B74C939E7E5001817ADF2A&lt;/guid&gt;&#10;            &lt;repollguid&gt;907C8832B46A48EE884FAC66862A3727&lt;/repollguid&gt;&#10;            &lt;sourceid&gt;9781B1C8750F4C3B8531E9905BF56C97&lt;/sourceid&gt;&#10;            &lt;questiontext&gt;You desire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78216FF7E9A949F5A67485C85AF9CBBD&lt;/guid&gt;&#10;                    &lt;answertext&gt;Ultrasound&lt;/answertext&gt;&#10;                    &lt;valuetype&gt;0&lt;/valuetype&gt;&#10;                &lt;/answer&gt;&#10;                &lt;answer&gt;&#10;                    &lt;guid&gt;E217FF4813A741CEB3812A61E7928CFD&lt;/guid&gt;&#10;                    &lt;answertext&gt;Rapid brain MRI&lt;/answertext&gt;&#10;                    &lt;valuetype&gt;0&lt;/valuetype&gt;&#10;                &lt;/answer&gt;&#10;                &lt;answer&gt;&#10;                    &lt;guid&gt;3D1C74E4BDF34F5FBACB472F8FB45C8D&lt;/guid&gt;&#10;                    &lt;answertext&gt;Contrast CT&lt;/answertext&gt;&#10;                    &lt;valuetype&gt;0&lt;/valuetype&gt;&#10;                &lt;/answer&gt;&#10;                &lt;answer&gt;&#10;                    &lt;guid&gt;93E1C1A1E0B24EE483091D5A698621F4&lt;/guid&gt;&#10;                    &lt;answertext&gt;CT head&lt;/answertext&gt;&#10;                    &lt;valuetype&gt;0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5"/>
  <p:tag name="COLORTYPE" val="DEFINED"/>
  <p:tag name="DEFINEDCOLORS" val="3,32,10,45,4,33,13,6,9,55,2"/>
  <p:tag name="NUMBERFORMAT" val="0"/>
  <p:tag name="LABELFORMAT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5ED65135E0AE420EBBBD8A67ED4892F8&lt;/guid&gt;&#10;        &lt;description /&gt;&#10;        &lt;date&gt;1/3/2015 9:28:12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50E170A5575D46689D662387B69C74F3&lt;/guid&gt;&#10;            &lt;repollguid&gt;77F11903406043798EBF50DB854650EA&lt;/repollguid&gt;&#10;            &lt;sourceid&gt;8A1538E7CFD5497083AD8D1228AC1BB9&lt;/sourceid&gt;&#10;            &lt;questiontext&gt;In reality, I get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454C144C05A7455F855A3725531E3086&lt;/guid&gt;&#10;                    &lt;answertext&gt;Ultrasound&lt;/answertext&gt;&#10;                    &lt;valuetype&gt;0&lt;/valuetype&gt;&#10;                &lt;/answer&gt;&#10;                &lt;answer&gt;&#10;                    &lt;guid&gt;708191BDD396439693029792D7C3B2C5&lt;/guid&gt;&#10;                    &lt;answertext&gt;Rapid brain MRI&lt;/answertext&gt;&#10;                    &lt;valuetype&gt;0&lt;/valuetype&gt;&#10;                &lt;/answer&gt;&#10;                &lt;answer&gt;&#10;                    &lt;guid&gt;13C49A5F38834D1493DC8D78F28037A1&lt;/guid&gt;&#10;                    &lt;answertext&gt;Contrast CT&lt;/answertext&gt;&#10;                    &lt;valuetype&gt;0&lt;/valuetype&gt;&#10;                &lt;/answer&gt;&#10;                &lt;answer&gt;&#10;                    &lt;guid&gt;B6BB32D54F944DAE8C28C6AE28B0CAED&lt;/guid&gt;&#10;                    &lt;answertext&gt;CT head&lt;/answertext&gt;&#10;                    &lt;valuetype&gt;0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5"/>
  <p:tag name="LABELFORMAT" val="1"/>
  <p:tag name="NUMBERFORMAT" val="0"/>
  <p:tag name="COLORTYPE" val="DEFINED"/>
  <p:tag name="DEFINEDCOLORS" val="3,32,10,45,4,33,13,6,9,55,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5"/>
  <p:tag name="COLORTYPE" val="DEFINED"/>
  <p:tag name="DEFINEDCOLORS" val="3,32,10,45,4,33,13,6,9,55,2"/>
  <p:tag name="NUMBERFORMAT" val="0"/>
  <p:tag name="LABELFORMAT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RESULTS" val="I work in a…[;crlf;]30[;]30[;]30[;]False[;]0[;][;crlf;]2.66666666666667[;]3[;]1.16428327977153[;]1.35555555555556[;crlf;]7[;]0[;]University-based free-standing CH1[;]University-based free-standing CH[;][;crlf;]6[;]0[;]University-based CH-within-a- hospital2[;]University-based CH-within-a- hospital[;][;crlf;]7[;]0[;]Community hospital with trainees3[;]Community hospital with trainees[;][;crlf;]10[;]0[;]Community hospital without trainees4[;]Community hospital without trainees[;]"/>
  <p:tag name="HASRESULTS" val="True"/>
  <p:tag name="TPQUESTIONXML" val="﻿&lt;?xml version=&quot;1.0&quot; encoding=&quot;utf-8&quot;?&gt;&#10;&lt;questionlist&gt;&#10;    &lt;properties&gt;&#10;        &lt;guid&gt;7894E227076F4B7CB42DDF196F3DA127&lt;/guid&gt;&#10;        &lt;description /&gt;&#10;        &lt;date&gt;11/18/2014 7:39:02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F0B9194D84DD40208010E747A8CA8B6C&lt;/guid&gt;&#10;            &lt;repollguid&gt;CA76B594536646F3A5495ED834EA0C19&lt;/repollguid&gt;&#10;            &lt;sourceid&gt;C7EC9FDCB7BA4AAD8C297ACDBC3A7352&lt;/sourceid&gt;&#10;            &lt;questiontext&gt;I work in a…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7897EA57EBBB4C67BDE75BDC6DD3AFD7&lt;/guid&gt;&#10;                    &lt;answertext&gt;University-based free-standing CH&lt;/answertext&gt;&#10;                    &lt;valuetype&gt;0&lt;/valuetype&gt;&#10;                &lt;/answer&gt;&#10;                &lt;answer&gt;&#10;                    &lt;guid&gt;B67AA0ADE75B4DC6AB868D4536830A37&lt;/guid&gt;&#10;                    &lt;answertext&gt;University-based CH-within-a- hospital&lt;/answertext&gt;&#10;                    &lt;valuetype&gt;0&lt;/valuetype&gt;&#10;                &lt;/answer&gt;&#10;                &lt;answer&gt;&#10;                    &lt;guid&gt;8EE2CD84F46F4E66B6270B216F3EA1D6&lt;/guid&gt;&#10;                    &lt;answertext&gt;Community hospital with trainees&lt;/answertext&gt;&#10;                    &lt;valuetype&gt;0&lt;/valuetype&gt;&#10;                &lt;/answer&gt;&#10;                &lt;answer&gt;&#10;                    &lt;guid&gt;1D9FD0B36D844B87B58E4D2A29CB93A6&lt;/guid&gt;&#10;                    &lt;answertext&gt;Community hospital without trainees&lt;/answertext&gt;&#10;                    &lt;valuetype&gt;0&lt;/valuetype&gt;&#10;                &lt;/answer&gt;&#10;                &lt;answer&gt;&#10;                    &lt;guid&gt;0F0CCB243D3D47109D3702CF40E55C8D&lt;/guid&gt;&#10;                    &lt;answertext&gt;Other&lt;/answertext&gt;&#10;                    &lt;valuetype&gt;0&lt;/valuetype&gt;&#10;                &lt;/answer&gt;&#10;            &lt;/answers&gt;&#10;        &lt;/multichoice&gt;&#10;    &lt;/questions&gt;&#10;&lt;/questionlist&gt;"/>
  <p:tag name="LIVECHARTING" val="False"/>
  <p:tag name="AUTOOPENPOLL" val="True"/>
  <p:tag name="AUTOFORMATCHART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5"/>
  <p:tag name="NUMBERFORMAT" val="0"/>
  <p:tag name="LABELFORMAT" val="1"/>
  <p:tag name="COLORTYPE" val="DEFINED"/>
  <p:tag name="DEFINEDCOLORS" val="3,32,10,45,4,33,13,6,9,55,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413E84CDBE5B427B9CE9C4E92FE5D83E&lt;/guid&gt;&#10;        &lt;description /&gt;&#10;        &lt;date&gt;11/18/2014 7:40:3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476E244C79C24991893EC10BABA23BC9&lt;/guid&gt;&#10;            &lt;repollguid&gt;5B144E66048F4345A58D933A952EA834&lt;/repollguid&gt;&#10;            &lt;sourceid&gt;77004EB8C1C547DE87EB5F8CEBCEE963&lt;/sourceid&gt;&#10;            &lt;questiontext&gt;How many years ago did you graduate from  medical school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63DA4E44B6EF445EB7C1642DB1934CC2&lt;/guid&gt;&#10;                    &lt;answertext&gt;&amp;lt;3&lt;/answertext&gt;&#10;                    &lt;valuetype&gt;0&lt;/valuetype&gt;&#10;                &lt;/answer&gt;&#10;                &lt;answer&gt;&#10;                    &lt;guid&gt;E4F9EF318F6D4CB2ABBE035842E3CCA0&lt;/guid&gt;&#10;                    &lt;answertext&gt;4-6&lt;/answertext&gt;&#10;                    &lt;valuetype&gt;0&lt;/valuetype&gt;&#10;                &lt;/answer&gt;&#10;                &lt;answer&gt;&#10;                    &lt;guid&gt;AFAA35F3978647DBA7C22CDAA433808A&lt;/guid&gt;&#10;                    &lt;answertext&gt;7-9&lt;/answertext&gt;&#10;                    &lt;valuetype&gt;0&lt;/valuetype&gt;&#10;                &lt;/answer&gt;&#10;                &lt;answer&gt;&#10;                    &lt;guid&gt;72F3F6A4D4D84845B0035A8D61DCA048&lt;/guid&gt;&#10;                    &lt;answertext&gt;10-12&lt;/answertext&gt;&#10;                    &lt;valuetype&gt;0&lt;/valuetype&gt;&#10;                &lt;/answer&gt;&#10;                &lt;answer&gt;&#10;                    &lt;guid&gt;A6957353073A44BA8AC8179A0F77645C&lt;/guid&gt;&#10;                    &lt;answertext&gt;13+&lt;/answertext&gt;&#10;                    &lt;valuetype&gt;0&lt;/valuetype&gt;&#10;                &lt;/answer&gt;&#10;            &lt;/answers&gt;&#10;        &lt;/multichoice&gt;&#10;    &lt;/questions&gt;&#10;&lt;/questionlist&gt;"/>
  <p:tag name="RESULTS" val="How many years ago did you graduate from  medical school?[;crlf;]30[;]30[;]30[;]False[;]0[;][;crlf;]2.66666666666667[;]2[;]1.46818103636968[;]2.15555555555556[;crlf;]9[;]0[;]&lt;31[;]&lt;3[;][;crlf;]7[;]0[;]4-62[;]4-6[;][;crlf;]4[;]0[;]7-93[;]7-9[;][;crlf;]5[;]0[;]10-124[;]10-12[;][;crlf;]5[;]0[;]13+5[;]13+[;]"/>
  <p:tag name="HASRESULTS" val="True"/>
  <p:tag name="LIVECHARTING" val="False"/>
  <p:tag name="AUTOOPENPOLL" val="True"/>
  <p:tag name="AUTOFORMATCHART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7058</TotalTime>
  <Words>2674</Words>
  <Application>Microsoft Office PowerPoint</Application>
  <PresentationFormat>On-screen Show (16:9)</PresentationFormat>
  <Paragraphs>677</Paragraphs>
  <Slides>69</Slides>
  <Notes>69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69</vt:i4>
      </vt:variant>
    </vt:vector>
  </HeadingPairs>
  <TitlesOfParts>
    <vt:vector size="72" baseType="lpstr">
      <vt:lpstr>Office Theme</vt:lpstr>
      <vt:lpstr>Microsoft Graph Chart</vt:lpstr>
      <vt:lpstr>Chart</vt:lpstr>
      <vt:lpstr>Getting the Right Radiology Study the First Time Evidence-Based Imaging for Pediatric Hospitalists</vt:lpstr>
      <vt:lpstr>Disclosures</vt:lpstr>
      <vt:lpstr>Objectives</vt:lpstr>
      <vt:lpstr>Objectives</vt:lpstr>
      <vt:lpstr>Audience Response</vt:lpstr>
      <vt:lpstr>I have 24/7 access to pediatric radiologists (board-certified, fellowship-trained) at my hospital</vt:lpstr>
      <vt:lpstr>I work in a…</vt:lpstr>
      <vt:lpstr>How many years ago did you graduate from  medical school?</vt:lpstr>
      <vt:lpstr>Radiation Safety</vt:lpstr>
      <vt:lpstr>Not a Physics Lecture!!!</vt:lpstr>
      <vt:lpstr>Radiation Dosing1</vt:lpstr>
      <vt:lpstr>So what’s the big deal?</vt:lpstr>
      <vt:lpstr>Epidemiologic Risks and the Risks of Epidemiology</vt:lpstr>
      <vt:lpstr>CT-specific data2</vt:lpstr>
      <vt:lpstr>Ionizing Radiation and Cancer</vt:lpstr>
      <vt:lpstr>Consider this, for example3</vt:lpstr>
      <vt:lpstr>Pediatr Nephrol (2014) 29:885–891</vt:lpstr>
      <vt:lpstr>Results3</vt:lpstr>
      <vt:lpstr>Results3</vt:lpstr>
      <vt:lpstr>Results3</vt:lpstr>
      <vt:lpstr>Conclusion3</vt:lpstr>
      <vt:lpstr>Limitations3</vt:lpstr>
      <vt:lpstr>Bottom Line…</vt:lpstr>
      <vt:lpstr>  Relative Co$t$ of Imaging Studies  </vt:lpstr>
      <vt:lpstr>Cost of Imaging Studies1,4</vt:lpstr>
      <vt:lpstr>The Dreaded issue of contrast</vt:lpstr>
      <vt:lpstr>Why use contrast?</vt:lpstr>
      <vt:lpstr>Why use contrast?</vt:lpstr>
      <vt:lpstr>Oral Contrast When NOT to use Barium</vt:lpstr>
      <vt:lpstr>Contrast or not to contrast…  that is the question…</vt:lpstr>
      <vt:lpstr>Best Practices</vt:lpstr>
      <vt:lpstr>ALARA Principle</vt:lpstr>
      <vt:lpstr>BEST PRACTICES</vt:lpstr>
      <vt:lpstr>BABYGRAM</vt:lpstr>
      <vt:lpstr>GONADAL SHIELDS</vt:lpstr>
      <vt:lpstr>“CONING OUT” (Collimation)</vt:lpstr>
      <vt:lpstr>Image Gently5</vt:lpstr>
      <vt:lpstr>IMAGE GENTLY Campaign</vt:lpstr>
      <vt:lpstr>My facility uses pediatric-specific CT protocols</vt:lpstr>
      <vt:lpstr>I have heard of the American College of Radiology (ACR)  Appropriateness Criteria</vt:lpstr>
      <vt:lpstr>I regularly use the ACR Appropriateness Criteria</vt:lpstr>
      <vt:lpstr>Evidence-Based Imaging in Children</vt:lpstr>
      <vt:lpstr>ACR Appropriateness Criteria6</vt:lpstr>
      <vt:lpstr>ACR Appropriateness Criteria6</vt:lpstr>
      <vt:lpstr>ACR Appropriateness Criteria6</vt:lpstr>
      <vt:lpstr>Clinical Cases</vt:lpstr>
      <vt:lpstr>The vomickin’</vt:lpstr>
      <vt:lpstr>The Case…</vt:lpstr>
      <vt:lpstr>What study would you order fist</vt:lpstr>
      <vt:lpstr>  ACR Appropriateness Criteria7</vt:lpstr>
      <vt:lpstr>Case Variant #2</vt:lpstr>
      <vt:lpstr>What study would you order fist</vt:lpstr>
      <vt:lpstr>ACR Appropriateness Criteria7</vt:lpstr>
      <vt:lpstr>Just Another Fever</vt:lpstr>
      <vt:lpstr>The kid</vt:lpstr>
      <vt:lpstr>You reply…</vt:lpstr>
      <vt:lpstr>ACR AC-Fever without Source8</vt:lpstr>
      <vt:lpstr>Your head has to hurt</vt:lpstr>
      <vt:lpstr>In the Fantasyland ED…9</vt:lpstr>
      <vt:lpstr>You reply</vt:lpstr>
      <vt:lpstr>A second head kid10</vt:lpstr>
      <vt:lpstr>You desire?</vt:lpstr>
      <vt:lpstr>In reality, I get</vt:lpstr>
      <vt:lpstr>Another kid with belly pain</vt:lpstr>
      <vt:lpstr>C’mon Man</vt:lpstr>
      <vt:lpstr>Sorry, I got nothin’</vt:lpstr>
      <vt:lpstr>Abdominal Pain Radiography11-13</vt:lpstr>
      <vt:lpstr>References</vt:lpstr>
      <vt:lpstr>Changes to Practice</vt:lpstr>
    </vt:vector>
  </TitlesOfParts>
  <Company>MCIS University of Kentucky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ecmaul2</dc:creator>
  <cp:lastModifiedBy>Maul, Erich</cp:lastModifiedBy>
  <cp:revision>230</cp:revision>
  <cp:lastPrinted>2013-07-09T02:54:02Z</cp:lastPrinted>
  <dcterms:created xsi:type="dcterms:W3CDTF">2008-05-07T14:54:42Z</dcterms:created>
  <dcterms:modified xsi:type="dcterms:W3CDTF">2015-01-04T05:06:10Z</dcterms:modified>
</cp:coreProperties>
</file>