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60"/>
  </p:notesMasterIdLst>
  <p:handoutMasterIdLst>
    <p:handoutMasterId r:id="rId61"/>
  </p:handoutMasterIdLst>
  <p:sldIdLst>
    <p:sldId id="256" r:id="rId2"/>
    <p:sldId id="331" r:id="rId3"/>
    <p:sldId id="257" r:id="rId4"/>
    <p:sldId id="258" r:id="rId5"/>
    <p:sldId id="279" r:id="rId6"/>
    <p:sldId id="264" r:id="rId7"/>
    <p:sldId id="282" r:id="rId8"/>
    <p:sldId id="265" r:id="rId9"/>
    <p:sldId id="259" r:id="rId10"/>
    <p:sldId id="260" r:id="rId11"/>
    <p:sldId id="261" r:id="rId12"/>
    <p:sldId id="262" r:id="rId13"/>
    <p:sldId id="269" r:id="rId14"/>
    <p:sldId id="296" r:id="rId15"/>
    <p:sldId id="277" r:id="rId16"/>
    <p:sldId id="295" r:id="rId17"/>
    <p:sldId id="280" r:id="rId18"/>
    <p:sldId id="329" r:id="rId19"/>
    <p:sldId id="281" r:id="rId20"/>
    <p:sldId id="283" r:id="rId21"/>
    <p:sldId id="284" r:id="rId22"/>
    <p:sldId id="286" r:id="rId23"/>
    <p:sldId id="285" r:id="rId24"/>
    <p:sldId id="287" r:id="rId25"/>
    <p:sldId id="289" r:id="rId26"/>
    <p:sldId id="290" r:id="rId27"/>
    <p:sldId id="332" r:id="rId28"/>
    <p:sldId id="291" r:id="rId29"/>
    <p:sldId id="292" r:id="rId30"/>
    <p:sldId id="293" r:id="rId31"/>
    <p:sldId id="294" r:id="rId32"/>
    <p:sldId id="309" r:id="rId33"/>
    <p:sldId id="310" r:id="rId34"/>
    <p:sldId id="318" r:id="rId35"/>
    <p:sldId id="311" r:id="rId36"/>
    <p:sldId id="312" r:id="rId37"/>
    <p:sldId id="319" r:id="rId38"/>
    <p:sldId id="317" r:id="rId39"/>
    <p:sldId id="315" r:id="rId40"/>
    <p:sldId id="320" r:id="rId41"/>
    <p:sldId id="322" r:id="rId42"/>
    <p:sldId id="321" r:id="rId43"/>
    <p:sldId id="323" r:id="rId44"/>
    <p:sldId id="314" r:id="rId45"/>
    <p:sldId id="330" r:id="rId46"/>
    <p:sldId id="298" r:id="rId47"/>
    <p:sldId id="299" r:id="rId48"/>
    <p:sldId id="301" r:id="rId49"/>
    <p:sldId id="302" r:id="rId50"/>
    <p:sldId id="303" r:id="rId51"/>
    <p:sldId id="304" r:id="rId52"/>
    <p:sldId id="306" r:id="rId53"/>
    <p:sldId id="307" r:id="rId54"/>
    <p:sldId id="308" r:id="rId55"/>
    <p:sldId id="324" r:id="rId56"/>
    <p:sldId id="326" r:id="rId57"/>
    <p:sldId id="327" r:id="rId58"/>
    <p:sldId id="328" r:id="rId5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86" autoAdjust="0"/>
  </p:normalViewPr>
  <p:slideViewPr>
    <p:cSldViewPr>
      <p:cViewPr varScale="1">
        <p:scale>
          <a:sx n="128" d="100"/>
          <a:sy n="128" d="100"/>
        </p:scale>
        <p:origin x="-105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684"/>
    </p:cViewPr>
  </p:sorterViewPr>
  <p:notesViewPr>
    <p:cSldViewPr>
      <p:cViewPr varScale="1">
        <p:scale>
          <a:sx n="81" d="100"/>
          <a:sy n="81" d="100"/>
        </p:scale>
        <p:origin x="-38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10FEBB4D-1B8C-45A4-AE8E-2DC3D95A388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970734" y="1"/>
            <a:ext cx="3038145" cy="464205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DB1F4FE2-4164-4E0F-A58F-BD9D3C18510A}" type="datetimeFigureOut">
              <a:rPr lang="en-US" smtClean="0"/>
              <a:t>1/11/2015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601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8500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fld id="{A5E52F82-F60E-46AC-8E91-D332AE92C4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1175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28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90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934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152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43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36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52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937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8059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18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13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403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327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189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459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20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61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011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76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601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31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8500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02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055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93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174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133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783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2881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4250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239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996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020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45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422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355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546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2189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2668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3234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5146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3CC62F-F056-4CAF-BE2A-3ACCADA19020}" type="slidenum">
              <a:rPr lang="en-US"/>
              <a:pPr/>
              <a:t>46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Normal for age</a:t>
            </a:r>
          </a:p>
          <a:p>
            <a:r>
              <a:rPr lang="en-US"/>
              <a:t>NSR, 140</a:t>
            </a:r>
          </a:p>
          <a:p>
            <a:r>
              <a:rPr lang="en-US"/>
              <a:t>QRS +120</a:t>
            </a:r>
          </a:p>
          <a:p>
            <a:r>
              <a:rPr lang="en-US"/>
              <a:t>Pure R wave in V1</a:t>
            </a:r>
          </a:p>
          <a:p>
            <a:r>
              <a:rPr lang="en-US"/>
              <a:t>S in V6=5mm</a:t>
            </a:r>
          </a:p>
          <a:p>
            <a:r>
              <a:rPr lang="en-US"/>
              <a:t>RV predominance of forces; upright T wave in V1 is normal up to dol 7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0193B-726E-49D9-AA66-38121BE2245E}" type="slidenum">
              <a:rPr lang="en-US"/>
              <a:pPr/>
              <a:t>47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Normal for age</a:t>
            </a:r>
          </a:p>
          <a:p>
            <a:r>
              <a:rPr lang="en-US" dirty="0"/>
              <a:t>NSR; QRS +30, </a:t>
            </a:r>
            <a:r>
              <a:rPr lang="en-US" dirty="0" err="1"/>
              <a:t>Rsr</a:t>
            </a:r>
            <a:r>
              <a:rPr lang="en-US" dirty="0"/>
              <a:t>’ pattern in V1(</a:t>
            </a:r>
            <a:r>
              <a:rPr lang="en-US" dirty="0" err="1"/>
              <a:t>nl</a:t>
            </a:r>
            <a:r>
              <a:rPr lang="en-US" dirty="0"/>
              <a:t> variant); S in V6 =3mm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FC9156-5893-44E2-8021-EA2A7675E19A}" type="slidenum">
              <a:rPr lang="en-US"/>
              <a:pPr/>
              <a:t>48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Sinus arrhythmia</a:t>
            </a:r>
          </a:p>
          <a:p>
            <a:r>
              <a:rPr lang="en-US"/>
              <a:t>HR speeds up with inspiration and decreases with expiration (Can you describe the physiology?)</a:t>
            </a:r>
          </a:p>
          <a:p>
            <a:r>
              <a:rPr lang="en-US"/>
              <a:t>P before every QRS, nml PR interval, normal P wave axis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2722C-793B-42D0-94FD-449EF3FBFEF8}" type="slidenum">
              <a:rPr lang="en-US"/>
              <a:pPr/>
              <a:t>49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Wandering atrial pacemaker</a:t>
            </a:r>
          </a:p>
          <a:p>
            <a:r>
              <a:rPr lang="en-US"/>
              <a:t>The location of the artial pacer is different throughout the strip</a:t>
            </a:r>
          </a:p>
          <a:p>
            <a:r>
              <a:rPr lang="en-US"/>
              <a:t>First 10 complexes are sinus, complex 11 is junctional or left atrial (LA), 12-17 have inverted P waves, suggesting LA origin of impulse</a:t>
            </a:r>
          </a:p>
          <a:p>
            <a:r>
              <a:rPr lang="en-US"/>
              <a:t>Incidentally, her QTc is ULN at 0.45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0489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DFF9E-4F39-4E43-B668-39BED1A5F6CF}" type="slidenum">
              <a:rPr lang="en-US"/>
              <a:pPr/>
              <a:t>50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Right Atrial </a:t>
            </a:r>
            <a:r>
              <a:rPr lang="en-US" dirty="0" smtClean="0"/>
              <a:t>Enlargement, ?RVH</a:t>
            </a:r>
            <a:endParaRPr lang="en-US" dirty="0"/>
          </a:p>
          <a:p>
            <a:r>
              <a:rPr lang="en-US" dirty="0"/>
              <a:t>Sinus tachycardia, QRS axis 110, tall P waves in II, V1-V5 (&gt;3mm)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55353-ECAE-4E85-AA04-19A6F6D81E20}" type="slidenum">
              <a:rPr lang="en-US"/>
              <a:pPr/>
              <a:t>51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Left atrial Enlargement</a:t>
            </a:r>
          </a:p>
          <a:p>
            <a:r>
              <a:rPr lang="en-US"/>
              <a:t>Sinus rhythm, , QRS axis -20; left axis deviation</a:t>
            </a:r>
          </a:p>
          <a:p>
            <a:r>
              <a:rPr lang="en-US"/>
              <a:t>First degree AV block</a:t>
            </a:r>
          </a:p>
          <a:p>
            <a:r>
              <a:rPr lang="en-US"/>
              <a:t>Broad notched P waves in I, II, aVF (&gt;0.1 sec)</a:t>
            </a:r>
          </a:p>
          <a:p>
            <a:r>
              <a:rPr lang="en-US"/>
              <a:t>Deep S in V2 suggests LVH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4D7E6D-2F81-4265-BC9A-5AEA45EBCA6F}" type="slidenum">
              <a:rPr lang="en-US"/>
              <a:pPr/>
              <a:t>52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RVH</a:t>
            </a:r>
          </a:p>
          <a:p>
            <a:r>
              <a:rPr lang="en-US" dirty="0"/>
              <a:t>NSR</a:t>
            </a:r>
          </a:p>
          <a:p>
            <a:r>
              <a:rPr lang="en-US" dirty="0"/>
              <a:t>QRS +110, Right axis deviation</a:t>
            </a:r>
          </a:p>
          <a:p>
            <a:r>
              <a:rPr lang="en-US" dirty="0" err="1"/>
              <a:t>qR</a:t>
            </a:r>
            <a:r>
              <a:rPr lang="en-US" dirty="0"/>
              <a:t> pattern in V1</a:t>
            </a:r>
          </a:p>
          <a:p>
            <a:r>
              <a:rPr lang="en-US" dirty="0"/>
              <a:t>Tall R in V1 (21mm) reciprocal changes in S wave in V6 (8mm)</a:t>
            </a:r>
          </a:p>
          <a:p>
            <a:r>
              <a:rPr lang="en-US" dirty="0"/>
              <a:t>Upright T in V1 (</a:t>
            </a:r>
            <a:r>
              <a:rPr lang="en-US" dirty="0" err="1"/>
              <a:t>abnml</a:t>
            </a:r>
            <a:r>
              <a:rPr lang="en-US" dirty="0"/>
              <a:t> after first week of life)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335DC-A2C7-4D80-AB33-1D6125C6030A}" type="slidenum">
              <a:rPr lang="en-US"/>
              <a:pPr/>
              <a:t>53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LVH</a:t>
            </a:r>
          </a:p>
          <a:p>
            <a:r>
              <a:rPr lang="en-US"/>
              <a:t>NSR with sinus arrhythmia</a:t>
            </a:r>
          </a:p>
          <a:p>
            <a:r>
              <a:rPr lang="en-US"/>
              <a:t>QRS 45</a:t>
            </a:r>
          </a:p>
          <a:p>
            <a:r>
              <a:rPr lang="en-US"/>
              <a:t>R in V6 &gt;30mm</a:t>
            </a:r>
          </a:p>
          <a:p>
            <a:r>
              <a:rPr lang="en-US"/>
              <a:t>Q in lead III of 8mm, V6=6mm</a:t>
            </a:r>
          </a:p>
          <a:p>
            <a:r>
              <a:rPr lang="en-US"/>
              <a:t>Early repolarization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25D5AD-B3FC-4FF2-8674-CEB3318856DA}" type="slidenum">
              <a:rPr lang="en-US"/>
              <a:pPr/>
              <a:t>54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LVH with strain</a:t>
            </a:r>
          </a:p>
          <a:p>
            <a:r>
              <a:rPr lang="en-US" dirty="0"/>
              <a:t>NSR, QRS axis about +60, T wave axis in RUQ, ? About –90, therefore QRS-T angle &gt;90 degrees which indicates a strain pattern</a:t>
            </a:r>
          </a:p>
          <a:p>
            <a:r>
              <a:rPr lang="en-US" dirty="0"/>
              <a:t>S in V2 =45mm</a:t>
            </a:r>
          </a:p>
          <a:p>
            <a:r>
              <a:rPr lang="en-US" dirty="0"/>
              <a:t>R in V6 =22mm</a:t>
            </a:r>
          </a:p>
          <a:p>
            <a:r>
              <a:rPr lang="en-US" dirty="0"/>
              <a:t>Inverted T waves in II, III, </a:t>
            </a:r>
            <a:r>
              <a:rPr lang="en-US" dirty="0" err="1"/>
              <a:t>aVF</a:t>
            </a:r>
            <a:r>
              <a:rPr lang="en-US" dirty="0"/>
              <a:t>, V4-6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CA3AF-4725-411D-9A17-4AC77D8DFAE1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RBBB</a:t>
            </a:r>
          </a:p>
          <a:p>
            <a:r>
              <a:rPr lang="en-US" dirty="0"/>
              <a:t>Sinus bradycardia</a:t>
            </a:r>
          </a:p>
          <a:p>
            <a:r>
              <a:rPr lang="en-US" dirty="0"/>
              <a:t>QRS=0.15sec</a:t>
            </a:r>
          </a:p>
          <a:p>
            <a:r>
              <a:rPr lang="en-US" dirty="0"/>
              <a:t>rsR’ in V1, V2</a:t>
            </a:r>
          </a:p>
          <a:p>
            <a:r>
              <a:rPr lang="en-US" dirty="0"/>
              <a:t>Slurred, wide S in I, V6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D04584-EEA7-4B4B-80E8-20154C88B521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LBBB-RARE IN CHILDREN</a:t>
            </a:r>
          </a:p>
          <a:p>
            <a:r>
              <a:rPr lang="en-US" dirty="0"/>
              <a:t>Sinus rhythm=60</a:t>
            </a:r>
          </a:p>
          <a:p>
            <a:r>
              <a:rPr lang="en-US" dirty="0"/>
              <a:t>LAE-duration of P is &gt;0.1 sec</a:t>
            </a:r>
          </a:p>
          <a:p>
            <a:r>
              <a:rPr lang="en-US" dirty="0"/>
              <a:t>QRS=0.135 sec</a:t>
            </a:r>
          </a:p>
          <a:p>
            <a:r>
              <a:rPr lang="en-US" dirty="0"/>
              <a:t>Wide, slurred S in V1-V3</a:t>
            </a:r>
          </a:p>
          <a:p>
            <a:r>
              <a:rPr lang="en-US" dirty="0"/>
              <a:t>Slurred upstroke of R in V5-V6</a:t>
            </a:r>
          </a:p>
          <a:p>
            <a:r>
              <a:rPr lang="en-US" dirty="0"/>
              <a:t>QS in V2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 smtClean="0"/>
              <a:t>August 2, 2013</a:t>
            </a:r>
            <a:endParaRPr lang="en-US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dirty="0" smtClean="0"/>
              <a:t>Pediatric EKG's Demystified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Erich C. Maul, DO</a:t>
            </a:r>
            <a:endParaRPr 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693EF-E483-4415-80EE-8805CE1C30AF}" type="slidenum">
              <a:rPr lang="en-US"/>
              <a:pPr/>
              <a:t>57</a:t>
            </a:fld>
            <a:endParaRPr lang="en-US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WPW syndrome</a:t>
            </a:r>
          </a:p>
          <a:p>
            <a:r>
              <a:rPr lang="en-US" dirty="0"/>
              <a:t>Sinus rhythm</a:t>
            </a:r>
          </a:p>
          <a:p>
            <a:r>
              <a:rPr lang="en-US" dirty="0"/>
              <a:t>Short PR=0.06 sec</a:t>
            </a:r>
          </a:p>
          <a:p>
            <a:r>
              <a:rPr lang="en-US" dirty="0"/>
              <a:t>Delta wave with QRS prolongation =0.16 sec</a:t>
            </a:r>
          </a:p>
          <a:p>
            <a:r>
              <a:rPr lang="en-US" dirty="0"/>
              <a:t>Don’t forget about possible associated congenital anomalies (</a:t>
            </a:r>
            <a:r>
              <a:rPr lang="en-US" dirty="0" err="1"/>
              <a:t>Ebstein’s</a:t>
            </a:r>
            <a:r>
              <a:rPr lang="en-US" dirty="0"/>
              <a:t>, glycogen storage </a:t>
            </a:r>
            <a:r>
              <a:rPr lang="en-US" dirty="0" err="1"/>
              <a:t>dz</a:t>
            </a:r>
            <a:r>
              <a:rPr lang="en-US" dirty="0"/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3D627-BBD7-476D-9270-1D762C4B248D}" type="slidenum">
              <a:rPr lang="en-US"/>
              <a:pPr/>
              <a:t>58</a:t>
            </a:fld>
            <a:endParaRPr lang="en-U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8500"/>
            <a:ext cx="6197600" cy="3486150"/>
          </a:xfrm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Pacemaker malfunction: failure to capture</a:t>
            </a:r>
          </a:p>
          <a:p>
            <a:r>
              <a:rPr lang="en-US"/>
              <a:t>First 2 beats capture, loss of capture, single captured beat, 3 missed capture, resumption of pacing</a:t>
            </a:r>
          </a:p>
          <a:p>
            <a:r>
              <a:rPr lang="en-US"/>
              <a:t>Call the patient’s friendly neighborhood cardiologist for help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67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734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40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Pediatric EKG's Demystified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2,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Erich C. Maul, DO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E52F82-F60E-46AC-8E91-D332AE92C4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3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EE286-8DF3-4A48-8281-B8769F0EC9A3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9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59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33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228600"/>
            <a:ext cx="75438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9414E02-570B-41F7-8624-7D276E0068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8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485900"/>
            <a:ext cx="75438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3086100"/>
            <a:ext cx="75438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AAABB28-D371-4752-811D-FA94BBF7D8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09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485900"/>
            <a:ext cx="36957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485900"/>
            <a:ext cx="36957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66800" y="3086100"/>
            <a:ext cx="75438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8791B6-7226-4A71-B1AB-CADF5D9C1C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5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485900"/>
            <a:ext cx="75438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6800" y="3086100"/>
            <a:ext cx="75438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A26B5AA-8841-4CE6-9F72-AD0DAD86A1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76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485900"/>
            <a:ext cx="3695700" cy="3086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485900"/>
            <a:ext cx="3695700" cy="3086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E5737EF-CB67-40AD-9F7A-EC31A2160B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36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543800" cy="10739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485900"/>
            <a:ext cx="3695700" cy="3086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485900"/>
            <a:ext cx="36957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3086100"/>
            <a:ext cx="3695700" cy="1485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75E2DD-D755-459F-ABB3-9385A9000B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3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1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33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6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8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3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5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25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A235-561D-485B-81F0-EB69335979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6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557338"/>
          </a:xfrm>
        </p:spPr>
        <p:txBody>
          <a:bodyPr>
            <a:noAutofit/>
          </a:bodyPr>
          <a:lstStyle/>
          <a:p>
            <a:r>
              <a:rPr lang="en-US" sz="6600" b="1" dirty="0" smtClean="0"/>
              <a:t>PEDIATRIC EKGs</a:t>
            </a:r>
            <a:br>
              <a:rPr lang="en-US" sz="6600" b="1" dirty="0" smtClean="0"/>
            </a:br>
            <a:r>
              <a:rPr lang="en-US" sz="4800" b="1" dirty="0" smtClean="0">
                <a:solidFill>
                  <a:srgbClr val="FF0000"/>
                </a:solidFill>
                <a:latin typeface="Chiller" pitchFamily="82" charset="0"/>
              </a:rPr>
              <a:t>DEMYSTIFIED</a:t>
            </a:r>
            <a:endParaRPr lang="en-US" sz="4800" b="1" dirty="0">
              <a:latin typeface="Chiller" pitchFamily="8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Erich C. Maul, DO, FAAP, FHM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Associate Professor of Pediatrics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 Kentucky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Interpretation of EKG’s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Need a system</a:t>
            </a:r>
          </a:p>
          <a:p>
            <a:pPr>
              <a:lnSpc>
                <a:spcPct val="90000"/>
              </a:lnSpc>
            </a:pPr>
            <a:r>
              <a:rPr lang="en-US" dirty="0"/>
              <a:t>Need a method</a:t>
            </a:r>
          </a:p>
          <a:p>
            <a:pPr>
              <a:lnSpc>
                <a:spcPct val="90000"/>
              </a:lnSpc>
            </a:pPr>
            <a:r>
              <a:rPr lang="en-US" dirty="0"/>
              <a:t>Need a drink…</a:t>
            </a:r>
          </a:p>
          <a:p>
            <a:pPr>
              <a:lnSpc>
                <a:spcPct val="90000"/>
              </a:lnSpc>
            </a:pPr>
            <a:r>
              <a:rPr lang="en-US" dirty="0"/>
              <a:t>How you interpret depends on the situation you are </a:t>
            </a:r>
            <a:r>
              <a:rPr lang="en-US" dirty="0" smtClean="0"/>
              <a:t>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Methods of interpretation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Pattern recognition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What you learn in PALS/ACLS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Read and react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More stable kid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Scalar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sz="2000" dirty="0"/>
              <a:t>EKG lead with magnitude only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Can make a vector using 2 different scalar leads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Vector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EKG with magnitude and direction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Easier than it </a:t>
            </a:r>
            <a:r>
              <a:rPr lang="en-US" sz="2000" dirty="0" smtClean="0"/>
              <a:t>sounds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Pattern recognition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Know them for life-threatening situations so you an intervene appropriately</a:t>
            </a:r>
          </a:p>
          <a:p>
            <a:pPr>
              <a:lnSpc>
                <a:spcPct val="90000"/>
              </a:lnSpc>
            </a:pPr>
            <a:r>
              <a:rPr lang="en-US"/>
              <a:t>Method</a:t>
            </a:r>
          </a:p>
          <a:p>
            <a:pPr lvl="1">
              <a:lnSpc>
                <a:spcPct val="90000"/>
              </a:lnSpc>
            </a:pPr>
            <a:r>
              <a:rPr lang="en-US"/>
              <a:t>Sinus or not</a:t>
            </a:r>
          </a:p>
          <a:p>
            <a:pPr lvl="1">
              <a:lnSpc>
                <a:spcPct val="90000"/>
              </a:lnSpc>
            </a:pPr>
            <a:r>
              <a:rPr lang="en-US"/>
              <a:t>Fast or slow</a:t>
            </a:r>
          </a:p>
          <a:p>
            <a:pPr lvl="1">
              <a:lnSpc>
                <a:spcPct val="90000"/>
              </a:lnSpc>
            </a:pPr>
            <a:r>
              <a:rPr lang="en-US"/>
              <a:t>QRS wide or narrow</a:t>
            </a:r>
          </a:p>
          <a:p>
            <a:pPr lvl="1">
              <a:lnSpc>
                <a:spcPct val="90000"/>
              </a:lnSpc>
            </a:pPr>
            <a:r>
              <a:rPr lang="en-US"/>
              <a:t>Stable or unstable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more stable kid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Age</a:t>
            </a:r>
          </a:p>
          <a:p>
            <a:r>
              <a:rPr lang="en-US" sz="2400" dirty="0"/>
              <a:t>Rate</a:t>
            </a:r>
          </a:p>
          <a:p>
            <a:r>
              <a:rPr lang="en-US" sz="2400" dirty="0"/>
              <a:t>Rhythm</a:t>
            </a:r>
          </a:p>
          <a:p>
            <a:r>
              <a:rPr lang="en-US" sz="2400" dirty="0"/>
              <a:t>Axis</a:t>
            </a:r>
          </a:p>
          <a:p>
            <a:pPr lvl="1"/>
            <a:r>
              <a:rPr lang="en-US" sz="2000" dirty="0"/>
              <a:t>P, QRS, T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Intervals and waves</a:t>
            </a:r>
          </a:p>
          <a:p>
            <a:pPr lvl="1"/>
            <a:r>
              <a:rPr lang="en-US" sz="2000" dirty="0"/>
              <a:t>P, QRS, T</a:t>
            </a:r>
          </a:p>
          <a:p>
            <a:pPr lvl="1"/>
            <a:r>
              <a:rPr lang="en-US" sz="2000" dirty="0"/>
              <a:t>PR, ST, QT/</a:t>
            </a:r>
            <a:r>
              <a:rPr lang="en-US" sz="2000" dirty="0" err="1"/>
              <a:t>QTc</a:t>
            </a:r>
            <a:endParaRPr lang="en-US" sz="2000" dirty="0"/>
          </a:p>
          <a:p>
            <a:pPr lvl="1"/>
            <a:r>
              <a:rPr lang="en-US" sz="2000" dirty="0"/>
              <a:t>R wave progression</a:t>
            </a:r>
          </a:p>
          <a:p>
            <a:r>
              <a:rPr lang="en-US" sz="2400" dirty="0"/>
              <a:t>Hypertrophy or enlargement</a:t>
            </a:r>
          </a:p>
          <a:p>
            <a:pPr lvl="1"/>
            <a:r>
              <a:rPr lang="en-US" sz="2000" dirty="0"/>
              <a:t>Atrial</a:t>
            </a:r>
          </a:p>
          <a:p>
            <a:pPr lvl="1"/>
            <a:r>
              <a:rPr lang="en-US" sz="2000" dirty="0"/>
              <a:t>Ventricular</a:t>
            </a:r>
          </a:p>
          <a:p>
            <a:r>
              <a:rPr lang="en-US" sz="2400" dirty="0"/>
              <a:t>Conduction disturbance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are you to remember all these age appropriate norms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LOOK </a:t>
            </a:r>
            <a:r>
              <a:rPr lang="en-US" dirty="0"/>
              <a:t>THEM UP </a:t>
            </a:r>
            <a:r>
              <a:rPr lang="en-US" dirty="0" smtClean="0"/>
              <a:t>IN a peripheral brain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Harriet Lane Handbook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Caring for the Hospitalized Child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When evaluating an EKG, go to the Cardiology chapter and look at the EKG section…it is scarily similar to my talk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Guess how my mentors taught me EKG’s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EKG’s vary greatly with age</a:t>
            </a:r>
          </a:p>
          <a:p>
            <a:r>
              <a:rPr lang="en-US"/>
              <a:t>Newborns</a:t>
            </a:r>
          </a:p>
          <a:p>
            <a:pPr lvl="1"/>
            <a:r>
              <a:rPr lang="en-US"/>
              <a:t>Right sided dominance of forces</a:t>
            </a:r>
          </a:p>
          <a:p>
            <a:r>
              <a:rPr lang="en-US"/>
              <a:t>Adult EKG form by age 3 y/o, with most changes occurring by 3-6 months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Rate</a:t>
            </a:r>
          </a:p>
        </p:txBody>
      </p:sp>
      <p:pic>
        <p:nvPicPr>
          <p:cNvPr id="90115" name="Picture 3" descr="f4-u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485901"/>
            <a:ext cx="3810000" cy="116443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16" name="Picture 4" descr="f4-u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485901"/>
            <a:ext cx="4038600" cy="116562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0117" name="Rectangle 5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800" dirty="0"/>
              <a:t>Read the machine!</a:t>
            </a:r>
          </a:p>
          <a:p>
            <a:pPr lvl="1"/>
            <a:r>
              <a:rPr lang="en-US" sz="2400" dirty="0" smtClean="0"/>
              <a:t>60/RR </a:t>
            </a:r>
            <a:r>
              <a:rPr lang="en-US" sz="2400" dirty="0"/>
              <a:t>interval=rate </a:t>
            </a:r>
          </a:p>
          <a:p>
            <a:pPr lvl="1"/>
            <a:r>
              <a:rPr lang="en-US" sz="2400" dirty="0"/>
              <a:t>Count # of RR’s in 6 large divisions and multiply by </a:t>
            </a:r>
            <a:r>
              <a:rPr lang="en-US" sz="2400" dirty="0" smtClean="0"/>
              <a:t>50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705600" y="4514850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From Reference 3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Copyright permission </a:t>
            </a:r>
            <a:r>
              <a:rPr lang="en-US" sz="1200" dirty="0" smtClean="0">
                <a:solidFill>
                  <a:prstClr val="black"/>
                </a:solidFill>
              </a:rPr>
              <a:t>obtained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Rhythm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Sinus</a:t>
            </a:r>
          </a:p>
          <a:p>
            <a:pPr lvl="1"/>
            <a:r>
              <a:rPr lang="en-US"/>
              <a:t>P wave before every QRS</a:t>
            </a:r>
          </a:p>
          <a:p>
            <a:pPr lvl="1"/>
            <a:r>
              <a:rPr lang="en-US"/>
              <a:t>Normal PR interval for age</a:t>
            </a:r>
          </a:p>
          <a:p>
            <a:pPr lvl="1"/>
            <a:r>
              <a:rPr lang="en-US"/>
              <a:t>Normal P wave axis</a:t>
            </a:r>
          </a:p>
          <a:p>
            <a:pPr lvl="2"/>
            <a:r>
              <a:rPr lang="en-US"/>
              <a:t>Upright I and aVF</a:t>
            </a:r>
          </a:p>
          <a:p>
            <a:r>
              <a:rPr lang="en-US"/>
              <a:t>Non-sinus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Helps determine where the majority of electrical forces are “headed”</a:t>
            </a:r>
          </a:p>
          <a:p>
            <a:pPr lvl="1"/>
            <a:r>
              <a:rPr lang="en-US" dirty="0" smtClean="0"/>
              <a:t>Gives a direction to the electrical forces in the myocardium</a:t>
            </a:r>
          </a:p>
          <a:p>
            <a:pPr lvl="1"/>
            <a:r>
              <a:rPr lang="en-US" dirty="0" smtClean="0"/>
              <a:t>Can generate a P, QRS, T axis and a QRS-T angle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342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Axis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123950"/>
            <a:ext cx="7543800" cy="14478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Determine quadrant at a minimum</a:t>
            </a:r>
          </a:p>
          <a:p>
            <a:r>
              <a:rPr lang="en-US" sz="2800" dirty="0"/>
              <a:t>Successive approximation to fine tune axis</a:t>
            </a:r>
          </a:p>
          <a:p>
            <a:r>
              <a:rPr lang="en-US" sz="2800" dirty="0"/>
              <a:t>Use leads I and </a:t>
            </a:r>
            <a:r>
              <a:rPr lang="en-US" sz="2800" dirty="0" err="1"/>
              <a:t>aVF</a:t>
            </a:r>
            <a:endParaRPr lang="en-US" sz="2800" dirty="0"/>
          </a:p>
        </p:txBody>
      </p:sp>
      <p:pic>
        <p:nvPicPr>
          <p:cNvPr id="64518" name="Picture 6" descr="f4-u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2514601"/>
            <a:ext cx="4572000" cy="24884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4400550"/>
            <a:ext cx="22522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From Reference 3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Copyright permission obtained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have no relevant financial relationships with the manufacturers of any commercial products and/or providers of commercial services discussed in this CME activity</a:t>
            </a:r>
          </a:p>
          <a:p>
            <a:r>
              <a:rPr lang="en-US" dirty="0" smtClean="0"/>
              <a:t>I do not intend to discuss an unapproved/investigative use of a commercial product/device in my presentation.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7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Successive Approximation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the axis quadrant</a:t>
            </a:r>
          </a:p>
          <a:p>
            <a:r>
              <a:rPr lang="en-US"/>
              <a:t>Look for limb lead that is biphasic</a:t>
            </a:r>
          </a:p>
          <a:p>
            <a:pPr lvl="1"/>
            <a:r>
              <a:rPr lang="en-US"/>
              <a:t>Or close to biphasic</a:t>
            </a:r>
          </a:p>
          <a:p>
            <a:r>
              <a:rPr lang="en-US"/>
              <a:t>Axis is perpendicular to the biphasic lead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543800" cy="1073944"/>
          </a:xfrm>
        </p:spPr>
        <p:txBody>
          <a:bodyPr/>
          <a:lstStyle/>
          <a:p>
            <a:r>
              <a:rPr lang="en-US"/>
              <a:t>Successive Approximation</a:t>
            </a:r>
          </a:p>
        </p:txBody>
      </p:sp>
      <p:pic>
        <p:nvPicPr>
          <p:cNvPr id="69637" name="Picture 5" descr="f4-u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028701"/>
            <a:ext cx="6705600" cy="29372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96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143000" y="3886200"/>
            <a:ext cx="7543800" cy="1143000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sz="2800" dirty="0"/>
              <a:t>Find quadrant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800" dirty="0" smtClean="0"/>
              <a:t>Find biphasic limb lead; axis is perpendicular to that lead</a:t>
            </a:r>
            <a:endParaRPr lang="en-US" sz="2800" dirty="0"/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auto">
          <a:xfrm>
            <a:off x="2971800" y="2000250"/>
            <a:ext cx="3276600" cy="188595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705600" y="4670235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Reference 3</a:t>
            </a:r>
          </a:p>
          <a:p>
            <a:r>
              <a:rPr lang="en-US" sz="1200" dirty="0"/>
              <a:t>Copyright permission </a:t>
            </a:r>
            <a:r>
              <a:rPr lang="en-US" sz="1200" dirty="0" smtClean="0"/>
              <a:t>obtained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 wave and T wave axis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707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Find by same method</a:t>
                </a:r>
              </a:p>
              <a:p>
                <a:r>
                  <a:rPr lang="en-US" dirty="0"/>
                  <a:t>Both should be between 0-90</a:t>
                </a:r>
              </a:p>
              <a:p>
                <a:r>
                  <a:rPr lang="en-US" dirty="0"/>
                  <a:t>ANY T wave axis outside of 0-90 is abnormal</a:t>
                </a:r>
              </a:p>
              <a:p>
                <a:pPr lvl="1"/>
                <a:r>
                  <a:rPr lang="en-US" dirty="0"/>
                  <a:t>Ventricular strain, conduction disturbances, metabolic or ischemic </a:t>
                </a:r>
                <a:r>
                  <a:rPr lang="en-US" dirty="0" smtClean="0"/>
                  <a:t>dysfunction</a:t>
                </a:r>
              </a:p>
              <a:p>
                <a:pPr lvl="1"/>
                <a:r>
                  <a:rPr lang="en-US" dirty="0" smtClean="0"/>
                  <a:t>Use the QRS-T angle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∡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𝑄𝑅𝑆𝑇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𝑄𝑅𝑆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𝑎𝑥𝑖𝑠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𝑎𝑥𝑖𝑠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∡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𝑄𝑅𝑆𝑇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&gt; 60-90 is abnormal</a:t>
                </a:r>
                <a:endParaRPr lang="en-US" dirty="0"/>
              </a:p>
            </p:txBody>
          </p:sp>
        </mc:Choice>
        <mc:Fallback xmlns="">
          <p:sp>
            <p:nvSpPr>
              <p:cNvPr id="727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Intervals and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684" name="Rectangle 4"/>
              <p:cNvSpPr>
                <a:spLocks noGrp="1" noChangeArrowheads="1"/>
              </p:cNvSpPr>
              <p:nvPr>
                <p:ph type="body"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dirty="0" err="1" smtClean="0"/>
                  <a:t>QT</a:t>
                </a:r>
                <a:r>
                  <a:rPr lang="en-US" baseline="-25000" dirty="0" err="1" smtClean="0"/>
                  <a:t>c</a:t>
                </a:r>
                <a:r>
                  <a:rPr lang="en-US" baseline="-25000" dirty="0" smtClean="0"/>
                  <a:t>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𝑄𝑇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𝑅𝑅</m:t>
                            </m:r>
                            <m:r>
                              <a:rPr lang="en-US" b="0" i="1" baseline="-25000" smtClean="0">
                                <a:latin typeface="Cambria Math"/>
                              </a:rPr>
                              <m:t>𝑝𝑟𝑒𝑣𝑖𝑜𝑢𝑠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lvl="1">
                  <a:lnSpc>
                    <a:spcPct val="90000"/>
                  </a:lnSpc>
                </a:pPr>
                <a:r>
                  <a:rPr lang="en-US" sz="2400" dirty="0"/>
                  <a:t>Use RR interval preceding the QT you measure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2400" dirty="0" smtClean="0"/>
                  <a:t>Measure </a:t>
                </a:r>
                <a:r>
                  <a:rPr lang="en-US" sz="2400" dirty="0"/>
                  <a:t>against age appropriate norms</a:t>
                </a:r>
              </a:p>
              <a:p>
                <a:pPr lvl="1">
                  <a:lnSpc>
                    <a:spcPct val="90000"/>
                  </a:lnSpc>
                </a:pPr>
                <a:r>
                  <a:rPr lang="en-US" sz="2400" dirty="0" smtClean="0"/>
                  <a:t>General </a:t>
                </a:r>
                <a:r>
                  <a:rPr lang="en-US" sz="2400" dirty="0"/>
                  <a:t>rule-if longer than 0.45 sec, discuss with a  </a:t>
                </a:r>
                <a:r>
                  <a:rPr lang="en-US" sz="2400" dirty="0" smtClean="0"/>
                  <a:t>cardiologist</a:t>
                </a:r>
                <a:endParaRPr lang="en-US" dirty="0"/>
              </a:p>
            </p:txBody>
          </p:sp>
        </mc:Choice>
        <mc:Fallback xmlns="">
          <p:sp>
            <p:nvSpPr>
              <p:cNvPr id="71684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blipFill rotWithShape="1">
                <a:blip r:embed="rId3"/>
                <a:stretch>
                  <a:fillRect l="-3630" t="-593" r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686" name="Picture 6" descr="f4-u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1657350"/>
            <a:ext cx="2971800" cy="221575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686300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From Reference 3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Copyright permission </a:t>
            </a:r>
            <a:r>
              <a:rPr lang="en-US" sz="1200" dirty="0" smtClean="0">
                <a:solidFill>
                  <a:prstClr val="black"/>
                </a:solidFill>
              </a:rPr>
              <a:t>obtained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 waves, T waves, ST, </a:t>
            </a:r>
            <a:r>
              <a:rPr lang="en-US" sz="3600" dirty="0" smtClean="0"/>
              <a:t>QRS, LMNOP, oh </a:t>
            </a:r>
            <a:r>
              <a:rPr lang="en-US" sz="3600" dirty="0"/>
              <a:t>my!</a:t>
            </a:r>
          </a:p>
        </p:txBody>
      </p:sp>
      <p:pic>
        <p:nvPicPr>
          <p:cNvPr id="75781" name="Picture 5" descr="ptst forms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5" r="4288" b="-1"/>
          <a:stretch/>
        </p:blipFill>
        <p:spPr>
          <a:xfrm>
            <a:off x="414454" y="1047750"/>
            <a:ext cx="5320926" cy="21145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5" descr="qrs form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74"/>
          <a:stretch/>
        </p:blipFill>
        <p:spPr>
          <a:xfrm>
            <a:off x="5018618" y="3028950"/>
            <a:ext cx="4125383" cy="19737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4629150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Reference 3</a:t>
            </a:r>
          </a:p>
          <a:p>
            <a:r>
              <a:rPr lang="en-US" sz="1200" dirty="0"/>
              <a:t>Copyright permission </a:t>
            </a:r>
            <a:r>
              <a:rPr lang="en-US" sz="1200" dirty="0" smtClean="0"/>
              <a:t>obtained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Atrial Hypertrophy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00150"/>
            <a:ext cx="4381500" cy="337185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RAH</a:t>
            </a:r>
          </a:p>
          <a:p>
            <a:pPr lvl="1"/>
            <a:r>
              <a:rPr lang="en-US" sz="2400" dirty="0"/>
              <a:t>p-</a:t>
            </a:r>
            <a:r>
              <a:rPr lang="en-US" sz="2400" dirty="0" err="1"/>
              <a:t>pulmonale</a:t>
            </a:r>
            <a:endParaRPr lang="en-US" sz="2400" dirty="0"/>
          </a:p>
          <a:p>
            <a:pPr lvl="1"/>
            <a:r>
              <a:rPr lang="en-US" sz="2400" dirty="0"/>
              <a:t>P&gt;3mm</a:t>
            </a:r>
          </a:p>
          <a:p>
            <a:pPr lvl="1"/>
            <a:r>
              <a:rPr lang="en-US" sz="2400" dirty="0"/>
              <a:t>II, V1, V2</a:t>
            </a:r>
          </a:p>
          <a:p>
            <a:r>
              <a:rPr lang="en-US" sz="2400" dirty="0"/>
              <a:t>LAH</a:t>
            </a:r>
          </a:p>
          <a:p>
            <a:pPr lvl="1"/>
            <a:r>
              <a:rPr lang="en-US" sz="2400" dirty="0"/>
              <a:t>p-</a:t>
            </a:r>
            <a:r>
              <a:rPr lang="en-US" sz="2400" dirty="0" err="1"/>
              <a:t>mitrale</a:t>
            </a:r>
            <a:endParaRPr lang="en-US" sz="2400" dirty="0"/>
          </a:p>
          <a:p>
            <a:pPr lvl="1"/>
            <a:r>
              <a:rPr lang="en-US" sz="2400" dirty="0"/>
              <a:t>P duration &gt;0.1s</a:t>
            </a:r>
          </a:p>
          <a:p>
            <a:pPr lvl="1"/>
            <a:r>
              <a:rPr lang="en-US" sz="2400" dirty="0"/>
              <a:t>Any lead</a:t>
            </a:r>
          </a:p>
          <a:p>
            <a:r>
              <a:rPr lang="en-US" sz="2400" dirty="0"/>
              <a:t>BAH</a:t>
            </a:r>
          </a:p>
          <a:p>
            <a:pPr lvl="1"/>
            <a:r>
              <a:rPr lang="en-US" sz="2400" dirty="0"/>
              <a:t>Combination of both</a:t>
            </a:r>
          </a:p>
        </p:txBody>
      </p:sp>
      <p:pic>
        <p:nvPicPr>
          <p:cNvPr id="80901" name="Picture 5" descr="atrial enlargemen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0" y="1123950"/>
            <a:ext cx="3276600" cy="2053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0903" name="Picture 7" descr="atrial enlrg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257550"/>
            <a:ext cx="3435512" cy="12527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24600" y="4609536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Reference 3</a:t>
            </a:r>
          </a:p>
          <a:p>
            <a:r>
              <a:rPr lang="en-US" sz="1200" dirty="0"/>
              <a:t>Copyright permission </a:t>
            </a:r>
            <a:r>
              <a:rPr lang="en-US" sz="1200" dirty="0" smtClean="0"/>
              <a:t>obtained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Ventricular Hypertrophy</a:t>
            </a:r>
            <a:br>
              <a:rPr lang="en-US"/>
            </a:br>
            <a:r>
              <a:rPr lang="en-US" sz="2400"/>
              <a:t>Guiding Principles</a:t>
            </a: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QRS axis usually directed toward hypertrophied ventricle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QRS voltages increase toward direction of involved ventricle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R/S ratio changes according to the ventricle that is hypertrophied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Severe hypertrophy may yield T wave axis changes (strain)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May slightly increase QRS </a:t>
            </a:r>
            <a:r>
              <a:rPr lang="en-US" sz="2800" dirty="0" smtClean="0"/>
              <a:t>duration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b="1" i="1" dirty="0" smtClean="0"/>
              <a:t>EKG criteria SUGGEST hypertrophy-need echo to confirm or refute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RVH (newborn)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 in lead I </a:t>
            </a:r>
            <a:r>
              <a:rPr lang="en-US" u="sng" dirty="0"/>
              <a:t>&gt;</a:t>
            </a:r>
            <a:r>
              <a:rPr lang="en-US" dirty="0" smtClean="0"/>
              <a:t>12mm</a:t>
            </a:r>
          </a:p>
          <a:p>
            <a:r>
              <a:rPr lang="en-US" dirty="0" smtClean="0"/>
              <a:t>pure </a:t>
            </a:r>
            <a:r>
              <a:rPr lang="en-US" dirty="0"/>
              <a:t>R in </a:t>
            </a:r>
            <a:r>
              <a:rPr lang="en-US" dirty="0" smtClean="0"/>
              <a:t>V1&lt;10mm</a:t>
            </a:r>
          </a:p>
          <a:p>
            <a:r>
              <a:rPr lang="en-US" dirty="0" smtClean="0"/>
              <a:t>R </a:t>
            </a:r>
            <a:r>
              <a:rPr lang="en-US" dirty="0"/>
              <a:t>in V1&gt;25mm or R in </a:t>
            </a:r>
            <a:r>
              <a:rPr lang="en-US" dirty="0" err="1" smtClean="0"/>
              <a:t>aVR</a:t>
            </a:r>
            <a:r>
              <a:rPr lang="en-US" dirty="0" smtClean="0"/>
              <a:t>&gt;8mm</a:t>
            </a:r>
          </a:p>
          <a:p>
            <a:r>
              <a:rPr lang="en-US" dirty="0" err="1" smtClean="0"/>
              <a:t>qR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V1</a:t>
            </a:r>
          </a:p>
          <a:p>
            <a:r>
              <a:rPr lang="en-US" dirty="0" smtClean="0"/>
              <a:t>upright </a:t>
            </a:r>
            <a:r>
              <a:rPr lang="en-US" dirty="0"/>
              <a:t>T in V1 after 3 </a:t>
            </a:r>
            <a:r>
              <a:rPr lang="en-US" dirty="0" err="1" smtClean="0"/>
              <a:t>dol</a:t>
            </a:r>
            <a:endParaRPr lang="en-US" dirty="0" smtClean="0"/>
          </a:p>
          <a:p>
            <a:r>
              <a:rPr lang="en-US" dirty="0" smtClean="0"/>
              <a:t>QRS </a:t>
            </a:r>
            <a:r>
              <a:rPr lang="en-US" dirty="0"/>
              <a:t>with right axis&gt;180</a:t>
            </a:r>
          </a:p>
        </p:txBody>
      </p:sp>
    </p:spTree>
    <p:extLst>
      <p:ext uri="{BB962C8B-B14F-4D97-AF65-F5344CB8AC3E}">
        <p14:creationId xmlns:p14="http://schemas.microsoft.com/office/powerpoint/2010/main" val="1041889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RVH (outside newborn)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Right axis deviation</a:t>
            </a:r>
          </a:p>
          <a:p>
            <a:pPr>
              <a:lnSpc>
                <a:spcPct val="90000"/>
              </a:lnSpc>
            </a:pPr>
            <a:r>
              <a:rPr lang="en-US" sz="2800"/>
              <a:t>R in V1 or S in V6 &gt;98</a:t>
            </a:r>
            <a:r>
              <a:rPr lang="en-US" sz="2800" baseline="30000"/>
              <a:t>th</a:t>
            </a:r>
            <a:r>
              <a:rPr lang="en-US" sz="2800"/>
              <a:t> %ile</a:t>
            </a:r>
          </a:p>
          <a:p>
            <a:pPr>
              <a:lnSpc>
                <a:spcPct val="90000"/>
              </a:lnSpc>
            </a:pPr>
            <a:r>
              <a:rPr lang="en-US" sz="2800"/>
              <a:t>Upright T in V1 after dol 3</a:t>
            </a:r>
          </a:p>
          <a:p>
            <a:pPr>
              <a:lnSpc>
                <a:spcPct val="90000"/>
              </a:lnSpc>
            </a:pPr>
            <a:r>
              <a:rPr lang="en-US" sz="2800"/>
              <a:t>Abnml R/S ratio that favors RV</a:t>
            </a:r>
          </a:p>
          <a:p>
            <a:pPr>
              <a:lnSpc>
                <a:spcPct val="90000"/>
              </a:lnSpc>
            </a:pPr>
            <a:r>
              <a:rPr lang="en-US" sz="2800"/>
              <a:t>RV strain</a:t>
            </a:r>
          </a:p>
          <a:p>
            <a:pPr>
              <a:lnSpc>
                <a:spcPct val="90000"/>
              </a:lnSpc>
            </a:pPr>
            <a:r>
              <a:rPr lang="en-US" sz="2800"/>
              <a:t>Q in V1 (qR or qRs pattern) suggests RVH</a:t>
            </a:r>
          </a:p>
          <a:p>
            <a:pPr>
              <a:lnSpc>
                <a:spcPct val="90000"/>
              </a:lnSpc>
            </a:pPr>
            <a:r>
              <a:rPr lang="en-US" sz="2800"/>
              <a:t>If voltage criteria for RVH, wide QRS-T angle with abnml T wave axis indicates strain pattern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LVH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Left axis deviation</a:t>
            </a:r>
          </a:p>
          <a:p>
            <a:pPr>
              <a:lnSpc>
                <a:spcPct val="90000"/>
              </a:lnSpc>
            </a:pPr>
            <a:r>
              <a:rPr lang="en-US"/>
              <a:t>R in V6 or S in V1 &gt;98</a:t>
            </a:r>
            <a:r>
              <a:rPr lang="en-US" baseline="30000"/>
              <a:t>th</a:t>
            </a:r>
            <a:r>
              <a:rPr lang="en-US"/>
              <a:t> %ile</a:t>
            </a:r>
          </a:p>
          <a:p>
            <a:pPr>
              <a:lnSpc>
                <a:spcPct val="90000"/>
              </a:lnSpc>
            </a:pPr>
            <a:r>
              <a:rPr lang="en-US"/>
              <a:t>Abnml R/S ratio that favors LV</a:t>
            </a:r>
          </a:p>
          <a:p>
            <a:pPr>
              <a:lnSpc>
                <a:spcPct val="90000"/>
              </a:lnSpc>
            </a:pPr>
            <a:r>
              <a:rPr lang="en-US"/>
              <a:t>Q in V5 or V6 </a:t>
            </a:r>
            <a:r>
              <a:rPr lang="en-US" u="sng"/>
              <a:t>&gt;</a:t>
            </a:r>
            <a:r>
              <a:rPr lang="en-US"/>
              <a:t>5mm with tall T waves in those leads</a:t>
            </a:r>
          </a:p>
          <a:p>
            <a:pPr>
              <a:lnSpc>
                <a:spcPct val="90000"/>
              </a:lnSpc>
            </a:pPr>
            <a:r>
              <a:rPr lang="en-US"/>
              <a:t>If voltage criteria for LVH, a wide QRS-T angle with T axis outside of normal indicates strain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Describe </a:t>
            </a:r>
            <a:r>
              <a:rPr lang="en-US" dirty="0"/>
              <a:t>basic EKG physiology</a:t>
            </a:r>
          </a:p>
          <a:p>
            <a:r>
              <a:rPr lang="en-US" dirty="0" smtClean="0"/>
              <a:t>Specify </a:t>
            </a:r>
            <a:r>
              <a:rPr lang="en-US" dirty="0"/>
              <a:t>age related changes to EKGs</a:t>
            </a:r>
          </a:p>
          <a:p>
            <a:r>
              <a:rPr lang="en-US" dirty="0" smtClean="0"/>
              <a:t>Employ </a:t>
            </a:r>
            <a:r>
              <a:rPr lang="en-US" dirty="0"/>
              <a:t>a basic, reliable system for EKG review and interpretation</a:t>
            </a:r>
          </a:p>
          <a:p>
            <a:r>
              <a:rPr lang="en-US" dirty="0"/>
              <a:t>Not make you a cardiologist, but an astute clinician who recognizes abnormal from normal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Biventricular Hypertrophy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Characteristics of RVH and LVH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Ventricular Conduction Disturbances (VCD)</a:t>
            </a:r>
          </a:p>
        </p:txBody>
      </p:sp>
      <p:pic>
        <p:nvPicPr>
          <p:cNvPr id="89093" name="Picture 5" descr="f4-u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1485900"/>
            <a:ext cx="5867400" cy="1500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90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3086100"/>
            <a:ext cx="8458200" cy="177165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Abnormally prolonged QRS duration</a:t>
            </a:r>
          </a:p>
          <a:p>
            <a:pPr lvl="1"/>
            <a:r>
              <a:rPr lang="en-US" sz="2000" dirty="0"/>
              <a:t>RBBB</a:t>
            </a:r>
          </a:p>
          <a:p>
            <a:pPr lvl="1"/>
            <a:r>
              <a:rPr lang="en-US" sz="2000" dirty="0"/>
              <a:t>LBBB</a:t>
            </a:r>
          </a:p>
          <a:p>
            <a:pPr lvl="1"/>
            <a:r>
              <a:rPr lang="en-US" sz="2000" dirty="0"/>
              <a:t>Pre-</a:t>
            </a:r>
            <a:r>
              <a:rPr lang="en-US" sz="2000" dirty="0" err="1"/>
              <a:t>excitiation</a:t>
            </a:r>
            <a:endParaRPr lang="en-US" sz="2000" dirty="0"/>
          </a:p>
          <a:p>
            <a:pPr lvl="1"/>
            <a:r>
              <a:rPr lang="en-US" sz="2000" i="1" dirty="0"/>
              <a:t>Pacemakers-look for pacing spike</a:t>
            </a:r>
          </a:p>
          <a:p>
            <a:r>
              <a:rPr lang="en-US" sz="2400" b="1" dirty="0">
                <a:solidFill>
                  <a:schemeClr val="folHlink"/>
                </a:solidFill>
              </a:rPr>
              <a:t>CANNOT diagnose hypertrophy if a BBB is present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781800" y="3032299"/>
            <a:ext cx="225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200" dirty="0">
                <a:solidFill>
                  <a:prstClr val="black"/>
                </a:solidFill>
              </a:rPr>
              <a:t>From Reference 3</a:t>
            </a:r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Copyright permission </a:t>
            </a:r>
            <a:r>
              <a:rPr lang="en-US" sz="1200" dirty="0" smtClean="0">
                <a:solidFill>
                  <a:prstClr val="black"/>
                </a:solidFill>
              </a:rPr>
              <a:t>obtained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3600" y="344522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Slurred R wave is key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1828800" y="3409950"/>
            <a:ext cx="152400" cy="439872"/>
          </a:xfrm>
          <a:prstGeom prst="rightBrac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RBBB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Most common VCD in </a:t>
            </a:r>
            <a:r>
              <a:rPr lang="en-US" sz="2400" dirty="0" err="1"/>
              <a:t>peds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After open heart surgery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Lesions with RV volume overload (ASD)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CHD such as </a:t>
            </a:r>
            <a:r>
              <a:rPr lang="en-US" sz="2000" dirty="0" err="1"/>
              <a:t>Ebstein’s</a:t>
            </a:r>
            <a:r>
              <a:rPr lang="en-US" sz="2000" dirty="0"/>
              <a:t> anomaly and CoA</a:t>
            </a:r>
          </a:p>
          <a:p>
            <a:pPr lvl="1">
              <a:lnSpc>
                <a:spcPct val="90000"/>
              </a:lnSpc>
            </a:pPr>
            <a:r>
              <a:rPr lang="en-US" sz="2000" i="1" dirty="0"/>
              <a:t>Cardiomyopathy, myocarditis, CHF, muscle diseases (DMD), Kearns-Sayre syndrome, </a:t>
            </a:r>
            <a:r>
              <a:rPr lang="en-US" sz="2000" i="1" dirty="0" err="1"/>
              <a:t>Brugada</a:t>
            </a:r>
            <a:r>
              <a:rPr lang="en-US" sz="2000" i="1" dirty="0"/>
              <a:t> syndrome, </a:t>
            </a:r>
            <a:r>
              <a:rPr lang="en-US" sz="2000" i="1" dirty="0" err="1"/>
              <a:t>Arrhythmogenic</a:t>
            </a:r>
            <a:r>
              <a:rPr lang="en-US" sz="2000" i="1" dirty="0"/>
              <a:t> RV dysplasia, congenital hereditary RBBB (</a:t>
            </a:r>
            <a:r>
              <a:rPr lang="en-US" sz="2000" i="1" dirty="0" smtClean="0"/>
              <a:t>Chrom19</a:t>
            </a:r>
            <a:r>
              <a:rPr lang="en-US" sz="2000" i="1" dirty="0"/>
              <a:t>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RBBB Criteria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Right axis deviation</a:t>
            </a:r>
          </a:p>
          <a:p>
            <a:r>
              <a:rPr lang="en-US" dirty="0"/>
              <a:t>Prolonged QRS for age</a:t>
            </a:r>
          </a:p>
          <a:p>
            <a:r>
              <a:rPr lang="en-US" dirty="0"/>
              <a:t>Terminal slurring of QRS</a:t>
            </a:r>
          </a:p>
          <a:p>
            <a:pPr lvl="1"/>
            <a:r>
              <a:rPr lang="en-US" dirty="0"/>
              <a:t>Wide slurred S in I, V5, V6</a:t>
            </a:r>
          </a:p>
          <a:p>
            <a:pPr lvl="1"/>
            <a:r>
              <a:rPr lang="en-US" i="1" dirty="0"/>
              <a:t>Terminal slurred R’ in </a:t>
            </a:r>
            <a:r>
              <a:rPr lang="en-US" i="1" dirty="0" err="1"/>
              <a:t>aVR</a:t>
            </a:r>
            <a:r>
              <a:rPr lang="en-US" i="1" dirty="0"/>
              <a:t>, V4R, V1, V2</a:t>
            </a:r>
          </a:p>
          <a:p>
            <a:r>
              <a:rPr lang="en-US" dirty="0"/>
              <a:t>ST depression and T wave inversion</a:t>
            </a:r>
          </a:p>
          <a:p>
            <a:pPr lvl="1"/>
            <a:r>
              <a:rPr lang="en-US" dirty="0"/>
              <a:t>(adults)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 descr="fig 066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28650"/>
            <a:ext cx="9144000" cy="3999310"/>
          </a:xfrm>
          <a:noFill/>
          <a:ln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LBBB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Common in adults due to HTN and ischemia, but rare in kids</a:t>
            </a:r>
          </a:p>
          <a:p>
            <a:r>
              <a:rPr lang="en-US"/>
              <a:t>Usually result of</a:t>
            </a:r>
          </a:p>
          <a:p>
            <a:pPr lvl="1"/>
            <a:r>
              <a:rPr lang="en-US"/>
              <a:t>Surgery-Ao valve replacement, ventriculotomy, septal myomectomy, LVOT procedures</a:t>
            </a:r>
          </a:p>
          <a:p>
            <a:pPr lvl="1"/>
            <a:r>
              <a:rPr lang="en-US"/>
              <a:t>Hypertrophic cardiomyopathy</a:t>
            </a:r>
          </a:p>
          <a:p>
            <a:pPr lvl="1"/>
            <a:r>
              <a:rPr lang="en-US"/>
              <a:t>Myocarditis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LBBB Criteria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Left axis deviation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Prolonged QRS for age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Loss of Q in V5 and V6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QS pattern in V1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Slurred QRS</a:t>
            </a:r>
          </a:p>
          <a:p>
            <a:pPr lvl="1">
              <a:lnSpc>
                <a:spcPct val="90000"/>
              </a:lnSpc>
            </a:pPr>
            <a:r>
              <a:rPr lang="en-US" sz="2400" i="1" dirty="0"/>
              <a:t>Slurred, wide R in I </a:t>
            </a:r>
            <a:r>
              <a:rPr lang="en-US" sz="2400" i="1" dirty="0" err="1"/>
              <a:t>aVL</a:t>
            </a:r>
            <a:r>
              <a:rPr lang="en-US" sz="2400" i="1" dirty="0"/>
              <a:t>, V5, V6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Wide s in V1, V2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 depression and T wave inversion in V4-V6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3" name="Picture 5" descr="fig 067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85800"/>
            <a:ext cx="9144000" cy="3995738"/>
          </a:xfrm>
          <a:noFill/>
          <a:ln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Moron Moment…</a:t>
            </a:r>
            <a:br>
              <a:rPr lang="en-US" sz="4000" dirty="0"/>
            </a:br>
            <a:r>
              <a:rPr lang="en-US" sz="4000" dirty="0"/>
              <a:t>is it a VCD or Hypertrophy?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847567"/>
              </p:ext>
            </p:extLst>
          </p:nvPr>
        </p:nvGraphicFramePr>
        <p:xfrm>
          <a:off x="1524000" y="1543050"/>
          <a:ext cx="6096000" cy="230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QRS Duration</a:t>
                      </a:r>
                      <a:endParaRPr lang="en-US" sz="1400" dirty="0"/>
                    </a:p>
                  </a:txBody>
                  <a:tcPr marT="34290" marB="3429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QRS Voltage</a:t>
                      </a:r>
                      <a:endParaRPr lang="en-US" sz="1400" dirty="0"/>
                    </a:p>
                  </a:txBody>
                  <a:tcPr marT="34290" marB="34290" anchor="ctr"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Interpretation</a:t>
                      </a:r>
                      <a:endParaRPr lang="en-US" sz="1400" dirty="0"/>
                    </a:p>
                  </a:txBody>
                  <a:tcPr marT="34290" marB="34290"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813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</a:t>
                      </a:r>
                      <a:endParaRPr lang="en-US" sz="1400" dirty="0"/>
                    </a:p>
                  </a:txBody>
                  <a:tcPr marT="34290" marB="3429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</a:t>
                      </a:r>
                      <a:endParaRPr lang="en-US" sz="1400" dirty="0"/>
                    </a:p>
                  </a:txBody>
                  <a:tcPr marT="34290" marB="3429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7813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Increased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Hypertrophy</a:t>
                      </a:r>
                      <a:endParaRPr lang="en-US" sz="1400" dirty="0"/>
                    </a:p>
                  </a:txBody>
                  <a:tcPr marT="34290" marB="3429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8006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Borderline</a:t>
                      </a:r>
                      <a:r>
                        <a:rPr lang="en-US" sz="1400" baseline="0" dirty="0" smtClean="0"/>
                        <a:t> increased</a:t>
                      </a:r>
                      <a:endParaRPr lang="en-US" sz="1400" dirty="0"/>
                    </a:p>
                  </a:txBody>
                  <a:tcPr marT="34290" marB="3429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 or mild</a:t>
                      </a:r>
                      <a:r>
                        <a:rPr lang="en-US" sz="1400" baseline="0" dirty="0" smtClean="0"/>
                        <a:t> conduction delay</a:t>
                      </a:r>
                      <a:endParaRPr lang="en-US" sz="1400" dirty="0"/>
                    </a:p>
                  </a:txBody>
                  <a:tcPr marT="34290" marB="3429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8006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Increased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Probably hypertrophy</a:t>
                      </a:r>
                      <a:endParaRPr lang="en-US" sz="1400" dirty="0"/>
                    </a:p>
                  </a:txBody>
                  <a:tcPr marT="34290" marB="3429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Increased</a:t>
                      </a:r>
                      <a:endParaRPr lang="en-US" sz="1400" dirty="0"/>
                    </a:p>
                  </a:txBody>
                  <a:tcPr marT="34290" marB="3429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Normal or Increased</a:t>
                      </a:r>
                      <a:endParaRPr lang="en-US" sz="1400" dirty="0"/>
                    </a:p>
                  </a:txBody>
                  <a:tcPr marT="34290" marB="34290"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Conduction defect</a:t>
                      </a:r>
                      <a:endParaRPr lang="en-US" sz="1400" dirty="0"/>
                    </a:p>
                  </a:txBody>
                  <a:tcPr marT="34290" marB="34290"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Pre-excitation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Accelerated AV conduction to one ventricle via an accessory pathway</a:t>
            </a:r>
          </a:p>
          <a:p>
            <a:r>
              <a:rPr lang="en-US" sz="2800"/>
              <a:t>Classic examples</a:t>
            </a:r>
          </a:p>
          <a:p>
            <a:pPr lvl="1"/>
            <a:r>
              <a:rPr lang="en-US" sz="2400"/>
              <a:t>Wolff Parkinson White</a:t>
            </a:r>
          </a:p>
          <a:p>
            <a:pPr lvl="1"/>
            <a:r>
              <a:rPr lang="en-US" sz="2400" i="1"/>
              <a:t>Lown Ganong Levine syndrome</a:t>
            </a:r>
          </a:p>
          <a:p>
            <a:pPr lvl="2"/>
            <a:r>
              <a:rPr lang="en-US" sz="2000" i="1"/>
              <a:t>Short PR, normal QRS</a:t>
            </a:r>
          </a:p>
          <a:p>
            <a:pPr lvl="1"/>
            <a:r>
              <a:rPr lang="en-US" sz="2400" i="1"/>
              <a:t>Anomalous nodoventricular connections</a:t>
            </a:r>
          </a:p>
          <a:p>
            <a:pPr lvl="2"/>
            <a:r>
              <a:rPr lang="en-US" sz="2000" i="1"/>
              <a:t>Mahaim fibers</a:t>
            </a:r>
          </a:p>
          <a:p>
            <a:pPr lvl="2"/>
            <a:r>
              <a:rPr lang="en-US" sz="2000" i="1"/>
              <a:t>Normal PR, long QRS with delta wave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EKG?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1"/>
            <a:ext cx="8382000" cy="3394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Graphic representation of the progression of electrical activity of the heart</a:t>
            </a:r>
          </a:p>
          <a:p>
            <a:pPr>
              <a:lnSpc>
                <a:spcPct val="90000"/>
              </a:lnSpc>
            </a:pPr>
            <a:r>
              <a:rPr lang="en-US" dirty="0"/>
              <a:t>Many times a poor screening test, but it’s quick, non-invasive and cheap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And if you interpret it, you can bill for it and make $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May help with diagnosis ~20% of the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WPW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Kent bundle conducts faster than the AV node (normal conduction delay)</a:t>
            </a:r>
          </a:p>
          <a:p>
            <a:r>
              <a:rPr lang="en-US"/>
              <a:t>Ventricle depolarizes, but at a slower rate than His-Purkinje system</a:t>
            </a:r>
          </a:p>
          <a:p>
            <a:pPr lvl="1"/>
            <a:r>
              <a:rPr lang="en-US"/>
              <a:t>Delta wave</a:t>
            </a:r>
          </a:p>
          <a:p>
            <a:r>
              <a:rPr lang="en-US"/>
              <a:t>If AV node impulse conducts, the QRS becomes characteristic of WPW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WPW Criteria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Short PR interval </a:t>
            </a:r>
            <a:r>
              <a:rPr lang="en-US" i="1" dirty="0"/>
              <a:t>for age</a:t>
            </a:r>
          </a:p>
          <a:p>
            <a:r>
              <a:rPr lang="en-US" dirty="0"/>
              <a:t>Delta wave</a:t>
            </a:r>
          </a:p>
          <a:p>
            <a:r>
              <a:rPr lang="en-US" dirty="0"/>
              <a:t>Wide QRS </a:t>
            </a:r>
            <a:r>
              <a:rPr lang="en-US" i="1" dirty="0"/>
              <a:t>for </a:t>
            </a:r>
            <a:r>
              <a:rPr lang="en-US" i="1" dirty="0" smtClean="0"/>
              <a:t>age</a:t>
            </a:r>
            <a:endParaRPr lang="en-US" i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5" name="Picture 5" descr="fig 076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71500"/>
            <a:ext cx="9144000" cy="4007644"/>
          </a:xfrm>
          <a:noFill/>
          <a:ln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the big deal about WPW?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Prone to attacks of SVT</a:t>
            </a:r>
          </a:p>
          <a:p>
            <a:pPr lvl="1"/>
            <a:r>
              <a:rPr lang="en-US" sz="2400"/>
              <a:t>Tachycardia masks the delta wave because of a re-entrant pathway</a:t>
            </a:r>
          </a:p>
          <a:p>
            <a:r>
              <a:rPr lang="en-US" sz="2800"/>
              <a:t>Pre-excitation can mimic ventricular hypertrophies and BBB; you then make the wrong diagnosis</a:t>
            </a:r>
          </a:p>
          <a:p>
            <a:r>
              <a:rPr lang="en-US" sz="2800"/>
              <a:t>Can be associated with congenital heart disease</a:t>
            </a:r>
          </a:p>
          <a:p>
            <a:pPr lvl="1"/>
            <a:r>
              <a:rPr lang="en-US" sz="2400"/>
              <a:t>Ebstein’s anomaly, glycogen storage dz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600" dirty="0" smtClean="0"/>
              <a:t>Maul EC.  2013.  Electrocardiogram Interpretation.  IN:  Caring for the Hospitalized Child, AAP, Elk Grove.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Park </a:t>
            </a:r>
            <a:r>
              <a:rPr lang="en-US" sz="1600" dirty="0"/>
              <a:t>MK.  </a:t>
            </a:r>
            <a:r>
              <a:rPr lang="en-US" sz="1600" dirty="0" smtClean="0"/>
              <a:t>2010.  </a:t>
            </a:r>
            <a:r>
              <a:rPr lang="en-US" sz="1600" dirty="0"/>
              <a:t>Pediatric Cardiology Handbook, </a:t>
            </a:r>
            <a:r>
              <a:rPr lang="en-US" sz="1600" dirty="0" smtClean="0"/>
              <a:t>4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</a:t>
            </a:r>
            <a:r>
              <a:rPr lang="en-US" sz="1600" dirty="0"/>
              <a:t>edition, Mosby, Philadelphia.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Park MK.  2008.  Pediatric Cardiology for Practitioners, 5</a:t>
            </a:r>
            <a:r>
              <a:rPr lang="en-US" sz="1600" baseline="30000" dirty="0"/>
              <a:t>th</a:t>
            </a:r>
            <a:r>
              <a:rPr lang="en-US" sz="1600" dirty="0"/>
              <a:t> edition, Mosby Elsevier, Philadelphia.</a:t>
            </a:r>
          </a:p>
          <a:p>
            <a:pPr>
              <a:buFont typeface="+mj-lt"/>
              <a:buAutoNum type="arabicPeriod"/>
            </a:pPr>
            <a:r>
              <a:rPr lang="en-US" sz="1600" dirty="0"/>
              <a:t>Park MK. and </a:t>
            </a:r>
            <a:r>
              <a:rPr lang="en-US" sz="1600" dirty="0" err="1" smtClean="0"/>
              <a:t>Guntheroth</a:t>
            </a:r>
            <a:r>
              <a:rPr lang="en-US" sz="1600" dirty="0" smtClean="0"/>
              <a:t> </a:t>
            </a:r>
            <a:r>
              <a:rPr lang="en-US" sz="1600" dirty="0"/>
              <a:t>WG.  2006.  How to Read Pediatric ECGs, 4</a:t>
            </a:r>
            <a:r>
              <a:rPr lang="en-US" sz="1600" baseline="30000" dirty="0"/>
              <a:t>th</a:t>
            </a:r>
            <a:r>
              <a:rPr lang="en-US" sz="1600" dirty="0"/>
              <a:t> edition, Mosby Elsevier, Philadelphia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Assure proper references are available for reading EKG’s</a:t>
            </a:r>
          </a:p>
          <a:p>
            <a:r>
              <a:rPr lang="en-US" dirty="0" smtClean="0"/>
              <a:t>Establish communication with local Cardiology Group for EKG assistance</a:t>
            </a:r>
          </a:p>
          <a:p>
            <a:r>
              <a:rPr lang="en-US" dirty="0" smtClean="0"/>
              <a:t>Commit to applying EKG reading skills to my population</a:t>
            </a:r>
          </a:p>
          <a:p>
            <a:pPr lvl="1"/>
            <a:r>
              <a:rPr lang="en-US" dirty="0" smtClean="0"/>
              <a:t>We will do </a:t>
            </a:r>
            <a:r>
              <a:rPr lang="en-US" smtClean="0"/>
              <a:t>that right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50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 descr="fig 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" y="1143000"/>
            <a:ext cx="913537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</a:t>
            </a:r>
            <a:r>
              <a:rPr lang="en-US" sz="2000" dirty="0" smtClean="0">
                <a:latin typeface="Arial" charset="0"/>
              </a:rPr>
              <a:t>1: 1-day-old infant in NBN, the resident on call last night heard a murmur and got an EKG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2</a:t>
            </a:r>
            <a:r>
              <a:rPr lang="en-US" sz="2000" dirty="0" smtClean="0">
                <a:latin typeface="Arial" charset="0"/>
              </a:rPr>
              <a:t>: 5-month-old </a:t>
            </a:r>
            <a:r>
              <a:rPr lang="en-US" sz="2000" dirty="0">
                <a:latin typeface="Arial" charset="0"/>
              </a:rPr>
              <a:t>female </a:t>
            </a:r>
            <a:r>
              <a:rPr lang="en-US" sz="2000" dirty="0" smtClean="0">
                <a:latin typeface="Arial" charset="0"/>
              </a:rPr>
              <a:t>screening for long QT syndrome since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15 y/o sibling has it</a:t>
            </a:r>
            <a:endParaRPr lang="en-US" sz="2000" dirty="0"/>
          </a:p>
        </p:txBody>
      </p:sp>
      <p:pic>
        <p:nvPicPr>
          <p:cNvPr id="94211" name="Picture 3" descr="fig 00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85851"/>
            <a:ext cx="9149207" cy="4057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Arial" charset="0"/>
              </a:rPr>
              <a:t>Figure </a:t>
            </a:r>
            <a:r>
              <a:rPr lang="en-US" sz="2200" dirty="0" smtClean="0">
                <a:latin typeface="Arial" charset="0"/>
              </a:rPr>
              <a:t>3: 8-year-old </a:t>
            </a:r>
            <a:r>
              <a:rPr lang="en-US" sz="2200" dirty="0">
                <a:latin typeface="Arial" charset="0"/>
              </a:rPr>
              <a:t>boy referred </a:t>
            </a:r>
            <a:r>
              <a:rPr lang="en-US" sz="2200" dirty="0" smtClean="0">
                <a:latin typeface="Arial" charset="0"/>
              </a:rPr>
              <a:t>ED for </a:t>
            </a:r>
            <a:r>
              <a:rPr lang="en-US" sz="2200" dirty="0">
                <a:latin typeface="Arial" charset="0"/>
              </a:rPr>
              <a:t>irregular heart </a:t>
            </a:r>
            <a:r>
              <a:rPr lang="en-US" sz="2200" dirty="0" smtClean="0">
                <a:latin typeface="Arial" charset="0"/>
              </a:rPr>
              <a:t>rhythm; ED is now calling you for admission to telemetry for arrhythmia</a:t>
            </a:r>
            <a:endParaRPr lang="en-US" dirty="0"/>
          </a:p>
        </p:txBody>
      </p:sp>
      <p:pic>
        <p:nvPicPr>
          <p:cNvPr id="96259" name="Picture 3" descr="fig 00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7214" y="1152268"/>
            <a:ext cx="9161214" cy="3991232"/>
          </a:xfrm>
          <a:noFill/>
          <a:ln/>
        </p:spPr>
      </p:pic>
      <p:sp>
        <p:nvSpPr>
          <p:cNvPr id="3" name="Up Arrow 2"/>
          <p:cNvSpPr/>
          <p:nvPr/>
        </p:nvSpPr>
        <p:spPr>
          <a:xfrm>
            <a:off x="1752600" y="4686300"/>
            <a:ext cx="457200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5410200" y="4686300"/>
            <a:ext cx="457200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>
                <a:latin typeface="Arial" charset="0"/>
              </a:rPr>
              <a:t>Figure 4</a:t>
            </a:r>
            <a:r>
              <a:rPr lang="en-US" sz="2000" dirty="0" smtClean="0">
                <a:latin typeface="Arial" charset="0"/>
              </a:rPr>
              <a:t>: Asymptomatic </a:t>
            </a:r>
            <a:r>
              <a:rPr lang="en-US" sz="2000" dirty="0">
                <a:latin typeface="Arial" charset="0"/>
              </a:rPr>
              <a:t>14-year-old </a:t>
            </a:r>
            <a:r>
              <a:rPr lang="en-US" sz="2000" dirty="0" smtClean="0">
                <a:latin typeface="Arial" charset="0"/>
              </a:rPr>
              <a:t>female; was placed on bedside EKG prior to sedation for fracture.  Noted “funny rhythm” and got a 12-lead EKG</a:t>
            </a:r>
            <a:endParaRPr lang="en-US" sz="2000" dirty="0"/>
          </a:p>
        </p:txBody>
      </p:sp>
      <p:pic>
        <p:nvPicPr>
          <p:cNvPr id="97283" name="Picture 3" descr="fig 009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1"/>
            <a:ext cx="9146940" cy="4000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Laws of EKG’s I learned in Physics…but just never knew it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09600" y="1428750"/>
            <a:ext cx="4876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09600" y="2686050"/>
            <a:ext cx="4876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35000" y="3994150"/>
            <a:ext cx="4876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8800" y="1151751"/>
            <a:ext cx="492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−</a:t>
            </a:r>
            <a:r>
              <a:rPr lang="en-US" dirty="0" smtClean="0"/>
              <a:t>					+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8800" y="2409051"/>
            <a:ext cx="492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−</a:t>
            </a:r>
            <a:r>
              <a:rPr lang="en-US" dirty="0" smtClean="0"/>
              <a:t>					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5000" y="3657600"/>
            <a:ext cx="492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−</a:t>
            </a:r>
            <a:r>
              <a:rPr lang="en-US" dirty="0" smtClean="0"/>
              <a:t>					+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71600" y="1543050"/>
            <a:ext cx="3429000" cy="0"/>
          </a:xfrm>
          <a:prstGeom prst="straightConnector1">
            <a:avLst/>
          </a:prstGeom>
          <a:ln w="539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371600" y="2800350"/>
            <a:ext cx="3352800" cy="0"/>
          </a:xfrm>
          <a:prstGeom prst="straightConnector1">
            <a:avLst/>
          </a:prstGeom>
          <a:ln w="539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086100" y="3514298"/>
            <a:ext cx="0" cy="914400"/>
          </a:xfrm>
          <a:prstGeom prst="straightConnector1">
            <a:avLst/>
          </a:prstGeom>
          <a:ln w="539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Lightning Bolt 30"/>
          <p:cNvSpPr/>
          <p:nvPr/>
        </p:nvSpPr>
        <p:spPr>
          <a:xfrm>
            <a:off x="1143000" y="1457324"/>
            <a:ext cx="228600" cy="27622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Lightning Bolt 33"/>
          <p:cNvSpPr/>
          <p:nvPr/>
        </p:nvSpPr>
        <p:spPr>
          <a:xfrm>
            <a:off x="4724400" y="2714624"/>
            <a:ext cx="228600" cy="31432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Lightning Bolt 34"/>
          <p:cNvSpPr/>
          <p:nvPr/>
        </p:nvSpPr>
        <p:spPr>
          <a:xfrm>
            <a:off x="3009900" y="4533380"/>
            <a:ext cx="266700" cy="32437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403" name="Freeform 59402"/>
          <p:cNvSpPr/>
          <p:nvPr/>
        </p:nvSpPr>
        <p:spPr>
          <a:xfrm>
            <a:off x="6443133" y="1054099"/>
            <a:ext cx="423334" cy="774701"/>
          </a:xfrm>
          <a:custGeom>
            <a:avLst/>
            <a:gdLst>
              <a:gd name="connsiteX0" fmla="*/ 0 w 423334"/>
              <a:gd name="connsiteY0" fmla="*/ 1024468 h 1032935"/>
              <a:gd name="connsiteX1" fmla="*/ 203200 w 423334"/>
              <a:gd name="connsiteY1" fmla="*/ 2 h 1032935"/>
              <a:gd name="connsiteX2" fmla="*/ 423334 w 423334"/>
              <a:gd name="connsiteY2" fmla="*/ 1032935 h 1032935"/>
              <a:gd name="connsiteX3" fmla="*/ 423334 w 423334"/>
              <a:gd name="connsiteY3" fmla="*/ 1032935 h 1032935"/>
              <a:gd name="connsiteX4" fmla="*/ 389467 w 423334"/>
              <a:gd name="connsiteY4" fmla="*/ 939802 h 103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3334" h="1032935">
                <a:moveTo>
                  <a:pt x="0" y="1024468"/>
                </a:moveTo>
                <a:cubicBezTo>
                  <a:pt x="66322" y="511529"/>
                  <a:pt x="132644" y="-1409"/>
                  <a:pt x="203200" y="2"/>
                </a:cubicBezTo>
                <a:cubicBezTo>
                  <a:pt x="273756" y="1413"/>
                  <a:pt x="423334" y="1032935"/>
                  <a:pt x="423334" y="1032935"/>
                </a:cubicBezTo>
                <a:lnTo>
                  <a:pt x="423334" y="1032935"/>
                </a:lnTo>
                <a:lnTo>
                  <a:pt x="389467" y="939802"/>
                </a:lnTo>
              </a:path>
            </a:pathLst>
          </a:cu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404" name="Freeform 59403"/>
          <p:cNvSpPr/>
          <p:nvPr/>
        </p:nvSpPr>
        <p:spPr>
          <a:xfrm>
            <a:off x="6392333" y="2425701"/>
            <a:ext cx="474134" cy="889000"/>
          </a:xfrm>
          <a:custGeom>
            <a:avLst/>
            <a:gdLst>
              <a:gd name="connsiteX0" fmla="*/ 0 w 355600"/>
              <a:gd name="connsiteY0" fmla="*/ 0 h 948269"/>
              <a:gd name="connsiteX1" fmla="*/ 177800 w 355600"/>
              <a:gd name="connsiteY1" fmla="*/ 948266 h 948269"/>
              <a:gd name="connsiteX2" fmla="*/ 355600 w 355600"/>
              <a:gd name="connsiteY2" fmla="*/ 8466 h 9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600" h="948269">
                <a:moveTo>
                  <a:pt x="0" y="0"/>
                </a:moveTo>
                <a:cubicBezTo>
                  <a:pt x="59266" y="473427"/>
                  <a:pt x="118533" y="946855"/>
                  <a:pt x="177800" y="948266"/>
                </a:cubicBezTo>
                <a:cubicBezTo>
                  <a:pt x="237067" y="949677"/>
                  <a:pt x="296333" y="479071"/>
                  <a:pt x="355600" y="8466"/>
                </a:cubicBezTo>
              </a:path>
            </a:pathLst>
          </a:cu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405" name="Freeform 59404"/>
          <p:cNvSpPr/>
          <p:nvPr/>
        </p:nvSpPr>
        <p:spPr>
          <a:xfrm>
            <a:off x="6087534" y="3744597"/>
            <a:ext cx="1151467" cy="850460"/>
          </a:xfrm>
          <a:custGeom>
            <a:avLst/>
            <a:gdLst>
              <a:gd name="connsiteX0" fmla="*/ 0 w 1498600"/>
              <a:gd name="connsiteY0" fmla="*/ 527472 h 1133947"/>
              <a:gd name="connsiteX1" fmla="*/ 482600 w 1498600"/>
              <a:gd name="connsiteY1" fmla="*/ 19472 h 1133947"/>
              <a:gd name="connsiteX2" fmla="*/ 1041400 w 1498600"/>
              <a:gd name="connsiteY2" fmla="*/ 1128605 h 1133947"/>
              <a:gd name="connsiteX3" fmla="*/ 1498600 w 1498600"/>
              <a:gd name="connsiteY3" fmla="*/ 468205 h 1133947"/>
              <a:gd name="connsiteX4" fmla="*/ 1498600 w 1498600"/>
              <a:gd name="connsiteY4" fmla="*/ 468205 h 1133947"/>
              <a:gd name="connsiteX5" fmla="*/ 1498600 w 1498600"/>
              <a:gd name="connsiteY5" fmla="*/ 468205 h 113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8600" h="1133947">
                <a:moveTo>
                  <a:pt x="0" y="527472"/>
                </a:moveTo>
                <a:cubicBezTo>
                  <a:pt x="154516" y="223377"/>
                  <a:pt x="309033" y="-80717"/>
                  <a:pt x="482600" y="19472"/>
                </a:cubicBezTo>
                <a:cubicBezTo>
                  <a:pt x="656167" y="119661"/>
                  <a:pt x="872067" y="1053816"/>
                  <a:pt x="1041400" y="1128605"/>
                </a:cubicBezTo>
                <a:cubicBezTo>
                  <a:pt x="1210733" y="1203394"/>
                  <a:pt x="1498600" y="468205"/>
                  <a:pt x="1498600" y="468205"/>
                </a:cubicBezTo>
                <a:lnTo>
                  <a:pt x="1498600" y="468205"/>
                </a:lnTo>
                <a:lnTo>
                  <a:pt x="1498600" y="468205"/>
                </a:lnTo>
              </a:path>
            </a:pathLst>
          </a:cu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406" name="Freeform 59405"/>
          <p:cNvSpPr/>
          <p:nvPr/>
        </p:nvSpPr>
        <p:spPr>
          <a:xfrm>
            <a:off x="7848601" y="3744596"/>
            <a:ext cx="948267" cy="901283"/>
          </a:xfrm>
          <a:custGeom>
            <a:avLst/>
            <a:gdLst>
              <a:gd name="connsiteX0" fmla="*/ 0 w 948267"/>
              <a:gd name="connsiteY0" fmla="*/ 456139 h 1201710"/>
              <a:gd name="connsiteX1" fmla="*/ 228600 w 948267"/>
              <a:gd name="connsiteY1" fmla="*/ 1192739 h 1201710"/>
              <a:gd name="connsiteX2" fmla="*/ 660400 w 948267"/>
              <a:gd name="connsiteY2" fmla="*/ 7405 h 1201710"/>
              <a:gd name="connsiteX3" fmla="*/ 922867 w 948267"/>
              <a:gd name="connsiteY3" fmla="*/ 659339 h 1201710"/>
              <a:gd name="connsiteX4" fmla="*/ 922867 w 948267"/>
              <a:gd name="connsiteY4" fmla="*/ 659339 h 1201710"/>
              <a:gd name="connsiteX5" fmla="*/ 922867 w 948267"/>
              <a:gd name="connsiteY5" fmla="*/ 659339 h 1201710"/>
              <a:gd name="connsiteX6" fmla="*/ 948267 w 948267"/>
              <a:gd name="connsiteY6" fmla="*/ 642405 h 1201710"/>
              <a:gd name="connsiteX7" fmla="*/ 948267 w 948267"/>
              <a:gd name="connsiteY7" fmla="*/ 642405 h 120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8267" h="1201710">
                <a:moveTo>
                  <a:pt x="0" y="456139"/>
                </a:moveTo>
                <a:cubicBezTo>
                  <a:pt x="59266" y="861833"/>
                  <a:pt x="118533" y="1267528"/>
                  <a:pt x="228600" y="1192739"/>
                </a:cubicBezTo>
                <a:cubicBezTo>
                  <a:pt x="338667" y="1117950"/>
                  <a:pt x="544689" y="96305"/>
                  <a:pt x="660400" y="7405"/>
                </a:cubicBezTo>
                <a:cubicBezTo>
                  <a:pt x="776111" y="-81495"/>
                  <a:pt x="922867" y="659339"/>
                  <a:pt x="922867" y="659339"/>
                </a:cubicBezTo>
                <a:lnTo>
                  <a:pt x="922867" y="659339"/>
                </a:lnTo>
                <a:lnTo>
                  <a:pt x="922867" y="659339"/>
                </a:lnTo>
                <a:lnTo>
                  <a:pt x="948267" y="642405"/>
                </a:lnTo>
                <a:lnTo>
                  <a:pt x="948267" y="642405"/>
                </a:lnTo>
              </a:path>
            </a:pathLst>
          </a:cu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5:  </a:t>
            </a:r>
            <a:r>
              <a:rPr lang="en-US" sz="2000" dirty="0" smtClean="0">
                <a:latin typeface="Arial" charset="0"/>
              </a:rPr>
              <a:t>6-month-old </a:t>
            </a:r>
            <a:r>
              <a:rPr lang="en-US" sz="2000" dirty="0">
                <a:latin typeface="Arial" charset="0"/>
              </a:rPr>
              <a:t>infant with chronic lung disease </a:t>
            </a:r>
            <a:r>
              <a:rPr lang="en-US" sz="2000" dirty="0" smtClean="0">
                <a:latin typeface="Arial" charset="0"/>
              </a:rPr>
              <a:t>and pulmonary hypertension</a:t>
            </a:r>
            <a:endParaRPr lang="en-US" sz="2000" dirty="0"/>
          </a:p>
        </p:txBody>
      </p:sp>
      <p:pic>
        <p:nvPicPr>
          <p:cNvPr id="98307" name="Picture 3" descr="fig 01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1028700"/>
            <a:ext cx="9136945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6:  16-year-old girl with tricuspid atresia status post </a:t>
            </a:r>
            <a:r>
              <a:rPr lang="en-US" sz="2000" dirty="0" err="1">
                <a:latin typeface="Arial" charset="0"/>
              </a:rPr>
              <a:t>Fontan</a:t>
            </a:r>
            <a:r>
              <a:rPr lang="en-US" sz="2000" dirty="0">
                <a:latin typeface="Arial" charset="0"/>
              </a:rPr>
              <a:t> procedure </a:t>
            </a:r>
            <a:r>
              <a:rPr lang="en-US" sz="2000" dirty="0" smtClean="0">
                <a:latin typeface="Arial" charset="0"/>
              </a:rPr>
              <a:t>2 years ago</a:t>
            </a:r>
            <a:endParaRPr lang="en-US" sz="2000" dirty="0"/>
          </a:p>
        </p:txBody>
      </p:sp>
      <p:pic>
        <p:nvPicPr>
          <p:cNvPr id="99331" name="Picture 3" descr="fig 01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9146942" cy="4000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7:  1</a:t>
            </a:r>
            <a:r>
              <a:rPr lang="en-US" sz="2000" dirty="0" smtClean="0">
                <a:latin typeface="Arial" charset="0"/>
              </a:rPr>
              <a:t>-year-old male </a:t>
            </a:r>
            <a:r>
              <a:rPr lang="en-US" sz="2000" dirty="0">
                <a:latin typeface="Arial" charset="0"/>
              </a:rPr>
              <a:t>with loud systolic murmur at left upper sternal border </a:t>
            </a:r>
            <a:endParaRPr lang="en-US" sz="2000" dirty="0"/>
          </a:p>
        </p:txBody>
      </p:sp>
      <p:pic>
        <p:nvPicPr>
          <p:cNvPr id="101379" name="Picture 3" descr="fig 01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971550"/>
            <a:ext cx="9092083" cy="4179094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8:  5-year-old girl with systolic murmur at right upper sternal border </a:t>
            </a:r>
            <a:endParaRPr lang="en-US" sz="2000" dirty="0"/>
          </a:p>
        </p:txBody>
      </p:sp>
      <p:pic>
        <p:nvPicPr>
          <p:cNvPr id="102403" name="Picture 3" descr="fig 019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83" r="826" b="4500"/>
          <a:stretch/>
        </p:blipFill>
        <p:spPr>
          <a:xfrm>
            <a:off x="-1" y="914401"/>
            <a:ext cx="9163409" cy="422314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9:  13-year-old boy with </a:t>
            </a:r>
            <a:r>
              <a:rPr lang="en-US" sz="2000" dirty="0" smtClean="0">
                <a:latin typeface="Arial" charset="0"/>
              </a:rPr>
              <a:t>chest </a:t>
            </a:r>
            <a:r>
              <a:rPr lang="en-US" sz="2000" dirty="0">
                <a:latin typeface="Arial" charset="0"/>
              </a:rPr>
              <a:t>pain </a:t>
            </a:r>
            <a:r>
              <a:rPr lang="en-US" sz="2000" dirty="0" smtClean="0">
                <a:latin typeface="Arial" charset="0"/>
              </a:rPr>
              <a:t>while playing soccer</a:t>
            </a:r>
            <a:endParaRPr lang="en-US" sz="2000" dirty="0"/>
          </a:p>
        </p:txBody>
      </p:sp>
      <p:pic>
        <p:nvPicPr>
          <p:cNvPr id="103427" name="Picture 3" descr="fig 020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9146942" cy="4000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10:  13-year-old boy </a:t>
            </a:r>
            <a:r>
              <a:rPr lang="en-US" sz="2000" dirty="0" smtClean="0">
                <a:latin typeface="Arial" charset="0"/>
              </a:rPr>
              <a:t>upon admission to the PICU status </a:t>
            </a:r>
            <a:r>
              <a:rPr lang="en-US" sz="2000" dirty="0">
                <a:latin typeface="Arial" charset="0"/>
              </a:rPr>
              <a:t>post repair of ventricular septal defect </a:t>
            </a:r>
            <a:endParaRPr lang="en-US" sz="2000" dirty="0"/>
          </a:p>
        </p:txBody>
      </p:sp>
      <p:pic>
        <p:nvPicPr>
          <p:cNvPr id="143363" name="Picture 3" descr="fig 06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43000"/>
            <a:ext cx="9146942" cy="4000500"/>
          </a:xfrm>
          <a:noFill/>
          <a:ln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Arial" charset="0"/>
              </a:rPr>
              <a:t>Figure 11:  13-year-old boy with hypertrophic cardiomyopathy </a:t>
            </a:r>
            <a:endParaRPr lang="en-US" sz="2000" dirty="0"/>
          </a:p>
        </p:txBody>
      </p:sp>
      <p:pic>
        <p:nvPicPr>
          <p:cNvPr id="145411" name="Picture 3" descr="fig 06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" y="1143000"/>
            <a:ext cx="9154425" cy="4000500"/>
          </a:xfrm>
          <a:noFill/>
          <a:ln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>
                <a:latin typeface="Arial" charset="0"/>
              </a:rPr>
              <a:t>Figure </a:t>
            </a:r>
            <a:r>
              <a:rPr lang="en-US" sz="2000" dirty="0" smtClean="0">
                <a:latin typeface="Arial" charset="0"/>
              </a:rPr>
              <a:t>12:  </a:t>
            </a:r>
            <a:r>
              <a:rPr lang="en-US" sz="2000" dirty="0">
                <a:latin typeface="Arial" charset="0"/>
              </a:rPr>
              <a:t>12-year-old boy with syncope during a </a:t>
            </a:r>
            <a:r>
              <a:rPr lang="en-US" sz="2000" dirty="0" smtClean="0">
                <a:latin typeface="Arial" charset="0"/>
              </a:rPr>
              <a:t>lacrosse game.  ED calls for telemetry admission for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“incomplete bundle branch block and long QT”</a:t>
            </a:r>
            <a:endParaRPr lang="en-US" sz="2000" dirty="0"/>
          </a:p>
        </p:txBody>
      </p:sp>
      <p:pic>
        <p:nvPicPr>
          <p:cNvPr id="146435" name="Picture 3" descr="fig 076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9424" y="1085851"/>
            <a:ext cx="9205697" cy="4034450"/>
          </a:xfrm>
          <a:noFill/>
          <a:ln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3351"/>
            <a:ext cx="8458200" cy="838200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latin typeface="Arial" charset="0"/>
              </a:rPr>
              <a:t>Figure 13:  11-year-old </a:t>
            </a:r>
            <a:r>
              <a:rPr lang="en-US" sz="2000" dirty="0" smtClean="0">
                <a:latin typeface="Arial" charset="0"/>
              </a:rPr>
              <a:t>boy with </a:t>
            </a:r>
            <a:r>
              <a:rPr lang="en-US" sz="2000" dirty="0">
                <a:latin typeface="Arial" charset="0"/>
              </a:rPr>
              <a:t>surgical complete heart </a:t>
            </a:r>
            <a:r>
              <a:rPr lang="en-US" sz="2000" dirty="0" smtClean="0">
                <a:latin typeface="Arial" charset="0"/>
              </a:rPr>
              <a:t>block requiring dual-chamber </a:t>
            </a:r>
            <a:r>
              <a:rPr lang="en-US" sz="2000" dirty="0">
                <a:latin typeface="Arial" charset="0"/>
              </a:rPr>
              <a:t>pacemaker </a:t>
            </a:r>
            <a:r>
              <a:rPr lang="en-US" sz="2000" dirty="0" smtClean="0">
                <a:latin typeface="Arial" charset="0"/>
              </a:rPr>
              <a:t>placement.  ED calls for admission because child has been fatigued for a week, is dehydrated and they think he has mono</a:t>
            </a:r>
            <a:endParaRPr lang="en-US" sz="2000" dirty="0"/>
          </a:p>
        </p:txBody>
      </p:sp>
      <p:pic>
        <p:nvPicPr>
          <p:cNvPr id="147459" name="Picture 3" descr="fig 119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7" r="4268"/>
          <a:stretch/>
        </p:blipFill>
        <p:spPr>
          <a:xfrm>
            <a:off x="-1" y="971550"/>
            <a:ext cx="9209978" cy="4171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543800" cy="742950"/>
          </a:xfrm>
        </p:spPr>
        <p:txBody>
          <a:bodyPr/>
          <a:lstStyle/>
          <a:p>
            <a:r>
              <a:rPr lang="en-US" sz="3600" dirty="0"/>
              <a:t>Do I really need to know this?</a:t>
            </a:r>
          </a:p>
        </p:txBody>
      </p:sp>
      <p:pic>
        <p:nvPicPr>
          <p:cNvPr id="16389" name="Picture 5" descr="f4-u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819150"/>
            <a:ext cx="6400800" cy="19692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6" name="Picture 12" descr="lead placem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800350"/>
            <a:ext cx="2331720" cy="15293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52400" y="2831304"/>
            <a:ext cx="46482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1" hangingPunct="1"/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1</a:t>
            </a:r>
            <a:r>
              <a:rPr lang="en-US" sz="1600" dirty="0">
                <a:latin typeface="Arial" charset="0"/>
              </a:rPr>
              <a:t> fourth intercostal space just right of the	 sternum.</a:t>
            </a:r>
          </a:p>
          <a:p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2</a:t>
            </a:r>
            <a:r>
              <a:rPr lang="en-US" sz="1600" dirty="0">
                <a:latin typeface="Arial" charset="0"/>
              </a:rPr>
              <a:t> fourth intercostal space just left of the 	sternum.</a:t>
            </a:r>
          </a:p>
          <a:p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3</a:t>
            </a:r>
            <a:r>
              <a:rPr lang="en-US" sz="1600" dirty="0">
                <a:latin typeface="Arial" charset="0"/>
              </a:rPr>
              <a:t> midway between leads V</a:t>
            </a:r>
            <a:r>
              <a:rPr lang="en-US" sz="1600" baseline="-30000" dirty="0">
                <a:latin typeface="Arial" charset="0"/>
              </a:rPr>
              <a:t>2</a:t>
            </a:r>
            <a:r>
              <a:rPr lang="en-US" sz="1600" dirty="0">
                <a:latin typeface="Arial" charset="0"/>
              </a:rPr>
              <a:t> and V</a:t>
            </a:r>
            <a:r>
              <a:rPr lang="en-US" sz="1600" baseline="-30000" dirty="0">
                <a:latin typeface="Arial" charset="0"/>
              </a:rPr>
              <a:t>4</a:t>
            </a:r>
            <a:r>
              <a:rPr lang="en-US" sz="1600" dirty="0">
                <a:latin typeface="Arial" charset="0"/>
              </a:rPr>
              <a:t>.</a:t>
            </a:r>
          </a:p>
          <a:p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4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midclavicular</a:t>
            </a:r>
            <a:r>
              <a:rPr lang="en-US" sz="1600" dirty="0">
                <a:latin typeface="Arial" charset="0"/>
              </a:rPr>
              <a:t> line in the fifth interspace.</a:t>
            </a:r>
          </a:p>
          <a:p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5</a:t>
            </a:r>
            <a:r>
              <a:rPr lang="en-US" sz="1600" dirty="0">
                <a:latin typeface="Arial" charset="0"/>
              </a:rPr>
              <a:t> anterior axillary line at same level as 	lead V</a:t>
            </a:r>
            <a:r>
              <a:rPr lang="en-US" sz="1600" baseline="-30000" dirty="0">
                <a:latin typeface="Arial" charset="0"/>
              </a:rPr>
              <a:t>4</a:t>
            </a:r>
            <a:r>
              <a:rPr lang="en-US" sz="1600" dirty="0">
                <a:latin typeface="Arial" charset="0"/>
              </a:rPr>
              <a:t>.</a:t>
            </a:r>
          </a:p>
          <a:p>
            <a:r>
              <a:rPr lang="en-US" sz="1600" dirty="0">
                <a:latin typeface="Arial" charset="0"/>
              </a:rPr>
              <a:t>Lead V</a:t>
            </a:r>
            <a:r>
              <a:rPr lang="en-US" sz="1600" baseline="-30000" dirty="0">
                <a:latin typeface="Arial" charset="0"/>
              </a:rPr>
              <a:t>6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midaxillary</a:t>
            </a:r>
            <a:r>
              <a:rPr lang="en-US" sz="1600" dirty="0">
                <a:latin typeface="Arial" charset="0"/>
              </a:rPr>
              <a:t> line at same level as lead V</a:t>
            </a:r>
            <a:r>
              <a:rPr lang="en-US" sz="1600" baseline="-30000" dirty="0">
                <a:latin typeface="Arial" charset="0"/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00800" y="4555555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 Reference 3</a:t>
            </a:r>
          </a:p>
          <a:p>
            <a:r>
              <a:rPr lang="en-US" sz="1200" dirty="0"/>
              <a:t>C</a:t>
            </a:r>
            <a:r>
              <a:rPr lang="en-US" sz="1200" dirty="0" smtClean="0"/>
              <a:t>opyright permission obtained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Standardization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276350"/>
            <a:ext cx="7543800" cy="16954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Can change the gain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Change amplitude of complexes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Normal is 10mm/mV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Common variant is 10-5mm/mV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Can change the speed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Normal is 25mm/sec</a:t>
            </a:r>
          </a:p>
        </p:txBody>
      </p:sp>
      <p:pic>
        <p:nvPicPr>
          <p:cNvPr id="67589" name="Picture 5" descr="standardizat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3028950"/>
            <a:ext cx="5181600" cy="19728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2800" y="4282901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From Reference 3</a:t>
            </a:r>
          </a:p>
          <a:p>
            <a:r>
              <a:rPr lang="en-US" sz="1200" dirty="0"/>
              <a:t>Copyright permission obtained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12 leads?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History essentially, but can modify if needed</a:t>
            </a:r>
          </a:p>
          <a:p>
            <a:pPr lvl="1"/>
            <a:r>
              <a:rPr lang="en-US"/>
              <a:t>Right sided leads</a:t>
            </a:r>
          </a:p>
          <a:p>
            <a:r>
              <a:rPr lang="en-US"/>
              <a:t>Allows for using 2-D technology and our innate smarts to get a 3-D image of the heart</a:t>
            </a:r>
          </a:p>
          <a:p>
            <a:pPr lvl="1"/>
            <a:r>
              <a:rPr lang="en-US"/>
              <a:t>Think of each lead as a camera looking at the heart from that specific angle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do you get them?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Bedside monitoring</a:t>
            </a:r>
          </a:p>
          <a:p>
            <a:r>
              <a:rPr lang="en-US"/>
              <a:t>Suspicion of…</a:t>
            </a:r>
          </a:p>
          <a:p>
            <a:pPr lvl="1"/>
            <a:r>
              <a:rPr lang="en-US"/>
              <a:t>Arrhythmia/conduction anomaly</a:t>
            </a:r>
          </a:p>
          <a:p>
            <a:pPr lvl="1"/>
            <a:r>
              <a:rPr lang="en-US"/>
              <a:t>Congenital heart disease</a:t>
            </a:r>
          </a:p>
          <a:p>
            <a:pPr lvl="1"/>
            <a:r>
              <a:rPr lang="en-US"/>
              <a:t>Acquired heart disease</a:t>
            </a:r>
          </a:p>
          <a:p>
            <a:r>
              <a:rPr lang="en-US"/>
              <a:t>Prior to drug therapy initiation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1884</TotalTime>
  <Words>2956</Words>
  <Application>Microsoft Office PowerPoint</Application>
  <PresentationFormat>On-screen Show (16:9)</PresentationFormat>
  <Paragraphs>588</Paragraphs>
  <Slides>58</Slides>
  <Notes>58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PEDIATRIC EKGs DEMYSTIFIED</vt:lpstr>
      <vt:lpstr>Disclosures</vt:lpstr>
      <vt:lpstr>Objectives</vt:lpstr>
      <vt:lpstr>What is an EKG?</vt:lpstr>
      <vt:lpstr>Laws of EKG’s I learned in Physics…but just never knew it</vt:lpstr>
      <vt:lpstr>Do I really need to know this?</vt:lpstr>
      <vt:lpstr>Standardization</vt:lpstr>
      <vt:lpstr>Why 12 leads?</vt:lpstr>
      <vt:lpstr>When do you get them?</vt:lpstr>
      <vt:lpstr>Interpretation of EKG’s</vt:lpstr>
      <vt:lpstr>Methods of interpretation</vt:lpstr>
      <vt:lpstr>Pattern recognition</vt:lpstr>
      <vt:lpstr>The more stable kid</vt:lpstr>
      <vt:lpstr>How are you to remember all these age appropriate norms?</vt:lpstr>
      <vt:lpstr>Age</vt:lpstr>
      <vt:lpstr>Rate</vt:lpstr>
      <vt:lpstr>Rhythm</vt:lpstr>
      <vt:lpstr>Axis</vt:lpstr>
      <vt:lpstr>Axis</vt:lpstr>
      <vt:lpstr>Successive Approximation</vt:lpstr>
      <vt:lpstr>Successive Approximation</vt:lpstr>
      <vt:lpstr>P wave and T wave axis</vt:lpstr>
      <vt:lpstr>Intervals and waves</vt:lpstr>
      <vt:lpstr>P waves, T waves, ST, QRS, LMNOP, oh my!</vt:lpstr>
      <vt:lpstr>Atrial Hypertrophy</vt:lpstr>
      <vt:lpstr>Ventricular Hypertrophy Guiding Principles</vt:lpstr>
      <vt:lpstr>RVH (newborn)</vt:lpstr>
      <vt:lpstr>RVH (outside newborn)</vt:lpstr>
      <vt:lpstr>LVH</vt:lpstr>
      <vt:lpstr>Biventricular Hypertrophy</vt:lpstr>
      <vt:lpstr>Ventricular Conduction Disturbances (VCD)</vt:lpstr>
      <vt:lpstr>RBBB</vt:lpstr>
      <vt:lpstr>RBBB Criteria</vt:lpstr>
      <vt:lpstr>PowerPoint Presentation</vt:lpstr>
      <vt:lpstr>LBBB</vt:lpstr>
      <vt:lpstr>LBBB Criteria</vt:lpstr>
      <vt:lpstr>PowerPoint Presentation</vt:lpstr>
      <vt:lpstr>Moron Moment… is it a VCD or Hypertrophy?</vt:lpstr>
      <vt:lpstr>Pre-excitation</vt:lpstr>
      <vt:lpstr>WPW</vt:lpstr>
      <vt:lpstr>WPW Criteria</vt:lpstr>
      <vt:lpstr>PowerPoint Presentation</vt:lpstr>
      <vt:lpstr>What’s the big deal about WPW?</vt:lpstr>
      <vt:lpstr>References</vt:lpstr>
      <vt:lpstr>Changes to Practice</vt:lpstr>
      <vt:lpstr>Figure 1: 1-day-old infant in NBN, the resident on call last night heard a murmur and got an EKG</vt:lpstr>
      <vt:lpstr>Figure 2: 5-month-old female screening for long QT syndrome since 15 y/o sibling has it</vt:lpstr>
      <vt:lpstr>Figure 3: 8-year-old boy referred ED for irregular heart rhythm; ED is now calling you for admission to telemetry for arrhythmia</vt:lpstr>
      <vt:lpstr>Figure 4: Asymptomatic 14-year-old female; was placed on bedside EKG prior to sedation for fracture.  Noted “funny rhythm” and got a 12-lead EKG</vt:lpstr>
      <vt:lpstr>Figure 5:  6-month-old infant with chronic lung disease and pulmonary hypertension</vt:lpstr>
      <vt:lpstr>Figure 6:  16-year-old girl with tricuspid atresia status post Fontan procedure 2 years ago</vt:lpstr>
      <vt:lpstr>Figure 7:  1-year-old male with loud systolic murmur at left upper sternal border </vt:lpstr>
      <vt:lpstr>Figure 8:  5-year-old girl with systolic murmur at right upper sternal border </vt:lpstr>
      <vt:lpstr>Figure 9:  13-year-old boy with chest pain while playing soccer</vt:lpstr>
      <vt:lpstr>Figure 10:  13-year-old boy upon admission to the PICU status post repair of ventricular septal defect </vt:lpstr>
      <vt:lpstr>Figure 11:  13-year-old boy with hypertrophic cardiomyopathy </vt:lpstr>
      <vt:lpstr>Figure 12:  12-year-old boy with syncope during a lacrosse game.  ED calls for telemetry admission for “incomplete bundle branch block and long QT”</vt:lpstr>
      <vt:lpstr>Figure 13:  11-year-old boy with surgical complete heart block requiring dual-chamber pacemaker placement.  ED calls for admission because child has been fatigued for a week, is dehydrated and they think he has mono</vt:lpstr>
    </vt:vector>
  </TitlesOfParts>
  <Company>MCIS 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ecmaul2</dc:creator>
  <cp:lastModifiedBy>Maul, Erich</cp:lastModifiedBy>
  <cp:revision>110</cp:revision>
  <cp:lastPrinted>2015-01-11T17:19:50Z</cp:lastPrinted>
  <dcterms:created xsi:type="dcterms:W3CDTF">2008-05-07T14:54:42Z</dcterms:created>
  <dcterms:modified xsi:type="dcterms:W3CDTF">2015-01-11T17:55:45Z</dcterms:modified>
</cp:coreProperties>
</file>