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7" r:id="rId1"/>
  </p:sldMasterIdLst>
  <p:notesMasterIdLst>
    <p:notesMasterId r:id="rId64"/>
  </p:notesMasterIdLst>
  <p:sldIdLst>
    <p:sldId id="256" r:id="rId2"/>
    <p:sldId id="333" r:id="rId3"/>
    <p:sldId id="335" r:id="rId4"/>
    <p:sldId id="336" r:id="rId5"/>
    <p:sldId id="337" r:id="rId6"/>
    <p:sldId id="334" r:id="rId7"/>
    <p:sldId id="257" r:id="rId8"/>
    <p:sldId id="258" r:id="rId9"/>
    <p:sldId id="263" r:id="rId10"/>
    <p:sldId id="279" r:id="rId11"/>
    <p:sldId id="265" r:id="rId12"/>
    <p:sldId id="264" r:id="rId13"/>
    <p:sldId id="282" r:id="rId14"/>
    <p:sldId id="259" r:id="rId15"/>
    <p:sldId id="260" r:id="rId16"/>
    <p:sldId id="261" r:id="rId17"/>
    <p:sldId id="262" r:id="rId18"/>
    <p:sldId id="269" r:id="rId19"/>
    <p:sldId id="296" r:id="rId20"/>
    <p:sldId id="329" r:id="rId21"/>
    <p:sldId id="277" r:id="rId22"/>
    <p:sldId id="295" r:id="rId23"/>
    <p:sldId id="280" r:id="rId24"/>
    <p:sldId id="302" r:id="rId25"/>
    <p:sldId id="281" r:id="rId26"/>
    <p:sldId id="283" r:id="rId27"/>
    <p:sldId id="284" r:id="rId28"/>
    <p:sldId id="286" r:id="rId29"/>
    <p:sldId id="308" r:id="rId30"/>
    <p:sldId id="285" r:id="rId31"/>
    <p:sldId id="287" r:id="rId32"/>
    <p:sldId id="288" r:id="rId33"/>
    <p:sldId id="289" r:id="rId34"/>
    <p:sldId id="303" r:id="rId35"/>
    <p:sldId id="304" r:id="rId36"/>
    <p:sldId id="290" r:id="rId37"/>
    <p:sldId id="291" r:id="rId38"/>
    <p:sldId id="306" r:id="rId39"/>
    <p:sldId id="292" r:id="rId40"/>
    <p:sldId id="307" r:id="rId41"/>
    <p:sldId id="331" r:id="rId42"/>
    <p:sldId id="293" r:id="rId43"/>
    <p:sldId id="294" r:id="rId44"/>
    <p:sldId id="309" r:id="rId45"/>
    <p:sldId id="310" r:id="rId46"/>
    <p:sldId id="338" r:id="rId47"/>
    <p:sldId id="311" r:id="rId48"/>
    <p:sldId id="312" r:id="rId49"/>
    <p:sldId id="326" r:id="rId50"/>
    <p:sldId id="317" r:id="rId51"/>
    <p:sldId id="315" r:id="rId52"/>
    <p:sldId id="320" r:id="rId53"/>
    <p:sldId id="322" r:id="rId54"/>
    <p:sldId id="339" r:id="rId55"/>
    <p:sldId id="323" r:id="rId56"/>
    <p:sldId id="330" r:id="rId57"/>
    <p:sldId id="314" r:id="rId58"/>
    <p:sldId id="298" r:id="rId59"/>
    <p:sldId id="299" r:id="rId60"/>
    <p:sldId id="300" r:id="rId61"/>
    <p:sldId id="301" r:id="rId62"/>
    <p:sldId id="328" r:id="rId63"/>
  </p:sldIdLst>
  <p:sldSz cx="9144000" cy="6858000" type="screen4x3"/>
  <p:notesSz cx="7315200" cy="9601200"/>
  <p:defaultTextStyle>
    <a:defPPr>
      <a:defRPr lang="en-US"/>
    </a:defPPr>
    <a:lvl1pPr algn="l" rtl="0" eaLnBrk="0" fontAlgn="base" hangingPunct="0">
      <a:spcBef>
        <a:spcPct val="0"/>
      </a:spcBef>
      <a:spcAft>
        <a:spcPct val="0"/>
      </a:spcAft>
      <a:defRPr kern="1200">
        <a:solidFill>
          <a:schemeClr val="tx1"/>
        </a:solidFill>
        <a:latin typeface="Tahoma" pitchFamily="34" charset="0"/>
        <a:ea typeface="+mn-ea"/>
        <a:cs typeface="+mn-cs"/>
      </a:defRPr>
    </a:lvl1pPr>
    <a:lvl2pPr marL="457200" algn="l" rtl="0" eaLnBrk="0" fontAlgn="base" hangingPunct="0">
      <a:spcBef>
        <a:spcPct val="0"/>
      </a:spcBef>
      <a:spcAft>
        <a:spcPct val="0"/>
      </a:spcAft>
      <a:defRPr kern="1200">
        <a:solidFill>
          <a:schemeClr val="tx1"/>
        </a:solidFill>
        <a:latin typeface="Tahoma" pitchFamily="34" charset="0"/>
        <a:ea typeface="+mn-ea"/>
        <a:cs typeface="+mn-cs"/>
      </a:defRPr>
    </a:lvl2pPr>
    <a:lvl3pPr marL="914400" algn="l" rtl="0" eaLnBrk="0" fontAlgn="base" hangingPunct="0">
      <a:spcBef>
        <a:spcPct val="0"/>
      </a:spcBef>
      <a:spcAft>
        <a:spcPct val="0"/>
      </a:spcAft>
      <a:defRPr kern="1200">
        <a:solidFill>
          <a:schemeClr val="tx1"/>
        </a:solidFill>
        <a:latin typeface="Tahoma" pitchFamily="34" charset="0"/>
        <a:ea typeface="+mn-ea"/>
        <a:cs typeface="+mn-cs"/>
      </a:defRPr>
    </a:lvl3pPr>
    <a:lvl4pPr marL="1371600" algn="l" rtl="0" eaLnBrk="0" fontAlgn="base" hangingPunct="0">
      <a:spcBef>
        <a:spcPct val="0"/>
      </a:spcBef>
      <a:spcAft>
        <a:spcPct val="0"/>
      </a:spcAft>
      <a:defRPr kern="1200">
        <a:solidFill>
          <a:schemeClr val="tx1"/>
        </a:solidFill>
        <a:latin typeface="Tahoma" pitchFamily="34" charset="0"/>
        <a:ea typeface="+mn-ea"/>
        <a:cs typeface="+mn-cs"/>
      </a:defRPr>
    </a:lvl4pPr>
    <a:lvl5pPr marL="1828800" algn="l" rtl="0" eaLnBrk="0" fontAlgn="base" hangingPunct="0">
      <a:spcBef>
        <a:spcPct val="0"/>
      </a:spcBef>
      <a:spcAft>
        <a:spcPct val="0"/>
      </a:spcAft>
      <a:defRPr kern="1200">
        <a:solidFill>
          <a:schemeClr val="tx1"/>
        </a:solidFill>
        <a:latin typeface="Tahoma" pitchFamily="34" charset="0"/>
        <a:ea typeface="+mn-ea"/>
        <a:cs typeface="+mn-cs"/>
      </a:defRPr>
    </a:lvl5pPr>
    <a:lvl6pPr marL="2286000" algn="l" defTabSz="914400" rtl="0" eaLnBrk="1" latinLnBrk="0" hangingPunct="1">
      <a:defRPr kern="1200">
        <a:solidFill>
          <a:schemeClr val="tx1"/>
        </a:solidFill>
        <a:latin typeface="Tahoma" pitchFamily="34" charset="0"/>
        <a:ea typeface="+mn-ea"/>
        <a:cs typeface="+mn-cs"/>
      </a:defRPr>
    </a:lvl6pPr>
    <a:lvl7pPr marL="2743200" algn="l" defTabSz="914400" rtl="0" eaLnBrk="1" latinLnBrk="0" hangingPunct="1">
      <a:defRPr kern="1200">
        <a:solidFill>
          <a:schemeClr val="tx1"/>
        </a:solidFill>
        <a:latin typeface="Tahoma" pitchFamily="34" charset="0"/>
        <a:ea typeface="+mn-ea"/>
        <a:cs typeface="+mn-cs"/>
      </a:defRPr>
    </a:lvl7pPr>
    <a:lvl8pPr marL="3200400" algn="l" defTabSz="914400" rtl="0" eaLnBrk="1" latinLnBrk="0" hangingPunct="1">
      <a:defRPr kern="1200">
        <a:solidFill>
          <a:schemeClr val="tx1"/>
        </a:solidFill>
        <a:latin typeface="Tahoma" pitchFamily="34" charset="0"/>
        <a:ea typeface="+mn-ea"/>
        <a:cs typeface="+mn-cs"/>
      </a:defRPr>
    </a:lvl8pPr>
    <a:lvl9pPr marL="3657600" algn="l" defTabSz="914400" rtl="0" eaLnBrk="1" latinLnBrk="0" hangingPunct="1">
      <a:defRPr kern="1200">
        <a:solidFill>
          <a:schemeClr val="tx1"/>
        </a:solidFill>
        <a:latin typeface="Tahoma"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showOutlineIcons="0">
    <p:restoredLeft sz="15620"/>
    <p:restoredTop sz="82540" autoAdjust="0"/>
  </p:normalViewPr>
  <p:slideViewPr>
    <p:cSldViewPr>
      <p:cViewPr varScale="1">
        <p:scale>
          <a:sx n="60" d="100"/>
          <a:sy n="60" d="100"/>
        </p:scale>
        <p:origin x="-1350" y="-84"/>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20052"/>
    </p:cViewPr>
  </p:sorter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4450" name="Rectangle 2"/>
          <p:cNvSpPr>
            <a:spLocks noGrp="1" noChangeArrowheads="1"/>
          </p:cNvSpPr>
          <p:nvPr>
            <p:ph type="hdr" sz="quarter"/>
          </p:nvPr>
        </p:nvSpPr>
        <p:spPr bwMode="auto">
          <a:xfrm>
            <a:off x="0" y="0"/>
            <a:ext cx="3169920" cy="480060"/>
          </a:xfrm>
          <a:prstGeom prst="rect">
            <a:avLst/>
          </a:prstGeom>
          <a:noFill/>
          <a:ln w="9525">
            <a:noFill/>
            <a:miter lim="800000"/>
            <a:headEnd/>
            <a:tailEnd/>
          </a:ln>
          <a:effectLst/>
        </p:spPr>
        <p:txBody>
          <a:bodyPr vert="horz" wrap="square" lIns="96661" tIns="48331" rIns="96661" bIns="48331" numCol="1" anchor="t" anchorCtr="0" compatLnSpc="1">
            <a:prstTxWarp prst="textNoShape">
              <a:avLst/>
            </a:prstTxWarp>
          </a:bodyPr>
          <a:lstStyle>
            <a:lvl1pPr eaLnBrk="1" hangingPunct="1">
              <a:defRPr sz="1300">
                <a:latin typeface="Arial" charset="0"/>
              </a:defRPr>
            </a:lvl1pPr>
          </a:lstStyle>
          <a:p>
            <a:endParaRPr lang="en-US"/>
          </a:p>
        </p:txBody>
      </p:sp>
      <p:sp>
        <p:nvSpPr>
          <p:cNvPr id="104451" name="Rectangle 3"/>
          <p:cNvSpPr>
            <a:spLocks noGrp="1" noChangeArrowheads="1"/>
          </p:cNvSpPr>
          <p:nvPr>
            <p:ph type="dt" idx="1"/>
          </p:nvPr>
        </p:nvSpPr>
        <p:spPr bwMode="auto">
          <a:xfrm>
            <a:off x="4143587" y="0"/>
            <a:ext cx="3169920" cy="480060"/>
          </a:xfrm>
          <a:prstGeom prst="rect">
            <a:avLst/>
          </a:prstGeom>
          <a:noFill/>
          <a:ln w="9525">
            <a:noFill/>
            <a:miter lim="800000"/>
            <a:headEnd/>
            <a:tailEnd/>
          </a:ln>
          <a:effectLst/>
        </p:spPr>
        <p:txBody>
          <a:bodyPr vert="horz" wrap="square" lIns="96661" tIns="48331" rIns="96661" bIns="48331" numCol="1" anchor="t" anchorCtr="0" compatLnSpc="1">
            <a:prstTxWarp prst="textNoShape">
              <a:avLst/>
            </a:prstTxWarp>
          </a:bodyPr>
          <a:lstStyle>
            <a:lvl1pPr algn="r" eaLnBrk="1" hangingPunct="1">
              <a:defRPr sz="1300">
                <a:latin typeface="Arial" charset="0"/>
              </a:defRPr>
            </a:lvl1pPr>
          </a:lstStyle>
          <a:p>
            <a:endParaRPr lang="en-US"/>
          </a:p>
        </p:txBody>
      </p:sp>
      <p:sp>
        <p:nvSpPr>
          <p:cNvPr id="104452" name="Rectangle 4"/>
          <p:cNvSpPr>
            <a:spLocks noGrp="1" noRot="1" noChangeAspect="1" noChangeArrowheads="1" noTextEdit="1"/>
          </p:cNvSpPr>
          <p:nvPr>
            <p:ph type="sldImg" idx="2"/>
          </p:nvPr>
        </p:nvSpPr>
        <p:spPr bwMode="auto">
          <a:xfrm>
            <a:off x="1257300" y="720725"/>
            <a:ext cx="4800600" cy="3600450"/>
          </a:xfrm>
          <a:prstGeom prst="rect">
            <a:avLst/>
          </a:prstGeom>
          <a:noFill/>
          <a:ln w="9525">
            <a:solidFill>
              <a:srgbClr val="000000"/>
            </a:solidFill>
            <a:miter lim="800000"/>
            <a:headEnd/>
            <a:tailEnd/>
          </a:ln>
          <a:effectLst/>
        </p:spPr>
      </p:sp>
      <p:sp>
        <p:nvSpPr>
          <p:cNvPr id="104453" name="Rectangle 5"/>
          <p:cNvSpPr>
            <a:spLocks noGrp="1" noChangeArrowheads="1"/>
          </p:cNvSpPr>
          <p:nvPr>
            <p:ph type="body" sz="quarter" idx="3"/>
          </p:nvPr>
        </p:nvSpPr>
        <p:spPr bwMode="auto">
          <a:xfrm>
            <a:off x="731520" y="4560570"/>
            <a:ext cx="5852160" cy="4320540"/>
          </a:xfrm>
          <a:prstGeom prst="rect">
            <a:avLst/>
          </a:prstGeom>
          <a:noFill/>
          <a:ln w="9525">
            <a:noFill/>
            <a:miter lim="800000"/>
            <a:headEnd/>
            <a:tailEnd/>
          </a:ln>
          <a:effectLst/>
        </p:spPr>
        <p:txBody>
          <a:bodyPr vert="horz" wrap="square" lIns="96661" tIns="48331" rIns="96661" bIns="48331"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4454" name="Rectangle 6"/>
          <p:cNvSpPr>
            <a:spLocks noGrp="1" noChangeArrowheads="1"/>
          </p:cNvSpPr>
          <p:nvPr>
            <p:ph type="ftr" sz="quarter" idx="4"/>
          </p:nvPr>
        </p:nvSpPr>
        <p:spPr bwMode="auto">
          <a:xfrm>
            <a:off x="0" y="9119474"/>
            <a:ext cx="3169920" cy="480060"/>
          </a:xfrm>
          <a:prstGeom prst="rect">
            <a:avLst/>
          </a:prstGeom>
          <a:noFill/>
          <a:ln w="9525">
            <a:noFill/>
            <a:miter lim="800000"/>
            <a:headEnd/>
            <a:tailEnd/>
          </a:ln>
          <a:effectLst/>
        </p:spPr>
        <p:txBody>
          <a:bodyPr vert="horz" wrap="square" lIns="96661" tIns="48331" rIns="96661" bIns="48331" numCol="1" anchor="b" anchorCtr="0" compatLnSpc="1">
            <a:prstTxWarp prst="textNoShape">
              <a:avLst/>
            </a:prstTxWarp>
          </a:bodyPr>
          <a:lstStyle>
            <a:lvl1pPr eaLnBrk="1" hangingPunct="1">
              <a:defRPr sz="1300">
                <a:latin typeface="Arial" charset="0"/>
              </a:defRPr>
            </a:lvl1pPr>
          </a:lstStyle>
          <a:p>
            <a:endParaRPr lang="en-US"/>
          </a:p>
        </p:txBody>
      </p:sp>
      <p:sp>
        <p:nvSpPr>
          <p:cNvPr id="104455" name="Rectangle 7"/>
          <p:cNvSpPr>
            <a:spLocks noGrp="1" noChangeArrowheads="1"/>
          </p:cNvSpPr>
          <p:nvPr>
            <p:ph type="sldNum" sz="quarter" idx="5"/>
          </p:nvPr>
        </p:nvSpPr>
        <p:spPr bwMode="auto">
          <a:xfrm>
            <a:off x="4143587" y="9119474"/>
            <a:ext cx="3169920" cy="480060"/>
          </a:xfrm>
          <a:prstGeom prst="rect">
            <a:avLst/>
          </a:prstGeom>
          <a:noFill/>
          <a:ln w="9525">
            <a:noFill/>
            <a:miter lim="800000"/>
            <a:headEnd/>
            <a:tailEnd/>
          </a:ln>
          <a:effectLst/>
        </p:spPr>
        <p:txBody>
          <a:bodyPr vert="horz" wrap="square" lIns="96661" tIns="48331" rIns="96661" bIns="48331" numCol="1" anchor="b" anchorCtr="0" compatLnSpc="1">
            <a:prstTxWarp prst="textNoShape">
              <a:avLst/>
            </a:prstTxWarp>
          </a:bodyPr>
          <a:lstStyle>
            <a:lvl1pPr algn="r" eaLnBrk="1" hangingPunct="1">
              <a:defRPr sz="1300">
                <a:latin typeface="Arial" charset="0"/>
              </a:defRPr>
            </a:lvl1pPr>
          </a:lstStyle>
          <a:p>
            <a:fld id="{D088DFC6-CEFD-431B-ABA7-7BB65D1C6C1D}" type="slidenum">
              <a:rPr lang="en-US"/>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8976CE8-2574-400C-8C52-69AC060D6F46}" type="slidenum">
              <a:rPr lang="en-US"/>
              <a:pPr/>
              <a:t>24</a:t>
            </a:fld>
            <a:endParaRPr lang="en-US"/>
          </a:p>
        </p:txBody>
      </p:sp>
      <p:sp>
        <p:nvSpPr>
          <p:cNvPr id="109570" name="Rectangle 2"/>
          <p:cNvSpPr>
            <a:spLocks noGrp="1" noRot="1" noChangeAspect="1" noChangeArrowheads="1" noTextEdit="1"/>
          </p:cNvSpPr>
          <p:nvPr>
            <p:ph type="sldImg"/>
          </p:nvPr>
        </p:nvSpPr>
        <p:spPr>
          <a:ln/>
        </p:spPr>
      </p:sp>
      <p:sp>
        <p:nvSpPr>
          <p:cNvPr id="109571" name="Rectangle 3"/>
          <p:cNvSpPr>
            <a:spLocks noGrp="1" noChangeArrowheads="1"/>
          </p:cNvSpPr>
          <p:nvPr>
            <p:ph type="body" idx="1"/>
          </p:nvPr>
        </p:nvSpPr>
        <p:spPr/>
        <p:txBody>
          <a:bodyPr/>
          <a:lstStyle/>
          <a:p>
            <a:r>
              <a:rPr lang="en-US" dirty="0"/>
              <a:t>Wandering atrial pacemaker</a:t>
            </a:r>
          </a:p>
          <a:p>
            <a:r>
              <a:rPr lang="en-US" dirty="0"/>
              <a:t>The location of the </a:t>
            </a:r>
            <a:r>
              <a:rPr lang="en-US" dirty="0" err="1"/>
              <a:t>artial</a:t>
            </a:r>
            <a:r>
              <a:rPr lang="en-US" dirty="0"/>
              <a:t> pacer is different throughout the strip</a:t>
            </a:r>
          </a:p>
          <a:p>
            <a:r>
              <a:rPr lang="en-US" dirty="0"/>
              <a:t>First 10 complexes are sinus, complex 11 is </a:t>
            </a:r>
            <a:r>
              <a:rPr lang="en-US" dirty="0" err="1"/>
              <a:t>junctional</a:t>
            </a:r>
            <a:r>
              <a:rPr lang="en-US" dirty="0"/>
              <a:t> or left atrial (LA), 12-17 have inverted P waves, suggesting LA origin of impulse</a:t>
            </a:r>
          </a:p>
          <a:p>
            <a:r>
              <a:rPr lang="en-US" dirty="0"/>
              <a:t>Incidentally, her </a:t>
            </a:r>
            <a:r>
              <a:rPr lang="en-US" dirty="0" err="1"/>
              <a:t>QTc</a:t>
            </a:r>
            <a:r>
              <a:rPr lang="en-US" dirty="0"/>
              <a:t> is </a:t>
            </a:r>
            <a:r>
              <a:rPr lang="en-US" dirty="0" smtClean="0"/>
              <a:t>ULN </a:t>
            </a:r>
            <a:r>
              <a:rPr lang="en-US" dirty="0"/>
              <a:t>at </a:t>
            </a:r>
            <a:r>
              <a:rPr lang="en-US" dirty="0" smtClean="0"/>
              <a:t>0.45; would not start TCAs if ANY</a:t>
            </a:r>
            <a:r>
              <a:rPr lang="en-US" baseline="0" dirty="0" smtClean="0"/>
              <a:t> EKG abnormality, there are better antidepressants out there</a:t>
            </a:r>
            <a:endParaRPr lang="en-US" dirty="0" smtClean="0"/>
          </a:p>
          <a:p>
            <a:endParaRPr lang="en-US" dirty="0" smtClean="0"/>
          </a:p>
          <a:p>
            <a:pPr defTabSz="966612">
              <a:defRPr/>
            </a:pPr>
            <a:r>
              <a:rPr lang="en-US" dirty="0" smtClean="0"/>
              <a:t>From:  </a:t>
            </a:r>
            <a:r>
              <a:rPr lang="en-US" b="0" dirty="0" smtClean="0"/>
              <a:t>Park: Pediatric Cardiology for Practitioners, 5th ed.</a:t>
            </a:r>
            <a:endParaRPr lang="en-US" sz="1300" dirty="0" smtClean="0"/>
          </a:p>
          <a:p>
            <a:endParaRPr lang="en-US" sz="1300" dirty="0" smtClean="0"/>
          </a:p>
          <a:p>
            <a:r>
              <a:rPr lang="en-US" sz="1300" dirty="0" smtClean="0"/>
              <a:t>WANDERING ATRIAL PACEMAKER </a:t>
            </a:r>
          </a:p>
          <a:p>
            <a:r>
              <a:rPr lang="en-US" sz="1300" dirty="0" smtClean="0"/>
              <a:t>Description. </a:t>
            </a:r>
          </a:p>
          <a:p>
            <a:r>
              <a:rPr lang="en-US" sz="1300" dirty="0" smtClean="0"/>
              <a:t>Wandering atrial pacemaker is characterized by </a:t>
            </a:r>
            <a:r>
              <a:rPr lang="en-US" sz="1300" i="1" dirty="0" smtClean="0"/>
              <a:t>gradual</a:t>
            </a:r>
            <a:r>
              <a:rPr lang="en-US" sz="1300" dirty="0" smtClean="0"/>
              <a:t> changes in the shape of P waves and PR intervals.  The QRS complex is normal.</a:t>
            </a:r>
          </a:p>
          <a:p>
            <a:r>
              <a:rPr lang="en-US" sz="1300" dirty="0" smtClean="0"/>
              <a:t>Causes. </a:t>
            </a:r>
          </a:p>
          <a:p>
            <a:r>
              <a:rPr lang="en-US" sz="1300" dirty="0" smtClean="0"/>
              <a:t>Wandering atrial pacemaker is seen in otherwise healthy children. It is the result of a gradual shift of the site of impulse formation in the atria through several cardiac cycles.</a:t>
            </a:r>
          </a:p>
          <a:p>
            <a:r>
              <a:rPr lang="en-US" sz="1300" dirty="0" smtClean="0"/>
              <a:t>Significance. </a:t>
            </a:r>
          </a:p>
          <a:p>
            <a:r>
              <a:rPr lang="en-US" sz="1300" dirty="0" smtClean="0"/>
              <a:t>Wandering atrial pacemaker is a benign arrhythmia and has no clinical significance.</a:t>
            </a:r>
          </a:p>
          <a:p>
            <a:r>
              <a:rPr lang="en-US" sz="1300" dirty="0" smtClean="0"/>
              <a:t>Management. </a:t>
            </a:r>
          </a:p>
          <a:p>
            <a:r>
              <a:rPr lang="en-US" sz="1300" dirty="0" smtClean="0"/>
              <a:t>No treatment is indicated.</a:t>
            </a:r>
          </a:p>
          <a:p>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87520B4-6627-4AE4-9AD4-A23FF082F13E}" type="slidenum">
              <a:rPr lang="en-US"/>
              <a:pPr/>
              <a:t>49</a:t>
            </a:fld>
            <a:endParaRPr lang="en-US"/>
          </a:p>
        </p:txBody>
      </p:sp>
      <p:sp>
        <p:nvSpPr>
          <p:cNvPr id="149506" name="Rectangle 2"/>
          <p:cNvSpPr>
            <a:spLocks noGrp="1" noRot="1" noChangeAspect="1" noChangeArrowheads="1" noTextEdit="1"/>
          </p:cNvSpPr>
          <p:nvPr>
            <p:ph type="sldImg"/>
          </p:nvPr>
        </p:nvSpPr>
        <p:spPr>
          <a:ln/>
        </p:spPr>
      </p:sp>
      <p:sp>
        <p:nvSpPr>
          <p:cNvPr id="149507" name="Rectangle 3"/>
          <p:cNvSpPr>
            <a:spLocks noGrp="1" noChangeArrowheads="1"/>
          </p:cNvSpPr>
          <p:nvPr>
            <p:ph type="body" idx="1"/>
          </p:nvPr>
        </p:nvSpPr>
        <p:spPr/>
        <p:txBody>
          <a:bodyPr/>
          <a:lstStyle/>
          <a:p>
            <a:r>
              <a:rPr lang="en-US" dirty="0"/>
              <a:t>LBBB-RARE IN CHILDREN</a:t>
            </a:r>
          </a:p>
          <a:p>
            <a:r>
              <a:rPr lang="en-US" dirty="0"/>
              <a:t>Sinus rhythm=60</a:t>
            </a:r>
          </a:p>
          <a:p>
            <a:r>
              <a:rPr lang="en-US" dirty="0"/>
              <a:t>LAE-duration of P is &gt;0.1 sec</a:t>
            </a:r>
          </a:p>
          <a:p>
            <a:r>
              <a:rPr lang="en-US" dirty="0"/>
              <a:t>QRS=0.135 sec</a:t>
            </a:r>
          </a:p>
          <a:p>
            <a:r>
              <a:rPr lang="en-US" dirty="0"/>
              <a:t>Wide, slurred S in V1-V3</a:t>
            </a:r>
          </a:p>
          <a:p>
            <a:r>
              <a:rPr lang="en-US" dirty="0"/>
              <a:t>Slurred upstroke of R in V5-V6</a:t>
            </a:r>
          </a:p>
          <a:p>
            <a:r>
              <a:rPr lang="en-US" dirty="0"/>
              <a:t>QS in </a:t>
            </a:r>
            <a:r>
              <a:rPr lang="en-US" dirty="0" smtClean="0"/>
              <a:t>V2</a:t>
            </a:r>
          </a:p>
          <a:p>
            <a:endParaRPr lang="en-US" dirty="0" smtClean="0"/>
          </a:p>
          <a:p>
            <a:r>
              <a:rPr lang="en-US" dirty="0" smtClean="0"/>
              <a:t>Usually the result</a:t>
            </a:r>
            <a:r>
              <a:rPr lang="en-US" baseline="0" dirty="0" smtClean="0"/>
              <a:t> of surgery on LV outflow tract, myocarditis or hypertrophic cardiomyopathy</a:t>
            </a:r>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B07CF1C-019E-48E7-9089-9D289B1227AB}" type="slidenum">
              <a:rPr lang="en-US"/>
              <a:pPr/>
              <a:t>54</a:t>
            </a:fld>
            <a:endParaRPr lang="en-US"/>
          </a:p>
        </p:txBody>
      </p:sp>
      <p:sp>
        <p:nvSpPr>
          <p:cNvPr id="150530" name="Rectangle 2"/>
          <p:cNvSpPr>
            <a:spLocks noGrp="1" noRot="1" noChangeAspect="1" noChangeArrowheads="1" noTextEdit="1"/>
          </p:cNvSpPr>
          <p:nvPr>
            <p:ph type="sldImg"/>
          </p:nvPr>
        </p:nvSpPr>
        <p:spPr>
          <a:ln/>
        </p:spPr>
      </p:sp>
      <p:sp>
        <p:nvSpPr>
          <p:cNvPr id="150531" name="Rectangle 3"/>
          <p:cNvSpPr>
            <a:spLocks noGrp="1" noChangeArrowheads="1"/>
          </p:cNvSpPr>
          <p:nvPr>
            <p:ph type="body" idx="1"/>
          </p:nvPr>
        </p:nvSpPr>
        <p:spPr/>
        <p:txBody>
          <a:bodyPr/>
          <a:lstStyle/>
          <a:p>
            <a:r>
              <a:rPr lang="en-US" dirty="0"/>
              <a:t>WPW syndrome</a:t>
            </a:r>
          </a:p>
          <a:p>
            <a:r>
              <a:rPr lang="en-US" dirty="0"/>
              <a:t>Sinus rhythm</a:t>
            </a:r>
          </a:p>
          <a:p>
            <a:r>
              <a:rPr lang="en-US" dirty="0"/>
              <a:t>Short PR=0.06 sec</a:t>
            </a:r>
          </a:p>
          <a:p>
            <a:r>
              <a:rPr lang="en-US" dirty="0"/>
              <a:t>Delta wave with QRS prolongation =0.16 sec</a:t>
            </a:r>
          </a:p>
          <a:p>
            <a:r>
              <a:rPr lang="en-US" dirty="0"/>
              <a:t>Don’t forget about possible associated congenital anomalies (</a:t>
            </a:r>
            <a:r>
              <a:rPr lang="en-US" dirty="0" err="1"/>
              <a:t>Ebstein’s</a:t>
            </a:r>
            <a:r>
              <a:rPr lang="en-US" dirty="0"/>
              <a:t>, glycogen storage </a:t>
            </a:r>
            <a:r>
              <a:rPr lang="en-US" dirty="0" err="1"/>
              <a:t>dz</a:t>
            </a:r>
            <a:r>
              <a:rPr lang="en-US" dirty="0" smtClean="0"/>
              <a:t>)</a:t>
            </a:r>
          </a:p>
          <a:p>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95E3EF8-44FE-417A-83A1-E938E805968F}" type="slidenum">
              <a:rPr lang="en-US"/>
              <a:pPr/>
              <a:t>58</a:t>
            </a:fld>
            <a:endParaRPr lang="en-US"/>
          </a:p>
        </p:txBody>
      </p:sp>
      <p:sp>
        <p:nvSpPr>
          <p:cNvPr id="105474" name="Rectangle 2"/>
          <p:cNvSpPr>
            <a:spLocks noGrp="1" noRot="1" noChangeAspect="1" noChangeArrowheads="1" noTextEdit="1"/>
          </p:cNvSpPr>
          <p:nvPr>
            <p:ph type="sldImg"/>
          </p:nvPr>
        </p:nvSpPr>
        <p:spPr>
          <a:ln/>
        </p:spPr>
      </p:sp>
      <p:sp>
        <p:nvSpPr>
          <p:cNvPr id="105475" name="Rectangle 3"/>
          <p:cNvSpPr>
            <a:spLocks noGrp="1" noChangeArrowheads="1"/>
          </p:cNvSpPr>
          <p:nvPr>
            <p:ph type="body" idx="1"/>
          </p:nvPr>
        </p:nvSpPr>
        <p:spPr/>
        <p:txBody>
          <a:bodyPr/>
          <a:lstStyle/>
          <a:p>
            <a:r>
              <a:rPr lang="en-US" dirty="0"/>
              <a:t>Normal for age</a:t>
            </a:r>
          </a:p>
          <a:p>
            <a:r>
              <a:rPr lang="en-US" dirty="0"/>
              <a:t>NSR, </a:t>
            </a:r>
            <a:r>
              <a:rPr lang="en-US" dirty="0" smtClean="0"/>
              <a:t>140; QRS </a:t>
            </a:r>
            <a:r>
              <a:rPr lang="en-US" dirty="0"/>
              <a:t>+</a:t>
            </a:r>
            <a:r>
              <a:rPr lang="en-US" dirty="0" smtClean="0"/>
              <a:t>120; Pure </a:t>
            </a:r>
            <a:r>
              <a:rPr lang="en-US" dirty="0"/>
              <a:t>R wave in </a:t>
            </a:r>
            <a:r>
              <a:rPr lang="en-US" dirty="0" smtClean="0"/>
              <a:t>V1; S </a:t>
            </a:r>
            <a:r>
              <a:rPr lang="en-US" dirty="0"/>
              <a:t>in V6=5mm</a:t>
            </a:r>
          </a:p>
          <a:p>
            <a:r>
              <a:rPr lang="en-US" dirty="0"/>
              <a:t>RV predominance of forces; upright T wave in V1 is normal up to </a:t>
            </a:r>
            <a:r>
              <a:rPr lang="en-US" dirty="0" err="1" smtClean="0"/>
              <a:t>dol</a:t>
            </a:r>
            <a:r>
              <a:rPr lang="en-US" dirty="0" smtClean="0"/>
              <a:t> 7</a:t>
            </a:r>
          </a:p>
          <a:p>
            <a:pPr defTabSz="966612">
              <a:defRPr/>
            </a:pPr>
            <a:r>
              <a:rPr lang="en-US" b="1" dirty="0" smtClean="0"/>
              <a:t>Park: Pediatric Cardiology for Practitioners, 5th ed.</a:t>
            </a:r>
            <a:endParaRPr lang="en-US" dirty="0" smtClean="0"/>
          </a:p>
          <a:p>
            <a:r>
              <a:rPr lang="en-US" sz="1300" b="1" dirty="0" smtClean="0"/>
              <a:t>Comparison of Pediatric and Adult Electrocardiograms </a:t>
            </a:r>
          </a:p>
          <a:p>
            <a:r>
              <a:rPr lang="en-US" sz="1000" dirty="0" smtClean="0"/>
              <a:t>ECGs of normal infants and children are quite different from those of normal adults. The most remarkable difference is RV dominance in infants. RV dominance is most noticeable in newborns, and it gradually changes to left ventricular (LV) dominance of adults. By 3 years of age, the child's ECG resembles that of young adults. The age-related difference in the ECG reflects age-related anatomic differences; the right ventricle (RV) is thicker than the left ventricle (LV) in newborns and infants, and the LV is much thicker than the RV in adults.</a:t>
            </a:r>
          </a:p>
          <a:p>
            <a:r>
              <a:rPr lang="en-US" sz="1000" dirty="0" smtClean="0"/>
              <a:t>RV dominance of infants is expressed in the ECG by right axis deviation (RAD) and large rightward and/or anterior QRS forces (i.e., tall R waves in lead </a:t>
            </a:r>
            <a:r>
              <a:rPr lang="en-US" sz="1000" dirty="0" err="1" smtClean="0"/>
              <a:t>aVR</a:t>
            </a:r>
            <a:r>
              <a:rPr lang="en-US" sz="1000" dirty="0" smtClean="0"/>
              <a:t> and the right </a:t>
            </a:r>
            <a:r>
              <a:rPr lang="en-US" sz="1000" dirty="0" err="1" smtClean="0"/>
              <a:t>precordial</a:t>
            </a:r>
            <a:r>
              <a:rPr lang="en-US" sz="1000" dirty="0" smtClean="0"/>
              <a:t> leads [V4R, V1, and V2] and deep S waves in lead I and the left </a:t>
            </a:r>
            <a:r>
              <a:rPr lang="en-US" sz="1000" dirty="0" err="1" smtClean="0"/>
              <a:t>precordial</a:t>
            </a:r>
            <a:r>
              <a:rPr lang="en-US" sz="1000" dirty="0" smtClean="0"/>
              <a:t> leads [V5 and V6]), compared with the adult ECG.</a:t>
            </a:r>
          </a:p>
          <a:p>
            <a:r>
              <a:rPr lang="en-US" sz="1000" dirty="0" smtClean="0"/>
              <a:t>An ECG from a 1-week old neonate is compared with that of a young adult . The infant's ECG demonstrates RAD (+140 degrees) and dominant R waves in the right </a:t>
            </a:r>
            <a:r>
              <a:rPr lang="en-US" sz="1000" dirty="0" err="1" smtClean="0"/>
              <a:t>precordial</a:t>
            </a:r>
            <a:r>
              <a:rPr lang="en-US" sz="1000" dirty="0" smtClean="0"/>
              <a:t> leads. The T wave in V1 is usually negative. Upright T waves in V1 in this age group suggest right ventricular hypertrophy (RVH). Adult-type R/S progression in the </a:t>
            </a:r>
            <a:r>
              <a:rPr lang="en-US" sz="1000" dirty="0" err="1" smtClean="0"/>
              <a:t>precordial</a:t>
            </a:r>
            <a:r>
              <a:rPr lang="en-US" sz="1000" dirty="0" smtClean="0"/>
              <a:t> leads (deep S waves in V1 and V2 and tall R waves in V5 and V6) is rarely seen in the first month of life; instead, there may be </a:t>
            </a:r>
            <a:r>
              <a:rPr lang="en-US" sz="1000" i="1" dirty="0" smtClean="0"/>
              <a:t>complete reversal</a:t>
            </a:r>
            <a:r>
              <a:rPr lang="en-US" sz="1000" dirty="0" smtClean="0"/>
              <a:t> of the adult-type R/S progression, with tall R waves in V1 and V2 and deep S waves in V5 and V6. </a:t>
            </a:r>
            <a:r>
              <a:rPr lang="en-US" sz="1000" i="1" dirty="0" smtClean="0"/>
              <a:t>Partial reversal</a:t>
            </a:r>
            <a:r>
              <a:rPr lang="en-US" sz="1000" dirty="0" smtClean="0"/>
              <a:t> is usually present, with dominant R waves in V1 and V2 as well as in V5 and V6, in children between the ages of 1 month and 3 years.</a:t>
            </a:r>
          </a:p>
          <a:p>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1127B09-5FBB-470D-96CF-FE8461749134}" type="slidenum">
              <a:rPr lang="en-US"/>
              <a:pPr/>
              <a:t>59</a:t>
            </a:fld>
            <a:endParaRPr lang="en-US"/>
          </a:p>
        </p:txBody>
      </p:sp>
      <p:sp>
        <p:nvSpPr>
          <p:cNvPr id="106498" name="Rectangle 2"/>
          <p:cNvSpPr>
            <a:spLocks noGrp="1" noRot="1" noChangeAspect="1" noChangeArrowheads="1" noTextEdit="1"/>
          </p:cNvSpPr>
          <p:nvPr>
            <p:ph type="sldImg"/>
          </p:nvPr>
        </p:nvSpPr>
        <p:spPr>
          <a:ln/>
        </p:spPr>
      </p:sp>
      <p:sp>
        <p:nvSpPr>
          <p:cNvPr id="106499" name="Rectangle 3"/>
          <p:cNvSpPr>
            <a:spLocks noGrp="1" noChangeArrowheads="1"/>
          </p:cNvSpPr>
          <p:nvPr>
            <p:ph type="body" idx="1"/>
          </p:nvPr>
        </p:nvSpPr>
        <p:spPr/>
        <p:txBody>
          <a:bodyPr/>
          <a:lstStyle/>
          <a:p>
            <a:r>
              <a:rPr lang="en-US" dirty="0"/>
              <a:t>Normal for age</a:t>
            </a:r>
          </a:p>
          <a:p>
            <a:r>
              <a:rPr lang="en-US" dirty="0"/>
              <a:t>NSR; QRS +30, </a:t>
            </a:r>
            <a:r>
              <a:rPr lang="en-US" dirty="0" err="1"/>
              <a:t>Rsr</a:t>
            </a:r>
            <a:r>
              <a:rPr lang="en-US" dirty="0"/>
              <a:t>’ pattern in V1(</a:t>
            </a:r>
            <a:r>
              <a:rPr lang="en-US" dirty="0" err="1"/>
              <a:t>nl</a:t>
            </a:r>
            <a:r>
              <a:rPr lang="en-US" dirty="0"/>
              <a:t> variant); S in V6 =</a:t>
            </a:r>
            <a:r>
              <a:rPr lang="en-US" dirty="0" smtClean="0"/>
              <a:t>3mm</a:t>
            </a:r>
          </a:p>
          <a:p>
            <a:r>
              <a:rPr lang="en-US" dirty="0" smtClean="0"/>
              <a:t>For the most current review, see:</a:t>
            </a:r>
          </a:p>
          <a:p>
            <a:r>
              <a:rPr lang="en-US" dirty="0" err="1" smtClean="0"/>
              <a:t>Roden</a:t>
            </a:r>
            <a:r>
              <a:rPr lang="en-US" dirty="0" smtClean="0"/>
              <a:t> DM. Clinical practice. Long-QT syndrome. N </a:t>
            </a:r>
            <a:r>
              <a:rPr lang="en-US" dirty="0" err="1" smtClean="0"/>
              <a:t>Engl</a:t>
            </a:r>
            <a:r>
              <a:rPr lang="en-US" dirty="0" smtClean="0"/>
              <a:t> J Med. 2008 Jan 10;358(2):169-76. Review. No abstract available. PMID: 18184962 [</a:t>
            </a:r>
            <a:r>
              <a:rPr lang="en-US" dirty="0" err="1" smtClean="0"/>
              <a:t>PubMed</a:t>
            </a:r>
            <a:r>
              <a:rPr lang="en-US" dirty="0" smtClean="0"/>
              <a:t> - indexed for MEDLINE] </a:t>
            </a:r>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3C4B184-8F8B-44FF-85BC-09093364D5A4}" type="slidenum">
              <a:rPr lang="en-US"/>
              <a:pPr/>
              <a:t>60</a:t>
            </a:fld>
            <a:endParaRPr lang="en-US"/>
          </a:p>
        </p:txBody>
      </p:sp>
      <p:sp>
        <p:nvSpPr>
          <p:cNvPr id="107522" name="Rectangle 2"/>
          <p:cNvSpPr>
            <a:spLocks noGrp="1" noRot="1" noChangeAspect="1" noChangeArrowheads="1" noTextEdit="1"/>
          </p:cNvSpPr>
          <p:nvPr>
            <p:ph type="sldImg"/>
          </p:nvPr>
        </p:nvSpPr>
        <p:spPr>
          <a:ln/>
        </p:spPr>
      </p:sp>
      <p:sp>
        <p:nvSpPr>
          <p:cNvPr id="107523" name="Rectangle 3"/>
          <p:cNvSpPr>
            <a:spLocks noGrp="1" noChangeArrowheads="1"/>
          </p:cNvSpPr>
          <p:nvPr>
            <p:ph type="body" idx="1"/>
          </p:nvPr>
        </p:nvSpPr>
        <p:spPr/>
        <p:txBody>
          <a:bodyPr/>
          <a:lstStyle/>
          <a:p>
            <a:r>
              <a:rPr lang="en-US"/>
              <a:t>Normal for age</a:t>
            </a:r>
          </a:p>
          <a:p>
            <a:r>
              <a:rPr lang="en-US"/>
              <a:t>NSR; QRS axis +60, rS in V1, qR in V6, normal R wave progression</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872C168-D7AA-4AB0-BE66-1DDFF3C03C6E}" type="slidenum">
              <a:rPr lang="en-US"/>
              <a:pPr/>
              <a:t>61</a:t>
            </a:fld>
            <a:endParaRPr lang="en-US"/>
          </a:p>
        </p:txBody>
      </p:sp>
      <p:sp>
        <p:nvSpPr>
          <p:cNvPr id="108546" name="Rectangle 2"/>
          <p:cNvSpPr>
            <a:spLocks noGrp="1" noRot="1" noChangeAspect="1" noChangeArrowheads="1" noTextEdit="1"/>
          </p:cNvSpPr>
          <p:nvPr>
            <p:ph type="sldImg"/>
          </p:nvPr>
        </p:nvSpPr>
        <p:spPr>
          <a:ln/>
        </p:spPr>
      </p:sp>
      <p:sp>
        <p:nvSpPr>
          <p:cNvPr id="108547" name="Rectangle 3"/>
          <p:cNvSpPr>
            <a:spLocks noGrp="1" noChangeArrowheads="1"/>
          </p:cNvSpPr>
          <p:nvPr>
            <p:ph type="body" idx="1"/>
          </p:nvPr>
        </p:nvSpPr>
        <p:spPr/>
        <p:txBody>
          <a:bodyPr/>
          <a:lstStyle/>
          <a:p>
            <a:r>
              <a:rPr lang="en-US" dirty="0"/>
              <a:t>Sinus arrhythmia</a:t>
            </a:r>
          </a:p>
          <a:p>
            <a:r>
              <a:rPr lang="en-US" dirty="0" smtClean="0"/>
              <a:t>On exam, you notice that the HR </a:t>
            </a:r>
            <a:r>
              <a:rPr lang="en-US" dirty="0"/>
              <a:t>speeds up with inspiration and decreases with </a:t>
            </a:r>
            <a:r>
              <a:rPr lang="en-US" dirty="0" smtClean="0"/>
              <a:t>expiration</a:t>
            </a:r>
            <a:endParaRPr lang="en-US" dirty="0"/>
          </a:p>
          <a:p>
            <a:r>
              <a:rPr lang="en-US" dirty="0"/>
              <a:t>P before every QRS, </a:t>
            </a:r>
            <a:r>
              <a:rPr lang="en-US" dirty="0" err="1"/>
              <a:t>nml</a:t>
            </a:r>
            <a:r>
              <a:rPr lang="en-US" dirty="0"/>
              <a:t> PR interval, normal P wave </a:t>
            </a:r>
            <a:r>
              <a:rPr lang="en-US" dirty="0" smtClean="0"/>
              <a:t>axis</a:t>
            </a:r>
          </a:p>
          <a:p>
            <a:pPr defTabSz="966612">
              <a:defRPr/>
            </a:pPr>
            <a:r>
              <a:rPr lang="en-US" dirty="0" smtClean="0"/>
              <a:t>(Can you describe the physiology?) </a:t>
            </a:r>
          </a:p>
          <a:p>
            <a:pPr defTabSz="966612">
              <a:defRPr/>
            </a:pPr>
            <a:endParaRPr lang="en-US" dirty="0" smtClean="0"/>
          </a:p>
          <a:p>
            <a:pPr defTabSz="966612">
              <a:defRPr/>
            </a:pPr>
            <a:r>
              <a:rPr lang="en-US" dirty="0" smtClean="0"/>
              <a:t>From:  </a:t>
            </a:r>
            <a:r>
              <a:rPr lang="en-US" b="0" dirty="0" smtClean="0"/>
              <a:t>Park: Pediatric Cardiology for Practitioners, 5th ed.</a:t>
            </a:r>
          </a:p>
          <a:p>
            <a:endParaRPr lang="en-US" dirty="0" smtClean="0"/>
          </a:p>
          <a:p>
            <a:r>
              <a:rPr lang="en-US" sz="1300" dirty="0" smtClean="0"/>
              <a:t>SINUS ARRHYTHMIA </a:t>
            </a:r>
          </a:p>
          <a:p>
            <a:r>
              <a:rPr lang="en-US" sz="1300" dirty="0" smtClean="0"/>
              <a:t>Description. </a:t>
            </a:r>
          </a:p>
          <a:p>
            <a:r>
              <a:rPr lang="en-US" sz="1300" dirty="0" smtClean="0"/>
              <a:t>There is a </a:t>
            </a:r>
            <a:r>
              <a:rPr lang="en-US" sz="1300" dirty="0" err="1" smtClean="0"/>
              <a:t>phasic</a:t>
            </a:r>
            <a:r>
              <a:rPr lang="en-US" sz="1300" dirty="0" smtClean="0"/>
              <a:t> variation in the heart rate, increasing during inspiration and decreasing during expiration. The arrhythmia occurs with maintenance of characteristics of sinus rhythm.</a:t>
            </a:r>
          </a:p>
          <a:p>
            <a:r>
              <a:rPr lang="en-US" sz="1300" dirty="0" smtClean="0"/>
              <a:t>Causes. </a:t>
            </a:r>
          </a:p>
          <a:p>
            <a:r>
              <a:rPr lang="en-US" sz="1300" dirty="0" smtClean="0"/>
              <a:t>This is a normal phenomenon and is due to </a:t>
            </a:r>
            <a:r>
              <a:rPr lang="en-US" sz="1300" dirty="0" err="1" smtClean="0"/>
              <a:t>phasic</a:t>
            </a:r>
            <a:r>
              <a:rPr lang="en-US" sz="1300" dirty="0" smtClean="0"/>
              <a:t> variation in the firing rate of cardiac autonomic nerves with the phases of respiration.</a:t>
            </a:r>
          </a:p>
          <a:p>
            <a:r>
              <a:rPr lang="en-US" sz="1300" dirty="0" smtClean="0"/>
              <a:t>Significance. </a:t>
            </a:r>
          </a:p>
          <a:p>
            <a:r>
              <a:rPr lang="en-US" sz="1300" dirty="0" smtClean="0"/>
              <a:t>Sinus arrhythmia has no significance because it is a normal finding in children and a sign of good cardiac reserve.</a:t>
            </a:r>
          </a:p>
          <a:p>
            <a:r>
              <a:rPr lang="en-US" sz="1300" dirty="0" smtClean="0"/>
              <a:t>Management. </a:t>
            </a:r>
          </a:p>
          <a:p>
            <a:r>
              <a:rPr lang="en-US" sz="1300" dirty="0" smtClean="0"/>
              <a:t>No treatment is indicated.</a:t>
            </a:r>
          </a:p>
          <a:p>
            <a:r>
              <a:rPr lang="en-US" sz="1300" dirty="0" smtClean="0"/>
              <a:t>	</a:t>
            </a:r>
          </a:p>
          <a:p>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47CB9A4-20DB-4A37-8740-4A1AF8F23275}" type="slidenum">
              <a:rPr lang="en-US"/>
              <a:pPr/>
              <a:t>62</a:t>
            </a:fld>
            <a:endParaRPr lang="en-US"/>
          </a:p>
        </p:txBody>
      </p:sp>
      <p:sp>
        <p:nvSpPr>
          <p:cNvPr id="151554" name="Rectangle 2"/>
          <p:cNvSpPr>
            <a:spLocks noGrp="1" noRot="1" noChangeAspect="1" noChangeArrowheads="1" noTextEdit="1"/>
          </p:cNvSpPr>
          <p:nvPr>
            <p:ph type="sldImg"/>
          </p:nvPr>
        </p:nvSpPr>
        <p:spPr>
          <a:ln/>
        </p:spPr>
      </p:sp>
      <p:sp>
        <p:nvSpPr>
          <p:cNvPr id="151555" name="Rectangle 3"/>
          <p:cNvSpPr>
            <a:spLocks noGrp="1" noChangeArrowheads="1"/>
          </p:cNvSpPr>
          <p:nvPr>
            <p:ph type="body" idx="1"/>
          </p:nvPr>
        </p:nvSpPr>
        <p:spPr/>
        <p:txBody>
          <a:bodyPr/>
          <a:lstStyle/>
          <a:p>
            <a:r>
              <a:rPr lang="en-US"/>
              <a:t>Pacemaker malfunction: failure to capture</a:t>
            </a:r>
          </a:p>
          <a:p>
            <a:r>
              <a:rPr lang="en-US"/>
              <a:t>First 2 beats capture, loss of capture, single captured beat, 3 missed capture, resumption of pacing</a:t>
            </a:r>
          </a:p>
          <a:p>
            <a:r>
              <a:rPr lang="en-US"/>
              <a:t>Call the patient’s friendly neighborhood cardiologist for help</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088DFC6-CEFD-431B-ABA7-7BB65D1C6C1D}" type="slidenum">
              <a:rPr lang="en-US" smtClean="0"/>
              <a:pPr/>
              <a:t>27</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E57D1BC-1967-4666-8B50-293312626404}" type="slidenum">
              <a:rPr lang="en-US"/>
              <a:pPr/>
              <a:t>29</a:t>
            </a:fld>
            <a:endParaRPr lang="en-US"/>
          </a:p>
        </p:txBody>
      </p:sp>
      <p:sp>
        <p:nvSpPr>
          <p:cNvPr id="115714" name="Rectangle 2"/>
          <p:cNvSpPr>
            <a:spLocks noGrp="1" noRot="1" noChangeAspect="1" noChangeArrowheads="1" noTextEdit="1"/>
          </p:cNvSpPr>
          <p:nvPr>
            <p:ph type="sldImg"/>
          </p:nvPr>
        </p:nvSpPr>
        <p:spPr>
          <a:ln/>
        </p:spPr>
      </p:sp>
      <p:sp>
        <p:nvSpPr>
          <p:cNvPr id="115715" name="Rectangle 3"/>
          <p:cNvSpPr>
            <a:spLocks noGrp="1" noChangeArrowheads="1"/>
          </p:cNvSpPr>
          <p:nvPr>
            <p:ph type="body" idx="1"/>
          </p:nvPr>
        </p:nvSpPr>
        <p:spPr/>
        <p:txBody>
          <a:bodyPr/>
          <a:lstStyle/>
          <a:p>
            <a:r>
              <a:rPr lang="en-US" dirty="0"/>
              <a:t>LVH with strain</a:t>
            </a:r>
          </a:p>
          <a:p>
            <a:r>
              <a:rPr lang="en-US" dirty="0"/>
              <a:t>NSR, QRS axis about +60, T wave axis in RUQ, ? About –90, therefore QRS-T angle &gt;90 degrees which indicates a strain pattern</a:t>
            </a:r>
          </a:p>
          <a:p>
            <a:r>
              <a:rPr lang="en-US" dirty="0"/>
              <a:t>S in V2 =45mm</a:t>
            </a:r>
          </a:p>
          <a:p>
            <a:r>
              <a:rPr lang="en-US" dirty="0"/>
              <a:t>R in V6 =22mm</a:t>
            </a:r>
          </a:p>
          <a:p>
            <a:r>
              <a:rPr lang="en-US" dirty="0"/>
              <a:t>Inverted T waves in II, III, </a:t>
            </a:r>
            <a:r>
              <a:rPr lang="en-US" dirty="0" err="1" smtClean="0"/>
              <a:t>aVF</a:t>
            </a:r>
            <a:r>
              <a:rPr lang="en-US" dirty="0"/>
              <a:t>, </a:t>
            </a:r>
            <a:r>
              <a:rPr lang="en-US" dirty="0" smtClean="0"/>
              <a:t>V4-6</a:t>
            </a:r>
          </a:p>
          <a:p>
            <a:r>
              <a:rPr lang="en-US" dirty="0" smtClean="0"/>
              <a:t>Strain pattern indicates abnormal ventricular </a:t>
            </a:r>
            <a:r>
              <a:rPr lang="en-US" dirty="0" err="1" smtClean="0"/>
              <a:t>repolarization</a:t>
            </a:r>
            <a:r>
              <a:rPr lang="en-US" dirty="0" smtClean="0"/>
              <a:t> and probably severe ventricular hypertrophy</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3823A18-22C1-420A-8789-E5A019EC6BF3}" type="slidenum">
              <a:rPr lang="en-US"/>
              <a:pPr/>
              <a:t>34</a:t>
            </a:fld>
            <a:endParaRPr lang="en-US"/>
          </a:p>
        </p:txBody>
      </p:sp>
      <p:sp>
        <p:nvSpPr>
          <p:cNvPr id="110594" name="Rectangle 2"/>
          <p:cNvSpPr>
            <a:spLocks noGrp="1" noRot="1" noChangeAspect="1" noChangeArrowheads="1" noTextEdit="1"/>
          </p:cNvSpPr>
          <p:nvPr>
            <p:ph type="sldImg"/>
          </p:nvPr>
        </p:nvSpPr>
        <p:spPr>
          <a:ln/>
        </p:spPr>
      </p:sp>
      <p:sp>
        <p:nvSpPr>
          <p:cNvPr id="110595" name="Rectangle 3"/>
          <p:cNvSpPr>
            <a:spLocks noGrp="1" noChangeArrowheads="1"/>
          </p:cNvSpPr>
          <p:nvPr>
            <p:ph type="body" idx="1"/>
          </p:nvPr>
        </p:nvSpPr>
        <p:spPr/>
        <p:txBody>
          <a:bodyPr/>
          <a:lstStyle/>
          <a:p>
            <a:r>
              <a:rPr lang="en-US" dirty="0"/>
              <a:t>Right Atrial Enlargement</a:t>
            </a:r>
          </a:p>
          <a:p>
            <a:r>
              <a:rPr lang="en-US" dirty="0"/>
              <a:t>Sinus tachycardia, QRS axis 110, tall P waves in II, V1-V5 (&gt;3mm</a:t>
            </a:r>
            <a:r>
              <a:rPr lang="en-US" dirty="0" smtClean="0"/>
              <a:t>)</a:t>
            </a:r>
          </a:p>
          <a:p>
            <a:r>
              <a:rPr lang="en-US" dirty="0" smtClean="0"/>
              <a:t>In this</a:t>
            </a:r>
            <a:r>
              <a:rPr lang="en-US" baseline="0" dirty="0" smtClean="0"/>
              <a:t> setting, the DDx includes murmurs of LUSB origin</a:t>
            </a:r>
          </a:p>
          <a:p>
            <a:r>
              <a:rPr lang="en-US" baseline="0" dirty="0" smtClean="0"/>
              <a:t>	Most common</a:t>
            </a:r>
          </a:p>
          <a:p>
            <a:r>
              <a:rPr lang="en-US" baseline="0" dirty="0" smtClean="0"/>
              <a:t>	pulmonary valve stenosis, atrial septal defect, innocent pulmonary ejection murmur, pulmonary flow murmur of the newborn (PPS)</a:t>
            </a:r>
          </a:p>
          <a:p>
            <a:r>
              <a:rPr lang="en-US" baseline="0" dirty="0" smtClean="0"/>
              <a:t>	Less common</a:t>
            </a:r>
          </a:p>
          <a:p>
            <a:r>
              <a:rPr lang="en-US" baseline="0" dirty="0" smtClean="0"/>
              <a:t>	PA stenosis, Aortic stenosis, </a:t>
            </a:r>
            <a:r>
              <a:rPr lang="en-US" baseline="0" dirty="0" err="1" smtClean="0"/>
              <a:t>coarctation</a:t>
            </a:r>
            <a:r>
              <a:rPr lang="en-US" baseline="0" dirty="0" smtClean="0"/>
              <a:t>, PDA, PAPVR, TAPVR, pulmonary regurgitation(diastolic murmur)</a:t>
            </a:r>
          </a:p>
          <a:p>
            <a:pPr defTabSz="966612">
              <a:defRPr/>
            </a:pPr>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2C701C1-0AF6-4E9E-B91E-C7DC519208A2}" type="slidenum">
              <a:rPr lang="en-US"/>
              <a:pPr/>
              <a:t>35</a:t>
            </a:fld>
            <a:endParaRPr lang="en-US"/>
          </a:p>
        </p:txBody>
      </p:sp>
      <p:sp>
        <p:nvSpPr>
          <p:cNvPr id="111618" name="Rectangle 2"/>
          <p:cNvSpPr>
            <a:spLocks noGrp="1" noRot="1" noChangeAspect="1" noChangeArrowheads="1" noTextEdit="1"/>
          </p:cNvSpPr>
          <p:nvPr>
            <p:ph type="sldImg"/>
          </p:nvPr>
        </p:nvSpPr>
        <p:spPr>
          <a:ln/>
        </p:spPr>
      </p:sp>
      <p:sp>
        <p:nvSpPr>
          <p:cNvPr id="111619" name="Rectangle 3"/>
          <p:cNvSpPr>
            <a:spLocks noGrp="1" noChangeArrowheads="1"/>
          </p:cNvSpPr>
          <p:nvPr>
            <p:ph type="body" idx="1"/>
          </p:nvPr>
        </p:nvSpPr>
        <p:spPr/>
        <p:txBody>
          <a:bodyPr/>
          <a:lstStyle/>
          <a:p>
            <a:r>
              <a:rPr lang="en-US" dirty="0"/>
              <a:t>Left atrial Enlargement</a:t>
            </a:r>
          </a:p>
          <a:p>
            <a:r>
              <a:rPr lang="en-US" dirty="0"/>
              <a:t>Sinus rhythm, , QRS axis -20; left axis deviation</a:t>
            </a:r>
          </a:p>
          <a:p>
            <a:r>
              <a:rPr lang="en-US" dirty="0"/>
              <a:t>First degree AV block</a:t>
            </a:r>
          </a:p>
          <a:p>
            <a:r>
              <a:rPr lang="en-US" dirty="0"/>
              <a:t>Broad notched P waves in I, II, </a:t>
            </a:r>
            <a:r>
              <a:rPr lang="en-US" dirty="0" err="1"/>
              <a:t>aVF</a:t>
            </a:r>
            <a:r>
              <a:rPr lang="en-US" dirty="0"/>
              <a:t> (&gt;0.1 sec)</a:t>
            </a:r>
          </a:p>
          <a:p>
            <a:r>
              <a:rPr lang="en-US" dirty="0"/>
              <a:t>Deep S in V2 suggests </a:t>
            </a:r>
            <a:r>
              <a:rPr lang="en-US" dirty="0" smtClean="0"/>
              <a:t>LVH</a:t>
            </a:r>
          </a:p>
          <a:p>
            <a:endParaRPr lang="en-US" dirty="0" smtClean="0"/>
          </a:p>
          <a:p>
            <a:r>
              <a:rPr lang="en-US" dirty="0" smtClean="0"/>
              <a:t>This all makes sense since no blood flow is going to the RA after</a:t>
            </a:r>
            <a:r>
              <a:rPr lang="en-US" baseline="0" dirty="0" smtClean="0"/>
              <a:t> a </a:t>
            </a:r>
            <a:r>
              <a:rPr lang="en-US" baseline="0" dirty="0" err="1" smtClean="0"/>
              <a:t>Fontan</a:t>
            </a:r>
            <a:r>
              <a:rPr lang="en-US" baseline="0" dirty="0" smtClean="0"/>
              <a:t>, venous circulation is passive to lungs and all returns to LA.</a:t>
            </a:r>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7A353BA-475D-4B0B-856E-21182887C1AC}" type="slidenum">
              <a:rPr lang="en-US"/>
              <a:pPr/>
              <a:t>38</a:t>
            </a:fld>
            <a:endParaRPr lang="en-US"/>
          </a:p>
        </p:txBody>
      </p:sp>
      <p:sp>
        <p:nvSpPr>
          <p:cNvPr id="113666" name="Rectangle 2"/>
          <p:cNvSpPr>
            <a:spLocks noGrp="1" noRot="1" noChangeAspect="1" noChangeArrowheads="1" noTextEdit="1"/>
          </p:cNvSpPr>
          <p:nvPr>
            <p:ph type="sldImg"/>
          </p:nvPr>
        </p:nvSpPr>
        <p:spPr>
          <a:ln/>
        </p:spPr>
      </p:sp>
      <p:sp>
        <p:nvSpPr>
          <p:cNvPr id="113667" name="Rectangle 3"/>
          <p:cNvSpPr>
            <a:spLocks noGrp="1" noChangeArrowheads="1"/>
          </p:cNvSpPr>
          <p:nvPr>
            <p:ph type="body" idx="1"/>
          </p:nvPr>
        </p:nvSpPr>
        <p:spPr/>
        <p:txBody>
          <a:bodyPr/>
          <a:lstStyle/>
          <a:p>
            <a:r>
              <a:rPr lang="en-US" dirty="0"/>
              <a:t>RVH</a:t>
            </a:r>
          </a:p>
          <a:p>
            <a:r>
              <a:rPr lang="en-US" dirty="0"/>
              <a:t>NSR</a:t>
            </a:r>
          </a:p>
          <a:p>
            <a:r>
              <a:rPr lang="en-US" dirty="0"/>
              <a:t>QRS +110, Right axis deviation</a:t>
            </a:r>
          </a:p>
          <a:p>
            <a:r>
              <a:rPr lang="en-US" dirty="0" err="1"/>
              <a:t>qR</a:t>
            </a:r>
            <a:r>
              <a:rPr lang="en-US" dirty="0"/>
              <a:t> pattern in V1</a:t>
            </a:r>
          </a:p>
          <a:p>
            <a:r>
              <a:rPr lang="en-US" dirty="0"/>
              <a:t>Tall R in V1 (21mm) reciprocal changes in S wave in V6 (8mm)</a:t>
            </a:r>
          </a:p>
          <a:p>
            <a:r>
              <a:rPr lang="en-US" dirty="0"/>
              <a:t>Upright T in V1 (</a:t>
            </a:r>
            <a:r>
              <a:rPr lang="en-US" dirty="0" err="1"/>
              <a:t>abnml</a:t>
            </a:r>
            <a:r>
              <a:rPr lang="en-US" dirty="0"/>
              <a:t> after first week of life</a:t>
            </a:r>
            <a:r>
              <a:rPr lang="en-US" dirty="0" smtClean="0"/>
              <a:t>)</a:t>
            </a:r>
          </a:p>
          <a:p>
            <a:endParaRPr lang="en-US" dirty="0" smtClean="0"/>
          </a:p>
          <a:p>
            <a:r>
              <a:rPr lang="en-US" baseline="0" dirty="0" smtClean="0"/>
              <a:t>Most common</a:t>
            </a:r>
          </a:p>
          <a:p>
            <a:r>
              <a:rPr lang="en-US" baseline="0" dirty="0" smtClean="0"/>
              <a:t>	pulmonary valve stenosis, atrial septal defect, innocent pulmonary ejection murmur, pulmonary flow murmur of the newborn (PPS)</a:t>
            </a:r>
          </a:p>
          <a:p>
            <a:r>
              <a:rPr lang="en-US" baseline="0" dirty="0" smtClean="0"/>
              <a:t>Less common</a:t>
            </a:r>
          </a:p>
          <a:p>
            <a:r>
              <a:rPr lang="en-US" baseline="0" dirty="0" smtClean="0"/>
              <a:t>	PA stenosis, Aortic stenosis, </a:t>
            </a:r>
            <a:r>
              <a:rPr lang="en-US" baseline="0" dirty="0" err="1" smtClean="0"/>
              <a:t>coarctation</a:t>
            </a:r>
            <a:r>
              <a:rPr lang="en-US" baseline="0" dirty="0" smtClean="0"/>
              <a:t>, PDA, PAPVR, TAPVR, pulmonary regurgitation(diastolic murmur)</a:t>
            </a:r>
            <a:endParaRPr lang="en-US" dirty="0" smtClean="0"/>
          </a:p>
          <a:p>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179701D-3BD8-496C-82CD-105A549DC1F6}" type="slidenum">
              <a:rPr lang="en-US"/>
              <a:pPr/>
              <a:t>40</a:t>
            </a:fld>
            <a:endParaRPr lang="en-US"/>
          </a:p>
        </p:txBody>
      </p:sp>
      <p:sp>
        <p:nvSpPr>
          <p:cNvPr id="114690" name="Rectangle 2"/>
          <p:cNvSpPr>
            <a:spLocks noGrp="1" noRot="1" noChangeAspect="1" noChangeArrowheads="1" noTextEdit="1"/>
          </p:cNvSpPr>
          <p:nvPr>
            <p:ph type="sldImg"/>
          </p:nvPr>
        </p:nvSpPr>
        <p:spPr>
          <a:ln/>
        </p:spPr>
      </p:sp>
      <p:sp>
        <p:nvSpPr>
          <p:cNvPr id="114691" name="Rectangle 3"/>
          <p:cNvSpPr>
            <a:spLocks noGrp="1" noChangeArrowheads="1"/>
          </p:cNvSpPr>
          <p:nvPr>
            <p:ph type="body" idx="1"/>
          </p:nvPr>
        </p:nvSpPr>
        <p:spPr/>
        <p:txBody>
          <a:bodyPr/>
          <a:lstStyle/>
          <a:p>
            <a:r>
              <a:rPr lang="en-US" dirty="0"/>
              <a:t>LVH</a:t>
            </a:r>
          </a:p>
          <a:p>
            <a:r>
              <a:rPr lang="en-US" dirty="0"/>
              <a:t>NSR with sinus arrhythmia</a:t>
            </a:r>
          </a:p>
          <a:p>
            <a:r>
              <a:rPr lang="en-US" dirty="0"/>
              <a:t>QRS 45</a:t>
            </a:r>
          </a:p>
          <a:p>
            <a:r>
              <a:rPr lang="en-US" dirty="0"/>
              <a:t>R in V6 &gt;30mm</a:t>
            </a:r>
          </a:p>
          <a:p>
            <a:r>
              <a:rPr lang="en-US" dirty="0"/>
              <a:t>Q in lead III of 8mm, V6=6mm</a:t>
            </a:r>
          </a:p>
          <a:p>
            <a:r>
              <a:rPr lang="en-US" dirty="0"/>
              <a:t>Early </a:t>
            </a:r>
            <a:r>
              <a:rPr lang="en-US" dirty="0" err="1" smtClean="0"/>
              <a:t>repolarization</a:t>
            </a:r>
            <a:endParaRPr lang="en-US" dirty="0" smtClean="0"/>
          </a:p>
          <a:p>
            <a:endParaRPr lang="en-US" dirty="0" smtClean="0"/>
          </a:p>
          <a:p>
            <a:r>
              <a:rPr lang="en-US" dirty="0" smtClean="0"/>
              <a:t>Most common</a:t>
            </a:r>
          </a:p>
          <a:p>
            <a:r>
              <a:rPr lang="en-US" dirty="0" smtClean="0"/>
              <a:t>	Aortic stenosis</a:t>
            </a:r>
          </a:p>
          <a:p>
            <a:r>
              <a:rPr lang="en-US" dirty="0" smtClean="0"/>
              <a:t>Less common</a:t>
            </a:r>
          </a:p>
          <a:p>
            <a:r>
              <a:rPr lang="en-US" dirty="0" smtClean="0"/>
              <a:t>	</a:t>
            </a:r>
            <a:r>
              <a:rPr lang="en-US" dirty="0" err="1" smtClean="0"/>
              <a:t>supravalvular</a:t>
            </a:r>
            <a:r>
              <a:rPr lang="en-US" dirty="0" smtClean="0"/>
              <a:t> AS</a:t>
            </a:r>
          </a:p>
          <a:p>
            <a:r>
              <a:rPr lang="en-US" dirty="0" smtClean="0"/>
              <a:t>	</a:t>
            </a:r>
            <a:r>
              <a:rPr lang="en-US" dirty="0" err="1" smtClean="0"/>
              <a:t>subvalvular</a:t>
            </a:r>
            <a:r>
              <a:rPr lang="en-US" dirty="0" smtClean="0"/>
              <a:t> AS</a:t>
            </a:r>
          </a:p>
          <a:p>
            <a:r>
              <a:rPr lang="en-US" dirty="0" smtClean="0"/>
              <a:t>	aortic regurgitation(diastolic murmur)</a:t>
            </a:r>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E57D1BC-1967-4666-8B50-293312626404}" type="slidenum">
              <a:rPr lang="en-US"/>
              <a:pPr/>
              <a:t>41</a:t>
            </a:fld>
            <a:endParaRPr lang="en-US"/>
          </a:p>
        </p:txBody>
      </p:sp>
      <p:sp>
        <p:nvSpPr>
          <p:cNvPr id="115714" name="Rectangle 2"/>
          <p:cNvSpPr>
            <a:spLocks noGrp="1" noRot="1" noChangeAspect="1" noChangeArrowheads="1" noTextEdit="1"/>
          </p:cNvSpPr>
          <p:nvPr>
            <p:ph type="sldImg"/>
          </p:nvPr>
        </p:nvSpPr>
        <p:spPr>
          <a:ln/>
        </p:spPr>
      </p:sp>
      <p:sp>
        <p:nvSpPr>
          <p:cNvPr id="115715" name="Rectangle 3"/>
          <p:cNvSpPr>
            <a:spLocks noGrp="1" noChangeArrowheads="1"/>
          </p:cNvSpPr>
          <p:nvPr>
            <p:ph type="body" idx="1"/>
          </p:nvPr>
        </p:nvSpPr>
        <p:spPr/>
        <p:txBody>
          <a:bodyPr/>
          <a:lstStyle/>
          <a:p>
            <a:r>
              <a:rPr lang="en-US" dirty="0"/>
              <a:t>LVH with strain</a:t>
            </a:r>
          </a:p>
          <a:p>
            <a:r>
              <a:rPr lang="en-US" dirty="0"/>
              <a:t>NSR, QRS axis about +60, T wave axis in RUQ, ? About –90, therefore QRS-T angle &gt;90 degrees which indicates a strain pattern</a:t>
            </a:r>
          </a:p>
          <a:p>
            <a:r>
              <a:rPr lang="en-US" dirty="0"/>
              <a:t>S in V2 =45mm</a:t>
            </a:r>
          </a:p>
          <a:p>
            <a:r>
              <a:rPr lang="en-US" dirty="0"/>
              <a:t>R in V6 =22mm</a:t>
            </a:r>
          </a:p>
          <a:p>
            <a:r>
              <a:rPr lang="en-US" dirty="0"/>
              <a:t>Inverted T waves in II, III, </a:t>
            </a:r>
            <a:r>
              <a:rPr lang="en-US" dirty="0" err="1" smtClean="0"/>
              <a:t>aVF</a:t>
            </a:r>
            <a:r>
              <a:rPr lang="en-US" dirty="0"/>
              <a:t>, </a:t>
            </a:r>
            <a:r>
              <a:rPr lang="en-US" dirty="0" smtClean="0"/>
              <a:t>V4-6</a:t>
            </a:r>
          </a:p>
          <a:p>
            <a:r>
              <a:rPr lang="en-US" dirty="0" smtClean="0"/>
              <a:t>Strain pattern indicates abnormal ventricular </a:t>
            </a:r>
            <a:r>
              <a:rPr lang="en-US" dirty="0" err="1" smtClean="0"/>
              <a:t>repolarization</a:t>
            </a:r>
            <a:r>
              <a:rPr lang="en-US" dirty="0" smtClean="0"/>
              <a:t> and probably severe ventricular hypertrophy</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84CDDF3-7976-4A6D-BDB5-3344D3B166A3}" type="slidenum">
              <a:rPr lang="en-US"/>
              <a:pPr/>
              <a:t>46</a:t>
            </a:fld>
            <a:endParaRPr lang="en-US"/>
          </a:p>
        </p:txBody>
      </p:sp>
      <p:sp>
        <p:nvSpPr>
          <p:cNvPr id="148482" name="Rectangle 2"/>
          <p:cNvSpPr>
            <a:spLocks noGrp="1" noRot="1" noChangeAspect="1" noChangeArrowheads="1" noTextEdit="1"/>
          </p:cNvSpPr>
          <p:nvPr>
            <p:ph type="sldImg"/>
          </p:nvPr>
        </p:nvSpPr>
        <p:spPr>
          <a:ln/>
        </p:spPr>
      </p:sp>
      <p:sp>
        <p:nvSpPr>
          <p:cNvPr id="148483" name="Rectangle 3"/>
          <p:cNvSpPr>
            <a:spLocks noGrp="1" noChangeArrowheads="1"/>
          </p:cNvSpPr>
          <p:nvPr>
            <p:ph type="body" idx="1"/>
          </p:nvPr>
        </p:nvSpPr>
        <p:spPr/>
        <p:txBody>
          <a:bodyPr/>
          <a:lstStyle/>
          <a:p>
            <a:r>
              <a:rPr lang="en-US" dirty="0"/>
              <a:t>RBBB</a:t>
            </a:r>
          </a:p>
          <a:p>
            <a:r>
              <a:rPr lang="en-US" dirty="0"/>
              <a:t>Sinus </a:t>
            </a:r>
            <a:r>
              <a:rPr lang="en-US" dirty="0" err="1"/>
              <a:t>bradycardia</a:t>
            </a:r>
            <a:endParaRPr lang="en-US" dirty="0"/>
          </a:p>
          <a:p>
            <a:r>
              <a:rPr lang="en-US" dirty="0"/>
              <a:t>QRS=0.15sec</a:t>
            </a:r>
          </a:p>
          <a:p>
            <a:r>
              <a:rPr lang="en-US" dirty="0" err="1"/>
              <a:t>rsR</a:t>
            </a:r>
            <a:r>
              <a:rPr lang="en-US" dirty="0"/>
              <a:t>’ in V1, V2</a:t>
            </a:r>
          </a:p>
          <a:p>
            <a:r>
              <a:rPr lang="en-US" dirty="0"/>
              <a:t>Slurred, wide S in I, </a:t>
            </a:r>
            <a:r>
              <a:rPr lang="en-US" dirty="0" smtClean="0"/>
              <a:t>V6</a:t>
            </a:r>
          </a:p>
          <a:p>
            <a:endParaRPr lang="en-US" dirty="0" smtClean="0"/>
          </a:p>
          <a:p>
            <a:r>
              <a:rPr lang="en-US" dirty="0" smtClean="0"/>
              <a:t>Commonly seen after open heart procedures, lesions with RV volume overload (ASD), certain CHD</a:t>
            </a:r>
            <a:r>
              <a:rPr lang="en-US" baseline="0" dirty="0" smtClean="0"/>
              <a:t> lesions like </a:t>
            </a:r>
            <a:r>
              <a:rPr lang="en-US" baseline="0" dirty="0" err="1" smtClean="0"/>
              <a:t>Ebstein’s</a:t>
            </a:r>
            <a:r>
              <a:rPr lang="en-US" baseline="0" dirty="0" smtClean="0"/>
              <a:t> anomaly and </a:t>
            </a:r>
            <a:r>
              <a:rPr lang="en-US" baseline="0" dirty="0" err="1" smtClean="0"/>
              <a:t>coarctation</a:t>
            </a:r>
            <a:r>
              <a:rPr lang="en-US" baseline="0" dirty="0" smtClean="0"/>
              <a:t>.</a:t>
            </a:r>
          </a:p>
          <a:p>
            <a:endParaRPr lang="en-US" baseline="0" dirty="0" smtClean="0"/>
          </a:p>
          <a:p>
            <a:r>
              <a:rPr lang="en-US" baseline="0" dirty="0" smtClean="0"/>
              <a:t>Less common causes include cardiomyopathy, myocarditis, CHF, DMD, </a:t>
            </a:r>
            <a:r>
              <a:rPr lang="en-US" baseline="0" dirty="0" err="1" smtClean="0"/>
              <a:t>myotonic</a:t>
            </a:r>
            <a:r>
              <a:rPr lang="en-US" baseline="0" dirty="0" smtClean="0"/>
              <a:t> dystrophy, </a:t>
            </a:r>
            <a:r>
              <a:rPr lang="en-US" baseline="0" dirty="0" err="1" smtClean="0"/>
              <a:t>Kears</a:t>
            </a:r>
            <a:r>
              <a:rPr lang="en-US" baseline="0" dirty="0" smtClean="0"/>
              <a:t>-Sayre syndrome, </a:t>
            </a:r>
            <a:r>
              <a:rPr lang="en-US" baseline="0" dirty="0" err="1" smtClean="0"/>
              <a:t>Brugada</a:t>
            </a:r>
            <a:r>
              <a:rPr lang="en-US" baseline="0" dirty="0" smtClean="0"/>
              <a:t> syndrome, ARVD, congenital hereditary RBBB (</a:t>
            </a:r>
            <a:r>
              <a:rPr lang="en-US" baseline="0" dirty="0" err="1" smtClean="0"/>
              <a:t>Chr</a:t>
            </a:r>
            <a:r>
              <a:rPr lang="en-US" baseline="0" dirty="0" smtClean="0"/>
              <a:t> 19), idiopathic</a:t>
            </a:r>
          </a:p>
          <a:p>
            <a:endParaRPr lang="en-US" baseline="0" dirty="0" smtClean="0"/>
          </a:p>
          <a:p>
            <a:r>
              <a:rPr lang="en-US" baseline="0" dirty="0" smtClean="0"/>
              <a:t>Kerns-Sayre: </a:t>
            </a:r>
            <a:r>
              <a:rPr lang="en-US" baseline="0" dirty="0" err="1" smtClean="0"/>
              <a:t>ptosis</a:t>
            </a:r>
            <a:r>
              <a:rPr lang="en-US" baseline="0" dirty="0" smtClean="0"/>
              <a:t>, external </a:t>
            </a:r>
            <a:r>
              <a:rPr lang="en-US" baseline="0" dirty="0" err="1" smtClean="0"/>
              <a:t>ophthalmoplegia</a:t>
            </a:r>
            <a:r>
              <a:rPr lang="en-US" baseline="0" dirty="0" smtClean="0"/>
              <a:t>, </a:t>
            </a:r>
            <a:r>
              <a:rPr lang="en-US" baseline="0" dirty="0" err="1" smtClean="0"/>
              <a:t>abnml</a:t>
            </a:r>
            <a:r>
              <a:rPr lang="en-US" baseline="0" dirty="0" smtClean="0"/>
              <a:t> retinal pigmentation, heart block, sudden cardiac death</a:t>
            </a:r>
          </a:p>
          <a:p>
            <a:endParaRPr lang="en-US" baseline="0" dirty="0" smtClean="0"/>
          </a:p>
          <a:p>
            <a:r>
              <a:rPr lang="en-US" baseline="0" dirty="0" err="1" smtClean="0"/>
              <a:t>Brugada</a:t>
            </a:r>
            <a:r>
              <a:rPr lang="en-US" baseline="0" dirty="0" smtClean="0"/>
              <a:t> syndrome:  RBB, ST elevations &gt;2mm in V1-V3, sudden death</a:t>
            </a:r>
          </a:p>
          <a:p>
            <a:endParaRPr lang="en-US" baseline="0" dirty="0" smtClean="0"/>
          </a:p>
          <a:p>
            <a:r>
              <a:rPr lang="en-US" baseline="0" dirty="0" smtClean="0"/>
              <a:t>ARVD: </a:t>
            </a:r>
            <a:r>
              <a:rPr lang="en-US" baseline="0" dirty="0" err="1" smtClean="0"/>
              <a:t>arrhythmogenic</a:t>
            </a:r>
            <a:r>
              <a:rPr lang="en-US" baseline="0" dirty="0" smtClean="0"/>
              <a:t> RV dysplasia-similar to </a:t>
            </a:r>
            <a:r>
              <a:rPr lang="en-US" baseline="0" dirty="0" err="1" smtClean="0"/>
              <a:t>Brugada</a:t>
            </a:r>
            <a:r>
              <a:rPr lang="en-US" baseline="0" dirty="0" smtClean="0"/>
              <a:t> syndrome</a:t>
            </a:r>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cxnSp>
        <p:nvCxnSpPr>
          <p:cNvPr id="4" name="Straight Connector 3"/>
          <p:cNvCxnSpPr/>
          <p:nvPr/>
        </p:nvCxnSpPr>
        <p:spPr>
          <a:xfrm>
            <a:off x="-304800" y="4191000"/>
            <a:ext cx="9753600" cy="1588"/>
          </a:xfrm>
          <a:prstGeom prst="line">
            <a:avLst/>
          </a:prstGeom>
          <a:ln w="127000" cap="rnd">
            <a:solidFill>
              <a:schemeClr val="bg1"/>
            </a:solidFill>
            <a:tailEnd type="none"/>
          </a:ln>
          <a:effectLst>
            <a:outerShdw blurRad="215900" dist="50800" dir="5400000" algn="ctr" rotWithShape="0">
              <a:srgbClr val="000000">
                <a:alpha val="25000"/>
              </a:srgbClr>
            </a:outerShdw>
            <a:softEdge rad="12700"/>
          </a:effectLst>
        </p:spPr>
        <p:style>
          <a:lnRef idx="1">
            <a:schemeClr val="accent1"/>
          </a:lnRef>
          <a:fillRef idx="0">
            <a:schemeClr val="accent1"/>
          </a:fillRef>
          <a:effectRef idx="0">
            <a:schemeClr val="accent1"/>
          </a:effectRef>
          <a:fontRef idx="minor">
            <a:schemeClr val="tx1"/>
          </a:fontRef>
        </p:style>
      </p:cxnSp>
      <p:pic>
        <p:nvPicPr>
          <p:cNvPr id="5" name="Picture 9" descr="KCH-logo-White_as_black invert.JPG"/>
          <p:cNvPicPr>
            <a:picLocks noChangeAspect="1"/>
          </p:cNvPicPr>
          <p:nvPr/>
        </p:nvPicPr>
        <p:blipFill>
          <a:blip r:embed="rId2">
            <a:clrChange>
              <a:clrFrom>
                <a:srgbClr val="000000"/>
              </a:clrFrom>
              <a:clrTo>
                <a:srgbClr val="000000">
                  <a:alpha val="0"/>
                </a:srgbClr>
              </a:clrTo>
            </a:clrChange>
          </a:blip>
          <a:srcRect/>
          <a:stretch>
            <a:fillRect/>
          </a:stretch>
        </p:blipFill>
        <p:spPr bwMode="auto">
          <a:xfrm>
            <a:off x="2514600" y="381000"/>
            <a:ext cx="4191000" cy="1609725"/>
          </a:xfrm>
          <a:prstGeom prst="rect">
            <a:avLst/>
          </a:prstGeom>
          <a:noFill/>
          <a:ln w="9525">
            <a:noFill/>
            <a:miter lim="800000"/>
            <a:headEnd/>
            <a:tailEnd/>
          </a:ln>
        </p:spPr>
      </p:pic>
      <p:sp>
        <p:nvSpPr>
          <p:cNvPr id="2" name="Title 1"/>
          <p:cNvSpPr>
            <a:spLocks noGrp="1"/>
          </p:cNvSpPr>
          <p:nvPr>
            <p:ph type="ctrTitle"/>
          </p:nvPr>
        </p:nvSpPr>
        <p:spPr>
          <a:xfrm>
            <a:off x="685800" y="2492375"/>
            <a:ext cx="7772400" cy="1470025"/>
          </a:xfrm>
        </p:spPr>
        <p:txBody>
          <a:bodyPr/>
          <a:lstStyle>
            <a:lvl1pPr algn="ctr">
              <a:defRPr/>
            </a:lvl1pPr>
          </a:lstStyle>
          <a:p>
            <a:r>
              <a:rPr lang="en-US" smtClean="0"/>
              <a:t>Click to edit Master title style</a:t>
            </a:r>
            <a:endParaRPr lang="en-US" dirty="0"/>
          </a:p>
        </p:txBody>
      </p:sp>
      <p:sp>
        <p:nvSpPr>
          <p:cNvPr id="3" name="Subtitle 2"/>
          <p:cNvSpPr>
            <a:spLocks noGrp="1"/>
          </p:cNvSpPr>
          <p:nvPr>
            <p:ph type="subTitle" idx="1"/>
          </p:nvPr>
        </p:nvSpPr>
        <p:spPr>
          <a:xfrm>
            <a:off x="1371600" y="4572000"/>
            <a:ext cx="6400800" cy="1752600"/>
          </a:xfrm>
        </p:spPr>
        <p:txBody>
          <a:bodyPr/>
          <a:lstStyle>
            <a:lvl1pPr marL="0" indent="0" algn="ctr">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066800" y="304800"/>
            <a:ext cx="7543800" cy="1431925"/>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1066800" y="1981200"/>
            <a:ext cx="36957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914900" y="1981200"/>
            <a:ext cx="36957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1066800" y="6248400"/>
            <a:ext cx="1905000" cy="457200"/>
          </a:xfrm>
        </p:spPr>
        <p:txBody>
          <a:bodyPr/>
          <a:lstStyle>
            <a:lvl1pPr>
              <a:defRPr/>
            </a:lvl1pPr>
          </a:lstStyle>
          <a:p>
            <a:endParaRPr lang="en-US"/>
          </a:p>
        </p:txBody>
      </p:sp>
      <p:sp>
        <p:nvSpPr>
          <p:cNvPr id="6" name="Footer Placeholder 5"/>
          <p:cNvSpPr>
            <a:spLocks noGrp="1"/>
          </p:cNvSpPr>
          <p:nvPr>
            <p:ph type="ftr" sz="quarter" idx="11"/>
          </p:nvPr>
        </p:nvSpPr>
        <p:spPr>
          <a:xfrm>
            <a:off x="3429000" y="6248400"/>
            <a:ext cx="2895600" cy="457200"/>
          </a:xfrm>
        </p:spPr>
        <p:txBody>
          <a:bodyPr/>
          <a:lstStyle>
            <a:lvl1pPr>
              <a:defRPr/>
            </a:lvl1pPr>
          </a:lstStyle>
          <a:p>
            <a:endParaRPr lang="en-US"/>
          </a:p>
        </p:txBody>
      </p:sp>
      <p:sp>
        <p:nvSpPr>
          <p:cNvPr id="7" name="Slide Number Placeholder 6"/>
          <p:cNvSpPr>
            <a:spLocks noGrp="1"/>
          </p:cNvSpPr>
          <p:nvPr>
            <p:ph type="sldNum" sz="quarter" idx="12"/>
          </p:nvPr>
        </p:nvSpPr>
        <p:spPr>
          <a:xfrm>
            <a:off x="6705600" y="6248400"/>
            <a:ext cx="1905000" cy="457200"/>
          </a:xfrm>
          <a:prstGeom prst="rect">
            <a:avLst/>
          </a:prstGeom>
        </p:spPr>
        <p:txBody>
          <a:bodyPr/>
          <a:lstStyle>
            <a:lvl1pPr>
              <a:defRPr/>
            </a:lvl1pPr>
          </a:lstStyle>
          <a:p>
            <a:fld id="{8281711D-A595-4E40-8FA6-1E0332B126E0}"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xAndTwoObj">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1066800" y="304800"/>
            <a:ext cx="7543800" cy="1431925"/>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1066800" y="1981200"/>
            <a:ext cx="36957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914900" y="1981200"/>
            <a:ext cx="36957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914900" y="4114800"/>
            <a:ext cx="36957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Date Placeholder 5"/>
          <p:cNvSpPr>
            <a:spLocks noGrp="1"/>
          </p:cNvSpPr>
          <p:nvPr>
            <p:ph type="dt" sz="half" idx="10"/>
          </p:nvPr>
        </p:nvSpPr>
        <p:spPr>
          <a:xfrm>
            <a:off x="1066800" y="6248400"/>
            <a:ext cx="1905000" cy="457200"/>
          </a:xfrm>
        </p:spPr>
        <p:txBody>
          <a:bodyPr/>
          <a:lstStyle>
            <a:lvl1pPr>
              <a:defRPr/>
            </a:lvl1pPr>
          </a:lstStyle>
          <a:p>
            <a:endParaRPr lang="en-US"/>
          </a:p>
        </p:txBody>
      </p:sp>
      <p:sp>
        <p:nvSpPr>
          <p:cNvPr id="7" name="Footer Placeholder 6"/>
          <p:cNvSpPr>
            <a:spLocks noGrp="1"/>
          </p:cNvSpPr>
          <p:nvPr>
            <p:ph type="ftr" sz="quarter" idx="11"/>
          </p:nvPr>
        </p:nvSpPr>
        <p:spPr>
          <a:xfrm>
            <a:off x="3429000" y="6248400"/>
            <a:ext cx="2895600" cy="457200"/>
          </a:xfrm>
        </p:spPr>
        <p:txBody>
          <a:bodyPr/>
          <a:lstStyle>
            <a:lvl1pPr>
              <a:defRPr/>
            </a:lvl1pPr>
          </a:lstStyle>
          <a:p>
            <a:endParaRPr lang="en-US"/>
          </a:p>
        </p:txBody>
      </p:sp>
      <p:sp>
        <p:nvSpPr>
          <p:cNvPr id="8" name="Slide Number Placeholder 7"/>
          <p:cNvSpPr>
            <a:spLocks noGrp="1"/>
          </p:cNvSpPr>
          <p:nvPr>
            <p:ph type="sldNum" sz="quarter" idx="12"/>
          </p:nvPr>
        </p:nvSpPr>
        <p:spPr>
          <a:xfrm>
            <a:off x="6705600" y="6248400"/>
            <a:ext cx="1905000" cy="457200"/>
          </a:xfrm>
          <a:prstGeom prst="rect">
            <a:avLst/>
          </a:prstGeom>
        </p:spPr>
        <p:txBody>
          <a:bodyPr/>
          <a:lstStyle>
            <a:lvl1pPr>
              <a:defRPr/>
            </a:lvl1pPr>
          </a:lstStyle>
          <a:p>
            <a:fld id="{C56C8072-F712-46B6-9EEE-B1EA29765011}"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457200" y="1524000"/>
            <a:ext cx="8229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endParaRPr lang="en-US"/>
          </a:p>
        </p:txBody>
      </p:sp>
      <p:sp>
        <p:nvSpPr>
          <p:cNvPr id="6" name="Footer Placeholder 4"/>
          <p:cNvSpPr>
            <a:spLocks noGrp="1"/>
          </p:cNvSpPr>
          <p:nvPr>
            <p:ph type="ftr" sz="quarter" idx="11"/>
          </p:nvPr>
        </p:nvSpPr>
        <p:spPr/>
        <p:txBody>
          <a:bodyPr/>
          <a:lstStyle>
            <a:lvl1pPr>
              <a:defRPr/>
            </a:lvl1pPr>
          </a:lstStyle>
          <a:p>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endParaRPr lang="en-US"/>
          </a:p>
        </p:txBody>
      </p:sp>
      <p:sp>
        <p:nvSpPr>
          <p:cNvPr id="4" name="Footer Placeholder 4"/>
          <p:cNvSpPr>
            <a:spLocks noGrp="1"/>
          </p:cNvSpPr>
          <p:nvPr>
            <p:ph type="ftr" sz="quarter" idx="11"/>
          </p:nvPr>
        </p:nvSpPr>
        <p:spPr/>
        <p:txBody>
          <a:bodyPr/>
          <a:lstStyle>
            <a:lvl1pPr>
              <a:defRPr/>
            </a:lvl1pPr>
          </a:lstStyle>
          <a:p>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endParaRPr lang="en-US"/>
          </a:p>
        </p:txBody>
      </p:sp>
      <p:sp>
        <p:nvSpPr>
          <p:cNvPr id="3" name="Footer Placeholder 4"/>
          <p:cNvSpPr>
            <a:spLocks noGrp="1"/>
          </p:cNvSpPr>
          <p:nvPr>
            <p:ph type="ftr" sz="quarter" idx="11"/>
          </p:nvPr>
        </p:nvSpPr>
        <p:spPr/>
        <p:txBody>
          <a:bodyPr/>
          <a:lstStyle>
            <a:lvl1pPr>
              <a:defRPr/>
            </a:lvl1pPr>
          </a:lstStyle>
          <a:p>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Only">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1066800" y="304800"/>
            <a:ext cx="7543800" cy="579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Date Placeholder 2"/>
          <p:cNvSpPr>
            <a:spLocks noGrp="1"/>
          </p:cNvSpPr>
          <p:nvPr>
            <p:ph type="dt" sz="half" idx="10"/>
          </p:nvPr>
        </p:nvSpPr>
        <p:spPr>
          <a:xfrm>
            <a:off x="1066800" y="6248400"/>
            <a:ext cx="1905000" cy="457200"/>
          </a:xfrm>
        </p:spPr>
        <p:txBody>
          <a:bodyPr/>
          <a:lstStyle>
            <a:lvl1pPr>
              <a:defRPr/>
            </a:lvl1pPr>
          </a:lstStyle>
          <a:p>
            <a:endParaRPr lang="en-US"/>
          </a:p>
        </p:txBody>
      </p:sp>
      <p:sp>
        <p:nvSpPr>
          <p:cNvPr id="4" name="Footer Placeholder 3"/>
          <p:cNvSpPr>
            <a:spLocks noGrp="1"/>
          </p:cNvSpPr>
          <p:nvPr>
            <p:ph type="ftr" sz="quarter" idx="11"/>
          </p:nvPr>
        </p:nvSpPr>
        <p:spPr>
          <a:xfrm>
            <a:off x="3429000" y="6248400"/>
            <a:ext cx="2895600" cy="457200"/>
          </a:xfrm>
        </p:spPr>
        <p:txBody>
          <a:bodyPr/>
          <a:lstStyle>
            <a:lvl1pPr>
              <a:defRPr/>
            </a:lvl1pPr>
          </a:lstStyle>
          <a:p>
            <a:endParaRPr lang="en-US"/>
          </a:p>
        </p:txBody>
      </p:sp>
      <p:sp>
        <p:nvSpPr>
          <p:cNvPr id="5" name="Slide Number Placeholder 4"/>
          <p:cNvSpPr>
            <a:spLocks noGrp="1"/>
          </p:cNvSpPr>
          <p:nvPr>
            <p:ph type="sldNum" sz="quarter" idx="12"/>
          </p:nvPr>
        </p:nvSpPr>
        <p:spPr>
          <a:xfrm>
            <a:off x="6705600" y="6248400"/>
            <a:ext cx="1905000" cy="457200"/>
          </a:xfrm>
          <a:prstGeom prst="rect">
            <a:avLst/>
          </a:prstGeom>
        </p:spPr>
        <p:txBody>
          <a:bodyPr/>
          <a:lstStyle>
            <a:lvl1pPr>
              <a:defRPr/>
            </a:lvl1pPr>
          </a:lstStyle>
          <a:p>
            <a:fld id="{4619CAC3-7467-4E9C-A5ED-D9C463BBCE81}"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xOverObj">
  <p:cSld name="Title and Text over Content">
    <p:spTree>
      <p:nvGrpSpPr>
        <p:cNvPr id="1" name=""/>
        <p:cNvGrpSpPr/>
        <p:nvPr/>
      </p:nvGrpSpPr>
      <p:grpSpPr>
        <a:xfrm>
          <a:off x="0" y="0"/>
          <a:ext cx="0" cy="0"/>
          <a:chOff x="0" y="0"/>
          <a:chExt cx="0" cy="0"/>
        </a:xfrm>
      </p:grpSpPr>
      <p:sp>
        <p:nvSpPr>
          <p:cNvPr id="2" name="Title 1"/>
          <p:cNvSpPr>
            <a:spLocks noGrp="1"/>
          </p:cNvSpPr>
          <p:nvPr>
            <p:ph type="title"/>
          </p:nvPr>
        </p:nvSpPr>
        <p:spPr>
          <a:xfrm>
            <a:off x="1066800" y="304800"/>
            <a:ext cx="7543800" cy="1431925"/>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1066800" y="1981200"/>
            <a:ext cx="75438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1066800" y="4114800"/>
            <a:ext cx="75438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1066800" y="6248400"/>
            <a:ext cx="1905000" cy="457200"/>
          </a:xfrm>
        </p:spPr>
        <p:txBody>
          <a:bodyPr/>
          <a:lstStyle>
            <a:lvl1pPr>
              <a:defRPr/>
            </a:lvl1pPr>
          </a:lstStyle>
          <a:p>
            <a:endParaRPr lang="en-US"/>
          </a:p>
        </p:txBody>
      </p:sp>
      <p:sp>
        <p:nvSpPr>
          <p:cNvPr id="6" name="Footer Placeholder 5"/>
          <p:cNvSpPr>
            <a:spLocks noGrp="1"/>
          </p:cNvSpPr>
          <p:nvPr>
            <p:ph type="ftr" sz="quarter" idx="11"/>
          </p:nvPr>
        </p:nvSpPr>
        <p:spPr>
          <a:xfrm>
            <a:off x="3429000" y="6248400"/>
            <a:ext cx="2895600" cy="457200"/>
          </a:xfrm>
        </p:spPr>
        <p:txBody>
          <a:bodyPr/>
          <a:lstStyle>
            <a:lvl1pPr>
              <a:defRPr/>
            </a:lvl1pPr>
          </a:lstStyle>
          <a:p>
            <a:endParaRPr lang="en-US"/>
          </a:p>
        </p:txBody>
      </p:sp>
      <p:sp>
        <p:nvSpPr>
          <p:cNvPr id="7" name="Slide Number Placeholder 6"/>
          <p:cNvSpPr>
            <a:spLocks noGrp="1"/>
          </p:cNvSpPr>
          <p:nvPr>
            <p:ph type="sldNum" sz="quarter" idx="12"/>
          </p:nvPr>
        </p:nvSpPr>
        <p:spPr>
          <a:xfrm>
            <a:off x="6705600" y="6248400"/>
            <a:ext cx="1905000" cy="457200"/>
          </a:xfrm>
          <a:prstGeom prst="rect">
            <a:avLst/>
          </a:prstGeom>
        </p:spPr>
        <p:txBody>
          <a:bodyPr/>
          <a:lstStyle>
            <a:lvl1pPr>
              <a:defRPr/>
            </a:lvl1pPr>
          </a:lstStyle>
          <a:p>
            <a:fld id="{276A5310-4FDA-4334-A18E-1C1029537282}"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OverTx">
  <p:cSld name="Title and 2 Content over Text">
    <p:spTree>
      <p:nvGrpSpPr>
        <p:cNvPr id="1" name=""/>
        <p:cNvGrpSpPr/>
        <p:nvPr/>
      </p:nvGrpSpPr>
      <p:grpSpPr>
        <a:xfrm>
          <a:off x="0" y="0"/>
          <a:ext cx="0" cy="0"/>
          <a:chOff x="0" y="0"/>
          <a:chExt cx="0" cy="0"/>
        </a:xfrm>
      </p:grpSpPr>
      <p:sp>
        <p:nvSpPr>
          <p:cNvPr id="2" name="Title 1"/>
          <p:cNvSpPr>
            <a:spLocks noGrp="1"/>
          </p:cNvSpPr>
          <p:nvPr>
            <p:ph type="title"/>
          </p:nvPr>
        </p:nvSpPr>
        <p:spPr>
          <a:xfrm>
            <a:off x="1066800" y="304800"/>
            <a:ext cx="7543800" cy="1431925"/>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1066800" y="1981200"/>
            <a:ext cx="36957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914900" y="1981200"/>
            <a:ext cx="36957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half" idx="3"/>
          </p:nvPr>
        </p:nvSpPr>
        <p:spPr>
          <a:xfrm>
            <a:off x="1066800" y="4114800"/>
            <a:ext cx="75438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Date Placeholder 5"/>
          <p:cNvSpPr>
            <a:spLocks noGrp="1"/>
          </p:cNvSpPr>
          <p:nvPr>
            <p:ph type="dt" sz="half" idx="10"/>
          </p:nvPr>
        </p:nvSpPr>
        <p:spPr>
          <a:xfrm>
            <a:off x="1066800" y="6248400"/>
            <a:ext cx="1905000" cy="457200"/>
          </a:xfrm>
        </p:spPr>
        <p:txBody>
          <a:bodyPr/>
          <a:lstStyle>
            <a:lvl1pPr>
              <a:defRPr/>
            </a:lvl1pPr>
          </a:lstStyle>
          <a:p>
            <a:endParaRPr lang="en-US"/>
          </a:p>
        </p:txBody>
      </p:sp>
      <p:sp>
        <p:nvSpPr>
          <p:cNvPr id="7" name="Footer Placeholder 6"/>
          <p:cNvSpPr>
            <a:spLocks noGrp="1"/>
          </p:cNvSpPr>
          <p:nvPr>
            <p:ph type="ftr" sz="quarter" idx="11"/>
          </p:nvPr>
        </p:nvSpPr>
        <p:spPr>
          <a:xfrm>
            <a:off x="3429000" y="6248400"/>
            <a:ext cx="2895600" cy="457200"/>
          </a:xfrm>
        </p:spPr>
        <p:txBody>
          <a:bodyPr/>
          <a:lstStyle>
            <a:lvl1pPr>
              <a:defRPr/>
            </a:lvl1pPr>
          </a:lstStyle>
          <a:p>
            <a:endParaRPr lang="en-US"/>
          </a:p>
        </p:txBody>
      </p:sp>
      <p:sp>
        <p:nvSpPr>
          <p:cNvPr id="8" name="Slide Number Placeholder 7"/>
          <p:cNvSpPr>
            <a:spLocks noGrp="1"/>
          </p:cNvSpPr>
          <p:nvPr>
            <p:ph type="sldNum" sz="quarter" idx="12"/>
          </p:nvPr>
        </p:nvSpPr>
        <p:spPr>
          <a:xfrm>
            <a:off x="6705600" y="6248400"/>
            <a:ext cx="1905000" cy="457200"/>
          </a:xfrm>
          <a:prstGeom prst="rect">
            <a:avLst/>
          </a:prstGeom>
        </p:spPr>
        <p:txBody>
          <a:bodyPr/>
          <a:lstStyle>
            <a:lvl1pPr>
              <a:defRPr/>
            </a:lvl1pPr>
          </a:lstStyle>
          <a:p>
            <a:fld id="{E6E0CFC4-1DCD-48A3-A0B2-4529AC04BEE2}"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OverTx">
  <p:cSld name="Title and Content over Text">
    <p:spTree>
      <p:nvGrpSpPr>
        <p:cNvPr id="1" name=""/>
        <p:cNvGrpSpPr/>
        <p:nvPr/>
      </p:nvGrpSpPr>
      <p:grpSpPr>
        <a:xfrm>
          <a:off x="0" y="0"/>
          <a:ext cx="0" cy="0"/>
          <a:chOff x="0" y="0"/>
          <a:chExt cx="0" cy="0"/>
        </a:xfrm>
      </p:grpSpPr>
      <p:sp>
        <p:nvSpPr>
          <p:cNvPr id="2" name="Title 1"/>
          <p:cNvSpPr>
            <a:spLocks noGrp="1"/>
          </p:cNvSpPr>
          <p:nvPr>
            <p:ph type="title"/>
          </p:nvPr>
        </p:nvSpPr>
        <p:spPr>
          <a:xfrm>
            <a:off x="1066800" y="304800"/>
            <a:ext cx="7543800" cy="1431925"/>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1066800" y="1981200"/>
            <a:ext cx="75438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1066800" y="4114800"/>
            <a:ext cx="75438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1066800" y="6248400"/>
            <a:ext cx="1905000" cy="457200"/>
          </a:xfrm>
        </p:spPr>
        <p:txBody>
          <a:bodyPr/>
          <a:lstStyle>
            <a:lvl1pPr>
              <a:defRPr/>
            </a:lvl1pPr>
          </a:lstStyle>
          <a:p>
            <a:endParaRPr lang="en-US"/>
          </a:p>
        </p:txBody>
      </p:sp>
      <p:sp>
        <p:nvSpPr>
          <p:cNvPr id="6" name="Footer Placeholder 5"/>
          <p:cNvSpPr>
            <a:spLocks noGrp="1"/>
          </p:cNvSpPr>
          <p:nvPr>
            <p:ph type="ftr" sz="quarter" idx="11"/>
          </p:nvPr>
        </p:nvSpPr>
        <p:spPr>
          <a:xfrm>
            <a:off x="3429000" y="6248400"/>
            <a:ext cx="2895600" cy="457200"/>
          </a:xfrm>
        </p:spPr>
        <p:txBody>
          <a:bodyPr/>
          <a:lstStyle>
            <a:lvl1pPr>
              <a:defRPr/>
            </a:lvl1pPr>
          </a:lstStyle>
          <a:p>
            <a:endParaRPr lang="en-US"/>
          </a:p>
        </p:txBody>
      </p:sp>
      <p:sp>
        <p:nvSpPr>
          <p:cNvPr id="7" name="Slide Number Placeholder 6"/>
          <p:cNvSpPr>
            <a:spLocks noGrp="1"/>
          </p:cNvSpPr>
          <p:nvPr>
            <p:ph type="sldNum" sz="quarter" idx="12"/>
          </p:nvPr>
        </p:nvSpPr>
        <p:spPr>
          <a:xfrm>
            <a:off x="6705600" y="6248400"/>
            <a:ext cx="1905000" cy="457200"/>
          </a:xfrm>
          <a:prstGeom prst="rect">
            <a:avLst/>
          </a:prstGeom>
        </p:spPr>
        <p:txBody>
          <a:bodyPr/>
          <a:lstStyle>
            <a:lvl1pPr>
              <a:defRPr/>
            </a:lvl1pPr>
          </a:lstStyle>
          <a:p>
            <a:fld id="{411B7B7B-4874-4AA0-9BD4-52B5E6AF941A}"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005DAA"/>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Garamond" pitchFamily="18" charset="0"/>
              </a:defRPr>
            </a:lvl1pPr>
          </a:lstStyle>
          <a:p>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Garamond" pitchFamily="18" charset="0"/>
              </a:defRPr>
            </a:lvl1pPr>
          </a:lstStyle>
          <a:p>
            <a:endParaRPr lang="en-US"/>
          </a:p>
        </p:txBody>
      </p:sp>
      <p:cxnSp>
        <p:nvCxnSpPr>
          <p:cNvPr id="9" name="Straight Connector 8"/>
          <p:cNvCxnSpPr/>
          <p:nvPr/>
        </p:nvCxnSpPr>
        <p:spPr>
          <a:xfrm>
            <a:off x="-304800" y="1295400"/>
            <a:ext cx="9753600" cy="1588"/>
          </a:xfrm>
          <a:prstGeom prst="line">
            <a:avLst/>
          </a:prstGeom>
          <a:ln w="127000" cap="rnd">
            <a:solidFill>
              <a:schemeClr val="bg1"/>
            </a:solidFill>
            <a:tailEnd type="none"/>
          </a:ln>
          <a:effectLst>
            <a:outerShdw blurRad="215900" dist="50800" dir="5400000" algn="ctr" rotWithShape="0">
              <a:srgbClr val="000000">
                <a:alpha val="25000"/>
              </a:srgbClr>
            </a:outerShdw>
            <a:softEdge rad="12700"/>
          </a:effectLst>
        </p:spPr>
        <p:style>
          <a:lnRef idx="1">
            <a:schemeClr val="accent1"/>
          </a:lnRef>
          <a:fillRef idx="0">
            <a:schemeClr val="accent1"/>
          </a:fillRef>
          <a:effectRef idx="0">
            <a:schemeClr val="accent1"/>
          </a:effectRef>
          <a:fontRef idx="minor">
            <a:schemeClr val="tx1"/>
          </a:fontRef>
        </p:style>
      </p:cxnSp>
      <p:pic>
        <p:nvPicPr>
          <p:cNvPr id="1031" name="Picture 11" descr="KCH-logo-White_as_black invert.JPG"/>
          <p:cNvPicPr>
            <a:picLocks noChangeAspect="1"/>
          </p:cNvPicPr>
          <p:nvPr/>
        </p:nvPicPr>
        <p:blipFill>
          <a:blip r:embed="rId13">
            <a:clrChange>
              <a:clrFrom>
                <a:srgbClr val="000000"/>
              </a:clrFrom>
              <a:clrTo>
                <a:srgbClr val="000000">
                  <a:alpha val="0"/>
                </a:srgbClr>
              </a:clrTo>
            </a:clrChange>
          </a:blip>
          <a:srcRect/>
          <a:stretch>
            <a:fillRect/>
          </a:stretch>
        </p:blipFill>
        <p:spPr bwMode="auto">
          <a:xfrm>
            <a:off x="7559675" y="6096000"/>
            <a:ext cx="1508125" cy="579438"/>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68" r:id="rId1"/>
    <p:sldLayoutId id="2147483669" r:id="rId2"/>
    <p:sldLayoutId id="2147483670" r:id="rId3"/>
    <p:sldLayoutId id="2147483671" r:id="rId4"/>
    <p:sldLayoutId id="2147483672" r:id="rId5"/>
    <p:sldLayoutId id="2147483673" r:id="rId6"/>
    <p:sldLayoutId id="2147483674" r:id="rId7"/>
    <p:sldLayoutId id="2147483675" r:id="rId8"/>
    <p:sldLayoutId id="2147483676" r:id="rId9"/>
    <p:sldLayoutId id="2147483677" r:id="rId10"/>
    <p:sldLayoutId id="2147483678" r:id="rId11"/>
  </p:sldLayoutIdLst>
  <p:txStyles>
    <p:titleStyle>
      <a:lvl1pPr algn="l" rtl="0" eaLnBrk="1" fontAlgn="base" hangingPunct="1">
        <a:spcBef>
          <a:spcPct val="0"/>
        </a:spcBef>
        <a:spcAft>
          <a:spcPct val="0"/>
        </a:spcAft>
        <a:defRPr sz="4400" kern="1200">
          <a:solidFill>
            <a:schemeClr val="bg1"/>
          </a:solidFill>
          <a:latin typeface="Garamond" pitchFamily="18" charset="0"/>
          <a:ea typeface="+mj-ea"/>
          <a:cs typeface="+mj-cs"/>
        </a:defRPr>
      </a:lvl1pPr>
      <a:lvl2pPr algn="l" rtl="0" eaLnBrk="1" fontAlgn="base" hangingPunct="1">
        <a:spcBef>
          <a:spcPct val="0"/>
        </a:spcBef>
        <a:spcAft>
          <a:spcPct val="0"/>
        </a:spcAft>
        <a:defRPr sz="4400">
          <a:solidFill>
            <a:schemeClr val="bg1"/>
          </a:solidFill>
          <a:latin typeface="Garamond" pitchFamily="18" charset="0"/>
        </a:defRPr>
      </a:lvl2pPr>
      <a:lvl3pPr algn="l" rtl="0" eaLnBrk="1" fontAlgn="base" hangingPunct="1">
        <a:spcBef>
          <a:spcPct val="0"/>
        </a:spcBef>
        <a:spcAft>
          <a:spcPct val="0"/>
        </a:spcAft>
        <a:defRPr sz="4400">
          <a:solidFill>
            <a:schemeClr val="bg1"/>
          </a:solidFill>
          <a:latin typeface="Garamond" pitchFamily="18" charset="0"/>
        </a:defRPr>
      </a:lvl3pPr>
      <a:lvl4pPr algn="l" rtl="0" eaLnBrk="1" fontAlgn="base" hangingPunct="1">
        <a:spcBef>
          <a:spcPct val="0"/>
        </a:spcBef>
        <a:spcAft>
          <a:spcPct val="0"/>
        </a:spcAft>
        <a:defRPr sz="4400">
          <a:solidFill>
            <a:schemeClr val="bg1"/>
          </a:solidFill>
          <a:latin typeface="Garamond" pitchFamily="18" charset="0"/>
        </a:defRPr>
      </a:lvl4pPr>
      <a:lvl5pPr algn="l" rtl="0" eaLnBrk="1" fontAlgn="base" hangingPunct="1">
        <a:spcBef>
          <a:spcPct val="0"/>
        </a:spcBef>
        <a:spcAft>
          <a:spcPct val="0"/>
        </a:spcAft>
        <a:defRPr sz="4400">
          <a:solidFill>
            <a:schemeClr val="bg1"/>
          </a:solidFill>
          <a:latin typeface="Garamond" pitchFamily="18" charset="0"/>
        </a:defRPr>
      </a:lvl5pPr>
      <a:lvl6pPr marL="457200" algn="l" rtl="0" eaLnBrk="1" fontAlgn="base" hangingPunct="1">
        <a:spcBef>
          <a:spcPct val="0"/>
        </a:spcBef>
        <a:spcAft>
          <a:spcPct val="0"/>
        </a:spcAft>
        <a:defRPr sz="4400">
          <a:solidFill>
            <a:schemeClr val="tx1"/>
          </a:solidFill>
          <a:latin typeface="Garamond" pitchFamily="18" charset="0"/>
        </a:defRPr>
      </a:lvl6pPr>
      <a:lvl7pPr marL="914400" algn="l" rtl="0" eaLnBrk="1" fontAlgn="base" hangingPunct="1">
        <a:spcBef>
          <a:spcPct val="0"/>
        </a:spcBef>
        <a:spcAft>
          <a:spcPct val="0"/>
        </a:spcAft>
        <a:defRPr sz="4400">
          <a:solidFill>
            <a:schemeClr val="tx1"/>
          </a:solidFill>
          <a:latin typeface="Garamond" pitchFamily="18" charset="0"/>
        </a:defRPr>
      </a:lvl7pPr>
      <a:lvl8pPr marL="1371600" algn="l" rtl="0" eaLnBrk="1" fontAlgn="base" hangingPunct="1">
        <a:spcBef>
          <a:spcPct val="0"/>
        </a:spcBef>
        <a:spcAft>
          <a:spcPct val="0"/>
        </a:spcAft>
        <a:defRPr sz="4400">
          <a:solidFill>
            <a:schemeClr val="tx1"/>
          </a:solidFill>
          <a:latin typeface="Garamond" pitchFamily="18" charset="0"/>
        </a:defRPr>
      </a:lvl8pPr>
      <a:lvl9pPr marL="1828800" algn="l" rtl="0" eaLnBrk="1" fontAlgn="base" hangingPunct="1">
        <a:spcBef>
          <a:spcPct val="0"/>
        </a:spcBef>
        <a:spcAft>
          <a:spcPct val="0"/>
        </a:spcAft>
        <a:defRPr sz="4400">
          <a:solidFill>
            <a:schemeClr val="tx1"/>
          </a:solidFill>
          <a:latin typeface="Garamond" pitchFamily="18" charset="0"/>
        </a:defRPr>
      </a:lvl9pPr>
    </p:titleStyle>
    <p:bodyStyle>
      <a:lvl1pPr marL="342900" indent="-342900" algn="l" rtl="0" eaLnBrk="1" fontAlgn="base" hangingPunct="1">
        <a:spcBef>
          <a:spcPct val="20000"/>
        </a:spcBef>
        <a:spcAft>
          <a:spcPct val="0"/>
        </a:spcAft>
        <a:buFont typeface="Arial" charset="0"/>
        <a:buChar char="•"/>
        <a:defRPr sz="3200" kern="1200">
          <a:solidFill>
            <a:schemeClr val="bg1"/>
          </a:solidFill>
          <a:latin typeface="Garamond" pitchFamily="18" charset="0"/>
          <a:ea typeface="+mn-ea"/>
          <a:cs typeface="+mn-cs"/>
        </a:defRPr>
      </a:lvl1pPr>
      <a:lvl2pPr marL="742950" indent="-285750" algn="l" rtl="0" eaLnBrk="1" fontAlgn="base" hangingPunct="1">
        <a:spcBef>
          <a:spcPct val="20000"/>
        </a:spcBef>
        <a:spcAft>
          <a:spcPct val="0"/>
        </a:spcAft>
        <a:buFont typeface="Arial" charset="0"/>
        <a:buChar char="–"/>
        <a:defRPr sz="2800" kern="1200">
          <a:solidFill>
            <a:schemeClr val="bg1"/>
          </a:solidFill>
          <a:latin typeface="Garamond" pitchFamily="18" charset="0"/>
          <a:ea typeface="+mn-ea"/>
          <a:cs typeface="+mn-cs"/>
        </a:defRPr>
      </a:lvl2pPr>
      <a:lvl3pPr marL="1143000" indent="-228600" algn="l" rtl="0" eaLnBrk="1" fontAlgn="base" hangingPunct="1">
        <a:spcBef>
          <a:spcPct val="20000"/>
        </a:spcBef>
        <a:spcAft>
          <a:spcPct val="0"/>
        </a:spcAft>
        <a:buFont typeface="Arial" charset="0"/>
        <a:buChar char="•"/>
        <a:defRPr sz="2400" kern="1200">
          <a:solidFill>
            <a:schemeClr val="bg1"/>
          </a:solidFill>
          <a:latin typeface="Garamond" pitchFamily="18" charset="0"/>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bg1"/>
          </a:solidFill>
          <a:latin typeface="Garamond" pitchFamily="18" charset="0"/>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bg1"/>
          </a:solidFill>
          <a:latin typeface="Garamond" pitchFamily="18"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2.xml"/><Relationship Id="rId1" Type="http://schemas.openxmlformats.org/officeDocument/2006/relationships/slideLayout" Target="../slideLayouts/slideLayout9.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jpeg"/><Relationship Id="rId1" Type="http://schemas.openxmlformats.org/officeDocument/2006/relationships/slideLayout" Target="../slideLayouts/slideLayout10.xml"/></Relationships>
</file>

<file path=ppt/slides/_rels/slide31.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11.xml"/></Relationships>
</file>

<file path=ppt/slides/_rels/slide34.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5.xml"/></Relationships>
</file>

<file path=ppt/slides/_rels/slide40.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9.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5.xml"/></Relationships>
</file>

<file path=ppt/slides/_rels/slide50.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4.xml"/></Relationships>
</file>

<file path=ppt/slides/_rels/slide60.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61.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3" name="Picture 5" descr="CAM66WRI"/>
          <p:cNvPicPr>
            <a:picLocks noGrp="1" noChangeAspect="1" noChangeArrowheads="1"/>
          </p:cNvPicPr>
          <p:nvPr>
            <p:ph/>
          </p:nvPr>
        </p:nvPicPr>
        <p:blipFill>
          <a:blip r:embed="rId2"/>
          <a:srcRect/>
          <a:stretch>
            <a:fillRect/>
          </a:stretch>
        </p:blipFill>
        <p:spPr>
          <a:xfrm>
            <a:off x="0" y="0"/>
            <a:ext cx="5470525" cy="6858000"/>
          </a:xfrm>
          <a:noFill/>
          <a:ln/>
        </p:spPr>
      </p:pic>
      <p:sp>
        <p:nvSpPr>
          <p:cNvPr id="2054" name="Text Box 6"/>
          <p:cNvSpPr txBox="1">
            <a:spLocks noChangeArrowheads="1"/>
          </p:cNvSpPr>
          <p:nvPr/>
        </p:nvSpPr>
        <p:spPr bwMode="auto">
          <a:xfrm>
            <a:off x="5486400" y="2667000"/>
            <a:ext cx="3657600" cy="2123658"/>
          </a:xfrm>
          <a:prstGeom prst="rect">
            <a:avLst/>
          </a:prstGeom>
          <a:noFill/>
          <a:ln w="9525">
            <a:noFill/>
            <a:miter lim="800000"/>
            <a:headEnd/>
            <a:tailEnd/>
          </a:ln>
          <a:effectLst/>
        </p:spPr>
        <p:txBody>
          <a:bodyPr>
            <a:spAutoFit/>
          </a:bodyPr>
          <a:lstStyle/>
          <a:p>
            <a:pPr>
              <a:spcBef>
                <a:spcPct val="50000"/>
              </a:spcBef>
            </a:pPr>
            <a:r>
              <a:rPr lang="en-US" sz="2400" dirty="0">
                <a:solidFill>
                  <a:schemeClr val="bg1"/>
                </a:solidFill>
              </a:rPr>
              <a:t>Erich C. Maul, </a:t>
            </a:r>
            <a:r>
              <a:rPr lang="en-US" sz="2400" dirty="0" smtClean="0">
                <a:solidFill>
                  <a:schemeClr val="bg1"/>
                </a:solidFill>
              </a:rPr>
              <a:t>DO, FAAP</a:t>
            </a:r>
            <a:endParaRPr lang="en-US" sz="2400" dirty="0">
              <a:solidFill>
                <a:schemeClr val="bg1"/>
              </a:solidFill>
            </a:endParaRPr>
          </a:p>
          <a:p>
            <a:pPr>
              <a:spcBef>
                <a:spcPct val="50000"/>
              </a:spcBef>
            </a:pPr>
            <a:r>
              <a:rPr lang="en-US" dirty="0">
                <a:solidFill>
                  <a:schemeClr val="bg1"/>
                </a:solidFill>
              </a:rPr>
              <a:t>Pediatric Hospitalist</a:t>
            </a:r>
          </a:p>
          <a:p>
            <a:pPr>
              <a:spcBef>
                <a:spcPct val="50000"/>
              </a:spcBef>
            </a:pPr>
            <a:r>
              <a:rPr lang="en-US" dirty="0" smtClean="0">
                <a:solidFill>
                  <a:schemeClr val="bg1"/>
                </a:solidFill>
              </a:rPr>
              <a:t>Chief Moron in Residence</a:t>
            </a:r>
          </a:p>
          <a:p>
            <a:pPr>
              <a:spcBef>
                <a:spcPct val="50000"/>
              </a:spcBef>
            </a:pPr>
            <a:r>
              <a:rPr lang="en-US" dirty="0" smtClean="0">
                <a:solidFill>
                  <a:schemeClr val="bg1"/>
                </a:solidFill>
              </a:rPr>
              <a:t>Kentucky Children’s Hospital</a:t>
            </a:r>
          </a:p>
          <a:p>
            <a:pPr>
              <a:spcBef>
                <a:spcPct val="50000"/>
              </a:spcBef>
            </a:pPr>
            <a:endParaRPr lang="en-US" dirty="0"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ChangeArrowheads="1"/>
          </p:cNvSpPr>
          <p:nvPr>
            <p:ph type="title"/>
          </p:nvPr>
        </p:nvSpPr>
        <p:spPr>
          <a:xfrm>
            <a:off x="457200" y="0"/>
            <a:ext cx="8229600" cy="1143000"/>
          </a:xfrm>
        </p:spPr>
        <p:txBody>
          <a:bodyPr/>
          <a:lstStyle/>
          <a:p>
            <a:r>
              <a:rPr lang="en-US" sz="3600" dirty="0"/>
              <a:t>Laws of EKG’s I learned in Physics…but just never knew it</a:t>
            </a:r>
          </a:p>
        </p:txBody>
      </p:sp>
      <p:pic>
        <p:nvPicPr>
          <p:cNvPr id="59397" name="Picture 5" descr="f4-u1"/>
          <p:cNvPicPr>
            <a:picLocks noGrp="1" noChangeAspect="1" noChangeArrowheads="1"/>
          </p:cNvPicPr>
          <p:nvPr>
            <p:ph idx="1"/>
          </p:nvPr>
        </p:nvPicPr>
        <p:blipFill>
          <a:blip r:embed="rId2"/>
          <a:srcRect/>
          <a:stretch>
            <a:fillRect/>
          </a:stretch>
        </p:blipFill>
        <p:spPr>
          <a:xfrm>
            <a:off x="2590800" y="1905000"/>
            <a:ext cx="4354513" cy="4419600"/>
          </a:xfrm>
          <a:noFill/>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r>
              <a:rPr lang="en-US"/>
              <a:t>Why 12 leads?</a:t>
            </a:r>
          </a:p>
        </p:txBody>
      </p:sp>
      <p:sp>
        <p:nvSpPr>
          <p:cNvPr id="19459" name="Rectangle 3"/>
          <p:cNvSpPr>
            <a:spLocks noGrp="1" noChangeArrowheads="1"/>
          </p:cNvSpPr>
          <p:nvPr>
            <p:ph idx="1"/>
          </p:nvPr>
        </p:nvSpPr>
        <p:spPr/>
        <p:txBody>
          <a:bodyPr/>
          <a:lstStyle/>
          <a:p>
            <a:r>
              <a:rPr lang="en-US"/>
              <a:t>History essentially, but can modify if needed</a:t>
            </a:r>
          </a:p>
          <a:p>
            <a:pPr lvl="1"/>
            <a:r>
              <a:rPr lang="en-US"/>
              <a:t>Right sided leads</a:t>
            </a:r>
          </a:p>
          <a:p>
            <a:r>
              <a:rPr lang="en-US"/>
              <a:t>Allows for using 2-D technology and our innate smarts to get a 3-D image of the heart</a:t>
            </a:r>
          </a:p>
          <a:p>
            <a:pPr lvl="1"/>
            <a:r>
              <a:rPr lang="en-US"/>
              <a:t>Think of each lead as a camera looking at the heart from that specific angle</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90" name="Rectangle 6"/>
          <p:cNvSpPr>
            <a:spLocks noGrp="1" noChangeArrowheads="1"/>
          </p:cNvSpPr>
          <p:nvPr>
            <p:ph type="title"/>
          </p:nvPr>
        </p:nvSpPr>
        <p:spPr>
          <a:xfrm>
            <a:off x="1066800" y="304800"/>
            <a:ext cx="7543800" cy="990600"/>
          </a:xfrm>
        </p:spPr>
        <p:txBody>
          <a:bodyPr/>
          <a:lstStyle/>
          <a:p>
            <a:r>
              <a:rPr lang="en-US" sz="3600"/>
              <a:t>Do I really need to know this?</a:t>
            </a:r>
          </a:p>
        </p:txBody>
      </p:sp>
      <p:pic>
        <p:nvPicPr>
          <p:cNvPr id="16389" name="Picture 5" descr="f4-u1"/>
          <p:cNvPicPr>
            <a:picLocks noGrp="1" noChangeAspect="1" noChangeArrowheads="1"/>
          </p:cNvPicPr>
          <p:nvPr>
            <p:ph sz="half" idx="1"/>
          </p:nvPr>
        </p:nvPicPr>
        <p:blipFill>
          <a:blip r:embed="rId2"/>
          <a:srcRect/>
          <a:stretch>
            <a:fillRect/>
          </a:stretch>
        </p:blipFill>
        <p:spPr>
          <a:xfrm>
            <a:off x="0" y="1143000"/>
            <a:ext cx="6400800" cy="2625725"/>
          </a:xfrm>
          <a:noFill/>
          <a:ln/>
        </p:spPr>
      </p:pic>
      <p:pic>
        <p:nvPicPr>
          <p:cNvPr id="16396" name="Picture 12" descr="lead placement"/>
          <p:cNvPicPr>
            <a:picLocks noGrp="1" noChangeAspect="1" noChangeArrowheads="1"/>
          </p:cNvPicPr>
          <p:nvPr>
            <p:ph sz="half" idx="2"/>
          </p:nvPr>
        </p:nvPicPr>
        <p:blipFill>
          <a:blip r:embed="rId3"/>
          <a:stretch>
            <a:fillRect/>
          </a:stretch>
        </p:blipFill>
        <p:spPr>
          <a:xfrm>
            <a:off x="5736869" y="3200400"/>
            <a:ext cx="3109142" cy="2718975"/>
          </a:xfrm>
          <a:noFill/>
          <a:ln/>
        </p:spPr>
      </p:pic>
      <p:sp>
        <p:nvSpPr>
          <p:cNvPr id="16394" name="Rectangle 10"/>
          <p:cNvSpPr>
            <a:spLocks noChangeArrowheads="1"/>
          </p:cNvSpPr>
          <p:nvPr/>
        </p:nvSpPr>
        <p:spPr bwMode="auto">
          <a:xfrm>
            <a:off x="152400" y="4243388"/>
            <a:ext cx="4648200" cy="2292350"/>
          </a:xfrm>
          <a:prstGeom prst="rect">
            <a:avLst/>
          </a:prstGeom>
          <a:noFill/>
          <a:ln w="9525">
            <a:noFill/>
            <a:miter lim="800000"/>
            <a:headEnd/>
            <a:tailEnd/>
          </a:ln>
          <a:effectLst/>
        </p:spPr>
        <p:txBody>
          <a:bodyPr anchor="ctr">
            <a:spAutoFit/>
          </a:bodyPr>
          <a:lstStyle/>
          <a:p>
            <a:pPr eaLnBrk="1" hangingPunct="1"/>
            <a:r>
              <a:rPr lang="en-US" sz="1600" dirty="0">
                <a:solidFill>
                  <a:schemeClr val="bg1"/>
                </a:solidFill>
                <a:latin typeface="Arial" charset="0"/>
              </a:rPr>
              <a:t>Lead V</a:t>
            </a:r>
            <a:r>
              <a:rPr lang="en-US" sz="1600" baseline="-30000" dirty="0">
                <a:solidFill>
                  <a:schemeClr val="bg1"/>
                </a:solidFill>
                <a:latin typeface="Arial" charset="0"/>
              </a:rPr>
              <a:t>1</a:t>
            </a:r>
            <a:r>
              <a:rPr lang="en-US" sz="1600" dirty="0">
                <a:solidFill>
                  <a:schemeClr val="bg1"/>
                </a:solidFill>
                <a:latin typeface="Arial" charset="0"/>
              </a:rPr>
              <a:t> fourth </a:t>
            </a:r>
            <a:r>
              <a:rPr lang="en-US" sz="1600" dirty="0" err="1">
                <a:solidFill>
                  <a:schemeClr val="bg1"/>
                </a:solidFill>
                <a:latin typeface="Arial" charset="0"/>
              </a:rPr>
              <a:t>intercostal</a:t>
            </a:r>
            <a:r>
              <a:rPr lang="en-US" sz="1600" dirty="0">
                <a:solidFill>
                  <a:schemeClr val="bg1"/>
                </a:solidFill>
                <a:latin typeface="Arial" charset="0"/>
              </a:rPr>
              <a:t> space just right of the	 sternum.</a:t>
            </a:r>
          </a:p>
          <a:p>
            <a:r>
              <a:rPr lang="en-US" sz="1600" dirty="0">
                <a:solidFill>
                  <a:schemeClr val="bg1"/>
                </a:solidFill>
                <a:latin typeface="Arial" charset="0"/>
              </a:rPr>
              <a:t>Lead V</a:t>
            </a:r>
            <a:r>
              <a:rPr lang="en-US" sz="1600" baseline="-30000" dirty="0">
                <a:solidFill>
                  <a:schemeClr val="bg1"/>
                </a:solidFill>
                <a:latin typeface="Arial" charset="0"/>
              </a:rPr>
              <a:t>2</a:t>
            </a:r>
            <a:r>
              <a:rPr lang="en-US" sz="1600" dirty="0">
                <a:solidFill>
                  <a:schemeClr val="bg1"/>
                </a:solidFill>
                <a:latin typeface="Arial" charset="0"/>
              </a:rPr>
              <a:t> fourth </a:t>
            </a:r>
            <a:r>
              <a:rPr lang="en-US" sz="1600" dirty="0" err="1">
                <a:solidFill>
                  <a:schemeClr val="bg1"/>
                </a:solidFill>
                <a:latin typeface="Arial" charset="0"/>
              </a:rPr>
              <a:t>intercostal</a:t>
            </a:r>
            <a:r>
              <a:rPr lang="en-US" sz="1600" dirty="0">
                <a:solidFill>
                  <a:schemeClr val="bg1"/>
                </a:solidFill>
                <a:latin typeface="Arial" charset="0"/>
              </a:rPr>
              <a:t> space just left of the 	sternum.</a:t>
            </a:r>
          </a:p>
          <a:p>
            <a:r>
              <a:rPr lang="en-US" sz="1600" dirty="0">
                <a:solidFill>
                  <a:schemeClr val="bg1"/>
                </a:solidFill>
                <a:latin typeface="Arial" charset="0"/>
              </a:rPr>
              <a:t>Lead V</a:t>
            </a:r>
            <a:r>
              <a:rPr lang="en-US" sz="1600" baseline="-30000" dirty="0">
                <a:solidFill>
                  <a:schemeClr val="bg1"/>
                </a:solidFill>
                <a:latin typeface="Arial" charset="0"/>
              </a:rPr>
              <a:t>3</a:t>
            </a:r>
            <a:r>
              <a:rPr lang="en-US" sz="1600" dirty="0">
                <a:solidFill>
                  <a:schemeClr val="bg1"/>
                </a:solidFill>
                <a:latin typeface="Arial" charset="0"/>
              </a:rPr>
              <a:t> midway between leads V</a:t>
            </a:r>
            <a:r>
              <a:rPr lang="en-US" sz="1600" baseline="-30000" dirty="0">
                <a:solidFill>
                  <a:schemeClr val="bg1"/>
                </a:solidFill>
                <a:latin typeface="Arial" charset="0"/>
              </a:rPr>
              <a:t>2</a:t>
            </a:r>
            <a:r>
              <a:rPr lang="en-US" sz="1600" dirty="0">
                <a:solidFill>
                  <a:schemeClr val="bg1"/>
                </a:solidFill>
                <a:latin typeface="Arial" charset="0"/>
              </a:rPr>
              <a:t> and V</a:t>
            </a:r>
            <a:r>
              <a:rPr lang="en-US" sz="1600" baseline="-30000" dirty="0">
                <a:solidFill>
                  <a:schemeClr val="bg1"/>
                </a:solidFill>
                <a:latin typeface="Arial" charset="0"/>
              </a:rPr>
              <a:t>4</a:t>
            </a:r>
            <a:r>
              <a:rPr lang="en-US" sz="1600" dirty="0">
                <a:solidFill>
                  <a:schemeClr val="bg1"/>
                </a:solidFill>
                <a:latin typeface="Arial" charset="0"/>
              </a:rPr>
              <a:t>.</a:t>
            </a:r>
          </a:p>
          <a:p>
            <a:r>
              <a:rPr lang="en-US" sz="1600" dirty="0">
                <a:solidFill>
                  <a:schemeClr val="bg1"/>
                </a:solidFill>
                <a:latin typeface="Arial" charset="0"/>
              </a:rPr>
              <a:t>Lead V</a:t>
            </a:r>
            <a:r>
              <a:rPr lang="en-US" sz="1600" baseline="-30000" dirty="0">
                <a:solidFill>
                  <a:schemeClr val="bg1"/>
                </a:solidFill>
                <a:latin typeface="Arial" charset="0"/>
              </a:rPr>
              <a:t>4</a:t>
            </a:r>
            <a:r>
              <a:rPr lang="en-US" sz="1600" dirty="0">
                <a:solidFill>
                  <a:schemeClr val="bg1"/>
                </a:solidFill>
                <a:latin typeface="Arial" charset="0"/>
              </a:rPr>
              <a:t> </a:t>
            </a:r>
            <a:r>
              <a:rPr lang="en-US" sz="1600" dirty="0" err="1">
                <a:solidFill>
                  <a:schemeClr val="bg1"/>
                </a:solidFill>
                <a:latin typeface="Arial" charset="0"/>
              </a:rPr>
              <a:t>midclavicular</a:t>
            </a:r>
            <a:r>
              <a:rPr lang="en-US" sz="1600" dirty="0">
                <a:solidFill>
                  <a:schemeClr val="bg1"/>
                </a:solidFill>
                <a:latin typeface="Arial" charset="0"/>
              </a:rPr>
              <a:t> line in the fifth </a:t>
            </a:r>
            <a:r>
              <a:rPr lang="en-US" sz="1600" dirty="0" err="1">
                <a:solidFill>
                  <a:schemeClr val="bg1"/>
                </a:solidFill>
                <a:latin typeface="Arial" charset="0"/>
              </a:rPr>
              <a:t>interspace</a:t>
            </a:r>
            <a:r>
              <a:rPr lang="en-US" sz="1600" dirty="0">
                <a:solidFill>
                  <a:schemeClr val="bg1"/>
                </a:solidFill>
                <a:latin typeface="Arial" charset="0"/>
              </a:rPr>
              <a:t>.</a:t>
            </a:r>
          </a:p>
          <a:p>
            <a:r>
              <a:rPr lang="en-US" sz="1600" dirty="0">
                <a:solidFill>
                  <a:schemeClr val="bg1"/>
                </a:solidFill>
                <a:latin typeface="Arial" charset="0"/>
              </a:rPr>
              <a:t>Lead V</a:t>
            </a:r>
            <a:r>
              <a:rPr lang="en-US" sz="1600" baseline="-30000" dirty="0">
                <a:solidFill>
                  <a:schemeClr val="bg1"/>
                </a:solidFill>
                <a:latin typeface="Arial" charset="0"/>
              </a:rPr>
              <a:t>5</a:t>
            </a:r>
            <a:r>
              <a:rPr lang="en-US" sz="1600" dirty="0">
                <a:solidFill>
                  <a:schemeClr val="bg1"/>
                </a:solidFill>
                <a:latin typeface="Arial" charset="0"/>
              </a:rPr>
              <a:t> anterior </a:t>
            </a:r>
            <a:r>
              <a:rPr lang="en-US" sz="1600" dirty="0" err="1">
                <a:solidFill>
                  <a:schemeClr val="bg1"/>
                </a:solidFill>
                <a:latin typeface="Arial" charset="0"/>
              </a:rPr>
              <a:t>axillary</a:t>
            </a:r>
            <a:r>
              <a:rPr lang="en-US" sz="1600" dirty="0">
                <a:solidFill>
                  <a:schemeClr val="bg1"/>
                </a:solidFill>
                <a:latin typeface="Arial" charset="0"/>
              </a:rPr>
              <a:t> line at same level as 	lead V</a:t>
            </a:r>
            <a:r>
              <a:rPr lang="en-US" sz="1600" baseline="-30000" dirty="0">
                <a:solidFill>
                  <a:schemeClr val="bg1"/>
                </a:solidFill>
                <a:latin typeface="Arial" charset="0"/>
              </a:rPr>
              <a:t>4</a:t>
            </a:r>
            <a:r>
              <a:rPr lang="en-US" sz="1600" dirty="0">
                <a:solidFill>
                  <a:schemeClr val="bg1"/>
                </a:solidFill>
                <a:latin typeface="Arial" charset="0"/>
              </a:rPr>
              <a:t>.</a:t>
            </a:r>
          </a:p>
          <a:p>
            <a:r>
              <a:rPr lang="en-US" sz="1600" dirty="0">
                <a:solidFill>
                  <a:schemeClr val="bg1"/>
                </a:solidFill>
                <a:latin typeface="Arial" charset="0"/>
              </a:rPr>
              <a:t>Lead V</a:t>
            </a:r>
            <a:r>
              <a:rPr lang="en-US" sz="1600" baseline="-30000" dirty="0">
                <a:solidFill>
                  <a:schemeClr val="bg1"/>
                </a:solidFill>
                <a:latin typeface="Arial" charset="0"/>
              </a:rPr>
              <a:t>6</a:t>
            </a:r>
            <a:r>
              <a:rPr lang="en-US" sz="1600" dirty="0">
                <a:solidFill>
                  <a:schemeClr val="bg1"/>
                </a:solidFill>
                <a:latin typeface="Arial" charset="0"/>
              </a:rPr>
              <a:t> </a:t>
            </a:r>
            <a:r>
              <a:rPr lang="en-US" sz="1600" dirty="0" err="1">
                <a:solidFill>
                  <a:schemeClr val="bg1"/>
                </a:solidFill>
                <a:latin typeface="Arial" charset="0"/>
              </a:rPr>
              <a:t>midaxillary</a:t>
            </a:r>
            <a:r>
              <a:rPr lang="en-US" sz="1600" dirty="0">
                <a:solidFill>
                  <a:schemeClr val="bg1"/>
                </a:solidFill>
                <a:latin typeface="Arial" charset="0"/>
              </a:rPr>
              <a:t> line at same level as lead V</a:t>
            </a:r>
            <a:r>
              <a:rPr lang="en-US" sz="1600" baseline="-30000" dirty="0">
                <a:solidFill>
                  <a:schemeClr val="bg1"/>
                </a:solidFill>
                <a:latin typeface="Arial" charset="0"/>
              </a:rPr>
              <a:t>4</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Grp="1" noChangeArrowheads="1"/>
          </p:cNvSpPr>
          <p:nvPr>
            <p:ph type="title"/>
          </p:nvPr>
        </p:nvSpPr>
        <p:spPr>
          <a:xfrm>
            <a:off x="1066800" y="304801"/>
            <a:ext cx="7543800" cy="838200"/>
          </a:xfrm>
        </p:spPr>
        <p:txBody>
          <a:bodyPr/>
          <a:lstStyle/>
          <a:p>
            <a:r>
              <a:rPr lang="en-US" dirty="0"/>
              <a:t>Standardization</a:t>
            </a:r>
          </a:p>
        </p:txBody>
      </p:sp>
      <p:sp>
        <p:nvSpPr>
          <p:cNvPr id="67587" name="Rectangle 3"/>
          <p:cNvSpPr>
            <a:spLocks noGrp="1" noChangeArrowheads="1"/>
          </p:cNvSpPr>
          <p:nvPr>
            <p:ph type="body" sz="half" idx="1"/>
          </p:nvPr>
        </p:nvSpPr>
        <p:spPr/>
        <p:txBody>
          <a:bodyPr/>
          <a:lstStyle/>
          <a:p>
            <a:pPr>
              <a:lnSpc>
                <a:spcPct val="80000"/>
              </a:lnSpc>
            </a:pPr>
            <a:r>
              <a:rPr lang="en-US" sz="2400"/>
              <a:t>Can change the gain</a:t>
            </a:r>
          </a:p>
          <a:p>
            <a:pPr lvl="1">
              <a:lnSpc>
                <a:spcPct val="80000"/>
              </a:lnSpc>
            </a:pPr>
            <a:r>
              <a:rPr lang="en-US" sz="2000"/>
              <a:t>Change amplitude of complexes</a:t>
            </a:r>
          </a:p>
          <a:p>
            <a:pPr lvl="1">
              <a:lnSpc>
                <a:spcPct val="80000"/>
              </a:lnSpc>
            </a:pPr>
            <a:r>
              <a:rPr lang="en-US" sz="2000"/>
              <a:t>Normal is 10mm/mV</a:t>
            </a:r>
          </a:p>
          <a:p>
            <a:pPr lvl="1">
              <a:lnSpc>
                <a:spcPct val="80000"/>
              </a:lnSpc>
            </a:pPr>
            <a:r>
              <a:rPr lang="en-US" sz="2000"/>
              <a:t>Common variant is 10-5mm/mV</a:t>
            </a:r>
          </a:p>
          <a:p>
            <a:pPr>
              <a:lnSpc>
                <a:spcPct val="80000"/>
              </a:lnSpc>
            </a:pPr>
            <a:r>
              <a:rPr lang="en-US" sz="2400"/>
              <a:t>Can change the speed</a:t>
            </a:r>
          </a:p>
          <a:p>
            <a:pPr lvl="1">
              <a:lnSpc>
                <a:spcPct val="80000"/>
              </a:lnSpc>
            </a:pPr>
            <a:r>
              <a:rPr lang="en-US" sz="2000"/>
              <a:t>Normal is 25mm/sec</a:t>
            </a:r>
          </a:p>
        </p:txBody>
      </p:sp>
      <p:pic>
        <p:nvPicPr>
          <p:cNvPr id="67589" name="Picture 5" descr="standardization"/>
          <p:cNvPicPr>
            <a:picLocks noGrp="1" noChangeAspect="1" noChangeArrowheads="1"/>
          </p:cNvPicPr>
          <p:nvPr>
            <p:ph sz="half" idx="2"/>
          </p:nvPr>
        </p:nvPicPr>
        <p:blipFill>
          <a:blip r:embed="rId2"/>
          <a:srcRect/>
          <a:stretch>
            <a:fillRect/>
          </a:stretch>
        </p:blipFill>
        <p:spPr>
          <a:xfrm>
            <a:off x="1905000" y="4038600"/>
            <a:ext cx="5181600" cy="2630488"/>
          </a:xfrm>
          <a:noFill/>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r>
              <a:rPr lang="en-US"/>
              <a:t>When do you get them?</a:t>
            </a:r>
          </a:p>
        </p:txBody>
      </p:sp>
      <p:sp>
        <p:nvSpPr>
          <p:cNvPr id="10243" name="Rectangle 3"/>
          <p:cNvSpPr>
            <a:spLocks noGrp="1" noChangeArrowheads="1"/>
          </p:cNvSpPr>
          <p:nvPr>
            <p:ph idx="1"/>
          </p:nvPr>
        </p:nvSpPr>
        <p:spPr/>
        <p:txBody>
          <a:bodyPr/>
          <a:lstStyle/>
          <a:p>
            <a:r>
              <a:rPr lang="en-US"/>
              <a:t>Bedside monitoring</a:t>
            </a:r>
          </a:p>
          <a:p>
            <a:r>
              <a:rPr lang="en-US"/>
              <a:t>Suspicion of…</a:t>
            </a:r>
          </a:p>
          <a:p>
            <a:pPr lvl="1"/>
            <a:r>
              <a:rPr lang="en-US"/>
              <a:t>Arrhythmia/conduction anomaly</a:t>
            </a:r>
          </a:p>
          <a:p>
            <a:pPr lvl="1"/>
            <a:r>
              <a:rPr lang="en-US"/>
              <a:t>Congenital heart disease</a:t>
            </a:r>
          </a:p>
          <a:p>
            <a:pPr lvl="1"/>
            <a:r>
              <a:rPr lang="en-US"/>
              <a:t>Acquired heart disease</a:t>
            </a:r>
          </a:p>
          <a:p>
            <a:r>
              <a:rPr lang="en-US"/>
              <a:t>Prior to drug therapy initiation</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r>
              <a:rPr lang="en-US"/>
              <a:t>Interpretation of EKG’s</a:t>
            </a:r>
          </a:p>
        </p:txBody>
      </p:sp>
      <p:sp>
        <p:nvSpPr>
          <p:cNvPr id="11267" name="Rectangle 3"/>
          <p:cNvSpPr>
            <a:spLocks noGrp="1" noChangeArrowheads="1"/>
          </p:cNvSpPr>
          <p:nvPr>
            <p:ph idx="1"/>
          </p:nvPr>
        </p:nvSpPr>
        <p:spPr/>
        <p:txBody>
          <a:bodyPr/>
          <a:lstStyle/>
          <a:p>
            <a:pPr>
              <a:lnSpc>
                <a:spcPct val="90000"/>
              </a:lnSpc>
            </a:pPr>
            <a:r>
              <a:rPr lang="en-US" dirty="0"/>
              <a:t>Need a system</a:t>
            </a:r>
          </a:p>
          <a:p>
            <a:pPr>
              <a:lnSpc>
                <a:spcPct val="90000"/>
              </a:lnSpc>
            </a:pPr>
            <a:r>
              <a:rPr lang="en-US" dirty="0"/>
              <a:t>Need a method</a:t>
            </a:r>
          </a:p>
          <a:p>
            <a:pPr>
              <a:lnSpc>
                <a:spcPct val="90000"/>
              </a:lnSpc>
            </a:pPr>
            <a:r>
              <a:rPr lang="en-US" dirty="0" smtClean="0"/>
              <a:t>Some need </a:t>
            </a:r>
            <a:r>
              <a:rPr lang="en-US" dirty="0"/>
              <a:t>a drink…</a:t>
            </a:r>
          </a:p>
          <a:p>
            <a:pPr>
              <a:lnSpc>
                <a:spcPct val="90000"/>
              </a:lnSpc>
            </a:pPr>
            <a:r>
              <a:rPr lang="en-US" dirty="0"/>
              <a:t>How you interpret depends on the situation you are in</a:t>
            </a:r>
          </a:p>
          <a:p>
            <a:pPr lvl="1">
              <a:lnSpc>
                <a:spcPct val="90000"/>
              </a:lnSpc>
            </a:pPr>
            <a:r>
              <a:rPr lang="en-US" dirty="0"/>
              <a:t>Acutely ill in </a:t>
            </a:r>
            <a:r>
              <a:rPr lang="en-US" dirty="0" smtClean="0"/>
              <a:t>PICU/ED/Floor-pattern </a:t>
            </a:r>
            <a:r>
              <a:rPr lang="en-US" dirty="0"/>
              <a:t>recognition</a:t>
            </a:r>
          </a:p>
          <a:p>
            <a:pPr lvl="1">
              <a:lnSpc>
                <a:spcPct val="90000"/>
              </a:lnSpc>
            </a:pPr>
            <a:r>
              <a:rPr lang="en-US" dirty="0"/>
              <a:t>Stable in clinic/ED/ward-scalar or vector approach</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r>
              <a:rPr lang="en-US"/>
              <a:t>Methods of interpretation</a:t>
            </a:r>
          </a:p>
        </p:txBody>
      </p:sp>
      <p:sp>
        <p:nvSpPr>
          <p:cNvPr id="12291" name="Rectangle 3"/>
          <p:cNvSpPr>
            <a:spLocks noGrp="1" noChangeArrowheads="1"/>
          </p:cNvSpPr>
          <p:nvPr>
            <p:ph idx="1"/>
          </p:nvPr>
        </p:nvSpPr>
        <p:spPr/>
        <p:txBody>
          <a:bodyPr/>
          <a:lstStyle/>
          <a:p>
            <a:pPr>
              <a:lnSpc>
                <a:spcPct val="90000"/>
              </a:lnSpc>
            </a:pPr>
            <a:r>
              <a:rPr lang="en-US" sz="2800"/>
              <a:t>Pattern recognition</a:t>
            </a:r>
          </a:p>
          <a:p>
            <a:pPr lvl="1">
              <a:lnSpc>
                <a:spcPct val="90000"/>
              </a:lnSpc>
            </a:pPr>
            <a:r>
              <a:rPr lang="en-US" sz="2400"/>
              <a:t>What you learn in PALS/ACLS</a:t>
            </a:r>
          </a:p>
          <a:p>
            <a:pPr lvl="1">
              <a:lnSpc>
                <a:spcPct val="90000"/>
              </a:lnSpc>
            </a:pPr>
            <a:r>
              <a:rPr lang="en-US" sz="2400"/>
              <a:t>Read and react</a:t>
            </a:r>
          </a:p>
          <a:p>
            <a:pPr>
              <a:lnSpc>
                <a:spcPct val="90000"/>
              </a:lnSpc>
            </a:pPr>
            <a:r>
              <a:rPr lang="en-US" sz="2800"/>
              <a:t>Vector</a:t>
            </a:r>
          </a:p>
          <a:p>
            <a:pPr lvl="1">
              <a:lnSpc>
                <a:spcPct val="90000"/>
              </a:lnSpc>
            </a:pPr>
            <a:r>
              <a:rPr lang="en-US" sz="2400"/>
              <a:t>EKG with magnitude and direction</a:t>
            </a:r>
          </a:p>
          <a:p>
            <a:pPr lvl="1">
              <a:lnSpc>
                <a:spcPct val="90000"/>
              </a:lnSpc>
            </a:pPr>
            <a:r>
              <a:rPr lang="en-US" sz="2400"/>
              <a:t>Easier than it sounds</a:t>
            </a:r>
          </a:p>
          <a:p>
            <a:pPr>
              <a:lnSpc>
                <a:spcPct val="90000"/>
              </a:lnSpc>
            </a:pPr>
            <a:r>
              <a:rPr lang="en-US" sz="2800"/>
              <a:t>Scalar</a:t>
            </a:r>
          </a:p>
          <a:p>
            <a:pPr lvl="1">
              <a:lnSpc>
                <a:spcPct val="90000"/>
              </a:lnSpc>
            </a:pPr>
            <a:r>
              <a:rPr lang="en-US" sz="2400"/>
              <a:t>EKG lead with magnitude only</a:t>
            </a:r>
          </a:p>
          <a:p>
            <a:pPr lvl="1">
              <a:lnSpc>
                <a:spcPct val="90000"/>
              </a:lnSpc>
            </a:pPr>
            <a:r>
              <a:rPr lang="en-US" sz="2400"/>
              <a:t>Can make a vector using 2 different scalar leads</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r>
              <a:rPr lang="en-US"/>
              <a:t>Pattern recognition</a:t>
            </a:r>
          </a:p>
        </p:txBody>
      </p:sp>
      <p:sp>
        <p:nvSpPr>
          <p:cNvPr id="13315" name="Rectangle 3"/>
          <p:cNvSpPr>
            <a:spLocks noGrp="1" noChangeArrowheads="1"/>
          </p:cNvSpPr>
          <p:nvPr>
            <p:ph idx="1"/>
          </p:nvPr>
        </p:nvSpPr>
        <p:spPr/>
        <p:txBody>
          <a:bodyPr/>
          <a:lstStyle/>
          <a:p>
            <a:pPr>
              <a:lnSpc>
                <a:spcPct val="90000"/>
              </a:lnSpc>
            </a:pPr>
            <a:r>
              <a:rPr lang="en-US"/>
              <a:t>Know them for life-threatening situations so you an intervene appropriately</a:t>
            </a:r>
          </a:p>
          <a:p>
            <a:pPr>
              <a:lnSpc>
                <a:spcPct val="90000"/>
              </a:lnSpc>
            </a:pPr>
            <a:r>
              <a:rPr lang="en-US"/>
              <a:t>Method</a:t>
            </a:r>
          </a:p>
          <a:p>
            <a:pPr lvl="1">
              <a:lnSpc>
                <a:spcPct val="90000"/>
              </a:lnSpc>
            </a:pPr>
            <a:r>
              <a:rPr lang="en-US"/>
              <a:t>Sinus or not</a:t>
            </a:r>
          </a:p>
          <a:p>
            <a:pPr lvl="1">
              <a:lnSpc>
                <a:spcPct val="90000"/>
              </a:lnSpc>
            </a:pPr>
            <a:r>
              <a:rPr lang="en-US"/>
              <a:t>Fast or slow</a:t>
            </a:r>
          </a:p>
          <a:p>
            <a:pPr lvl="1">
              <a:lnSpc>
                <a:spcPct val="90000"/>
              </a:lnSpc>
            </a:pPr>
            <a:r>
              <a:rPr lang="en-US"/>
              <a:t>QRS wide or narrow</a:t>
            </a:r>
          </a:p>
          <a:p>
            <a:pPr lvl="1">
              <a:lnSpc>
                <a:spcPct val="90000"/>
              </a:lnSpc>
            </a:pPr>
            <a:r>
              <a:rPr lang="en-US"/>
              <a:t>Stable or unstable</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p:txBody>
          <a:bodyPr/>
          <a:lstStyle/>
          <a:p>
            <a:r>
              <a:rPr lang="en-US"/>
              <a:t>The more stable kid</a:t>
            </a:r>
          </a:p>
        </p:txBody>
      </p:sp>
      <p:sp>
        <p:nvSpPr>
          <p:cNvPr id="35843" name="Rectangle 3"/>
          <p:cNvSpPr>
            <a:spLocks noGrp="1" noChangeArrowheads="1"/>
          </p:cNvSpPr>
          <p:nvPr>
            <p:ph sz="half" idx="1"/>
          </p:nvPr>
        </p:nvSpPr>
        <p:spPr/>
        <p:txBody>
          <a:bodyPr/>
          <a:lstStyle/>
          <a:p>
            <a:r>
              <a:rPr lang="en-US" sz="2400"/>
              <a:t>Age</a:t>
            </a:r>
          </a:p>
          <a:p>
            <a:r>
              <a:rPr lang="en-US" sz="2400"/>
              <a:t>Rate</a:t>
            </a:r>
          </a:p>
          <a:p>
            <a:r>
              <a:rPr lang="en-US" sz="2400"/>
              <a:t>Rhythm</a:t>
            </a:r>
          </a:p>
          <a:p>
            <a:r>
              <a:rPr lang="en-US" sz="2400"/>
              <a:t>Axis</a:t>
            </a:r>
          </a:p>
          <a:p>
            <a:pPr lvl="1"/>
            <a:r>
              <a:rPr lang="en-US" sz="2000"/>
              <a:t>P, QRS, T</a:t>
            </a:r>
          </a:p>
        </p:txBody>
      </p:sp>
      <p:sp>
        <p:nvSpPr>
          <p:cNvPr id="35844" name="Rectangle 4"/>
          <p:cNvSpPr>
            <a:spLocks noGrp="1" noChangeArrowheads="1"/>
          </p:cNvSpPr>
          <p:nvPr>
            <p:ph sz="half" idx="2"/>
          </p:nvPr>
        </p:nvSpPr>
        <p:spPr/>
        <p:txBody>
          <a:bodyPr/>
          <a:lstStyle/>
          <a:p>
            <a:r>
              <a:rPr lang="en-US" sz="2400"/>
              <a:t>Intervals and waves</a:t>
            </a:r>
          </a:p>
          <a:p>
            <a:pPr lvl="1"/>
            <a:r>
              <a:rPr lang="en-US" sz="2000"/>
              <a:t>P, QRS, T</a:t>
            </a:r>
          </a:p>
          <a:p>
            <a:pPr lvl="1"/>
            <a:r>
              <a:rPr lang="en-US" sz="2000"/>
              <a:t>PR, ST, QT/QTc</a:t>
            </a:r>
          </a:p>
          <a:p>
            <a:pPr lvl="1"/>
            <a:r>
              <a:rPr lang="en-US" sz="2000"/>
              <a:t>R wave progression</a:t>
            </a:r>
          </a:p>
          <a:p>
            <a:r>
              <a:rPr lang="en-US" sz="2400"/>
              <a:t>Hypertrophy or enlargement</a:t>
            </a:r>
          </a:p>
          <a:p>
            <a:pPr lvl="1"/>
            <a:r>
              <a:rPr lang="en-US" sz="2000"/>
              <a:t>Atrial</a:t>
            </a:r>
          </a:p>
          <a:p>
            <a:pPr lvl="1"/>
            <a:r>
              <a:rPr lang="en-US" sz="2000"/>
              <a:t>Ventricular</a:t>
            </a:r>
          </a:p>
          <a:p>
            <a:r>
              <a:rPr lang="en-US" sz="2400"/>
              <a:t>Conduction disturbance</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2"/>
          <p:cNvSpPr>
            <a:spLocks noGrp="1" noChangeArrowheads="1"/>
          </p:cNvSpPr>
          <p:nvPr>
            <p:ph type="title"/>
          </p:nvPr>
        </p:nvSpPr>
        <p:spPr/>
        <p:txBody>
          <a:bodyPr>
            <a:normAutofit/>
          </a:bodyPr>
          <a:lstStyle/>
          <a:p>
            <a:r>
              <a:rPr lang="en-US" dirty="0" smtClean="0"/>
              <a:t>Brain Overload…</a:t>
            </a:r>
            <a:endParaRPr lang="en-US" dirty="0"/>
          </a:p>
        </p:txBody>
      </p:sp>
      <p:sp>
        <p:nvSpPr>
          <p:cNvPr id="91139" name="Rectangle 3"/>
          <p:cNvSpPr>
            <a:spLocks noGrp="1" noChangeArrowheads="1"/>
          </p:cNvSpPr>
          <p:nvPr>
            <p:ph idx="1"/>
          </p:nvPr>
        </p:nvSpPr>
        <p:spPr/>
        <p:txBody>
          <a:bodyPr/>
          <a:lstStyle/>
          <a:p>
            <a:pPr>
              <a:lnSpc>
                <a:spcPct val="90000"/>
              </a:lnSpc>
            </a:pPr>
            <a:r>
              <a:rPr lang="en-US" dirty="0"/>
              <a:t>How are you to remember all these age appropriate norms?</a:t>
            </a:r>
          </a:p>
          <a:p>
            <a:pPr lvl="1">
              <a:lnSpc>
                <a:spcPct val="90000"/>
              </a:lnSpc>
            </a:pPr>
            <a:r>
              <a:rPr lang="en-US" dirty="0"/>
              <a:t>LOOK THEM UP IN HARRIET LANE!</a:t>
            </a:r>
          </a:p>
          <a:p>
            <a:pPr lvl="2">
              <a:lnSpc>
                <a:spcPct val="90000"/>
              </a:lnSpc>
            </a:pPr>
            <a:r>
              <a:rPr lang="en-US" dirty="0" smtClean="0"/>
              <a:t>Guess </a:t>
            </a:r>
            <a:r>
              <a:rPr lang="en-US" dirty="0"/>
              <a:t>how my mentors taught me </a:t>
            </a:r>
            <a:r>
              <a:rPr lang="en-US" dirty="0" smtClean="0"/>
              <a:t>EKG’s</a:t>
            </a:r>
          </a:p>
          <a:p>
            <a:pPr lvl="1">
              <a:lnSpc>
                <a:spcPct val="90000"/>
              </a:lnSpc>
            </a:pPr>
            <a:r>
              <a:rPr lang="en-US" dirty="0" smtClean="0"/>
              <a:t>Make your own peripheral brain</a:t>
            </a:r>
          </a:p>
          <a:p>
            <a:pPr lvl="1">
              <a:lnSpc>
                <a:spcPct val="90000"/>
              </a:lnSpc>
            </a:pPr>
            <a:r>
              <a:rPr lang="en-US" dirty="0" smtClean="0"/>
              <a:t>Get help from friendly neighborhood cardiologist</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Disclosures</a:t>
            </a:r>
            <a:endParaRPr lang="en-US" dirty="0"/>
          </a:p>
        </p:txBody>
      </p:sp>
      <p:sp>
        <p:nvSpPr>
          <p:cNvPr id="3" name="Content Placeholder 2"/>
          <p:cNvSpPr>
            <a:spLocks noGrp="1"/>
          </p:cNvSpPr>
          <p:nvPr>
            <p:ph idx="1"/>
          </p:nvPr>
        </p:nvSpPr>
        <p:spPr/>
        <p:txBody>
          <a:bodyPr/>
          <a:lstStyle/>
          <a:p>
            <a:r>
              <a:rPr lang="en-US" dirty="0" smtClean="0"/>
              <a:t>Nothing to disclose, no conflicts of interest, and no off label therapies</a:t>
            </a:r>
          </a:p>
          <a:p>
            <a:r>
              <a:rPr lang="en-US" dirty="0" smtClean="0"/>
              <a:t>However…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Biggest Take-home Point</a:t>
            </a:r>
            <a:endParaRPr lang="en-US" dirty="0"/>
          </a:p>
        </p:txBody>
      </p:sp>
      <p:sp>
        <p:nvSpPr>
          <p:cNvPr id="3" name="Content Placeholder 2"/>
          <p:cNvSpPr>
            <a:spLocks noGrp="1"/>
          </p:cNvSpPr>
          <p:nvPr>
            <p:ph idx="1"/>
          </p:nvPr>
        </p:nvSpPr>
        <p:spPr/>
        <p:txBody>
          <a:bodyPr/>
          <a:lstStyle/>
          <a:p>
            <a:r>
              <a:rPr lang="en-US" b="1" i="1" u="sng" dirty="0" smtClean="0">
                <a:solidFill>
                  <a:srgbClr val="FF0000"/>
                </a:solidFill>
              </a:rPr>
              <a:t>Never</a:t>
            </a:r>
            <a:r>
              <a:rPr lang="en-US" dirty="0" smtClean="0"/>
              <a:t> read an EKG in isolation</a:t>
            </a:r>
          </a:p>
          <a:p>
            <a:pPr lvl="1"/>
            <a:r>
              <a:rPr lang="en-US" dirty="0" smtClean="0"/>
              <a:t>Always do it as related to a clinical case or in relation to the reason you got it.</a:t>
            </a:r>
          </a:p>
          <a:p>
            <a:pPr lvl="1"/>
            <a:r>
              <a:rPr lang="en-US" dirty="0" smtClean="0"/>
              <a:t>The clinical background is very important</a:t>
            </a:r>
          </a:p>
          <a:p>
            <a:pPr lvl="2"/>
            <a:r>
              <a:rPr lang="en-US" dirty="0" smtClean="0"/>
              <a:t>Age, weight, previous EKG, medications, etc</a:t>
            </a:r>
          </a:p>
          <a:p>
            <a:r>
              <a:rPr lang="en-US" dirty="0" smtClean="0"/>
              <a:t>Don’t believe </a:t>
            </a:r>
            <a:r>
              <a:rPr lang="en-US" b="1" i="1" dirty="0" smtClean="0">
                <a:solidFill>
                  <a:srgbClr val="FF0000"/>
                </a:solidFill>
              </a:rPr>
              <a:t>everything</a:t>
            </a:r>
            <a:r>
              <a:rPr lang="en-US" dirty="0" smtClean="0"/>
              <a:t> the machine tells you</a:t>
            </a:r>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p:txBody>
          <a:bodyPr/>
          <a:lstStyle/>
          <a:p>
            <a:r>
              <a:rPr lang="en-US"/>
              <a:t>Age</a:t>
            </a:r>
          </a:p>
        </p:txBody>
      </p:sp>
      <p:sp>
        <p:nvSpPr>
          <p:cNvPr id="55299" name="Rectangle 3"/>
          <p:cNvSpPr>
            <a:spLocks noGrp="1" noChangeArrowheads="1"/>
          </p:cNvSpPr>
          <p:nvPr>
            <p:ph idx="1"/>
          </p:nvPr>
        </p:nvSpPr>
        <p:spPr/>
        <p:txBody>
          <a:bodyPr/>
          <a:lstStyle/>
          <a:p>
            <a:r>
              <a:rPr lang="en-US"/>
              <a:t>EKG’s vary greatly with age</a:t>
            </a:r>
          </a:p>
          <a:p>
            <a:r>
              <a:rPr lang="en-US"/>
              <a:t>Newborns</a:t>
            </a:r>
          </a:p>
          <a:p>
            <a:pPr lvl="1"/>
            <a:r>
              <a:rPr lang="en-US"/>
              <a:t>Right sided dominance of forces</a:t>
            </a:r>
          </a:p>
          <a:p>
            <a:r>
              <a:rPr lang="en-US"/>
              <a:t>Adult EKG form by age 3 y/o, with most changes occurring by 3-6 months</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2"/>
          <p:cNvSpPr>
            <a:spLocks noGrp="1" noChangeArrowheads="1"/>
          </p:cNvSpPr>
          <p:nvPr>
            <p:ph type="title"/>
          </p:nvPr>
        </p:nvSpPr>
        <p:spPr>
          <a:xfrm>
            <a:off x="1066800" y="381001"/>
            <a:ext cx="7543800" cy="914400"/>
          </a:xfrm>
        </p:spPr>
        <p:txBody>
          <a:bodyPr/>
          <a:lstStyle/>
          <a:p>
            <a:r>
              <a:rPr lang="en-US" dirty="0"/>
              <a:t>Rate</a:t>
            </a:r>
          </a:p>
        </p:txBody>
      </p:sp>
      <p:pic>
        <p:nvPicPr>
          <p:cNvPr id="90115" name="Picture 3" descr="f4-u1"/>
          <p:cNvPicPr>
            <a:picLocks noGrp="1" noChangeAspect="1" noChangeArrowheads="1"/>
          </p:cNvPicPr>
          <p:nvPr>
            <p:ph sz="quarter" idx="1"/>
          </p:nvPr>
        </p:nvPicPr>
        <p:blipFill>
          <a:blip r:embed="rId2"/>
          <a:srcRect/>
          <a:stretch>
            <a:fillRect/>
          </a:stretch>
        </p:blipFill>
        <p:spPr>
          <a:xfrm>
            <a:off x="381000" y="1981200"/>
            <a:ext cx="3810000" cy="1552575"/>
          </a:xfrm>
          <a:noFill/>
          <a:ln/>
        </p:spPr>
      </p:pic>
      <p:pic>
        <p:nvPicPr>
          <p:cNvPr id="90116" name="Picture 4" descr="f4-u1"/>
          <p:cNvPicPr>
            <a:picLocks noGrp="1" noChangeAspect="1" noChangeArrowheads="1"/>
          </p:cNvPicPr>
          <p:nvPr>
            <p:ph sz="quarter" idx="2"/>
          </p:nvPr>
        </p:nvPicPr>
        <p:blipFill>
          <a:blip r:embed="rId3"/>
          <a:srcRect/>
          <a:stretch>
            <a:fillRect/>
          </a:stretch>
        </p:blipFill>
        <p:spPr>
          <a:xfrm>
            <a:off x="4724400" y="1981200"/>
            <a:ext cx="4038600" cy="1554163"/>
          </a:xfrm>
          <a:noFill/>
          <a:ln/>
        </p:spPr>
      </p:pic>
      <p:sp>
        <p:nvSpPr>
          <p:cNvPr id="90117" name="Rectangle 5"/>
          <p:cNvSpPr>
            <a:spLocks noGrp="1" noChangeArrowheads="1"/>
          </p:cNvSpPr>
          <p:nvPr>
            <p:ph type="body" sz="half" idx="3"/>
          </p:nvPr>
        </p:nvSpPr>
        <p:spPr/>
        <p:txBody>
          <a:bodyPr/>
          <a:lstStyle/>
          <a:p>
            <a:r>
              <a:rPr lang="en-US" sz="2800" dirty="0"/>
              <a:t>60/RR interval=rate </a:t>
            </a:r>
          </a:p>
          <a:p>
            <a:r>
              <a:rPr lang="en-US" sz="2800" dirty="0"/>
              <a:t>Count # of RR’s in 6 large divisions and multiply by 50</a:t>
            </a:r>
          </a:p>
          <a:p>
            <a:r>
              <a:rPr lang="en-US" sz="2800" dirty="0"/>
              <a:t>Read the machine!</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ChangeArrowheads="1"/>
          </p:cNvSpPr>
          <p:nvPr>
            <p:ph type="title"/>
          </p:nvPr>
        </p:nvSpPr>
        <p:spPr/>
        <p:txBody>
          <a:bodyPr/>
          <a:lstStyle/>
          <a:p>
            <a:r>
              <a:rPr lang="en-US"/>
              <a:t>Rhythm</a:t>
            </a:r>
          </a:p>
        </p:txBody>
      </p:sp>
      <p:sp>
        <p:nvSpPr>
          <p:cNvPr id="63491" name="Rectangle 3"/>
          <p:cNvSpPr>
            <a:spLocks noGrp="1" noChangeArrowheads="1"/>
          </p:cNvSpPr>
          <p:nvPr>
            <p:ph idx="1"/>
          </p:nvPr>
        </p:nvSpPr>
        <p:spPr/>
        <p:txBody>
          <a:bodyPr/>
          <a:lstStyle/>
          <a:p>
            <a:r>
              <a:rPr lang="en-US"/>
              <a:t>Sinus</a:t>
            </a:r>
          </a:p>
          <a:p>
            <a:pPr lvl="1"/>
            <a:r>
              <a:rPr lang="en-US"/>
              <a:t>P wave before every QRS</a:t>
            </a:r>
          </a:p>
          <a:p>
            <a:pPr lvl="1"/>
            <a:r>
              <a:rPr lang="en-US"/>
              <a:t>Normal PR interval for age</a:t>
            </a:r>
          </a:p>
          <a:p>
            <a:pPr lvl="1"/>
            <a:r>
              <a:rPr lang="en-US"/>
              <a:t>Normal P wave axis</a:t>
            </a:r>
          </a:p>
          <a:p>
            <a:pPr lvl="2"/>
            <a:r>
              <a:rPr lang="en-US"/>
              <a:t>Upright I and aVF</a:t>
            </a:r>
          </a:p>
          <a:p>
            <a:r>
              <a:rPr lang="en-US"/>
              <a:t>Non-sinus</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Text Box 2"/>
          <p:cNvSpPr txBox="1">
            <a:spLocks noChangeArrowheads="1"/>
          </p:cNvSpPr>
          <p:nvPr/>
        </p:nvSpPr>
        <p:spPr bwMode="auto">
          <a:xfrm>
            <a:off x="1981200" y="5943600"/>
            <a:ext cx="5562600" cy="646331"/>
          </a:xfrm>
          <a:prstGeom prst="rect">
            <a:avLst/>
          </a:prstGeom>
          <a:noFill/>
          <a:ln w="9525">
            <a:noFill/>
            <a:miter lim="800000"/>
            <a:headEnd/>
            <a:tailEnd/>
          </a:ln>
          <a:effectLst/>
        </p:spPr>
        <p:txBody>
          <a:bodyPr wrap="square">
            <a:spAutoFit/>
          </a:bodyPr>
          <a:lstStyle/>
          <a:p>
            <a:pPr eaLnBrk="1" hangingPunct="1">
              <a:spcBef>
                <a:spcPct val="50000"/>
              </a:spcBef>
            </a:pPr>
            <a:r>
              <a:rPr lang="en-US" dirty="0">
                <a:solidFill>
                  <a:schemeClr val="bg1"/>
                </a:solidFill>
                <a:latin typeface="Arial" charset="0"/>
              </a:rPr>
              <a:t>Figure </a:t>
            </a:r>
            <a:r>
              <a:rPr lang="en-US" dirty="0" smtClean="0">
                <a:solidFill>
                  <a:schemeClr val="bg1"/>
                </a:solidFill>
                <a:latin typeface="Arial" charset="0"/>
              </a:rPr>
              <a:t>1:  </a:t>
            </a:r>
            <a:r>
              <a:rPr lang="en-US" dirty="0">
                <a:solidFill>
                  <a:schemeClr val="bg1"/>
                </a:solidFill>
                <a:latin typeface="Arial" charset="0"/>
              </a:rPr>
              <a:t>Asymptomatic 14-year-old </a:t>
            </a:r>
            <a:r>
              <a:rPr lang="en-US" dirty="0" smtClean="0">
                <a:solidFill>
                  <a:schemeClr val="bg1"/>
                </a:solidFill>
                <a:latin typeface="Arial" charset="0"/>
              </a:rPr>
              <a:t>female, local psychiatrist wants to start TCA for depression </a:t>
            </a:r>
            <a:endParaRPr lang="en-US" dirty="0">
              <a:solidFill>
                <a:schemeClr val="bg1"/>
              </a:solidFill>
              <a:latin typeface="Arial" charset="0"/>
            </a:endParaRPr>
          </a:p>
        </p:txBody>
      </p:sp>
      <p:pic>
        <p:nvPicPr>
          <p:cNvPr id="97283" name="Picture 3" descr="fig 009"/>
          <p:cNvPicPr>
            <a:picLocks noGrp="1" noChangeAspect="1" noChangeArrowheads="1"/>
          </p:cNvPicPr>
          <p:nvPr>
            <p:ph idx="1"/>
          </p:nvPr>
        </p:nvPicPr>
        <p:blipFill>
          <a:blip r:embed="rId3"/>
          <a:srcRect/>
          <a:stretch>
            <a:fillRect/>
          </a:stretch>
        </p:blipFill>
        <p:spPr>
          <a:xfrm>
            <a:off x="228600" y="609600"/>
            <a:ext cx="8624257" cy="5029200"/>
          </a:xfrm>
          <a:noFill/>
          <a:ln/>
        </p:spPr>
      </p:pic>
      <p:sp>
        <p:nvSpPr>
          <p:cNvPr id="4" name="Up Arrow 3"/>
          <p:cNvSpPr/>
          <p:nvPr/>
        </p:nvSpPr>
        <p:spPr>
          <a:xfrm>
            <a:off x="1143000" y="5029200"/>
            <a:ext cx="76200" cy="228600"/>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Up Arrow 4"/>
          <p:cNvSpPr/>
          <p:nvPr/>
        </p:nvSpPr>
        <p:spPr>
          <a:xfrm>
            <a:off x="5486400" y="5029200"/>
            <a:ext cx="76200" cy="228600"/>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Up Arrow 6"/>
          <p:cNvSpPr/>
          <p:nvPr/>
        </p:nvSpPr>
        <p:spPr>
          <a:xfrm>
            <a:off x="6019800" y="5029200"/>
            <a:ext cx="76200" cy="228600"/>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7"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noChangeArrowheads="1"/>
          </p:cNvSpPr>
          <p:nvPr>
            <p:ph type="title"/>
          </p:nvPr>
        </p:nvSpPr>
        <p:spPr>
          <a:xfrm>
            <a:off x="1066800" y="304801"/>
            <a:ext cx="7543800" cy="990600"/>
          </a:xfrm>
        </p:spPr>
        <p:txBody>
          <a:bodyPr/>
          <a:lstStyle/>
          <a:p>
            <a:r>
              <a:rPr lang="en-US"/>
              <a:t>Axis</a:t>
            </a:r>
          </a:p>
        </p:txBody>
      </p:sp>
      <p:sp>
        <p:nvSpPr>
          <p:cNvPr id="64516" name="Rectangle 4"/>
          <p:cNvSpPr>
            <a:spLocks noGrp="1" noChangeArrowheads="1"/>
          </p:cNvSpPr>
          <p:nvPr>
            <p:ph type="body" sz="half" idx="1"/>
          </p:nvPr>
        </p:nvSpPr>
        <p:spPr>
          <a:xfrm>
            <a:off x="1066800" y="1752600"/>
            <a:ext cx="7543800" cy="1981200"/>
          </a:xfrm>
        </p:spPr>
        <p:txBody>
          <a:bodyPr/>
          <a:lstStyle/>
          <a:p>
            <a:r>
              <a:rPr lang="en-US" sz="2800"/>
              <a:t>Determine quadrant at a minimum</a:t>
            </a:r>
          </a:p>
          <a:p>
            <a:r>
              <a:rPr lang="en-US" sz="2800"/>
              <a:t>Successive approximation to fine tune axis</a:t>
            </a:r>
          </a:p>
          <a:p>
            <a:r>
              <a:rPr lang="en-US" sz="2800"/>
              <a:t>Use leads I and aVF</a:t>
            </a:r>
          </a:p>
        </p:txBody>
      </p:sp>
      <p:pic>
        <p:nvPicPr>
          <p:cNvPr id="64518" name="Picture 6" descr="f4-u1"/>
          <p:cNvPicPr>
            <a:picLocks noGrp="1" noChangeAspect="1" noChangeArrowheads="1"/>
          </p:cNvPicPr>
          <p:nvPr>
            <p:ph sz="half" idx="2"/>
          </p:nvPr>
        </p:nvPicPr>
        <p:blipFill>
          <a:blip r:embed="rId2"/>
          <a:srcRect/>
          <a:stretch>
            <a:fillRect/>
          </a:stretch>
        </p:blipFill>
        <p:spPr>
          <a:xfrm>
            <a:off x="2514600" y="3352800"/>
            <a:ext cx="4572000" cy="3317875"/>
          </a:xfrm>
          <a:noFill/>
          <a:ln/>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ChangeArrowheads="1"/>
          </p:cNvSpPr>
          <p:nvPr>
            <p:ph type="title"/>
          </p:nvPr>
        </p:nvSpPr>
        <p:spPr/>
        <p:txBody>
          <a:bodyPr/>
          <a:lstStyle/>
          <a:p>
            <a:r>
              <a:rPr lang="en-US"/>
              <a:t>Successive Approximation</a:t>
            </a:r>
          </a:p>
        </p:txBody>
      </p:sp>
      <p:sp>
        <p:nvSpPr>
          <p:cNvPr id="68611" name="Rectangle 3"/>
          <p:cNvSpPr>
            <a:spLocks noGrp="1" noChangeArrowheads="1"/>
          </p:cNvSpPr>
          <p:nvPr>
            <p:ph idx="1"/>
          </p:nvPr>
        </p:nvSpPr>
        <p:spPr/>
        <p:txBody>
          <a:bodyPr/>
          <a:lstStyle/>
          <a:p>
            <a:r>
              <a:rPr lang="en-US"/>
              <a:t>Find the axis quadrant</a:t>
            </a:r>
          </a:p>
          <a:p>
            <a:r>
              <a:rPr lang="en-US"/>
              <a:t>Look for limb lead that is biphasic</a:t>
            </a:r>
          </a:p>
          <a:p>
            <a:pPr lvl="1"/>
            <a:r>
              <a:rPr lang="en-US"/>
              <a:t>Or close to biphasic</a:t>
            </a:r>
          </a:p>
          <a:p>
            <a:r>
              <a:rPr lang="en-US"/>
              <a:t>Axis is perpendicular to the biphasic lead</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4648200" y="3886200"/>
            <a:ext cx="1600200" cy="1295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634" name="Rectangle 2"/>
          <p:cNvSpPr>
            <a:spLocks noGrp="1" noChangeArrowheads="1"/>
          </p:cNvSpPr>
          <p:nvPr>
            <p:ph type="title"/>
          </p:nvPr>
        </p:nvSpPr>
        <p:spPr>
          <a:xfrm>
            <a:off x="990600" y="0"/>
            <a:ext cx="7543800" cy="1431925"/>
          </a:xfrm>
        </p:spPr>
        <p:txBody>
          <a:bodyPr/>
          <a:lstStyle/>
          <a:p>
            <a:r>
              <a:rPr lang="en-US"/>
              <a:t>Successive Approximation</a:t>
            </a:r>
          </a:p>
        </p:txBody>
      </p:sp>
      <p:pic>
        <p:nvPicPr>
          <p:cNvPr id="69637" name="Picture 5" descr="f4-u1"/>
          <p:cNvPicPr>
            <a:picLocks noGrp="1" noChangeAspect="1" noChangeArrowheads="1"/>
          </p:cNvPicPr>
          <p:nvPr>
            <p:ph sz="half" idx="1"/>
          </p:nvPr>
        </p:nvPicPr>
        <p:blipFill>
          <a:blip r:embed="rId3"/>
          <a:srcRect/>
          <a:stretch>
            <a:fillRect/>
          </a:stretch>
        </p:blipFill>
        <p:spPr>
          <a:xfrm>
            <a:off x="1219200" y="1371600"/>
            <a:ext cx="6705600" cy="3916363"/>
          </a:xfrm>
          <a:noFill/>
          <a:ln/>
        </p:spPr>
      </p:pic>
      <p:sp>
        <p:nvSpPr>
          <p:cNvPr id="69638" name="Rectangle 6"/>
          <p:cNvSpPr>
            <a:spLocks noGrp="1" noChangeArrowheads="1"/>
          </p:cNvSpPr>
          <p:nvPr>
            <p:ph type="body" sz="half" idx="2"/>
          </p:nvPr>
        </p:nvSpPr>
        <p:spPr>
          <a:xfrm>
            <a:off x="1143000" y="5181600"/>
            <a:ext cx="7543800" cy="1524000"/>
          </a:xfrm>
        </p:spPr>
        <p:txBody>
          <a:bodyPr/>
          <a:lstStyle/>
          <a:p>
            <a:pPr marL="533400" indent="-533400">
              <a:buFont typeface="Wingdings" pitchFamily="2" charset="2"/>
              <a:buAutoNum type="arabicPeriod"/>
            </a:pPr>
            <a:r>
              <a:rPr lang="en-US" sz="2800"/>
              <a:t>Find quadrant</a:t>
            </a:r>
          </a:p>
          <a:p>
            <a:pPr marL="533400" indent="-533400">
              <a:buFont typeface="Wingdings" pitchFamily="2" charset="2"/>
              <a:buAutoNum type="arabicPeriod"/>
            </a:pPr>
            <a:r>
              <a:rPr lang="en-US" sz="2800"/>
              <a:t>Find biphasic limb lead; axis is perpendicular to that lead</a:t>
            </a:r>
          </a:p>
        </p:txBody>
      </p:sp>
      <p:sp>
        <p:nvSpPr>
          <p:cNvPr id="9" name="Rectangle 8"/>
          <p:cNvSpPr/>
          <p:nvPr/>
        </p:nvSpPr>
        <p:spPr>
          <a:xfrm>
            <a:off x="2971800" y="2667000"/>
            <a:ext cx="3276600" cy="2590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4648200" y="3886200"/>
            <a:ext cx="1600200" cy="13716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xit" presetSubtype="10" fill="hold" grpId="0" nodeType="clickEffect">
                                  <p:stCondLst>
                                    <p:cond delay="0"/>
                                  </p:stCondLst>
                                  <p:childTnLst>
                                    <p:animEffect transition="out" filter="checkerboard(across)">
                                      <p:cBhvr>
                                        <p:cTn id="6" dur="500"/>
                                        <p:tgtEl>
                                          <p:spTgt spid="9"/>
                                        </p:tgtEl>
                                      </p:cBhvr>
                                    </p:animEffect>
                                    <p:set>
                                      <p:cBhvr>
                                        <p:cTn id="7" dur="1" fill="hold">
                                          <p:stCondLst>
                                            <p:cond delay="499"/>
                                          </p:stCondLst>
                                        </p:cTn>
                                        <p:tgtEl>
                                          <p:spTgt spid="9"/>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8" presetClass="exit" presetSubtype="16" fill="hold" grpId="0" nodeType="clickEffect">
                                  <p:stCondLst>
                                    <p:cond delay="0"/>
                                  </p:stCondLst>
                                  <p:childTnLst>
                                    <p:animEffect transition="out" filter="diamond(in)">
                                      <p:cBhvr>
                                        <p:cTn id="11" dur="2000"/>
                                        <p:tgtEl>
                                          <p:spTgt spid="10"/>
                                        </p:tgtEl>
                                      </p:cBhvr>
                                    </p:animEffect>
                                    <p:set>
                                      <p:cBhvr>
                                        <p:cTn id="12" dur="1" fill="hold">
                                          <p:stCondLst>
                                            <p:cond delay="1999"/>
                                          </p:stCondLst>
                                        </p:cTn>
                                        <p:tgtEl>
                                          <p:spTgt spid="1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Grp="1" noChangeArrowheads="1"/>
          </p:cNvSpPr>
          <p:nvPr>
            <p:ph type="title"/>
          </p:nvPr>
        </p:nvSpPr>
        <p:spPr/>
        <p:txBody>
          <a:bodyPr/>
          <a:lstStyle/>
          <a:p>
            <a:r>
              <a:rPr lang="en-US"/>
              <a:t>P wave and T wave axis</a:t>
            </a:r>
          </a:p>
        </p:txBody>
      </p:sp>
      <p:sp>
        <p:nvSpPr>
          <p:cNvPr id="72707" name="Rectangle 3"/>
          <p:cNvSpPr>
            <a:spLocks noGrp="1" noChangeArrowheads="1"/>
          </p:cNvSpPr>
          <p:nvPr>
            <p:ph idx="1"/>
          </p:nvPr>
        </p:nvSpPr>
        <p:spPr/>
        <p:txBody>
          <a:bodyPr/>
          <a:lstStyle/>
          <a:p>
            <a:r>
              <a:rPr lang="en-US"/>
              <a:t>Find by same method</a:t>
            </a:r>
          </a:p>
          <a:p>
            <a:r>
              <a:rPr lang="en-US"/>
              <a:t>Both should be between 0-90</a:t>
            </a:r>
          </a:p>
          <a:p>
            <a:r>
              <a:rPr lang="en-US"/>
              <a:t>ANY T wave axis outside of 0-90 is abnormal</a:t>
            </a:r>
          </a:p>
          <a:p>
            <a:pPr lvl="1"/>
            <a:r>
              <a:rPr lang="en-US"/>
              <a:t>Ventricular strain, conduction disturbances, metabolic or ischemic dysfunction</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Text Box 2"/>
          <p:cNvSpPr txBox="1">
            <a:spLocks noChangeArrowheads="1"/>
          </p:cNvSpPr>
          <p:nvPr/>
        </p:nvSpPr>
        <p:spPr bwMode="auto">
          <a:xfrm>
            <a:off x="1752600" y="5943600"/>
            <a:ext cx="5638800" cy="366713"/>
          </a:xfrm>
          <a:prstGeom prst="rect">
            <a:avLst/>
          </a:prstGeom>
          <a:noFill/>
          <a:ln w="9525">
            <a:noFill/>
            <a:miter lim="800000"/>
            <a:headEnd/>
            <a:tailEnd/>
          </a:ln>
          <a:effectLst/>
        </p:spPr>
        <p:txBody>
          <a:bodyPr>
            <a:spAutoFit/>
          </a:bodyPr>
          <a:lstStyle/>
          <a:p>
            <a:pPr eaLnBrk="1" hangingPunct="1">
              <a:spcBef>
                <a:spcPct val="50000"/>
              </a:spcBef>
            </a:pPr>
            <a:r>
              <a:rPr lang="en-US" dirty="0">
                <a:solidFill>
                  <a:schemeClr val="bg1"/>
                </a:solidFill>
                <a:latin typeface="Arial" charset="0"/>
              </a:rPr>
              <a:t>Figure </a:t>
            </a:r>
            <a:r>
              <a:rPr lang="en-US" dirty="0" smtClean="0">
                <a:solidFill>
                  <a:schemeClr val="bg1"/>
                </a:solidFill>
                <a:latin typeface="Arial" charset="0"/>
              </a:rPr>
              <a:t>2:  </a:t>
            </a:r>
            <a:r>
              <a:rPr lang="en-US" dirty="0">
                <a:solidFill>
                  <a:schemeClr val="bg1"/>
                </a:solidFill>
                <a:latin typeface="Arial" charset="0"/>
              </a:rPr>
              <a:t>13-year-old boy with </a:t>
            </a:r>
            <a:r>
              <a:rPr lang="en-US" dirty="0" err="1">
                <a:solidFill>
                  <a:schemeClr val="bg1"/>
                </a:solidFill>
                <a:latin typeface="Arial" charset="0"/>
              </a:rPr>
              <a:t>exertional</a:t>
            </a:r>
            <a:r>
              <a:rPr lang="en-US" dirty="0">
                <a:solidFill>
                  <a:schemeClr val="bg1"/>
                </a:solidFill>
                <a:latin typeface="Arial" charset="0"/>
              </a:rPr>
              <a:t> chest pain </a:t>
            </a:r>
          </a:p>
        </p:txBody>
      </p:sp>
      <p:pic>
        <p:nvPicPr>
          <p:cNvPr id="103427" name="Picture 3" descr="fig 020"/>
          <p:cNvPicPr>
            <a:picLocks noGrp="1" noChangeAspect="1" noChangeArrowheads="1"/>
          </p:cNvPicPr>
          <p:nvPr>
            <p:ph idx="1"/>
          </p:nvPr>
        </p:nvPicPr>
        <p:blipFill>
          <a:blip r:embed="rId3"/>
          <a:srcRect/>
          <a:stretch>
            <a:fillRect/>
          </a:stretch>
        </p:blipFill>
        <p:spPr>
          <a:xfrm>
            <a:off x="228600" y="381000"/>
            <a:ext cx="8754928" cy="5105400"/>
          </a:xfrm>
          <a:noFill/>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Jul 09 800.jpg"/>
          <p:cNvPicPr>
            <a:picLocks noChangeAspect="1"/>
          </p:cNvPicPr>
          <p:nvPr/>
        </p:nvPicPr>
        <p:blipFill>
          <a:blip r:embed="rId2" cstate="print"/>
          <a:stretch>
            <a:fillRect/>
          </a:stretch>
        </p:blipFill>
        <p:spPr>
          <a:xfrm>
            <a:off x="1143000" y="838200"/>
            <a:ext cx="6858000" cy="5143500"/>
          </a:xfrm>
          <a:prstGeom prst="rect">
            <a:avLst/>
          </a:prstGeom>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Grp="1" noChangeArrowheads="1"/>
          </p:cNvSpPr>
          <p:nvPr>
            <p:ph type="title"/>
          </p:nvPr>
        </p:nvSpPr>
        <p:spPr/>
        <p:txBody>
          <a:bodyPr/>
          <a:lstStyle/>
          <a:p>
            <a:r>
              <a:rPr lang="en-US"/>
              <a:t>Intervals and waves</a:t>
            </a:r>
          </a:p>
        </p:txBody>
      </p:sp>
      <p:sp>
        <p:nvSpPr>
          <p:cNvPr id="71684" name="Rectangle 4"/>
          <p:cNvSpPr>
            <a:spLocks noGrp="1" noChangeArrowheads="1"/>
          </p:cNvSpPr>
          <p:nvPr>
            <p:ph type="body" sz="half" idx="1"/>
          </p:nvPr>
        </p:nvSpPr>
        <p:spPr/>
        <p:txBody>
          <a:bodyPr/>
          <a:lstStyle/>
          <a:p>
            <a:pPr>
              <a:lnSpc>
                <a:spcPct val="90000"/>
              </a:lnSpc>
            </a:pPr>
            <a:r>
              <a:rPr lang="en-US" sz="2800"/>
              <a:t>Measure against age appropriate norms</a:t>
            </a:r>
          </a:p>
          <a:p>
            <a:pPr>
              <a:lnSpc>
                <a:spcPct val="90000"/>
              </a:lnSpc>
            </a:pPr>
            <a:endParaRPr lang="en-US" sz="2800"/>
          </a:p>
          <a:p>
            <a:pPr>
              <a:lnSpc>
                <a:spcPct val="90000"/>
              </a:lnSpc>
            </a:pPr>
            <a:endParaRPr lang="en-US" sz="2800"/>
          </a:p>
          <a:p>
            <a:pPr>
              <a:lnSpc>
                <a:spcPct val="90000"/>
              </a:lnSpc>
            </a:pPr>
            <a:endParaRPr lang="en-US" sz="2800"/>
          </a:p>
          <a:p>
            <a:pPr>
              <a:lnSpc>
                <a:spcPct val="90000"/>
              </a:lnSpc>
            </a:pPr>
            <a:r>
              <a:rPr lang="en-US" sz="2800"/>
              <a:t>Use RR interval preceding the QT you measure</a:t>
            </a:r>
          </a:p>
        </p:txBody>
      </p:sp>
      <p:pic>
        <p:nvPicPr>
          <p:cNvPr id="71686" name="Picture 6" descr="f4-u1"/>
          <p:cNvPicPr>
            <a:picLocks noGrp="1" noChangeAspect="1" noChangeArrowheads="1"/>
          </p:cNvPicPr>
          <p:nvPr>
            <p:ph sz="half" idx="2"/>
          </p:nvPr>
        </p:nvPicPr>
        <p:blipFill>
          <a:blip r:embed="rId2"/>
          <a:srcRect/>
          <a:stretch>
            <a:fillRect/>
          </a:stretch>
        </p:blipFill>
        <p:spPr>
          <a:xfrm>
            <a:off x="5486400" y="2209800"/>
            <a:ext cx="2971800" cy="2954338"/>
          </a:xfrm>
          <a:noFill/>
          <a:ln/>
        </p:spPr>
      </p:pic>
      <p:pic>
        <p:nvPicPr>
          <p:cNvPr id="71687" name="Picture 7" descr="g4-u1"/>
          <p:cNvPicPr>
            <a:picLocks noChangeAspect="1" noChangeArrowheads="1"/>
          </p:cNvPicPr>
          <p:nvPr/>
        </p:nvPicPr>
        <p:blipFill>
          <a:blip r:embed="rId3"/>
          <a:srcRect/>
          <a:stretch>
            <a:fillRect/>
          </a:stretch>
        </p:blipFill>
        <p:spPr bwMode="auto">
          <a:xfrm>
            <a:off x="1371600" y="3124200"/>
            <a:ext cx="3048000" cy="965200"/>
          </a:xfrm>
          <a:prstGeom prst="rect">
            <a:avLst/>
          </a:prstGeom>
          <a:noFill/>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ChangeArrowheads="1"/>
          </p:cNvSpPr>
          <p:nvPr>
            <p:ph type="title"/>
          </p:nvPr>
        </p:nvSpPr>
        <p:spPr/>
        <p:txBody>
          <a:bodyPr/>
          <a:lstStyle/>
          <a:p>
            <a:r>
              <a:rPr lang="en-US" sz="3600"/>
              <a:t>P waves, T waves, ST, oh my!</a:t>
            </a:r>
          </a:p>
        </p:txBody>
      </p:sp>
      <p:pic>
        <p:nvPicPr>
          <p:cNvPr id="75781" name="Picture 5" descr="ptst forms"/>
          <p:cNvPicPr>
            <a:picLocks noGrp="1" noChangeAspect="1" noChangeArrowheads="1"/>
          </p:cNvPicPr>
          <p:nvPr>
            <p:ph idx="1"/>
          </p:nvPr>
        </p:nvPicPr>
        <p:blipFill>
          <a:blip r:embed="rId2"/>
          <a:srcRect/>
          <a:stretch>
            <a:fillRect/>
          </a:stretch>
        </p:blipFill>
        <p:spPr>
          <a:xfrm>
            <a:off x="1143000" y="1828800"/>
            <a:ext cx="7391400" cy="3954463"/>
          </a:xfrm>
          <a:noFill/>
          <a:ln/>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Grp="1" noChangeArrowheads="1"/>
          </p:cNvSpPr>
          <p:nvPr>
            <p:ph type="title"/>
          </p:nvPr>
        </p:nvSpPr>
        <p:spPr/>
        <p:txBody>
          <a:bodyPr/>
          <a:lstStyle/>
          <a:p>
            <a:r>
              <a:rPr lang="en-US"/>
              <a:t>QRS waves</a:t>
            </a:r>
          </a:p>
        </p:txBody>
      </p:sp>
      <p:pic>
        <p:nvPicPr>
          <p:cNvPr id="78853" name="Picture 5" descr="qrs forms"/>
          <p:cNvPicPr>
            <a:picLocks noGrp="1" noChangeAspect="1" noChangeArrowheads="1"/>
          </p:cNvPicPr>
          <p:nvPr>
            <p:ph idx="1"/>
          </p:nvPr>
        </p:nvPicPr>
        <p:blipFill>
          <a:blip r:embed="rId2"/>
          <a:srcRect/>
          <a:stretch>
            <a:fillRect/>
          </a:stretch>
        </p:blipFill>
        <p:spPr>
          <a:xfrm>
            <a:off x="1600200" y="2046288"/>
            <a:ext cx="6172200" cy="4125912"/>
          </a:xfrm>
          <a:noFill/>
          <a:ln/>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2"/>
          <p:cNvSpPr>
            <a:spLocks noGrp="1" noChangeArrowheads="1"/>
          </p:cNvSpPr>
          <p:nvPr>
            <p:ph type="title"/>
          </p:nvPr>
        </p:nvSpPr>
        <p:spPr>
          <a:xfrm>
            <a:off x="1066800" y="304801"/>
            <a:ext cx="7543800" cy="1066800"/>
          </a:xfrm>
        </p:spPr>
        <p:txBody>
          <a:bodyPr/>
          <a:lstStyle/>
          <a:p>
            <a:r>
              <a:rPr lang="en-US"/>
              <a:t>Atrial Hypertrophy</a:t>
            </a:r>
          </a:p>
        </p:txBody>
      </p:sp>
      <p:sp>
        <p:nvSpPr>
          <p:cNvPr id="80904" name="Rectangle 8"/>
          <p:cNvSpPr>
            <a:spLocks noGrp="1" noChangeArrowheads="1"/>
          </p:cNvSpPr>
          <p:nvPr>
            <p:ph type="body" sz="half" idx="1"/>
          </p:nvPr>
        </p:nvSpPr>
        <p:spPr/>
        <p:txBody>
          <a:bodyPr/>
          <a:lstStyle/>
          <a:p>
            <a:r>
              <a:rPr lang="en-US" sz="2400"/>
              <a:t>RAH</a:t>
            </a:r>
          </a:p>
          <a:p>
            <a:pPr lvl="1"/>
            <a:r>
              <a:rPr lang="en-US" sz="2000"/>
              <a:t>p-pulmonale</a:t>
            </a:r>
          </a:p>
          <a:p>
            <a:pPr lvl="1"/>
            <a:r>
              <a:rPr lang="en-US" sz="2000"/>
              <a:t>P&gt;3mm</a:t>
            </a:r>
          </a:p>
          <a:p>
            <a:pPr lvl="1"/>
            <a:r>
              <a:rPr lang="en-US" sz="2000"/>
              <a:t>II, V1, V2</a:t>
            </a:r>
          </a:p>
          <a:p>
            <a:r>
              <a:rPr lang="en-US" sz="2400"/>
              <a:t>LAH</a:t>
            </a:r>
          </a:p>
          <a:p>
            <a:pPr lvl="1"/>
            <a:r>
              <a:rPr lang="en-US" sz="2000"/>
              <a:t>p-mitrale</a:t>
            </a:r>
          </a:p>
          <a:p>
            <a:pPr lvl="1"/>
            <a:r>
              <a:rPr lang="en-US" sz="2000"/>
              <a:t>P duration &gt;0.1s</a:t>
            </a:r>
          </a:p>
          <a:p>
            <a:pPr lvl="1"/>
            <a:r>
              <a:rPr lang="en-US" sz="2000"/>
              <a:t>Any lead</a:t>
            </a:r>
          </a:p>
          <a:p>
            <a:r>
              <a:rPr lang="en-US" sz="2400"/>
              <a:t>BAH</a:t>
            </a:r>
          </a:p>
          <a:p>
            <a:pPr lvl="1"/>
            <a:r>
              <a:rPr lang="en-US" sz="2000"/>
              <a:t>Combination of both</a:t>
            </a:r>
          </a:p>
        </p:txBody>
      </p:sp>
      <p:pic>
        <p:nvPicPr>
          <p:cNvPr id="80901" name="Picture 5" descr="atrial enlargement"/>
          <p:cNvPicPr>
            <a:picLocks noGrp="1" noChangeAspect="1" noChangeArrowheads="1"/>
          </p:cNvPicPr>
          <p:nvPr>
            <p:ph sz="quarter" idx="2"/>
          </p:nvPr>
        </p:nvPicPr>
        <p:blipFill>
          <a:blip r:embed="rId2"/>
          <a:srcRect/>
          <a:stretch>
            <a:fillRect/>
          </a:stretch>
        </p:blipFill>
        <p:spPr>
          <a:xfrm>
            <a:off x="4953000" y="1600200"/>
            <a:ext cx="2819400" cy="2355850"/>
          </a:xfrm>
          <a:noFill/>
          <a:ln/>
        </p:spPr>
      </p:pic>
      <p:pic>
        <p:nvPicPr>
          <p:cNvPr id="80903" name="Picture 7" descr="atrial enlrg 2"/>
          <p:cNvPicPr>
            <a:picLocks noGrp="1" noChangeAspect="1" noChangeArrowheads="1"/>
          </p:cNvPicPr>
          <p:nvPr>
            <p:ph sz="quarter" idx="3"/>
          </p:nvPr>
        </p:nvPicPr>
        <p:blipFill>
          <a:blip r:embed="rId3"/>
          <a:stretch>
            <a:fillRect/>
          </a:stretch>
        </p:blipFill>
        <p:spPr>
          <a:xfrm>
            <a:off x="5521452" y="4501896"/>
            <a:ext cx="2482596" cy="1207008"/>
          </a:xfrm>
          <a:noFill/>
          <a:ln/>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Text Box 2"/>
          <p:cNvSpPr txBox="1">
            <a:spLocks noChangeArrowheads="1"/>
          </p:cNvSpPr>
          <p:nvPr/>
        </p:nvSpPr>
        <p:spPr bwMode="auto">
          <a:xfrm>
            <a:off x="1676400" y="6019800"/>
            <a:ext cx="5791200" cy="646331"/>
          </a:xfrm>
          <a:prstGeom prst="rect">
            <a:avLst/>
          </a:prstGeom>
          <a:noFill/>
          <a:ln w="9525">
            <a:noFill/>
            <a:miter lim="800000"/>
            <a:headEnd/>
            <a:tailEnd/>
          </a:ln>
          <a:effectLst/>
        </p:spPr>
        <p:txBody>
          <a:bodyPr>
            <a:spAutoFit/>
          </a:bodyPr>
          <a:lstStyle/>
          <a:p>
            <a:pPr eaLnBrk="1" hangingPunct="1">
              <a:spcBef>
                <a:spcPct val="50000"/>
              </a:spcBef>
            </a:pPr>
            <a:r>
              <a:rPr lang="en-US" dirty="0">
                <a:solidFill>
                  <a:schemeClr val="bg1"/>
                </a:solidFill>
                <a:latin typeface="Arial" charset="0"/>
              </a:rPr>
              <a:t>Figure </a:t>
            </a:r>
            <a:r>
              <a:rPr lang="en-US" dirty="0" smtClean="0">
                <a:solidFill>
                  <a:schemeClr val="bg1"/>
                </a:solidFill>
                <a:latin typeface="Arial" charset="0"/>
              </a:rPr>
              <a:t>3</a:t>
            </a:r>
            <a:r>
              <a:rPr lang="en-US" smtClean="0">
                <a:solidFill>
                  <a:schemeClr val="bg1"/>
                </a:solidFill>
                <a:latin typeface="Arial" charset="0"/>
              </a:rPr>
              <a:t>:  3-month-old </a:t>
            </a:r>
            <a:r>
              <a:rPr lang="en-US" dirty="0">
                <a:solidFill>
                  <a:schemeClr val="bg1"/>
                </a:solidFill>
                <a:latin typeface="Arial" charset="0"/>
              </a:rPr>
              <a:t>infant with chronic lung </a:t>
            </a:r>
            <a:r>
              <a:rPr lang="en-US" dirty="0" smtClean="0">
                <a:solidFill>
                  <a:schemeClr val="bg1"/>
                </a:solidFill>
                <a:latin typeface="Arial" charset="0"/>
              </a:rPr>
              <a:t>disease and a murmur at LUSB</a:t>
            </a:r>
            <a:endParaRPr lang="en-US" dirty="0">
              <a:solidFill>
                <a:schemeClr val="bg1"/>
              </a:solidFill>
              <a:latin typeface="Arial" charset="0"/>
            </a:endParaRPr>
          </a:p>
        </p:txBody>
      </p:sp>
      <p:pic>
        <p:nvPicPr>
          <p:cNvPr id="98307" name="Picture 3" descr="fig 013"/>
          <p:cNvPicPr>
            <a:picLocks noGrp="1" noChangeAspect="1" noChangeArrowheads="1"/>
          </p:cNvPicPr>
          <p:nvPr>
            <p:ph idx="1"/>
          </p:nvPr>
        </p:nvPicPr>
        <p:blipFill>
          <a:blip r:embed="rId3"/>
          <a:srcRect/>
          <a:stretch>
            <a:fillRect/>
          </a:stretch>
        </p:blipFill>
        <p:spPr>
          <a:xfrm>
            <a:off x="228600" y="381000"/>
            <a:ext cx="8629335" cy="5181600"/>
          </a:xfrm>
          <a:noFill/>
          <a:ln/>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Text Box 2"/>
          <p:cNvSpPr txBox="1">
            <a:spLocks noChangeArrowheads="1"/>
          </p:cNvSpPr>
          <p:nvPr/>
        </p:nvSpPr>
        <p:spPr bwMode="auto">
          <a:xfrm>
            <a:off x="609600" y="5943600"/>
            <a:ext cx="8077200" cy="646331"/>
          </a:xfrm>
          <a:prstGeom prst="rect">
            <a:avLst/>
          </a:prstGeom>
          <a:noFill/>
          <a:ln w="9525">
            <a:noFill/>
            <a:miter lim="800000"/>
            <a:headEnd/>
            <a:tailEnd/>
          </a:ln>
          <a:effectLst/>
        </p:spPr>
        <p:txBody>
          <a:bodyPr>
            <a:spAutoFit/>
          </a:bodyPr>
          <a:lstStyle/>
          <a:p>
            <a:pPr eaLnBrk="1" hangingPunct="1">
              <a:spcBef>
                <a:spcPct val="50000"/>
              </a:spcBef>
            </a:pPr>
            <a:r>
              <a:rPr lang="en-US" dirty="0">
                <a:solidFill>
                  <a:schemeClr val="bg1"/>
                </a:solidFill>
                <a:latin typeface="Arial" charset="0"/>
              </a:rPr>
              <a:t>Figure </a:t>
            </a:r>
            <a:r>
              <a:rPr lang="en-US" dirty="0" smtClean="0">
                <a:solidFill>
                  <a:schemeClr val="bg1"/>
                </a:solidFill>
                <a:latin typeface="Arial" charset="0"/>
              </a:rPr>
              <a:t>4:  </a:t>
            </a:r>
            <a:r>
              <a:rPr lang="en-US" dirty="0">
                <a:solidFill>
                  <a:schemeClr val="bg1"/>
                </a:solidFill>
                <a:latin typeface="Arial" charset="0"/>
              </a:rPr>
              <a:t>16-year-old girl with tricuspid </a:t>
            </a:r>
            <a:r>
              <a:rPr lang="en-US" dirty="0" err="1">
                <a:solidFill>
                  <a:schemeClr val="bg1"/>
                </a:solidFill>
                <a:latin typeface="Arial" charset="0"/>
              </a:rPr>
              <a:t>atresia</a:t>
            </a:r>
            <a:r>
              <a:rPr lang="en-US" dirty="0">
                <a:solidFill>
                  <a:schemeClr val="bg1"/>
                </a:solidFill>
                <a:latin typeface="Arial" charset="0"/>
              </a:rPr>
              <a:t> status post </a:t>
            </a:r>
            <a:r>
              <a:rPr lang="en-US" dirty="0" err="1">
                <a:solidFill>
                  <a:schemeClr val="bg1"/>
                </a:solidFill>
                <a:latin typeface="Arial" charset="0"/>
              </a:rPr>
              <a:t>Fontan</a:t>
            </a:r>
            <a:r>
              <a:rPr lang="en-US" dirty="0">
                <a:solidFill>
                  <a:schemeClr val="bg1"/>
                </a:solidFill>
                <a:latin typeface="Arial" charset="0"/>
              </a:rPr>
              <a:t> </a:t>
            </a:r>
            <a:r>
              <a:rPr lang="en-US" dirty="0" smtClean="0">
                <a:solidFill>
                  <a:schemeClr val="bg1"/>
                </a:solidFill>
                <a:latin typeface="Arial" charset="0"/>
              </a:rPr>
              <a:t>procedure, acute onset of chest pain without dyspnea </a:t>
            </a:r>
            <a:endParaRPr lang="en-US" dirty="0">
              <a:solidFill>
                <a:schemeClr val="bg1"/>
              </a:solidFill>
              <a:latin typeface="Arial" charset="0"/>
            </a:endParaRPr>
          </a:p>
        </p:txBody>
      </p:sp>
      <p:pic>
        <p:nvPicPr>
          <p:cNvPr id="99331" name="Picture 3" descr="fig 014"/>
          <p:cNvPicPr>
            <a:picLocks noGrp="1" noChangeAspect="1" noChangeArrowheads="1"/>
          </p:cNvPicPr>
          <p:nvPr>
            <p:ph idx="1"/>
          </p:nvPr>
        </p:nvPicPr>
        <p:blipFill>
          <a:blip r:embed="rId3"/>
          <a:srcRect/>
          <a:stretch>
            <a:fillRect/>
          </a:stretch>
        </p:blipFill>
        <p:spPr>
          <a:xfrm>
            <a:off x="228600" y="457200"/>
            <a:ext cx="8624257" cy="5029200"/>
          </a:xfrm>
          <a:noFill/>
          <a:ln/>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2"/>
          <p:cNvSpPr>
            <a:spLocks noGrp="1" noChangeArrowheads="1"/>
          </p:cNvSpPr>
          <p:nvPr>
            <p:ph type="title"/>
          </p:nvPr>
        </p:nvSpPr>
        <p:spPr>
          <a:xfrm>
            <a:off x="457200" y="274638"/>
            <a:ext cx="8229600" cy="944562"/>
          </a:xfrm>
        </p:spPr>
        <p:txBody>
          <a:bodyPr/>
          <a:lstStyle/>
          <a:p>
            <a:r>
              <a:rPr lang="en-US" dirty="0"/>
              <a:t>Ventricular Hypertrophy</a:t>
            </a:r>
            <a:br>
              <a:rPr lang="en-US" dirty="0"/>
            </a:br>
            <a:r>
              <a:rPr lang="en-US" sz="2400" dirty="0"/>
              <a:t>Guiding Principles</a:t>
            </a:r>
            <a:endParaRPr lang="en-US" dirty="0"/>
          </a:p>
        </p:txBody>
      </p:sp>
      <p:sp>
        <p:nvSpPr>
          <p:cNvPr id="84995" name="Rectangle 3"/>
          <p:cNvSpPr>
            <a:spLocks noGrp="1" noChangeArrowheads="1"/>
          </p:cNvSpPr>
          <p:nvPr>
            <p:ph idx="1"/>
          </p:nvPr>
        </p:nvSpPr>
        <p:spPr/>
        <p:txBody>
          <a:bodyPr/>
          <a:lstStyle/>
          <a:p>
            <a:pPr>
              <a:lnSpc>
                <a:spcPct val="90000"/>
              </a:lnSpc>
            </a:pPr>
            <a:r>
              <a:rPr lang="en-US" sz="2800"/>
              <a:t>QRS axis usually directed toward hypertrophied ventricle</a:t>
            </a:r>
          </a:p>
          <a:p>
            <a:pPr>
              <a:lnSpc>
                <a:spcPct val="90000"/>
              </a:lnSpc>
            </a:pPr>
            <a:r>
              <a:rPr lang="en-US" sz="2800"/>
              <a:t>QRS voltages increase toward direction of involved ventricle</a:t>
            </a:r>
          </a:p>
          <a:p>
            <a:pPr>
              <a:lnSpc>
                <a:spcPct val="90000"/>
              </a:lnSpc>
            </a:pPr>
            <a:r>
              <a:rPr lang="en-US" sz="2800"/>
              <a:t>R/S ratio changes according to the ventricle that is hypertrophied</a:t>
            </a:r>
          </a:p>
          <a:p>
            <a:pPr>
              <a:lnSpc>
                <a:spcPct val="90000"/>
              </a:lnSpc>
            </a:pPr>
            <a:r>
              <a:rPr lang="en-US" sz="2800"/>
              <a:t>Severe hypertrophy may yield T wave axis changes (strain)</a:t>
            </a:r>
          </a:p>
          <a:p>
            <a:pPr>
              <a:lnSpc>
                <a:spcPct val="90000"/>
              </a:lnSpc>
            </a:pPr>
            <a:r>
              <a:rPr lang="en-US" sz="2800"/>
              <a:t>May slightly increase QRS duration</a:t>
            </a: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2"/>
          <p:cNvSpPr>
            <a:spLocks noGrp="1" noChangeArrowheads="1"/>
          </p:cNvSpPr>
          <p:nvPr>
            <p:ph type="title"/>
          </p:nvPr>
        </p:nvSpPr>
        <p:spPr/>
        <p:txBody>
          <a:bodyPr/>
          <a:lstStyle/>
          <a:p>
            <a:r>
              <a:rPr lang="en-US"/>
              <a:t>RVH (outside newborn)</a:t>
            </a:r>
          </a:p>
        </p:txBody>
      </p:sp>
      <p:sp>
        <p:nvSpPr>
          <p:cNvPr id="86019" name="Rectangle 3"/>
          <p:cNvSpPr>
            <a:spLocks noGrp="1" noChangeArrowheads="1"/>
          </p:cNvSpPr>
          <p:nvPr>
            <p:ph idx="1"/>
          </p:nvPr>
        </p:nvSpPr>
        <p:spPr/>
        <p:txBody>
          <a:bodyPr/>
          <a:lstStyle/>
          <a:p>
            <a:pPr>
              <a:lnSpc>
                <a:spcPct val="90000"/>
              </a:lnSpc>
            </a:pPr>
            <a:r>
              <a:rPr lang="en-US" sz="2800"/>
              <a:t>Right axis deviation</a:t>
            </a:r>
          </a:p>
          <a:p>
            <a:pPr>
              <a:lnSpc>
                <a:spcPct val="90000"/>
              </a:lnSpc>
            </a:pPr>
            <a:r>
              <a:rPr lang="en-US" sz="2800"/>
              <a:t>R in V1 or S in V6 &gt;98</a:t>
            </a:r>
            <a:r>
              <a:rPr lang="en-US" sz="2800" baseline="30000"/>
              <a:t>th</a:t>
            </a:r>
            <a:r>
              <a:rPr lang="en-US" sz="2800"/>
              <a:t> %ile</a:t>
            </a:r>
          </a:p>
          <a:p>
            <a:pPr>
              <a:lnSpc>
                <a:spcPct val="90000"/>
              </a:lnSpc>
            </a:pPr>
            <a:r>
              <a:rPr lang="en-US" sz="2800"/>
              <a:t>Upright T in V1 after dol 3</a:t>
            </a:r>
          </a:p>
          <a:p>
            <a:pPr>
              <a:lnSpc>
                <a:spcPct val="90000"/>
              </a:lnSpc>
            </a:pPr>
            <a:r>
              <a:rPr lang="en-US" sz="2800"/>
              <a:t>Abnml R/S ratio that favors RV</a:t>
            </a:r>
          </a:p>
          <a:p>
            <a:pPr>
              <a:lnSpc>
                <a:spcPct val="90000"/>
              </a:lnSpc>
            </a:pPr>
            <a:r>
              <a:rPr lang="en-US" sz="2800"/>
              <a:t>RV strain</a:t>
            </a:r>
          </a:p>
          <a:p>
            <a:pPr>
              <a:lnSpc>
                <a:spcPct val="90000"/>
              </a:lnSpc>
            </a:pPr>
            <a:r>
              <a:rPr lang="en-US" sz="2800"/>
              <a:t>Q in V1 (qR or qRs pattern) suggests RVH</a:t>
            </a:r>
          </a:p>
          <a:p>
            <a:pPr>
              <a:lnSpc>
                <a:spcPct val="90000"/>
              </a:lnSpc>
            </a:pPr>
            <a:r>
              <a:rPr lang="en-US" sz="2800"/>
              <a:t>If voltage criteria for RVH, wide QRS-T angle with abnml T wave axis indicates strain pattern</a:t>
            </a: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Text Box 2"/>
          <p:cNvSpPr txBox="1">
            <a:spLocks noChangeArrowheads="1"/>
          </p:cNvSpPr>
          <p:nvPr/>
        </p:nvSpPr>
        <p:spPr bwMode="auto">
          <a:xfrm>
            <a:off x="304800" y="5867400"/>
            <a:ext cx="8610600" cy="366713"/>
          </a:xfrm>
          <a:prstGeom prst="rect">
            <a:avLst/>
          </a:prstGeom>
          <a:noFill/>
          <a:ln w="9525">
            <a:noFill/>
            <a:miter lim="800000"/>
            <a:headEnd/>
            <a:tailEnd/>
          </a:ln>
          <a:effectLst/>
        </p:spPr>
        <p:txBody>
          <a:bodyPr>
            <a:spAutoFit/>
          </a:bodyPr>
          <a:lstStyle/>
          <a:p>
            <a:pPr eaLnBrk="1" hangingPunct="1">
              <a:spcBef>
                <a:spcPct val="50000"/>
              </a:spcBef>
            </a:pPr>
            <a:r>
              <a:rPr lang="en-US" dirty="0">
                <a:solidFill>
                  <a:schemeClr val="bg1"/>
                </a:solidFill>
                <a:latin typeface="Arial" charset="0"/>
              </a:rPr>
              <a:t>Figure </a:t>
            </a:r>
            <a:r>
              <a:rPr lang="en-US" dirty="0" smtClean="0">
                <a:solidFill>
                  <a:schemeClr val="bg1"/>
                </a:solidFill>
                <a:latin typeface="Arial" charset="0"/>
              </a:rPr>
              <a:t>5:  </a:t>
            </a:r>
            <a:r>
              <a:rPr lang="en-US" dirty="0">
                <a:solidFill>
                  <a:schemeClr val="bg1"/>
                </a:solidFill>
                <a:latin typeface="Arial" charset="0"/>
              </a:rPr>
              <a:t>7-month-old infant with loud systolic murmur at left upper </a:t>
            </a:r>
            <a:r>
              <a:rPr lang="en-US" dirty="0" err="1">
                <a:solidFill>
                  <a:schemeClr val="bg1"/>
                </a:solidFill>
                <a:latin typeface="Arial" charset="0"/>
              </a:rPr>
              <a:t>sternal</a:t>
            </a:r>
            <a:r>
              <a:rPr lang="en-US" dirty="0">
                <a:solidFill>
                  <a:schemeClr val="bg1"/>
                </a:solidFill>
                <a:latin typeface="Arial" charset="0"/>
              </a:rPr>
              <a:t> border </a:t>
            </a:r>
          </a:p>
        </p:txBody>
      </p:sp>
      <p:pic>
        <p:nvPicPr>
          <p:cNvPr id="101379" name="Picture 3" descr="fig 017"/>
          <p:cNvPicPr>
            <a:picLocks noGrp="1" noChangeAspect="1" noChangeArrowheads="1"/>
          </p:cNvPicPr>
          <p:nvPr>
            <p:ph idx="1"/>
          </p:nvPr>
        </p:nvPicPr>
        <p:blipFill>
          <a:blip r:embed="rId3"/>
          <a:srcRect/>
          <a:stretch>
            <a:fillRect/>
          </a:stretch>
        </p:blipFill>
        <p:spPr>
          <a:xfrm>
            <a:off x="228600" y="228600"/>
            <a:ext cx="8703530" cy="5334000"/>
          </a:xfrm>
          <a:noFill/>
          <a:ln/>
        </p:spPr>
      </p:pic>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2"/>
          <p:cNvSpPr>
            <a:spLocks noGrp="1" noChangeArrowheads="1"/>
          </p:cNvSpPr>
          <p:nvPr>
            <p:ph type="title"/>
          </p:nvPr>
        </p:nvSpPr>
        <p:spPr/>
        <p:txBody>
          <a:bodyPr/>
          <a:lstStyle/>
          <a:p>
            <a:r>
              <a:rPr lang="en-US"/>
              <a:t>LVH</a:t>
            </a:r>
          </a:p>
        </p:txBody>
      </p:sp>
      <p:sp>
        <p:nvSpPr>
          <p:cNvPr id="87043" name="Rectangle 3"/>
          <p:cNvSpPr>
            <a:spLocks noGrp="1" noChangeArrowheads="1"/>
          </p:cNvSpPr>
          <p:nvPr>
            <p:ph idx="1"/>
          </p:nvPr>
        </p:nvSpPr>
        <p:spPr/>
        <p:txBody>
          <a:bodyPr/>
          <a:lstStyle/>
          <a:p>
            <a:pPr>
              <a:lnSpc>
                <a:spcPct val="90000"/>
              </a:lnSpc>
            </a:pPr>
            <a:r>
              <a:rPr lang="en-US"/>
              <a:t>Left axis deviation</a:t>
            </a:r>
          </a:p>
          <a:p>
            <a:pPr>
              <a:lnSpc>
                <a:spcPct val="90000"/>
              </a:lnSpc>
            </a:pPr>
            <a:r>
              <a:rPr lang="en-US"/>
              <a:t>R in V6 or S in V1 &gt;98</a:t>
            </a:r>
            <a:r>
              <a:rPr lang="en-US" baseline="30000"/>
              <a:t>th</a:t>
            </a:r>
            <a:r>
              <a:rPr lang="en-US"/>
              <a:t> %ile</a:t>
            </a:r>
          </a:p>
          <a:p>
            <a:pPr>
              <a:lnSpc>
                <a:spcPct val="90000"/>
              </a:lnSpc>
            </a:pPr>
            <a:r>
              <a:rPr lang="en-US"/>
              <a:t>Abnml R/S ratio that favors LV</a:t>
            </a:r>
          </a:p>
          <a:p>
            <a:pPr>
              <a:lnSpc>
                <a:spcPct val="90000"/>
              </a:lnSpc>
            </a:pPr>
            <a:r>
              <a:rPr lang="en-US"/>
              <a:t>Q in V5 or V6 </a:t>
            </a:r>
            <a:r>
              <a:rPr lang="en-US" u="sng"/>
              <a:t>&gt;</a:t>
            </a:r>
            <a:r>
              <a:rPr lang="en-US"/>
              <a:t>5mm with tall T waves in those leads</a:t>
            </a:r>
          </a:p>
          <a:p>
            <a:pPr>
              <a:lnSpc>
                <a:spcPct val="90000"/>
              </a:lnSpc>
            </a:pPr>
            <a:r>
              <a:rPr lang="en-US"/>
              <a:t>If voltage criteria for LVH, a wide QRS-T angle with T axis outside of normal indicates strain</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our family 2.jpg"/>
          <p:cNvPicPr>
            <a:picLocks noChangeAspect="1"/>
          </p:cNvPicPr>
          <p:nvPr/>
        </p:nvPicPr>
        <p:blipFill>
          <a:blip r:embed="rId2" cstate="print"/>
          <a:stretch>
            <a:fillRect/>
          </a:stretch>
        </p:blipFill>
        <p:spPr>
          <a:xfrm>
            <a:off x="311424" y="0"/>
            <a:ext cx="8521151" cy="6858000"/>
          </a:xfrm>
          <a:prstGeom prst="rect">
            <a:avLst/>
          </a:prstGeom>
        </p:spPr>
      </p:pic>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Text Box 2"/>
          <p:cNvSpPr txBox="1">
            <a:spLocks noChangeArrowheads="1"/>
          </p:cNvSpPr>
          <p:nvPr/>
        </p:nvSpPr>
        <p:spPr bwMode="auto">
          <a:xfrm>
            <a:off x="762000" y="6019800"/>
            <a:ext cx="7772400" cy="366713"/>
          </a:xfrm>
          <a:prstGeom prst="rect">
            <a:avLst/>
          </a:prstGeom>
          <a:noFill/>
          <a:ln w="9525">
            <a:noFill/>
            <a:miter lim="800000"/>
            <a:headEnd/>
            <a:tailEnd/>
          </a:ln>
          <a:effectLst/>
        </p:spPr>
        <p:txBody>
          <a:bodyPr>
            <a:spAutoFit/>
          </a:bodyPr>
          <a:lstStyle/>
          <a:p>
            <a:pPr eaLnBrk="1" hangingPunct="1">
              <a:spcBef>
                <a:spcPct val="50000"/>
              </a:spcBef>
            </a:pPr>
            <a:r>
              <a:rPr lang="en-US" dirty="0">
                <a:solidFill>
                  <a:schemeClr val="bg1"/>
                </a:solidFill>
                <a:latin typeface="Arial" charset="0"/>
              </a:rPr>
              <a:t>Figure </a:t>
            </a:r>
            <a:r>
              <a:rPr lang="en-US" dirty="0" smtClean="0">
                <a:solidFill>
                  <a:schemeClr val="bg1"/>
                </a:solidFill>
                <a:latin typeface="Arial" charset="0"/>
              </a:rPr>
              <a:t>6:  </a:t>
            </a:r>
            <a:r>
              <a:rPr lang="en-US" dirty="0">
                <a:solidFill>
                  <a:schemeClr val="bg1"/>
                </a:solidFill>
                <a:latin typeface="Arial" charset="0"/>
              </a:rPr>
              <a:t>5-year-old girl with systolic murmur at right upper </a:t>
            </a:r>
            <a:r>
              <a:rPr lang="en-US" dirty="0" err="1">
                <a:solidFill>
                  <a:schemeClr val="bg1"/>
                </a:solidFill>
                <a:latin typeface="Arial" charset="0"/>
              </a:rPr>
              <a:t>sternal</a:t>
            </a:r>
            <a:r>
              <a:rPr lang="en-US" dirty="0">
                <a:solidFill>
                  <a:schemeClr val="bg1"/>
                </a:solidFill>
                <a:latin typeface="Arial" charset="0"/>
              </a:rPr>
              <a:t> border </a:t>
            </a:r>
          </a:p>
        </p:txBody>
      </p:sp>
      <p:pic>
        <p:nvPicPr>
          <p:cNvPr id="102403" name="Picture 3" descr="fig 019"/>
          <p:cNvPicPr>
            <a:picLocks noGrp="1" noChangeAspect="1" noChangeArrowheads="1"/>
          </p:cNvPicPr>
          <p:nvPr>
            <p:ph idx="1"/>
          </p:nvPr>
        </p:nvPicPr>
        <p:blipFill>
          <a:blip r:embed="rId3"/>
          <a:srcRect/>
          <a:stretch>
            <a:fillRect/>
          </a:stretch>
        </p:blipFill>
        <p:spPr>
          <a:xfrm>
            <a:off x="228600" y="228600"/>
            <a:ext cx="8686800" cy="5582973"/>
          </a:xfrm>
          <a:noFill/>
          <a:ln/>
        </p:spPr>
      </p:pic>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Text Box 2"/>
          <p:cNvSpPr txBox="1">
            <a:spLocks noChangeArrowheads="1"/>
          </p:cNvSpPr>
          <p:nvPr/>
        </p:nvSpPr>
        <p:spPr bwMode="auto">
          <a:xfrm>
            <a:off x="1752600" y="5943600"/>
            <a:ext cx="5638800" cy="784830"/>
          </a:xfrm>
          <a:prstGeom prst="rect">
            <a:avLst/>
          </a:prstGeom>
          <a:noFill/>
          <a:ln w="9525">
            <a:noFill/>
            <a:miter lim="800000"/>
            <a:headEnd/>
            <a:tailEnd/>
          </a:ln>
          <a:effectLst/>
        </p:spPr>
        <p:txBody>
          <a:bodyPr wrap="square">
            <a:spAutoFit/>
          </a:bodyPr>
          <a:lstStyle/>
          <a:p>
            <a:pPr eaLnBrk="1" hangingPunct="1">
              <a:spcBef>
                <a:spcPct val="50000"/>
              </a:spcBef>
            </a:pPr>
            <a:r>
              <a:rPr lang="en-US" dirty="0">
                <a:solidFill>
                  <a:schemeClr val="bg1"/>
                </a:solidFill>
                <a:latin typeface="Arial" charset="0"/>
              </a:rPr>
              <a:t>Figure </a:t>
            </a:r>
            <a:r>
              <a:rPr lang="en-US" dirty="0" smtClean="0">
                <a:solidFill>
                  <a:schemeClr val="bg1"/>
                </a:solidFill>
                <a:latin typeface="Arial" charset="0"/>
              </a:rPr>
              <a:t>7:  </a:t>
            </a:r>
            <a:r>
              <a:rPr lang="en-US" dirty="0">
                <a:solidFill>
                  <a:schemeClr val="bg1"/>
                </a:solidFill>
                <a:latin typeface="Arial" charset="0"/>
              </a:rPr>
              <a:t>13-year-old boy with </a:t>
            </a:r>
            <a:r>
              <a:rPr lang="en-US" dirty="0" err="1">
                <a:solidFill>
                  <a:schemeClr val="bg1"/>
                </a:solidFill>
                <a:latin typeface="Arial" charset="0"/>
              </a:rPr>
              <a:t>exertional</a:t>
            </a:r>
            <a:r>
              <a:rPr lang="en-US" dirty="0">
                <a:solidFill>
                  <a:schemeClr val="bg1"/>
                </a:solidFill>
                <a:latin typeface="Arial" charset="0"/>
              </a:rPr>
              <a:t> chest </a:t>
            </a:r>
            <a:r>
              <a:rPr lang="en-US" dirty="0" smtClean="0">
                <a:solidFill>
                  <a:schemeClr val="bg1"/>
                </a:solidFill>
                <a:latin typeface="Arial" charset="0"/>
              </a:rPr>
              <a:t>pain</a:t>
            </a:r>
          </a:p>
          <a:p>
            <a:pPr algn="ctr" eaLnBrk="1" hangingPunct="1">
              <a:spcBef>
                <a:spcPct val="50000"/>
              </a:spcBef>
            </a:pPr>
            <a:r>
              <a:rPr lang="en-US" dirty="0" smtClean="0">
                <a:solidFill>
                  <a:schemeClr val="bg1"/>
                </a:solidFill>
                <a:latin typeface="Arial" charset="0"/>
              </a:rPr>
              <a:t>(Same kid as Figure 2 )</a:t>
            </a:r>
            <a:endParaRPr lang="en-US" dirty="0">
              <a:solidFill>
                <a:schemeClr val="bg1"/>
              </a:solidFill>
              <a:latin typeface="Arial" charset="0"/>
            </a:endParaRPr>
          </a:p>
        </p:txBody>
      </p:sp>
      <p:pic>
        <p:nvPicPr>
          <p:cNvPr id="103427" name="Picture 3" descr="fig 020"/>
          <p:cNvPicPr>
            <a:picLocks noGrp="1" noChangeAspect="1" noChangeArrowheads="1"/>
          </p:cNvPicPr>
          <p:nvPr>
            <p:ph idx="1"/>
          </p:nvPr>
        </p:nvPicPr>
        <p:blipFill>
          <a:blip r:embed="rId3"/>
          <a:srcRect/>
          <a:stretch>
            <a:fillRect/>
          </a:stretch>
        </p:blipFill>
        <p:spPr>
          <a:xfrm>
            <a:off x="228600" y="381000"/>
            <a:ext cx="8754928" cy="5105400"/>
          </a:xfrm>
          <a:noFill/>
          <a:ln/>
        </p:spPr>
      </p:pic>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2"/>
          <p:cNvSpPr>
            <a:spLocks noGrp="1" noChangeArrowheads="1"/>
          </p:cNvSpPr>
          <p:nvPr>
            <p:ph type="title"/>
          </p:nvPr>
        </p:nvSpPr>
        <p:spPr/>
        <p:txBody>
          <a:bodyPr/>
          <a:lstStyle/>
          <a:p>
            <a:r>
              <a:rPr lang="en-US"/>
              <a:t>Biventricular Hypertrophy</a:t>
            </a:r>
          </a:p>
        </p:txBody>
      </p:sp>
      <p:sp>
        <p:nvSpPr>
          <p:cNvPr id="88067" name="Rectangle 3"/>
          <p:cNvSpPr>
            <a:spLocks noGrp="1" noChangeArrowheads="1"/>
          </p:cNvSpPr>
          <p:nvPr>
            <p:ph idx="1"/>
          </p:nvPr>
        </p:nvSpPr>
        <p:spPr/>
        <p:txBody>
          <a:bodyPr/>
          <a:lstStyle/>
          <a:p>
            <a:r>
              <a:rPr lang="en-US"/>
              <a:t>Characteristics of RVH and LVH</a:t>
            </a: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2"/>
          <p:cNvSpPr>
            <a:spLocks noGrp="1" noChangeArrowheads="1"/>
          </p:cNvSpPr>
          <p:nvPr>
            <p:ph type="title"/>
          </p:nvPr>
        </p:nvSpPr>
        <p:spPr>
          <a:xfrm>
            <a:off x="304800" y="304801"/>
            <a:ext cx="8305800" cy="1066800"/>
          </a:xfrm>
        </p:spPr>
        <p:txBody>
          <a:bodyPr/>
          <a:lstStyle/>
          <a:p>
            <a:r>
              <a:rPr lang="en-US" dirty="0"/>
              <a:t>Ventricular Conduction Disturbances </a:t>
            </a:r>
          </a:p>
        </p:txBody>
      </p:sp>
      <p:pic>
        <p:nvPicPr>
          <p:cNvPr id="89093" name="Picture 5" descr="f4-u1"/>
          <p:cNvPicPr>
            <a:picLocks noGrp="1" noChangeAspect="1" noChangeArrowheads="1"/>
          </p:cNvPicPr>
          <p:nvPr>
            <p:ph sz="half" idx="1"/>
          </p:nvPr>
        </p:nvPicPr>
        <p:blipFill>
          <a:blip r:embed="rId2"/>
          <a:srcRect/>
          <a:stretch>
            <a:fillRect/>
          </a:stretch>
        </p:blipFill>
        <p:spPr>
          <a:xfrm>
            <a:off x="1828800" y="1981200"/>
            <a:ext cx="5867400" cy="2000250"/>
          </a:xfrm>
          <a:noFill/>
          <a:ln/>
        </p:spPr>
      </p:pic>
      <p:sp>
        <p:nvSpPr>
          <p:cNvPr id="89091" name="Rectangle 3"/>
          <p:cNvSpPr>
            <a:spLocks noGrp="1" noChangeArrowheads="1"/>
          </p:cNvSpPr>
          <p:nvPr>
            <p:ph type="body" sz="half" idx="2"/>
          </p:nvPr>
        </p:nvSpPr>
        <p:spPr>
          <a:xfrm>
            <a:off x="381000" y="4114800"/>
            <a:ext cx="8458200" cy="2362200"/>
          </a:xfrm>
        </p:spPr>
        <p:txBody>
          <a:bodyPr/>
          <a:lstStyle/>
          <a:p>
            <a:r>
              <a:rPr lang="en-US" sz="2400" dirty="0"/>
              <a:t>Abnormally prolonged QRS duration</a:t>
            </a:r>
          </a:p>
          <a:p>
            <a:pPr lvl="1"/>
            <a:r>
              <a:rPr lang="en-US" sz="2000" dirty="0"/>
              <a:t>RBBB</a:t>
            </a:r>
          </a:p>
          <a:p>
            <a:pPr lvl="1"/>
            <a:r>
              <a:rPr lang="en-US" sz="2000" dirty="0"/>
              <a:t>LBBB</a:t>
            </a:r>
          </a:p>
          <a:p>
            <a:pPr lvl="1"/>
            <a:r>
              <a:rPr lang="en-US" sz="2000" dirty="0"/>
              <a:t>Pre-</a:t>
            </a:r>
            <a:r>
              <a:rPr lang="en-US" sz="2000" dirty="0" err="1"/>
              <a:t>excitiation</a:t>
            </a:r>
            <a:endParaRPr lang="en-US" sz="2000" dirty="0"/>
          </a:p>
          <a:p>
            <a:pPr lvl="1"/>
            <a:r>
              <a:rPr lang="en-US" sz="2000" i="1" dirty="0"/>
              <a:t>Pacemakers-look for pacing spike</a:t>
            </a:r>
          </a:p>
          <a:p>
            <a:r>
              <a:rPr lang="en-US" sz="2400" b="1" dirty="0">
                <a:solidFill>
                  <a:srgbClr val="FFFF00"/>
                </a:solidFill>
              </a:rPr>
              <a:t>CANNOT diagnose hypertrophy if a BBB is present</a:t>
            </a: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Rectangle 2"/>
          <p:cNvSpPr>
            <a:spLocks noGrp="1" noChangeArrowheads="1"/>
          </p:cNvSpPr>
          <p:nvPr>
            <p:ph type="title"/>
          </p:nvPr>
        </p:nvSpPr>
        <p:spPr/>
        <p:txBody>
          <a:bodyPr/>
          <a:lstStyle/>
          <a:p>
            <a:r>
              <a:rPr lang="en-US"/>
              <a:t>RBBB</a:t>
            </a:r>
          </a:p>
        </p:txBody>
      </p:sp>
      <p:sp>
        <p:nvSpPr>
          <p:cNvPr id="116739" name="Rectangle 3"/>
          <p:cNvSpPr>
            <a:spLocks noGrp="1" noChangeArrowheads="1"/>
          </p:cNvSpPr>
          <p:nvPr>
            <p:ph idx="1"/>
          </p:nvPr>
        </p:nvSpPr>
        <p:spPr/>
        <p:txBody>
          <a:bodyPr/>
          <a:lstStyle/>
          <a:p>
            <a:pPr>
              <a:lnSpc>
                <a:spcPct val="90000"/>
              </a:lnSpc>
            </a:pPr>
            <a:r>
              <a:rPr lang="en-US" sz="2400"/>
              <a:t>Most common VCD in peds</a:t>
            </a:r>
          </a:p>
          <a:p>
            <a:pPr lvl="1">
              <a:lnSpc>
                <a:spcPct val="90000"/>
              </a:lnSpc>
            </a:pPr>
            <a:r>
              <a:rPr lang="en-US" sz="2000"/>
              <a:t>After open heart surgery</a:t>
            </a:r>
          </a:p>
          <a:p>
            <a:pPr lvl="1">
              <a:lnSpc>
                <a:spcPct val="90000"/>
              </a:lnSpc>
            </a:pPr>
            <a:r>
              <a:rPr lang="en-US" sz="2000"/>
              <a:t>Lesions with RV volume overload (ASD)</a:t>
            </a:r>
          </a:p>
          <a:p>
            <a:pPr lvl="1">
              <a:lnSpc>
                <a:spcPct val="90000"/>
              </a:lnSpc>
            </a:pPr>
            <a:r>
              <a:rPr lang="en-US" sz="2000"/>
              <a:t>CHD such as Ebstein’s anomaly and CoA</a:t>
            </a:r>
          </a:p>
          <a:p>
            <a:pPr lvl="1">
              <a:lnSpc>
                <a:spcPct val="90000"/>
              </a:lnSpc>
            </a:pPr>
            <a:r>
              <a:rPr lang="en-US" sz="2000" i="1"/>
              <a:t>Cardiomyopathy, myocarditis, CHF, muscle diseases (DMD), Kearns-Sayre syndrome, Brugada syndrome, Arrhythmogenic RV dysplasia, congenital hereditary RBBB (Chro19)</a:t>
            </a: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Rectangle 2"/>
          <p:cNvSpPr>
            <a:spLocks noGrp="1" noChangeArrowheads="1"/>
          </p:cNvSpPr>
          <p:nvPr>
            <p:ph type="title"/>
          </p:nvPr>
        </p:nvSpPr>
        <p:spPr/>
        <p:txBody>
          <a:bodyPr/>
          <a:lstStyle/>
          <a:p>
            <a:r>
              <a:rPr lang="en-US"/>
              <a:t>RBBB Criteria</a:t>
            </a:r>
          </a:p>
        </p:txBody>
      </p:sp>
      <p:sp>
        <p:nvSpPr>
          <p:cNvPr id="117763" name="Rectangle 3"/>
          <p:cNvSpPr>
            <a:spLocks noGrp="1" noChangeArrowheads="1"/>
          </p:cNvSpPr>
          <p:nvPr>
            <p:ph idx="1"/>
          </p:nvPr>
        </p:nvSpPr>
        <p:spPr/>
        <p:txBody>
          <a:bodyPr/>
          <a:lstStyle/>
          <a:p>
            <a:r>
              <a:rPr lang="en-US"/>
              <a:t>Right axis deviation</a:t>
            </a:r>
          </a:p>
          <a:p>
            <a:r>
              <a:rPr lang="en-US"/>
              <a:t>Prolonged QRS for age</a:t>
            </a:r>
          </a:p>
          <a:p>
            <a:r>
              <a:rPr lang="en-US"/>
              <a:t>Terminal slurring of QRS</a:t>
            </a:r>
          </a:p>
          <a:p>
            <a:pPr lvl="1"/>
            <a:r>
              <a:rPr lang="en-US"/>
              <a:t>Wide slurred S in I, V5, V6</a:t>
            </a:r>
          </a:p>
          <a:p>
            <a:pPr lvl="1"/>
            <a:r>
              <a:rPr lang="en-US"/>
              <a:t>Terminal slurred R’ in aVR, V4R, V1, V2</a:t>
            </a:r>
          </a:p>
          <a:p>
            <a:r>
              <a:rPr lang="en-US"/>
              <a:t>ST depression and T wave inversion</a:t>
            </a:r>
          </a:p>
          <a:p>
            <a:pPr lvl="1"/>
            <a:r>
              <a:rPr lang="en-US"/>
              <a:t>(adults)</a:t>
            </a: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2" name="Text Box 2"/>
          <p:cNvSpPr txBox="1">
            <a:spLocks noChangeArrowheads="1"/>
          </p:cNvSpPr>
          <p:nvPr/>
        </p:nvSpPr>
        <p:spPr bwMode="auto">
          <a:xfrm>
            <a:off x="838200" y="5943600"/>
            <a:ext cx="7543800" cy="366713"/>
          </a:xfrm>
          <a:prstGeom prst="rect">
            <a:avLst/>
          </a:prstGeom>
          <a:noFill/>
          <a:ln w="9525">
            <a:noFill/>
            <a:miter lim="800000"/>
            <a:headEnd/>
            <a:tailEnd/>
          </a:ln>
          <a:effectLst/>
        </p:spPr>
        <p:txBody>
          <a:bodyPr>
            <a:spAutoFit/>
          </a:bodyPr>
          <a:lstStyle/>
          <a:p>
            <a:pPr eaLnBrk="1" hangingPunct="1">
              <a:spcBef>
                <a:spcPct val="50000"/>
              </a:spcBef>
            </a:pPr>
            <a:r>
              <a:rPr lang="en-US" dirty="0">
                <a:solidFill>
                  <a:schemeClr val="bg1"/>
                </a:solidFill>
                <a:latin typeface="Arial" charset="0"/>
              </a:rPr>
              <a:t>Figure </a:t>
            </a:r>
            <a:r>
              <a:rPr lang="en-US" dirty="0" smtClean="0">
                <a:solidFill>
                  <a:schemeClr val="bg1"/>
                </a:solidFill>
                <a:latin typeface="Arial" charset="0"/>
              </a:rPr>
              <a:t>8:  </a:t>
            </a:r>
            <a:r>
              <a:rPr lang="en-US" dirty="0">
                <a:solidFill>
                  <a:schemeClr val="bg1"/>
                </a:solidFill>
                <a:latin typeface="Arial" charset="0"/>
              </a:rPr>
              <a:t>13-year-old boy status post repair of ventricular septal defect </a:t>
            </a:r>
          </a:p>
        </p:txBody>
      </p:sp>
      <p:pic>
        <p:nvPicPr>
          <p:cNvPr id="143363" name="Picture 3" descr="fig 066"/>
          <p:cNvPicPr>
            <a:picLocks noGrp="1" noChangeAspect="1" noChangeArrowheads="1"/>
          </p:cNvPicPr>
          <p:nvPr>
            <p:ph idx="1"/>
          </p:nvPr>
        </p:nvPicPr>
        <p:blipFill>
          <a:blip r:embed="rId3"/>
          <a:srcRect/>
          <a:stretch>
            <a:fillRect/>
          </a:stretch>
        </p:blipFill>
        <p:spPr>
          <a:xfrm>
            <a:off x="228600" y="533400"/>
            <a:ext cx="8624257" cy="5029200"/>
          </a:xfrm>
          <a:noFill/>
          <a:ln/>
        </p:spPr>
      </p:pic>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Rectangle 2"/>
          <p:cNvSpPr>
            <a:spLocks noGrp="1" noChangeArrowheads="1"/>
          </p:cNvSpPr>
          <p:nvPr>
            <p:ph type="title"/>
          </p:nvPr>
        </p:nvSpPr>
        <p:spPr/>
        <p:txBody>
          <a:bodyPr/>
          <a:lstStyle/>
          <a:p>
            <a:r>
              <a:rPr lang="en-US"/>
              <a:t>LBBB</a:t>
            </a:r>
          </a:p>
        </p:txBody>
      </p:sp>
      <p:sp>
        <p:nvSpPr>
          <p:cNvPr id="118787" name="Rectangle 3"/>
          <p:cNvSpPr>
            <a:spLocks noGrp="1" noChangeArrowheads="1"/>
          </p:cNvSpPr>
          <p:nvPr>
            <p:ph idx="1"/>
          </p:nvPr>
        </p:nvSpPr>
        <p:spPr/>
        <p:txBody>
          <a:bodyPr/>
          <a:lstStyle/>
          <a:p>
            <a:r>
              <a:rPr lang="en-US"/>
              <a:t>Common in adults due to HTN and ischemia, but rare in kids</a:t>
            </a:r>
          </a:p>
          <a:p>
            <a:r>
              <a:rPr lang="en-US"/>
              <a:t>Usually result of</a:t>
            </a:r>
          </a:p>
          <a:p>
            <a:pPr lvl="1"/>
            <a:r>
              <a:rPr lang="en-US"/>
              <a:t>Surgery-Ao valve replacement, ventriculotomy, septal myomectomy, LVOT procedures</a:t>
            </a:r>
          </a:p>
          <a:p>
            <a:pPr lvl="1"/>
            <a:r>
              <a:rPr lang="en-US"/>
              <a:t>Hypertrophic cardiomyopathy</a:t>
            </a:r>
          </a:p>
          <a:p>
            <a:pPr lvl="1"/>
            <a:r>
              <a:rPr lang="en-US"/>
              <a:t>Myocarditis</a:t>
            </a: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Rectangle 2"/>
          <p:cNvSpPr>
            <a:spLocks noGrp="1" noChangeArrowheads="1"/>
          </p:cNvSpPr>
          <p:nvPr>
            <p:ph type="title"/>
          </p:nvPr>
        </p:nvSpPr>
        <p:spPr/>
        <p:txBody>
          <a:bodyPr/>
          <a:lstStyle/>
          <a:p>
            <a:r>
              <a:rPr lang="en-US"/>
              <a:t>LBBB Criteria</a:t>
            </a:r>
          </a:p>
        </p:txBody>
      </p:sp>
      <p:sp>
        <p:nvSpPr>
          <p:cNvPr id="119811" name="Rectangle 3"/>
          <p:cNvSpPr>
            <a:spLocks noGrp="1" noChangeArrowheads="1"/>
          </p:cNvSpPr>
          <p:nvPr>
            <p:ph idx="1"/>
          </p:nvPr>
        </p:nvSpPr>
        <p:spPr/>
        <p:txBody>
          <a:bodyPr/>
          <a:lstStyle/>
          <a:p>
            <a:pPr>
              <a:lnSpc>
                <a:spcPct val="90000"/>
              </a:lnSpc>
            </a:pPr>
            <a:r>
              <a:rPr lang="en-US" sz="2800"/>
              <a:t>Left axis deviation</a:t>
            </a:r>
          </a:p>
          <a:p>
            <a:pPr>
              <a:lnSpc>
                <a:spcPct val="90000"/>
              </a:lnSpc>
            </a:pPr>
            <a:r>
              <a:rPr lang="en-US" sz="2800"/>
              <a:t>Prolonged QRS for age</a:t>
            </a:r>
          </a:p>
          <a:p>
            <a:pPr>
              <a:lnSpc>
                <a:spcPct val="90000"/>
              </a:lnSpc>
            </a:pPr>
            <a:r>
              <a:rPr lang="en-US" sz="2800"/>
              <a:t>Loss of Q in V5 and V6</a:t>
            </a:r>
          </a:p>
          <a:p>
            <a:pPr>
              <a:lnSpc>
                <a:spcPct val="90000"/>
              </a:lnSpc>
            </a:pPr>
            <a:r>
              <a:rPr lang="en-US" sz="2800"/>
              <a:t>QS pattern in V1</a:t>
            </a:r>
          </a:p>
          <a:p>
            <a:pPr>
              <a:lnSpc>
                <a:spcPct val="90000"/>
              </a:lnSpc>
            </a:pPr>
            <a:r>
              <a:rPr lang="en-US" sz="2800"/>
              <a:t>Slurred QRS</a:t>
            </a:r>
          </a:p>
          <a:p>
            <a:pPr lvl="1">
              <a:lnSpc>
                <a:spcPct val="90000"/>
              </a:lnSpc>
            </a:pPr>
            <a:r>
              <a:rPr lang="en-US" sz="2400"/>
              <a:t>Slurred, wide R in I aVL, V5, V6</a:t>
            </a:r>
          </a:p>
          <a:p>
            <a:pPr lvl="1">
              <a:lnSpc>
                <a:spcPct val="90000"/>
              </a:lnSpc>
            </a:pPr>
            <a:r>
              <a:rPr lang="en-US" sz="2400"/>
              <a:t>Wide s in V1, V2</a:t>
            </a:r>
          </a:p>
          <a:p>
            <a:pPr>
              <a:lnSpc>
                <a:spcPct val="90000"/>
              </a:lnSpc>
            </a:pPr>
            <a:r>
              <a:rPr lang="en-US" sz="2800"/>
              <a:t>ST depression and T wave inversion in V4-V6</a:t>
            </a:r>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10" name="Text Box 2"/>
          <p:cNvSpPr txBox="1">
            <a:spLocks noChangeArrowheads="1"/>
          </p:cNvSpPr>
          <p:nvPr/>
        </p:nvSpPr>
        <p:spPr bwMode="auto">
          <a:xfrm>
            <a:off x="533400" y="5791200"/>
            <a:ext cx="7924800" cy="369332"/>
          </a:xfrm>
          <a:prstGeom prst="rect">
            <a:avLst/>
          </a:prstGeom>
          <a:noFill/>
          <a:ln w="9525">
            <a:noFill/>
            <a:miter lim="800000"/>
            <a:headEnd/>
            <a:tailEnd/>
          </a:ln>
          <a:effectLst/>
        </p:spPr>
        <p:txBody>
          <a:bodyPr wrap="square">
            <a:spAutoFit/>
          </a:bodyPr>
          <a:lstStyle/>
          <a:p>
            <a:pPr eaLnBrk="1" hangingPunct="1">
              <a:spcBef>
                <a:spcPct val="50000"/>
              </a:spcBef>
            </a:pPr>
            <a:r>
              <a:rPr lang="en-US" dirty="0">
                <a:solidFill>
                  <a:schemeClr val="bg1"/>
                </a:solidFill>
                <a:latin typeface="Arial" charset="0"/>
              </a:rPr>
              <a:t>Figure </a:t>
            </a:r>
            <a:r>
              <a:rPr lang="en-US" dirty="0" smtClean="0">
                <a:solidFill>
                  <a:schemeClr val="bg1"/>
                </a:solidFill>
                <a:latin typeface="Arial" charset="0"/>
              </a:rPr>
              <a:t>9:  </a:t>
            </a:r>
            <a:r>
              <a:rPr lang="en-US" dirty="0">
                <a:solidFill>
                  <a:schemeClr val="bg1"/>
                </a:solidFill>
                <a:latin typeface="Arial" charset="0"/>
              </a:rPr>
              <a:t>13-year-old boy with </a:t>
            </a:r>
            <a:r>
              <a:rPr lang="en-US" dirty="0" smtClean="0">
                <a:solidFill>
                  <a:schemeClr val="bg1"/>
                </a:solidFill>
                <a:latin typeface="Arial" charset="0"/>
              </a:rPr>
              <a:t>family history hypertrophic </a:t>
            </a:r>
            <a:r>
              <a:rPr lang="en-US" dirty="0">
                <a:solidFill>
                  <a:schemeClr val="bg1"/>
                </a:solidFill>
                <a:latin typeface="Arial" charset="0"/>
              </a:rPr>
              <a:t>cardiomyopathy </a:t>
            </a:r>
          </a:p>
        </p:txBody>
      </p:sp>
      <p:pic>
        <p:nvPicPr>
          <p:cNvPr id="145411" name="Picture 3" descr="fig 067"/>
          <p:cNvPicPr>
            <a:picLocks noGrp="1" noChangeAspect="1" noChangeArrowheads="1"/>
          </p:cNvPicPr>
          <p:nvPr>
            <p:ph idx="1"/>
          </p:nvPr>
        </p:nvPicPr>
        <p:blipFill>
          <a:blip r:embed="rId3"/>
          <a:srcRect/>
          <a:stretch>
            <a:fillRect/>
          </a:stretch>
        </p:blipFill>
        <p:spPr>
          <a:xfrm>
            <a:off x="228600" y="457200"/>
            <a:ext cx="8631313" cy="5029200"/>
          </a:xfrm>
          <a:noFill/>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ugust 08 455.jpg"/>
          <p:cNvPicPr>
            <a:picLocks noChangeAspect="1"/>
          </p:cNvPicPr>
          <p:nvPr/>
        </p:nvPicPr>
        <p:blipFill>
          <a:blip r:embed="rId2"/>
          <a:stretch>
            <a:fillRect/>
          </a:stretch>
        </p:blipFill>
        <p:spPr>
          <a:xfrm>
            <a:off x="0" y="0"/>
            <a:ext cx="9144000" cy="6858000"/>
          </a:xfrm>
          <a:prstGeom prst="rect">
            <a:avLst/>
          </a:prstGeom>
        </p:spPr>
      </p:pic>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4" name="Rectangle 4"/>
          <p:cNvSpPr>
            <a:spLocks noGrp="1" noChangeArrowheads="1"/>
          </p:cNvSpPr>
          <p:nvPr>
            <p:ph type="title"/>
          </p:nvPr>
        </p:nvSpPr>
        <p:spPr>
          <a:xfrm>
            <a:off x="457200" y="274638"/>
            <a:ext cx="8229600" cy="944562"/>
          </a:xfrm>
        </p:spPr>
        <p:txBody>
          <a:bodyPr/>
          <a:lstStyle/>
          <a:p>
            <a:r>
              <a:rPr lang="en-US" sz="4000" dirty="0" smtClean="0"/>
              <a:t>Is </a:t>
            </a:r>
            <a:r>
              <a:rPr lang="en-US" sz="4000" dirty="0"/>
              <a:t>it a VCD or Hypertrophy?</a:t>
            </a:r>
          </a:p>
        </p:txBody>
      </p:sp>
      <p:pic>
        <p:nvPicPr>
          <p:cNvPr id="128006" name="Picture 6" descr="f4-u1"/>
          <p:cNvPicPr>
            <a:picLocks noGrp="1" noChangeAspect="1" noChangeArrowheads="1"/>
          </p:cNvPicPr>
          <p:nvPr>
            <p:ph idx="1"/>
          </p:nvPr>
        </p:nvPicPr>
        <p:blipFill>
          <a:blip r:embed="rId2"/>
          <a:srcRect/>
          <a:stretch>
            <a:fillRect/>
          </a:stretch>
        </p:blipFill>
        <p:spPr>
          <a:xfrm>
            <a:off x="990600" y="2133600"/>
            <a:ext cx="7772400" cy="3614738"/>
          </a:xfrm>
          <a:noFill/>
          <a:ln/>
        </p:spPr>
      </p:pic>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Rectangle 2"/>
          <p:cNvSpPr>
            <a:spLocks noGrp="1" noChangeArrowheads="1"/>
          </p:cNvSpPr>
          <p:nvPr>
            <p:ph type="title"/>
          </p:nvPr>
        </p:nvSpPr>
        <p:spPr/>
        <p:txBody>
          <a:bodyPr/>
          <a:lstStyle/>
          <a:p>
            <a:r>
              <a:rPr lang="en-US"/>
              <a:t>Pre-excitation</a:t>
            </a:r>
          </a:p>
        </p:txBody>
      </p:sp>
      <p:sp>
        <p:nvSpPr>
          <p:cNvPr id="124931" name="Rectangle 3"/>
          <p:cNvSpPr>
            <a:spLocks noGrp="1" noChangeArrowheads="1"/>
          </p:cNvSpPr>
          <p:nvPr>
            <p:ph idx="1"/>
          </p:nvPr>
        </p:nvSpPr>
        <p:spPr/>
        <p:txBody>
          <a:bodyPr/>
          <a:lstStyle/>
          <a:p>
            <a:r>
              <a:rPr lang="en-US" sz="2800"/>
              <a:t>Accelerated AV conduction to one ventricle via an accessory pathway</a:t>
            </a:r>
          </a:p>
          <a:p>
            <a:r>
              <a:rPr lang="en-US" sz="2800"/>
              <a:t>Classic examples</a:t>
            </a:r>
          </a:p>
          <a:p>
            <a:pPr lvl="1"/>
            <a:r>
              <a:rPr lang="en-US" sz="2400"/>
              <a:t>Wolff Parkinson White</a:t>
            </a:r>
          </a:p>
          <a:p>
            <a:pPr lvl="1"/>
            <a:r>
              <a:rPr lang="en-US" sz="2400" i="1"/>
              <a:t>Lown Ganong Levine syndrome</a:t>
            </a:r>
          </a:p>
          <a:p>
            <a:pPr lvl="2"/>
            <a:r>
              <a:rPr lang="en-US" sz="2000" i="1"/>
              <a:t>Short PR, normal QRS</a:t>
            </a:r>
          </a:p>
          <a:p>
            <a:pPr lvl="1"/>
            <a:r>
              <a:rPr lang="en-US" sz="2400" i="1"/>
              <a:t>Anomalous nodoventricular connections</a:t>
            </a:r>
          </a:p>
          <a:p>
            <a:pPr lvl="2"/>
            <a:r>
              <a:rPr lang="en-US" sz="2000" i="1"/>
              <a:t>Mahaim fibers</a:t>
            </a:r>
          </a:p>
          <a:p>
            <a:pPr lvl="2"/>
            <a:r>
              <a:rPr lang="en-US" sz="2000" i="1"/>
              <a:t>Normal PR, long QRS with delta wave</a:t>
            </a:r>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Rectangle 2"/>
          <p:cNvSpPr>
            <a:spLocks noGrp="1" noChangeArrowheads="1"/>
          </p:cNvSpPr>
          <p:nvPr>
            <p:ph type="title"/>
          </p:nvPr>
        </p:nvSpPr>
        <p:spPr/>
        <p:txBody>
          <a:bodyPr/>
          <a:lstStyle/>
          <a:p>
            <a:r>
              <a:rPr lang="en-US"/>
              <a:t>WPW</a:t>
            </a:r>
          </a:p>
        </p:txBody>
      </p:sp>
      <p:sp>
        <p:nvSpPr>
          <p:cNvPr id="137219" name="Rectangle 3"/>
          <p:cNvSpPr>
            <a:spLocks noGrp="1" noChangeArrowheads="1"/>
          </p:cNvSpPr>
          <p:nvPr>
            <p:ph idx="1"/>
          </p:nvPr>
        </p:nvSpPr>
        <p:spPr/>
        <p:txBody>
          <a:bodyPr/>
          <a:lstStyle/>
          <a:p>
            <a:r>
              <a:rPr lang="en-US"/>
              <a:t>Kent bundle conducts faster than the AV node (normal conduction delay)</a:t>
            </a:r>
          </a:p>
          <a:p>
            <a:r>
              <a:rPr lang="en-US"/>
              <a:t>Ventricle depolarizes, but at a slower rate than His-Purkinje system</a:t>
            </a:r>
          </a:p>
          <a:p>
            <a:pPr lvl="1"/>
            <a:r>
              <a:rPr lang="en-US"/>
              <a:t>Delta wave</a:t>
            </a:r>
          </a:p>
          <a:p>
            <a:r>
              <a:rPr lang="en-US"/>
              <a:t>If AV node impulse conducts, the QRS becomes characteristic of WPW</a:t>
            </a:r>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0" name="Rectangle 2"/>
          <p:cNvSpPr>
            <a:spLocks noGrp="1" noChangeArrowheads="1"/>
          </p:cNvSpPr>
          <p:nvPr>
            <p:ph type="title"/>
          </p:nvPr>
        </p:nvSpPr>
        <p:spPr/>
        <p:txBody>
          <a:bodyPr/>
          <a:lstStyle/>
          <a:p>
            <a:r>
              <a:rPr lang="en-US"/>
              <a:t>WPW Criteria</a:t>
            </a:r>
          </a:p>
        </p:txBody>
      </p:sp>
      <p:sp>
        <p:nvSpPr>
          <p:cNvPr id="140291" name="Rectangle 3"/>
          <p:cNvSpPr>
            <a:spLocks noGrp="1" noChangeArrowheads="1"/>
          </p:cNvSpPr>
          <p:nvPr>
            <p:ph idx="1"/>
          </p:nvPr>
        </p:nvSpPr>
        <p:spPr/>
        <p:txBody>
          <a:bodyPr/>
          <a:lstStyle/>
          <a:p>
            <a:r>
              <a:rPr lang="en-US"/>
              <a:t>Short PR interval </a:t>
            </a:r>
            <a:r>
              <a:rPr lang="en-US" i="1"/>
              <a:t>for age</a:t>
            </a:r>
          </a:p>
          <a:p>
            <a:r>
              <a:rPr lang="en-US"/>
              <a:t>Delta wave</a:t>
            </a:r>
          </a:p>
          <a:p>
            <a:r>
              <a:rPr lang="en-US"/>
              <a:t>Wide QRS </a:t>
            </a:r>
            <a:r>
              <a:rPr lang="en-US" i="1"/>
              <a:t>for age</a:t>
            </a:r>
          </a:p>
          <a:p>
            <a:r>
              <a:rPr lang="en-US"/>
              <a:t>Don’t worry about delta wave polarity or type A or B, let Electrophysiologist figure it out</a:t>
            </a:r>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4" name="Text Box 2"/>
          <p:cNvSpPr txBox="1">
            <a:spLocks noChangeArrowheads="1"/>
          </p:cNvSpPr>
          <p:nvPr/>
        </p:nvSpPr>
        <p:spPr bwMode="auto">
          <a:xfrm>
            <a:off x="914400" y="5715000"/>
            <a:ext cx="7467600" cy="923330"/>
          </a:xfrm>
          <a:prstGeom prst="rect">
            <a:avLst/>
          </a:prstGeom>
          <a:noFill/>
          <a:ln w="9525">
            <a:noFill/>
            <a:miter lim="800000"/>
            <a:headEnd/>
            <a:tailEnd/>
          </a:ln>
          <a:effectLst/>
        </p:spPr>
        <p:txBody>
          <a:bodyPr wrap="square">
            <a:spAutoFit/>
          </a:bodyPr>
          <a:lstStyle/>
          <a:p>
            <a:pPr eaLnBrk="1" hangingPunct="1">
              <a:spcBef>
                <a:spcPct val="50000"/>
              </a:spcBef>
            </a:pPr>
            <a:r>
              <a:rPr lang="en-US" dirty="0">
                <a:solidFill>
                  <a:schemeClr val="bg1"/>
                </a:solidFill>
                <a:latin typeface="Arial" charset="0"/>
              </a:rPr>
              <a:t>Figure </a:t>
            </a:r>
            <a:r>
              <a:rPr lang="en-US" dirty="0" smtClean="0">
                <a:solidFill>
                  <a:schemeClr val="bg1"/>
                </a:solidFill>
                <a:latin typeface="Arial" charset="0"/>
              </a:rPr>
              <a:t>10:  </a:t>
            </a:r>
            <a:r>
              <a:rPr lang="en-US" dirty="0">
                <a:solidFill>
                  <a:schemeClr val="bg1"/>
                </a:solidFill>
                <a:latin typeface="Arial" charset="0"/>
              </a:rPr>
              <a:t>12-year-old boy with syncope during a baseball </a:t>
            </a:r>
            <a:r>
              <a:rPr lang="en-US" dirty="0" smtClean="0">
                <a:solidFill>
                  <a:schemeClr val="bg1"/>
                </a:solidFill>
                <a:latin typeface="Arial" charset="0"/>
              </a:rPr>
              <a:t>game, you see him in the office 2 days after ER discharge; EKG is “normal” per ER read.  You don’t have a copy, so you get one in your office…</a:t>
            </a:r>
            <a:endParaRPr lang="en-US" dirty="0">
              <a:solidFill>
                <a:schemeClr val="bg1"/>
              </a:solidFill>
              <a:latin typeface="Arial" charset="0"/>
            </a:endParaRPr>
          </a:p>
        </p:txBody>
      </p:sp>
      <p:pic>
        <p:nvPicPr>
          <p:cNvPr id="146435" name="Picture 3" descr="fig 076"/>
          <p:cNvPicPr>
            <a:picLocks noGrp="1" noChangeAspect="1" noChangeArrowheads="1"/>
          </p:cNvPicPr>
          <p:nvPr>
            <p:ph idx="1"/>
          </p:nvPr>
        </p:nvPicPr>
        <p:blipFill>
          <a:blip r:embed="rId3"/>
          <a:srcRect/>
          <a:stretch>
            <a:fillRect/>
          </a:stretch>
        </p:blipFill>
        <p:spPr>
          <a:xfrm>
            <a:off x="228600" y="228600"/>
            <a:ext cx="8737021" cy="5105400"/>
          </a:xfrm>
          <a:noFill/>
          <a:ln/>
        </p:spPr>
      </p:pic>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4" name="Rectangle 2"/>
          <p:cNvSpPr>
            <a:spLocks noGrp="1" noChangeArrowheads="1"/>
          </p:cNvSpPr>
          <p:nvPr>
            <p:ph type="title"/>
          </p:nvPr>
        </p:nvSpPr>
        <p:spPr/>
        <p:txBody>
          <a:bodyPr/>
          <a:lstStyle/>
          <a:p>
            <a:r>
              <a:rPr lang="en-US"/>
              <a:t>What’s the big deal about WPW?</a:t>
            </a:r>
          </a:p>
        </p:txBody>
      </p:sp>
      <p:sp>
        <p:nvSpPr>
          <p:cNvPr id="141315" name="Rectangle 3"/>
          <p:cNvSpPr>
            <a:spLocks noGrp="1" noChangeArrowheads="1"/>
          </p:cNvSpPr>
          <p:nvPr>
            <p:ph idx="1"/>
          </p:nvPr>
        </p:nvSpPr>
        <p:spPr/>
        <p:txBody>
          <a:bodyPr/>
          <a:lstStyle/>
          <a:p>
            <a:r>
              <a:rPr lang="en-US" sz="2800"/>
              <a:t>Prone to attacks of SVT</a:t>
            </a:r>
          </a:p>
          <a:p>
            <a:pPr lvl="1"/>
            <a:r>
              <a:rPr lang="en-US" sz="2400"/>
              <a:t>Tachycardia masks the delta wave because of a re-entrant pathway</a:t>
            </a:r>
          </a:p>
          <a:p>
            <a:r>
              <a:rPr lang="en-US" sz="2800"/>
              <a:t>Pre-excitation can mimic ventricular hypertrophies and BBB; you then make the wrong diagnosis</a:t>
            </a:r>
          </a:p>
          <a:p>
            <a:r>
              <a:rPr lang="en-US" sz="2800"/>
              <a:t>Can be associated with congenital heart disease</a:t>
            </a:r>
          </a:p>
          <a:p>
            <a:pPr lvl="1"/>
            <a:r>
              <a:rPr lang="en-US" sz="2400"/>
              <a:t>Ebstein’s anomaly, glycogen storage dz</a:t>
            </a:r>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Summary</a:t>
            </a:r>
            <a:endParaRPr lang="en-US" dirty="0"/>
          </a:p>
        </p:txBody>
      </p:sp>
      <p:sp>
        <p:nvSpPr>
          <p:cNvPr id="3" name="Content Placeholder 2"/>
          <p:cNvSpPr>
            <a:spLocks noGrp="1"/>
          </p:cNvSpPr>
          <p:nvPr>
            <p:ph idx="1"/>
          </p:nvPr>
        </p:nvSpPr>
        <p:spPr/>
        <p:txBody>
          <a:bodyPr/>
          <a:lstStyle/>
          <a:p>
            <a:r>
              <a:rPr lang="en-US" dirty="0" smtClean="0"/>
              <a:t>Have a system and a reliable peripheral brain</a:t>
            </a:r>
          </a:p>
          <a:p>
            <a:r>
              <a:rPr lang="en-US" dirty="0" smtClean="0"/>
              <a:t>Understand age appropriate normal from abnormal</a:t>
            </a:r>
          </a:p>
          <a:p>
            <a:r>
              <a:rPr lang="en-US" dirty="0" smtClean="0"/>
              <a:t>Never interpret the EKG in isolation</a:t>
            </a:r>
            <a:endParaRPr lang="en-US" dirty="0"/>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Rectangle 2"/>
          <p:cNvSpPr>
            <a:spLocks noGrp="1" noChangeArrowheads="1"/>
          </p:cNvSpPr>
          <p:nvPr>
            <p:ph type="title"/>
          </p:nvPr>
        </p:nvSpPr>
        <p:spPr/>
        <p:txBody>
          <a:bodyPr/>
          <a:lstStyle/>
          <a:p>
            <a:r>
              <a:rPr lang="en-US"/>
              <a:t>References</a:t>
            </a:r>
          </a:p>
        </p:txBody>
      </p:sp>
      <p:sp>
        <p:nvSpPr>
          <p:cNvPr id="123907" name="Rectangle 3"/>
          <p:cNvSpPr>
            <a:spLocks noGrp="1" noChangeArrowheads="1"/>
          </p:cNvSpPr>
          <p:nvPr>
            <p:ph idx="1"/>
          </p:nvPr>
        </p:nvSpPr>
        <p:spPr/>
        <p:txBody>
          <a:bodyPr/>
          <a:lstStyle/>
          <a:p>
            <a:r>
              <a:rPr lang="en-US" sz="1600"/>
              <a:t>Park MK.  2003.  Pediatric Cardiology Handbook, 3</a:t>
            </a:r>
            <a:r>
              <a:rPr lang="en-US" sz="1600" baseline="30000"/>
              <a:t>rd</a:t>
            </a:r>
            <a:r>
              <a:rPr lang="en-US" sz="1600"/>
              <a:t> edition, Mosby, Philadelphia.</a:t>
            </a:r>
          </a:p>
          <a:p>
            <a:r>
              <a:rPr lang="en-US" sz="1600"/>
              <a:t>Park MK.  2008.  Pediatric Cardiology for Practitioners, 5</a:t>
            </a:r>
            <a:r>
              <a:rPr lang="en-US" sz="1600" baseline="30000"/>
              <a:t>th</a:t>
            </a:r>
            <a:r>
              <a:rPr lang="en-US" sz="1600"/>
              <a:t> edition, Mosby Elsevier, Philadelphia.</a:t>
            </a:r>
          </a:p>
          <a:p>
            <a:r>
              <a:rPr lang="en-US" sz="1600"/>
              <a:t>Park MK. and Guntherroth WG.  2006.  How to Read Pediatric ECGs, 4</a:t>
            </a:r>
            <a:r>
              <a:rPr lang="en-US" sz="1600" baseline="30000"/>
              <a:t>th</a:t>
            </a:r>
            <a:r>
              <a:rPr lang="en-US" sz="1600"/>
              <a:t> edition, Mosby Elsevier, Philadelphia.</a:t>
            </a:r>
          </a:p>
          <a:p>
            <a:r>
              <a:rPr lang="en-US" sz="1600"/>
              <a:t>Deal BJ, Johnsrude CL, Buck SH.  2004.  Pediatric ECG Interpretation An Illustrative Guide, Futura Blackwell</a:t>
            </a:r>
          </a:p>
          <a:p>
            <a:r>
              <a:rPr lang="en-US" sz="1600"/>
              <a:t>Goldberger AL.  2006.  Clinical Electrocardiography, a Simplified Approach, 7</a:t>
            </a:r>
            <a:r>
              <a:rPr lang="en-US" sz="1600" baseline="30000"/>
              <a:t>th</a:t>
            </a:r>
            <a:r>
              <a:rPr lang="en-US" sz="1600"/>
              <a:t> edition, Mosby Elsevier, Philadelphia.</a:t>
            </a:r>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Text Box 2"/>
          <p:cNvSpPr txBox="1">
            <a:spLocks noChangeArrowheads="1"/>
          </p:cNvSpPr>
          <p:nvPr/>
        </p:nvSpPr>
        <p:spPr bwMode="auto">
          <a:xfrm>
            <a:off x="1600200" y="5486400"/>
            <a:ext cx="5867400" cy="923330"/>
          </a:xfrm>
          <a:prstGeom prst="rect">
            <a:avLst/>
          </a:prstGeom>
          <a:noFill/>
          <a:ln w="9525">
            <a:noFill/>
            <a:miter lim="800000"/>
            <a:headEnd/>
            <a:tailEnd/>
          </a:ln>
          <a:effectLst/>
        </p:spPr>
        <p:txBody>
          <a:bodyPr wrap="square">
            <a:spAutoFit/>
          </a:bodyPr>
          <a:lstStyle/>
          <a:p>
            <a:pPr eaLnBrk="1" hangingPunct="1">
              <a:spcBef>
                <a:spcPct val="50000"/>
              </a:spcBef>
            </a:pPr>
            <a:r>
              <a:rPr lang="en-US" dirty="0">
                <a:solidFill>
                  <a:schemeClr val="bg1"/>
                </a:solidFill>
                <a:latin typeface="Arial" charset="0"/>
              </a:rPr>
              <a:t>Figure </a:t>
            </a:r>
            <a:r>
              <a:rPr lang="en-US" dirty="0" smtClean="0">
                <a:solidFill>
                  <a:schemeClr val="bg1"/>
                </a:solidFill>
                <a:latin typeface="Arial" charset="0"/>
              </a:rPr>
              <a:t>11:  1-day-old infant, PCP got EKG because he heard a murmur at 2 </a:t>
            </a:r>
            <a:r>
              <a:rPr lang="en-US" dirty="0" err="1" smtClean="0">
                <a:solidFill>
                  <a:schemeClr val="bg1"/>
                </a:solidFill>
                <a:latin typeface="Arial" charset="0"/>
              </a:rPr>
              <a:t>hol</a:t>
            </a:r>
            <a:r>
              <a:rPr lang="en-US" dirty="0" smtClean="0">
                <a:solidFill>
                  <a:schemeClr val="bg1"/>
                </a:solidFill>
                <a:latin typeface="Arial" charset="0"/>
              </a:rPr>
              <a:t>; feeding well, no cyanosis, no tachypnea</a:t>
            </a:r>
            <a:endParaRPr lang="en-US" dirty="0">
              <a:solidFill>
                <a:schemeClr val="bg1"/>
              </a:solidFill>
              <a:latin typeface="Arial" charset="0"/>
            </a:endParaRPr>
          </a:p>
        </p:txBody>
      </p:sp>
      <p:pic>
        <p:nvPicPr>
          <p:cNvPr id="93187" name="Picture 3" descr="fig 001"/>
          <p:cNvPicPr>
            <a:picLocks noChangeAspect="1" noChangeArrowheads="1"/>
          </p:cNvPicPr>
          <p:nvPr/>
        </p:nvPicPr>
        <p:blipFill>
          <a:blip r:embed="rId3"/>
          <a:srcRect/>
          <a:stretch>
            <a:fillRect/>
          </a:stretch>
        </p:blipFill>
        <p:spPr bwMode="auto">
          <a:xfrm>
            <a:off x="152400" y="381000"/>
            <a:ext cx="8648700" cy="5049838"/>
          </a:xfrm>
          <a:prstGeom prst="rect">
            <a:avLst/>
          </a:prstGeom>
          <a:noFill/>
        </p:spPr>
      </p:pic>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Text Box 2"/>
          <p:cNvSpPr txBox="1">
            <a:spLocks noChangeArrowheads="1"/>
          </p:cNvSpPr>
          <p:nvPr/>
        </p:nvSpPr>
        <p:spPr bwMode="auto">
          <a:xfrm>
            <a:off x="1524000" y="5867400"/>
            <a:ext cx="6705600" cy="369332"/>
          </a:xfrm>
          <a:prstGeom prst="rect">
            <a:avLst/>
          </a:prstGeom>
          <a:noFill/>
          <a:ln w="9525">
            <a:noFill/>
            <a:miter lim="800000"/>
            <a:headEnd/>
            <a:tailEnd/>
          </a:ln>
          <a:effectLst/>
        </p:spPr>
        <p:txBody>
          <a:bodyPr wrap="square">
            <a:spAutoFit/>
          </a:bodyPr>
          <a:lstStyle/>
          <a:p>
            <a:pPr eaLnBrk="1" hangingPunct="1">
              <a:spcBef>
                <a:spcPct val="50000"/>
              </a:spcBef>
            </a:pPr>
            <a:r>
              <a:rPr lang="en-US" dirty="0">
                <a:solidFill>
                  <a:schemeClr val="bg1"/>
                </a:solidFill>
                <a:latin typeface="Arial" charset="0"/>
              </a:rPr>
              <a:t>Figure </a:t>
            </a:r>
            <a:r>
              <a:rPr lang="en-US" dirty="0" smtClean="0">
                <a:solidFill>
                  <a:schemeClr val="bg1"/>
                </a:solidFill>
                <a:latin typeface="Arial" charset="0"/>
              </a:rPr>
              <a:t>12:</a:t>
            </a:r>
            <a:r>
              <a:rPr lang="en-US" dirty="0">
                <a:solidFill>
                  <a:schemeClr val="bg1"/>
                </a:solidFill>
                <a:latin typeface="Arial" charset="0"/>
              </a:rPr>
              <a:t> </a:t>
            </a:r>
            <a:r>
              <a:rPr lang="en-US" dirty="0" smtClean="0">
                <a:solidFill>
                  <a:schemeClr val="bg1"/>
                </a:solidFill>
                <a:latin typeface="Arial" charset="0"/>
              </a:rPr>
              <a:t> 5-month-old female, family history of </a:t>
            </a:r>
            <a:r>
              <a:rPr lang="en-US" dirty="0" err="1" smtClean="0">
                <a:solidFill>
                  <a:schemeClr val="bg1"/>
                </a:solidFill>
                <a:latin typeface="Arial" charset="0"/>
              </a:rPr>
              <a:t>LQTc</a:t>
            </a:r>
            <a:r>
              <a:rPr lang="en-US" dirty="0" smtClean="0">
                <a:solidFill>
                  <a:schemeClr val="bg1"/>
                </a:solidFill>
                <a:latin typeface="Arial" charset="0"/>
              </a:rPr>
              <a:t> syndrome </a:t>
            </a:r>
            <a:endParaRPr lang="en-US" dirty="0">
              <a:solidFill>
                <a:schemeClr val="bg1"/>
              </a:solidFill>
              <a:latin typeface="Arial" charset="0"/>
            </a:endParaRPr>
          </a:p>
        </p:txBody>
      </p:sp>
      <p:pic>
        <p:nvPicPr>
          <p:cNvPr id="94211" name="Picture 3" descr="fig 003"/>
          <p:cNvPicPr>
            <a:picLocks noGrp="1" noChangeAspect="1" noChangeArrowheads="1"/>
          </p:cNvPicPr>
          <p:nvPr>
            <p:ph/>
          </p:nvPr>
        </p:nvPicPr>
        <p:blipFill>
          <a:blip r:embed="rId3"/>
          <a:stretch>
            <a:fillRect/>
          </a:stretch>
        </p:blipFill>
        <p:spPr>
          <a:xfrm>
            <a:off x="228599" y="228600"/>
            <a:ext cx="8634395" cy="5105400"/>
          </a:xfrm>
          <a:noFill/>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perfect team2.jpg"/>
          <p:cNvPicPr>
            <a:picLocks noChangeAspect="1"/>
          </p:cNvPicPr>
          <p:nvPr/>
        </p:nvPicPr>
        <p:blipFill>
          <a:blip r:embed="rId2" cstate="print"/>
          <a:stretch>
            <a:fillRect/>
          </a:stretch>
        </p:blipFill>
        <p:spPr>
          <a:xfrm>
            <a:off x="1371600" y="1600200"/>
            <a:ext cx="6397752" cy="4581144"/>
          </a:xfrm>
          <a:prstGeom prst="rect">
            <a:avLst/>
          </a:prstGeom>
        </p:spPr>
      </p:pic>
      <p:sp>
        <p:nvSpPr>
          <p:cNvPr id="3" name="Title 2"/>
          <p:cNvSpPr>
            <a:spLocks noGrp="1"/>
          </p:cNvSpPr>
          <p:nvPr>
            <p:ph type="title"/>
          </p:nvPr>
        </p:nvSpPr>
        <p:spPr/>
        <p:txBody>
          <a:bodyPr/>
          <a:lstStyle/>
          <a:p>
            <a:r>
              <a:rPr lang="en-US" dirty="0" smtClean="0"/>
              <a:t>Charlie and Snoopy</a:t>
            </a:r>
            <a:endParaRPr lang="en-US" dirty="0"/>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Text Box 2"/>
          <p:cNvSpPr txBox="1">
            <a:spLocks noChangeArrowheads="1"/>
          </p:cNvSpPr>
          <p:nvPr/>
        </p:nvSpPr>
        <p:spPr bwMode="auto">
          <a:xfrm>
            <a:off x="1219200" y="5867400"/>
            <a:ext cx="7010400" cy="646331"/>
          </a:xfrm>
          <a:prstGeom prst="rect">
            <a:avLst/>
          </a:prstGeom>
          <a:noFill/>
          <a:ln w="9525">
            <a:noFill/>
            <a:miter lim="800000"/>
            <a:headEnd/>
            <a:tailEnd/>
          </a:ln>
          <a:effectLst/>
        </p:spPr>
        <p:txBody>
          <a:bodyPr wrap="square">
            <a:spAutoFit/>
          </a:bodyPr>
          <a:lstStyle/>
          <a:p>
            <a:pPr eaLnBrk="1" hangingPunct="1">
              <a:spcBef>
                <a:spcPct val="50000"/>
              </a:spcBef>
            </a:pPr>
            <a:r>
              <a:rPr lang="en-US" dirty="0">
                <a:solidFill>
                  <a:schemeClr val="bg1"/>
                </a:solidFill>
                <a:latin typeface="Arial" charset="0"/>
              </a:rPr>
              <a:t>Figure </a:t>
            </a:r>
            <a:r>
              <a:rPr lang="en-US" dirty="0" smtClean="0">
                <a:solidFill>
                  <a:schemeClr val="bg1"/>
                </a:solidFill>
                <a:latin typeface="Arial" charset="0"/>
              </a:rPr>
              <a:t>13:  </a:t>
            </a:r>
            <a:r>
              <a:rPr lang="en-US" dirty="0">
                <a:solidFill>
                  <a:schemeClr val="bg1"/>
                </a:solidFill>
                <a:latin typeface="Arial" charset="0"/>
              </a:rPr>
              <a:t>Asymptomatic 8-year-old </a:t>
            </a:r>
            <a:r>
              <a:rPr lang="en-US" dirty="0" smtClean="0">
                <a:solidFill>
                  <a:schemeClr val="bg1"/>
                </a:solidFill>
                <a:latin typeface="Arial" charset="0"/>
              </a:rPr>
              <a:t>female, “the voices” told her mom that her child was going to die of Sudden Cardiac Death </a:t>
            </a:r>
            <a:endParaRPr lang="en-US" dirty="0">
              <a:solidFill>
                <a:schemeClr val="bg1"/>
              </a:solidFill>
              <a:latin typeface="Arial" charset="0"/>
            </a:endParaRPr>
          </a:p>
        </p:txBody>
      </p:sp>
      <p:pic>
        <p:nvPicPr>
          <p:cNvPr id="95235" name="Picture 3" descr="fig 006"/>
          <p:cNvPicPr>
            <a:picLocks noGrp="1" noChangeAspect="1" noChangeArrowheads="1"/>
          </p:cNvPicPr>
          <p:nvPr>
            <p:ph/>
          </p:nvPr>
        </p:nvPicPr>
        <p:blipFill>
          <a:blip r:embed="rId3"/>
          <a:srcRect/>
          <a:stretch>
            <a:fillRect/>
          </a:stretch>
        </p:blipFill>
        <p:spPr>
          <a:xfrm>
            <a:off x="258320" y="304800"/>
            <a:ext cx="8885680" cy="5181600"/>
          </a:xfrm>
          <a:noFill/>
          <a:ln/>
        </p:spPr>
      </p:pic>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Text Box 2"/>
          <p:cNvSpPr txBox="1">
            <a:spLocks noChangeArrowheads="1"/>
          </p:cNvSpPr>
          <p:nvPr/>
        </p:nvSpPr>
        <p:spPr bwMode="auto">
          <a:xfrm>
            <a:off x="1447800" y="5791200"/>
            <a:ext cx="6172200" cy="923330"/>
          </a:xfrm>
          <a:prstGeom prst="rect">
            <a:avLst/>
          </a:prstGeom>
          <a:noFill/>
          <a:ln w="9525">
            <a:noFill/>
            <a:miter lim="800000"/>
            <a:headEnd/>
            <a:tailEnd/>
          </a:ln>
          <a:effectLst/>
        </p:spPr>
        <p:txBody>
          <a:bodyPr>
            <a:spAutoFit/>
          </a:bodyPr>
          <a:lstStyle/>
          <a:p>
            <a:pPr eaLnBrk="1" hangingPunct="1">
              <a:spcBef>
                <a:spcPct val="50000"/>
              </a:spcBef>
            </a:pPr>
            <a:r>
              <a:rPr lang="en-US" dirty="0">
                <a:solidFill>
                  <a:schemeClr val="bg1"/>
                </a:solidFill>
                <a:latin typeface="Arial" charset="0"/>
              </a:rPr>
              <a:t>Figure </a:t>
            </a:r>
            <a:r>
              <a:rPr lang="en-US" dirty="0" smtClean="0">
                <a:solidFill>
                  <a:schemeClr val="bg1"/>
                </a:solidFill>
                <a:latin typeface="Arial" charset="0"/>
              </a:rPr>
              <a:t>14:</a:t>
            </a:r>
            <a:r>
              <a:rPr lang="en-US" dirty="0">
                <a:solidFill>
                  <a:schemeClr val="bg1"/>
                </a:solidFill>
                <a:latin typeface="Arial" charset="0"/>
              </a:rPr>
              <a:t> </a:t>
            </a:r>
            <a:r>
              <a:rPr lang="en-US" dirty="0" smtClean="0">
                <a:solidFill>
                  <a:schemeClr val="bg1"/>
                </a:solidFill>
                <a:latin typeface="Arial" charset="0"/>
              </a:rPr>
              <a:t> 8-year-old </a:t>
            </a:r>
            <a:r>
              <a:rPr lang="en-US" dirty="0">
                <a:solidFill>
                  <a:schemeClr val="bg1"/>
                </a:solidFill>
                <a:latin typeface="Arial" charset="0"/>
              </a:rPr>
              <a:t>boy referred </a:t>
            </a:r>
            <a:r>
              <a:rPr lang="en-US" dirty="0" smtClean="0">
                <a:solidFill>
                  <a:schemeClr val="bg1"/>
                </a:solidFill>
                <a:latin typeface="Arial" charset="0"/>
              </a:rPr>
              <a:t>to ED for </a:t>
            </a:r>
            <a:r>
              <a:rPr lang="en-US" dirty="0">
                <a:solidFill>
                  <a:schemeClr val="bg1"/>
                </a:solidFill>
                <a:latin typeface="Arial" charset="0"/>
              </a:rPr>
              <a:t>irregular heart rhythm </a:t>
            </a:r>
            <a:r>
              <a:rPr lang="en-US" dirty="0" smtClean="0">
                <a:solidFill>
                  <a:schemeClr val="bg1"/>
                </a:solidFill>
                <a:latin typeface="Arial" charset="0"/>
              </a:rPr>
              <a:t>in PCP’s office, you are consulted for admission with telemetry</a:t>
            </a:r>
            <a:endParaRPr lang="en-US" dirty="0">
              <a:solidFill>
                <a:schemeClr val="bg1"/>
              </a:solidFill>
              <a:latin typeface="Arial" charset="0"/>
            </a:endParaRPr>
          </a:p>
        </p:txBody>
      </p:sp>
      <p:pic>
        <p:nvPicPr>
          <p:cNvPr id="96259" name="Picture 3" descr="fig 008"/>
          <p:cNvPicPr>
            <a:picLocks noGrp="1" noChangeAspect="1" noChangeArrowheads="1"/>
          </p:cNvPicPr>
          <p:nvPr>
            <p:ph idx="1"/>
          </p:nvPr>
        </p:nvPicPr>
        <p:blipFill>
          <a:blip r:embed="rId3"/>
          <a:srcRect/>
          <a:stretch>
            <a:fillRect/>
          </a:stretch>
        </p:blipFill>
        <p:spPr>
          <a:xfrm>
            <a:off x="152400" y="304800"/>
            <a:ext cx="8788951" cy="5105400"/>
          </a:xfrm>
          <a:noFill/>
          <a:ln/>
        </p:spPr>
      </p:pic>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458" name="Text Box 2"/>
          <p:cNvSpPr txBox="1">
            <a:spLocks noChangeArrowheads="1"/>
          </p:cNvSpPr>
          <p:nvPr/>
        </p:nvSpPr>
        <p:spPr bwMode="auto">
          <a:xfrm>
            <a:off x="1447800" y="5791200"/>
            <a:ext cx="6248400" cy="923330"/>
          </a:xfrm>
          <a:prstGeom prst="rect">
            <a:avLst/>
          </a:prstGeom>
          <a:noFill/>
          <a:ln w="9525">
            <a:noFill/>
            <a:miter lim="800000"/>
            <a:headEnd/>
            <a:tailEnd/>
          </a:ln>
          <a:effectLst/>
        </p:spPr>
        <p:txBody>
          <a:bodyPr>
            <a:spAutoFit/>
          </a:bodyPr>
          <a:lstStyle/>
          <a:p>
            <a:pPr algn="ctr" eaLnBrk="1" hangingPunct="1">
              <a:spcBef>
                <a:spcPct val="50000"/>
              </a:spcBef>
            </a:pPr>
            <a:r>
              <a:rPr lang="en-US" dirty="0">
                <a:solidFill>
                  <a:schemeClr val="bg1"/>
                </a:solidFill>
                <a:latin typeface="Arial" charset="0"/>
              </a:rPr>
              <a:t>Figure </a:t>
            </a:r>
            <a:r>
              <a:rPr lang="en-US" dirty="0" smtClean="0">
                <a:solidFill>
                  <a:schemeClr val="bg1"/>
                </a:solidFill>
                <a:latin typeface="Arial" charset="0"/>
              </a:rPr>
              <a:t>15:  </a:t>
            </a:r>
            <a:r>
              <a:rPr lang="en-US" dirty="0">
                <a:solidFill>
                  <a:schemeClr val="bg1"/>
                </a:solidFill>
                <a:latin typeface="Arial" charset="0"/>
              </a:rPr>
              <a:t>11-year-old with surgical complete heart block, dual-chamber pacemaker </a:t>
            </a:r>
            <a:r>
              <a:rPr lang="en-US" dirty="0" smtClean="0">
                <a:solidFill>
                  <a:schemeClr val="bg1"/>
                </a:solidFill>
                <a:latin typeface="Arial" charset="0"/>
              </a:rPr>
              <a:t>who comes to your office feeling weak and fatigued</a:t>
            </a:r>
            <a:endParaRPr lang="en-US" dirty="0">
              <a:solidFill>
                <a:schemeClr val="bg1"/>
              </a:solidFill>
              <a:latin typeface="Arial" charset="0"/>
            </a:endParaRPr>
          </a:p>
        </p:txBody>
      </p:sp>
      <p:pic>
        <p:nvPicPr>
          <p:cNvPr id="147459" name="Picture 3" descr="fig 119"/>
          <p:cNvPicPr>
            <a:picLocks noGrp="1" noChangeAspect="1" noChangeArrowheads="1"/>
          </p:cNvPicPr>
          <p:nvPr>
            <p:ph idx="1"/>
          </p:nvPr>
        </p:nvPicPr>
        <p:blipFill>
          <a:blip r:embed="rId3"/>
          <a:srcRect/>
          <a:stretch>
            <a:fillRect/>
          </a:stretch>
        </p:blipFill>
        <p:spPr>
          <a:xfrm>
            <a:off x="304800" y="381000"/>
            <a:ext cx="8633158" cy="5105400"/>
          </a:xfrm>
          <a:noFill/>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r>
              <a:rPr lang="en-US"/>
              <a:t>Objectives</a:t>
            </a:r>
          </a:p>
        </p:txBody>
      </p:sp>
      <p:sp>
        <p:nvSpPr>
          <p:cNvPr id="8195" name="Rectangle 3"/>
          <p:cNvSpPr>
            <a:spLocks noGrp="1" noChangeArrowheads="1"/>
          </p:cNvSpPr>
          <p:nvPr>
            <p:ph idx="1"/>
          </p:nvPr>
        </p:nvSpPr>
        <p:spPr/>
        <p:txBody>
          <a:bodyPr/>
          <a:lstStyle/>
          <a:p>
            <a:r>
              <a:rPr lang="en-US"/>
              <a:t>Review basic EKG physiology</a:t>
            </a:r>
          </a:p>
          <a:p>
            <a:r>
              <a:rPr lang="en-US"/>
              <a:t>Discuss age related changes to EKGs</a:t>
            </a:r>
          </a:p>
          <a:p>
            <a:r>
              <a:rPr lang="en-US"/>
              <a:t>Present a basic, reliable system for EKG review and interpretation</a:t>
            </a:r>
          </a:p>
          <a:p>
            <a:r>
              <a:rPr lang="en-US"/>
              <a:t>Not make you a cardiologist, but an astute clinician who recognizes abnormal from normal</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r>
              <a:rPr lang="en-US"/>
              <a:t>What is an EKG?</a:t>
            </a:r>
          </a:p>
        </p:txBody>
      </p:sp>
      <p:sp>
        <p:nvSpPr>
          <p:cNvPr id="9219" name="Rectangle 3"/>
          <p:cNvSpPr>
            <a:spLocks noGrp="1" noChangeArrowheads="1"/>
          </p:cNvSpPr>
          <p:nvPr>
            <p:ph idx="1"/>
          </p:nvPr>
        </p:nvSpPr>
        <p:spPr/>
        <p:txBody>
          <a:bodyPr/>
          <a:lstStyle/>
          <a:p>
            <a:pPr>
              <a:lnSpc>
                <a:spcPct val="90000"/>
              </a:lnSpc>
            </a:pPr>
            <a:r>
              <a:rPr lang="en-US" dirty="0"/>
              <a:t>Graphic representation of the progression of electrical activity of the heart</a:t>
            </a:r>
          </a:p>
          <a:p>
            <a:pPr>
              <a:lnSpc>
                <a:spcPct val="90000"/>
              </a:lnSpc>
            </a:pPr>
            <a:r>
              <a:rPr lang="en-US" dirty="0"/>
              <a:t>Many times a poor screening test, but it’s quick, non-invasive and cheap</a:t>
            </a:r>
          </a:p>
          <a:p>
            <a:pPr lvl="1">
              <a:lnSpc>
                <a:spcPct val="90000"/>
              </a:lnSpc>
            </a:pPr>
            <a:r>
              <a:rPr lang="en-US" dirty="0"/>
              <a:t>And if you interpret it, you can bill for it and make </a:t>
            </a:r>
            <a:r>
              <a:rPr lang="en-US" dirty="0" smtClean="0"/>
              <a:t>$</a:t>
            </a:r>
          </a:p>
          <a:p>
            <a:pPr lvl="2">
              <a:lnSpc>
                <a:spcPct val="90000"/>
              </a:lnSpc>
            </a:pPr>
            <a:r>
              <a:rPr lang="en-US" dirty="0" smtClean="0"/>
              <a:t>93000-perform and interpret</a:t>
            </a:r>
          </a:p>
          <a:p>
            <a:pPr lvl="2">
              <a:lnSpc>
                <a:spcPct val="90000"/>
              </a:lnSpc>
            </a:pPr>
            <a:r>
              <a:rPr lang="en-US" dirty="0" smtClean="0"/>
              <a:t>93010-interpret only</a:t>
            </a:r>
            <a:endParaRPr lang="en-US" dirty="0"/>
          </a:p>
          <a:p>
            <a:pPr lvl="1">
              <a:lnSpc>
                <a:spcPct val="90000"/>
              </a:lnSpc>
            </a:pPr>
            <a:r>
              <a:rPr lang="en-US" dirty="0"/>
              <a:t>May help with diagnosis ~20% of the time</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41" name="Picture 5" descr="f4-u1"/>
          <p:cNvPicPr>
            <a:picLocks noGrp="1" noChangeAspect="1" noChangeArrowheads="1"/>
          </p:cNvPicPr>
          <p:nvPr>
            <p:ph/>
          </p:nvPr>
        </p:nvPicPr>
        <p:blipFill>
          <a:blip r:embed="rId2"/>
          <a:srcRect/>
          <a:stretch>
            <a:fillRect/>
          </a:stretch>
        </p:blipFill>
        <p:spPr>
          <a:xfrm>
            <a:off x="2041525" y="0"/>
            <a:ext cx="5045075" cy="6858000"/>
          </a:xfrm>
          <a:noFill/>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KCH blue 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KCH blue template</Template>
  <TotalTime>1823</TotalTime>
  <Words>2909</Words>
  <Application>Microsoft Office PowerPoint</Application>
  <PresentationFormat>On-screen Show (4:3)</PresentationFormat>
  <Paragraphs>404</Paragraphs>
  <Slides>62</Slides>
  <Notes>16</Notes>
  <HiddenSlides>0</HiddenSlides>
  <MMClips>0</MMClips>
  <ScaleCrop>false</ScaleCrop>
  <HeadingPairs>
    <vt:vector size="4" baseType="variant">
      <vt:variant>
        <vt:lpstr>Theme</vt:lpstr>
      </vt:variant>
      <vt:variant>
        <vt:i4>1</vt:i4>
      </vt:variant>
      <vt:variant>
        <vt:lpstr>Slide Titles</vt:lpstr>
      </vt:variant>
      <vt:variant>
        <vt:i4>62</vt:i4>
      </vt:variant>
    </vt:vector>
  </HeadingPairs>
  <TitlesOfParts>
    <vt:vector size="63" baseType="lpstr">
      <vt:lpstr>KCH blue template</vt:lpstr>
      <vt:lpstr>Slide 1</vt:lpstr>
      <vt:lpstr>Disclosures</vt:lpstr>
      <vt:lpstr>Slide 3</vt:lpstr>
      <vt:lpstr>Slide 4</vt:lpstr>
      <vt:lpstr>Slide 5</vt:lpstr>
      <vt:lpstr>Charlie and Snoopy</vt:lpstr>
      <vt:lpstr>Objectives</vt:lpstr>
      <vt:lpstr>What is an EKG?</vt:lpstr>
      <vt:lpstr>Slide 9</vt:lpstr>
      <vt:lpstr>Laws of EKG’s I learned in Physics…but just never knew it</vt:lpstr>
      <vt:lpstr>Why 12 leads?</vt:lpstr>
      <vt:lpstr>Do I really need to know this?</vt:lpstr>
      <vt:lpstr>Standardization</vt:lpstr>
      <vt:lpstr>When do you get them?</vt:lpstr>
      <vt:lpstr>Interpretation of EKG’s</vt:lpstr>
      <vt:lpstr>Methods of interpretation</vt:lpstr>
      <vt:lpstr>Pattern recognition</vt:lpstr>
      <vt:lpstr>The more stable kid</vt:lpstr>
      <vt:lpstr>Brain Overload…</vt:lpstr>
      <vt:lpstr>Biggest Take-home Point</vt:lpstr>
      <vt:lpstr>Age</vt:lpstr>
      <vt:lpstr>Rate</vt:lpstr>
      <vt:lpstr>Rhythm</vt:lpstr>
      <vt:lpstr>Slide 24</vt:lpstr>
      <vt:lpstr>Axis</vt:lpstr>
      <vt:lpstr>Successive Approximation</vt:lpstr>
      <vt:lpstr>Successive Approximation</vt:lpstr>
      <vt:lpstr>P wave and T wave axis</vt:lpstr>
      <vt:lpstr>Slide 29</vt:lpstr>
      <vt:lpstr>Intervals and waves</vt:lpstr>
      <vt:lpstr>P waves, T waves, ST, oh my!</vt:lpstr>
      <vt:lpstr>QRS waves</vt:lpstr>
      <vt:lpstr>Atrial Hypertrophy</vt:lpstr>
      <vt:lpstr>Slide 34</vt:lpstr>
      <vt:lpstr>Slide 35</vt:lpstr>
      <vt:lpstr>Ventricular Hypertrophy Guiding Principles</vt:lpstr>
      <vt:lpstr>RVH (outside newborn)</vt:lpstr>
      <vt:lpstr>Slide 38</vt:lpstr>
      <vt:lpstr>LVH</vt:lpstr>
      <vt:lpstr>Slide 40</vt:lpstr>
      <vt:lpstr>Slide 41</vt:lpstr>
      <vt:lpstr>Biventricular Hypertrophy</vt:lpstr>
      <vt:lpstr>Ventricular Conduction Disturbances </vt:lpstr>
      <vt:lpstr>RBBB</vt:lpstr>
      <vt:lpstr>RBBB Criteria</vt:lpstr>
      <vt:lpstr>Slide 46</vt:lpstr>
      <vt:lpstr>LBBB</vt:lpstr>
      <vt:lpstr>LBBB Criteria</vt:lpstr>
      <vt:lpstr>Slide 49</vt:lpstr>
      <vt:lpstr>Is it a VCD or Hypertrophy?</vt:lpstr>
      <vt:lpstr>Pre-excitation</vt:lpstr>
      <vt:lpstr>WPW</vt:lpstr>
      <vt:lpstr>WPW Criteria</vt:lpstr>
      <vt:lpstr>Slide 54</vt:lpstr>
      <vt:lpstr>What’s the big deal about WPW?</vt:lpstr>
      <vt:lpstr>Summary</vt:lpstr>
      <vt:lpstr>References</vt:lpstr>
      <vt:lpstr>Slide 58</vt:lpstr>
      <vt:lpstr>Slide 59</vt:lpstr>
      <vt:lpstr>Slide 60</vt:lpstr>
      <vt:lpstr>Slide 61</vt:lpstr>
      <vt:lpstr>Slide 62</vt:lpstr>
    </vt:vector>
  </TitlesOfParts>
  <Company>MCIS University of Kentucky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ecmaul2</dc:creator>
  <cp:lastModifiedBy>Maul, Erich</cp:lastModifiedBy>
  <cp:revision>119</cp:revision>
  <dcterms:created xsi:type="dcterms:W3CDTF">2008-05-07T14:54:42Z</dcterms:created>
  <dcterms:modified xsi:type="dcterms:W3CDTF">2009-07-24T12:19:52Z</dcterms:modified>
</cp:coreProperties>
</file>