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9" r:id="rId7"/>
    <p:sldId id="270" r:id="rId8"/>
    <p:sldId id="264" r:id="rId9"/>
    <p:sldId id="267" r:id="rId10"/>
    <p:sldId id="268" r:id="rId11"/>
    <p:sldId id="265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50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6CE996-4179-41A4-9A3B-D7691880E44F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A38590-038D-477A-8066-BC9FB44BA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905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38590-038D-477A-8066-BC9FB44BA13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18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-304800" y="4191000"/>
            <a:ext cx="9753600" cy="1588"/>
          </a:xfrm>
          <a:prstGeom prst="line">
            <a:avLst/>
          </a:prstGeom>
          <a:ln w="127000" cap="rnd">
            <a:solidFill>
              <a:schemeClr val="bg1"/>
            </a:solidFill>
            <a:tailEnd type="none"/>
          </a:ln>
          <a:effectLst>
            <a:outerShdw blurRad="215900" dist="50800" dir="5400000" algn="ctr" rotWithShape="0">
              <a:srgbClr val="000000">
                <a:alpha val="25000"/>
              </a:srgbClr>
            </a:outerShdw>
            <a:softEdge rad="127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9" descr="KCH-logo-White_as_black invert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81000"/>
            <a:ext cx="419100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9237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726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F1F4BC-4B8F-48D2-B582-D4FCB2B516B5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252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F1F4BC-4B8F-48D2-B582-D4FCB2B516B5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018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F1F4BC-4B8F-48D2-B582-D4FCB2B516B5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469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F1F4BC-4B8F-48D2-B582-D4FCB2B516B5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634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FE8B-4D2D-4268-A0A9-D25B25FF30F3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</p:spPr>
        <p:txBody>
          <a:bodyPr/>
          <a:lstStyle/>
          <a:p>
            <a:fld id="{CA30F274-4B12-4FA7-9FAC-165C8814BB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63397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762000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52600" y="1143000"/>
            <a:ext cx="5562600" cy="419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A4E35-FC48-4E4B-BB08-B9AB2C8F5069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3FE8CF-9096-4CC5-93B7-D8ECEACCF5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360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1F4BC-4B8F-48D2-B582-D4FCB2B516B5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97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D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Garamond" pitchFamily="18" charset="0"/>
              </a:defRPr>
            </a:lvl1pPr>
          </a:lstStyle>
          <a:p>
            <a:fld id="{85F1F4BC-4B8F-48D2-B582-D4FCB2B516B5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Garamond" pitchFamily="18" charset="0"/>
              </a:defRPr>
            </a:lvl1pPr>
          </a:lstStyle>
          <a:p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-304800" y="1295400"/>
            <a:ext cx="9753600" cy="1588"/>
          </a:xfrm>
          <a:prstGeom prst="line">
            <a:avLst/>
          </a:prstGeom>
          <a:ln w="127000" cap="rnd">
            <a:solidFill>
              <a:schemeClr val="bg1"/>
            </a:solidFill>
            <a:tailEnd type="none"/>
          </a:ln>
          <a:effectLst>
            <a:outerShdw blurRad="215900" dist="50800" dir="5400000" algn="ctr" rotWithShape="0">
              <a:srgbClr val="000000">
                <a:alpha val="25000"/>
              </a:srgbClr>
            </a:outerShdw>
            <a:softEdge rad="1270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Picture 11" descr="KCH-logo-White_as_black invert.JPG"/>
          <p:cNvPicPr>
            <a:picLocks noChangeAspect="1"/>
          </p:cNvPicPr>
          <p:nvPr/>
        </p:nvPicPr>
        <p:blipFill>
          <a:blip r:embed="rId10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6096000"/>
            <a:ext cx="15081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66" r:id="rId8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Garamond" pitchFamily="18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Garamond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Garamond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Garamond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Garamond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Garamond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Garamond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Garamond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Garamond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/>
              <a:t>Reducing Cardiopulmonary Arrests and Intensive Care Transfers Using a Pediatric Rapid Response Team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 smtClean="0"/>
              <a:t>Erich Maul, DO</a:t>
            </a:r>
          </a:p>
          <a:p>
            <a:r>
              <a:rPr lang="en-US" sz="2400" dirty="0" smtClean="0"/>
              <a:t>Sarah Heck, MBA</a:t>
            </a:r>
          </a:p>
          <a:p>
            <a:r>
              <a:rPr lang="en-US" sz="2400" dirty="0" smtClean="0"/>
              <a:t>Lee Ann Russell, RN, BSN</a:t>
            </a:r>
          </a:p>
          <a:p>
            <a:r>
              <a:rPr lang="en-US" sz="2400" dirty="0" smtClean="0"/>
              <a:t>Barbara Latham, RN, MSN</a:t>
            </a:r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PRRT </a:t>
            </a:r>
            <a:r>
              <a:rPr lang="en-US" sz="4400" dirty="0"/>
              <a:t>calls </a:t>
            </a:r>
            <a:r>
              <a:rPr lang="en-US" sz="4400" dirty="0" smtClean="0"/>
              <a:t>transferred </a:t>
            </a:r>
            <a:r>
              <a:rPr lang="en-US" sz="4400" dirty="0"/>
              <a:t>to the </a:t>
            </a:r>
            <a:r>
              <a:rPr lang="en-US" sz="4400" dirty="0" smtClean="0"/>
              <a:t>PICU</a:t>
            </a:r>
            <a:endParaRPr lang="en-US" sz="4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52600" y="6096000"/>
            <a:ext cx="5486400" cy="423862"/>
          </a:xfrm>
        </p:spPr>
        <p:txBody>
          <a:bodyPr/>
          <a:lstStyle/>
          <a:p>
            <a:r>
              <a:rPr lang="en-US" dirty="0" smtClean="0"/>
              <a:t>Reduced PICU transfers by 28%, (p&lt;0.001)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9210389"/>
              </p:ext>
            </p:extLst>
          </p:nvPr>
        </p:nvGraphicFramePr>
        <p:xfrm>
          <a:off x="1600200" y="1600200"/>
          <a:ext cx="5770563" cy="4254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SPW 12.0 Graph" r:id="rId3" imgW="5445329" imgH="4015545" progId="SigmaPlotGraphicObject.11">
                  <p:embed/>
                </p:oleObj>
              </mc:Choice>
              <mc:Fallback>
                <p:oleObj name="SPW 12.0 Graph" r:id="rId3" imgW="5445329" imgH="4015545" progId="SigmaPlotGraphicObjec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00200" y="1600200"/>
                        <a:ext cx="5770563" cy="4254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46037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/>
              <a:t>Correlation between PRRT call volume and percentage of calls resulting in PICU transfer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373655"/>
              </p:ext>
            </p:extLst>
          </p:nvPr>
        </p:nvGraphicFramePr>
        <p:xfrm>
          <a:off x="1524000" y="1295400"/>
          <a:ext cx="5845175" cy="46768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6" name="SPW 12.0 Graph" r:id="rId3" imgW="5289738" imgH="4232300" progId="SigmaPlotGraphicObject.11">
                  <p:embed/>
                </p:oleObj>
              </mc:Choice>
              <mc:Fallback>
                <p:oleObj name="SPW 12.0 Graph" r:id="rId3" imgW="5289738" imgH="4232300" progId="SigmaPlotGraphicObjec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0" y="1295400"/>
                        <a:ext cx="5845175" cy="46768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14600" y="38862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y = -0.1307x + 4.4593</a:t>
            </a:r>
          </a:p>
          <a:p>
            <a:r>
              <a:rPr lang="en-US" i="1" dirty="0" smtClean="0">
                <a:solidFill>
                  <a:schemeClr val="bg1"/>
                </a:solidFill>
              </a:rPr>
              <a:t>R</a:t>
            </a:r>
            <a:r>
              <a:rPr lang="en-US" i="1" baseline="30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 = 0.3111</a:t>
            </a:r>
          </a:p>
          <a:p>
            <a:r>
              <a:rPr lang="en-US" i="1" dirty="0" smtClean="0">
                <a:solidFill>
                  <a:schemeClr val="bg1"/>
                </a:solidFill>
              </a:rPr>
              <a:t>R</a:t>
            </a:r>
            <a:r>
              <a:rPr lang="en-US" dirty="0" smtClean="0">
                <a:solidFill>
                  <a:schemeClr val="bg1"/>
                </a:solidFill>
              </a:rPr>
              <a:t> = 0.56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332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PRRT’s decrease both CPA rates and PICU transfers</a:t>
            </a:r>
          </a:p>
          <a:p>
            <a:r>
              <a:rPr lang="en-US" dirty="0" smtClean="0"/>
              <a:t>Increased utilization results in decreased transfers to the PICU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582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Disclosures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None of the authors have any documented financial relationships to disclose or any Conflicts of Interest (COI) to resolve</a:t>
            </a:r>
          </a:p>
          <a:p>
            <a:r>
              <a:rPr lang="en-US" dirty="0" smtClean="0"/>
              <a:t>None of the authors have documented that this presentation will involve discussion of unapproved or off-label, experimental or investigational use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IHI’s 100,000 Lives Campaign</a:t>
            </a:r>
          </a:p>
          <a:p>
            <a:pPr lvl="1"/>
            <a:r>
              <a:rPr lang="en-US" dirty="0" smtClean="0"/>
              <a:t>Develop RRT’s</a:t>
            </a:r>
          </a:p>
          <a:p>
            <a:r>
              <a:rPr lang="en-US" dirty="0" smtClean="0"/>
              <a:t>What is their impact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Adults:  ? no impact on mortality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58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describe the impact of a pediatric rapid response team </a:t>
            </a:r>
            <a:r>
              <a:rPr lang="en-US" dirty="0" smtClean="0"/>
              <a:t>on:</a:t>
            </a:r>
          </a:p>
          <a:p>
            <a:pPr lvl="1"/>
            <a:r>
              <a:rPr lang="en-US" dirty="0" smtClean="0"/>
              <a:t>rates </a:t>
            </a:r>
            <a:r>
              <a:rPr lang="en-US" dirty="0"/>
              <a:t>of inpatient cardiopulmonary </a:t>
            </a:r>
            <a:r>
              <a:rPr lang="en-US" dirty="0" smtClean="0"/>
              <a:t>arrest</a:t>
            </a:r>
          </a:p>
          <a:p>
            <a:pPr lvl="1"/>
            <a:r>
              <a:rPr lang="en-US" dirty="0" smtClean="0"/>
              <a:t>transfers </a:t>
            </a:r>
            <a:r>
              <a:rPr lang="en-US" dirty="0"/>
              <a:t>to elevated levels of care.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37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Pre- &amp; Post-intervention study</a:t>
            </a:r>
          </a:p>
          <a:p>
            <a:pPr lvl="1"/>
            <a:r>
              <a:rPr lang="en-US" dirty="0" smtClean="0"/>
              <a:t>June 2009-September 2010 (pre-intervention)</a:t>
            </a:r>
          </a:p>
          <a:p>
            <a:pPr lvl="1"/>
            <a:r>
              <a:rPr lang="en-US" dirty="0" smtClean="0"/>
              <a:t>October 2010-July 2011 (post-intervention)</a:t>
            </a:r>
          </a:p>
          <a:p>
            <a:r>
              <a:rPr lang="en-US" dirty="0" smtClean="0"/>
              <a:t>Multidisciplinary root cause analysis performed in October 2010</a:t>
            </a:r>
          </a:p>
          <a:p>
            <a:r>
              <a:rPr lang="en-US" dirty="0" smtClean="0"/>
              <a:t>Resulted in an enterprise-wide education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474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946150"/>
          </a:xfrm>
        </p:spPr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Data Collected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Data C</a:t>
            </a:r>
            <a:r>
              <a:rPr lang="en-US" dirty="0" smtClean="0">
                <a:solidFill>
                  <a:schemeClr val="bg1"/>
                </a:solidFill>
              </a:rPr>
              <a:t>alculated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Number of PRRT calls</a:t>
            </a:r>
          </a:p>
          <a:p>
            <a:r>
              <a:rPr lang="en-US" dirty="0"/>
              <a:t>Number of PRRT calls transferred to PICU</a:t>
            </a:r>
          </a:p>
          <a:p>
            <a:r>
              <a:rPr lang="en-US" dirty="0"/>
              <a:t>Number of CPA’s outside of PICU</a:t>
            </a:r>
          </a:p>
          <a:p>
            <a:r>
              <a:rPr lang="en-US" dirty="0"/>
              <a:t>Number of monthly admissions from financial data</a:t>
            </a:r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41529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PRRT calls/1000 admissions</a:t>
            </a:r>
          </a:p>
          <a:p>
            <a:r>
              <a:rPr lang="en-US" dirty="0"/>
              <a:t>CPA’s/1000 admissions</a:t>
            </a:r>
          </a:p>
          <a:p>
            <a:r>
              <a:rPr lang="en-US" dirty="0"/>
              <a:t>Percentage of PRRT calls transferred to PICU</a:t>
            </a:r>
          </a:p>
          <a:p>
            <a:r>
              <a:rPr lang="en-US" dirty="0"/>
              <a:t>Natural logarithmic transformation of the percentage of PRRT calls transferred to the PICU</a:t>
            </a:r>
          </a:p>
        </p:txBody>
      </p:sp>
    </p:spTree>
    <p:extLst>
      <p:ext uri="{BB962C8B-B14F-4D97-AF65-F5344CB8AC3E}">
        <p14:creationId xmlns:p14="http://schemas.microsoft.com/office/powerpoint/2010/main" val="3999309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</a:p>
          <a:p>
            <a:pPr lvl="1"/>
            <a:r>
              <a:rPr lang="en-US" dirty="0" smtClean="0"/>
              <a:t>Poisson regression for comparison of the rate differences</a:t>
            </a:r>
          </a:p>
          <a:p>
            <a:pPr lvl="1"/>
            <a:r>
              <a:rPr lang="en-US" dirty="0" smtClean="0"/>
              <a:t>95</a:t>
            </a:r>
            <a:r>
              <a:rPr lang="en-US" baseline="30000" dirty="0" smtClean="0"/>
              <a:t>th</a:t>
            </a:r>
            <a:r>
              <a:rPr lang="en-US" dirty="0" smtClean="0"/>
              <a:t> percentile confidence interval for the rate difference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523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920397"/>
              </p:ext>
            </p:extLst>
          </p:nvPr>
        </p:nvGraphicFramePr>
        <p:xfrm>
          <a:off x="152400" y="1447800"/>
          <a:ext cx="8762999" cy="457200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819400"/>
                <a:gridCol w="1371600"/>
                <a:gridCol w="1371600"/>
                <a:gridCol w="1147804"/>
                <a:gridCol w="966915"/>
                <a:gridCol w="1085680"/>
              </a:tblGrid>
              <a:tr h="1016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Pre-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Intervention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(16 months)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Post-Intervention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(10 Months)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Rate Difference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p-value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95% CI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8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Total Calls to PRRT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52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64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8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Total Admissions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8547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5095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CPA outside the PICU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PRRT </a:t>
                      </a:r>
                      <a:r>
                        <a:rPr lang="en-US" sz="1800" dirty="0" smtClean="0">
                          <a:effectLst/>
                        </a:rPr>
                        <a:t>Calls/1000 </a:t>
                      </a:r>
                      <a:r>
                        <a:rPr lang="en-US" sz="1800" dirty="0">
                          <a:effectLst/>
                        </a:rPr>
                        <a:t>admissions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6.08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12.56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6.48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0.0001</a:t>
                      </a:r>
                      <a:endParaRPr lang="en-US" sz="18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3.28-9.68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8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CPA/1000 Admissions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0.59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0.20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0.39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&lt;0.0001</a:t>
                      </a:r>
                      <a:endParaRPr lang="en-US" sz="18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0.22-0.56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16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Percentage of PRRT Calls Transferred to PICU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48.1</a:t>
                      </a:r>
                      <a:endParaRPr lang="en-US" sz="18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34.4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13.7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&lt;0.0001</a:t>
                      </a:r>
                      <a:endParaRPr lang="en-US" sz="18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8.1-19.3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389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9906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PRRT </a:t>
            </a:r>
            <a:r>
              <a:rPr lang="en-US" sz="4400" dirty="0" smtClean="0"/>
              <a:t>utilization</a:t>
            </a:r>
            <a:endParaRPr lang="en-US" sz="4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1752600" y="6096000"/>
            <a:ext cx="5486400" cy="423862"/>
          </a:xfrm>
        </p:spPr>
        <p:txBody>
          <a:bodyPr/>
          <a:lstStyle/>
          <a:p>
            <a:r>
              <a:rPr lang="en-US" dirty="0" smtClean="0"/>
              <a:t>106% increase in utilization; (p=0.0001)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0240602"/>
              </p:ext>
            </p:extLst>
          </p:nvPr>
        </p:nvGraphicFramePr>
        <p:xfrm>
          <a:off x="1524000" y="1371600"/>
          <a:ext cx="6269037" cy="47249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SPW 12.0 Graph" r:id="rId3" imgW="5375097" imgH="4050772" progId="SigmaPlotGraphicObject.11">
                  <p:embed/>
                </p:oleObj>
              </mc:Choice>
              <mc:Fallback>
                <p:oleObj name="SPW 12.0 Graph" r:id="rId3" imgW="5375097" imgH="4050772" progId="SigmaPlotGraphicObjec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0" y="1371600"/>
                        <a:ext cx="6269037" cy="47249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96073786"/>
      </p:ext>
    </p:extLst>
  </p:cSld>
  <p:clrMapOvr>
    <a:masterClrMapping/>
  </p:clrMapOvr>
</p:sld>
</file>

<file path=ppt/theme/theme1.xml><?xml version="1.0" encoding="utf-8"?>
<a:theme xmlns:a="http://schemas.openxmlformats.org/drawingml/2006/main" name="KCH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KCH blue</Template>
  <TotalTime>9059</TotalTime>
  <Words>357</Words>
  <Application>Microsoft Office PowerPoint</Application>
  <PresentationFormat>On-screen Show (4:3)</PresentationFormat>
  <Paragraphs>96</Paragraphs>
  <Slides>12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KCH blue</vt:lpstr>
      <vt:lpstr>SPW 12.0 Graph</vt:lpstr>
      <vt:lpstr>Reducing Cardiopulmonary Arrests and Intensive Care Transfers Using a Pediatric Rapid Response Team </vt:lpstr>
      <vt:lpstr>Disclosures</vt:lpstr>
      <vt:lpstr>Background</vt:lpstr>
      <vt:lpstr>Objective</vt:lpstr>
      <vt:lpstr>Methods</vt:lpstr>
      <vt:lpstr>Methods</vt:lpstr>
      <vt:lpstr>Methods</vt:lpstr>
      <vt:lpstr>Results</vt:lpstr>
      <vt:lpstr>PRRT utilization</vt:lpstr>
      <vt:lpstr>PRRT calls transferred to the PICU</vt:lpstr>
      <vt:lpstr>Correlation between PRRT call volume and percentage of calls resulting in PICU transfer</vt:lpstr>
      <vt:lpstr>Conclusions</vt:lpstr>
    </vt:vector>
  </TitlesOfParts>
  <Company>University of Kentucky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Community Morning Report</dc:title>
  <dc:creator>Maul, Erich</dc:creator>
  <cp:lastModifiedBy>Erich Maul</cp:lastModifiedBy>
  <cp:revision>31</cp:revision>
  <dcterms:created xsi:type="dcterms:W3CDTF">2009-05-19T17:21:21Z</dcterms:created>
  <dcterms:modified xsi:type="dcterms:W3CDTF">2012-03-07T14:59:50Z</dcterms:modified>
</cp:coreProperties>
</file>