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650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E65809-3850-44C7-9D8B-E7309E9B4B59}" type="doc">
      <dgm:prSet loTypeId="urn:microsoft.com/office/officeart/2005/8/layout/pyramid4" loCatId="relationship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4A672C2E-C9FA-47B4-ACF0-E8A33DE01D8D}">
      <dgm:prSet phldrT="[Text]"/>
      <dgm:spPr/>
      <dgm:t>
        <a:bodyPr/>
        <a:lstStyle/>
        <a:p>
          <a:r>
            <a:rPr lang="en-US" dirty="0" smtClean="0"/>
            <a:t>ACA</a:t>
          </a:r>
          <a:endParaRPr lang="en-US" dirty="0"/>
        </a:p>
      </dgm:t>
    </dgm:pt>
    <dgm:pt modelId="{010DE1CF-2059-43D5-B4CC-E4D0E940625A}" type="parTrans" cxnId="{78C06C9C-2B59-4489-9EE5-C73E8E1182B4}">
      <dgm:prSet/>
      <dgm:spPr/>
      <dgm:t>
        <a:bodyPr/>
        <a:lstStyle/>
        <a:p>
          <a:endParaRPr lang="en-US"/>
        </a:p>
      </dgm:t>
    </dgm:pt>
    <dgm:pt modelId="{7F13B01D-273F-4818-91BD-EC3964E92F29}" type="sibTrans" cxnId="{78C06C9C-2B59-4489-9EE5-C73E8E1182B4}">
      <dgm:prSet/>
      <dgm:spPr/>
      <dgm:t>
        <a:bodyPr/>
        <a:lstStyle/>
        <a:p>
          <a:endParaRPr lang="en-US"/>
        </a:p>
      </dgm:t>
    </dgm:pt>
    <dgm:pt modelId="{26CEC25E-538C-4F63-9F4F-FD3A367F2316}">
      <dgm:prSet phldrT="[Text]"/>
      <dgm:spPr/>
      <dgm:t>
        <a:bodyPr/>
        <a:lstStyle/>
        <a:p>
          <a:r>
            <a:rPr lang="en-US" dirty="0" smtClean="0"/>
            <a:t>Physician</a:t>
          </a:r>
        </a:p>
        <a:p>
          <a:r>
            <a:rPr lang="en-US" dirty="0" smtClean="0"/>
            <a:t>Duty Hours</a:t>
          </a:r>
          <a:endParaRPr lang="en-US" dirty="0"/>
        </a:p>
      </dgm:t>
    </dgm:pt>
    <dgm:pt modelId="{54ACB654-D129-4A5C-91FC-EC1BAD1A68E8}" type="parTrans" cxnId="{DCF0332E-09E4-4AB8-AD72-1DFF54D5BF38}">
      <dgm:prSet/>
      <dgm:spPr/>
      <dgm:t>
        <a:bodyPr/>
        <a:lstStyle/>
        <a:p>
          <a:endParaRPr lang="en-US"/>
        </a:p>
      </dgm:t>
    </dgm:pt>
    <dgm:pt modelId="{E8CBEF82-13C9-47DB-94B9-FBB438DBBFAE}" type="sibTrans" cxnId="{DCF0332E-09E4-4AB8-AD72-1DFF54D5BF38}">
      <dgm:prSet/>
      <dgm:spPr/>
      <dgm:t>
        <a:bodyPr/>
        <a:lstStyle/>
        <a:p>
          <a:endParaRPr lang="en-US"/>
        </a:p>
      </dgm:t>
    </dgm:pt>
    <dgm:pt modelId="{8F061B22-C3EB-437B-99D4-213C64C79097}">
      <dgm:prSet phldrT="[Text]"/>
      <dgm:spPr/>
      <dgm:t>
        <a:bodyPr/>
        <a:lstStyle/>
        <a:p>
          <a:r>
            <a:rPr lang="en-US" b="1" dirty="0" smtClean="0">
              <a:solidFill>
                <a:srgbClr val="FF0000"/>
              </a:solidFill>
            </a:rPr>
            <a:t>SIMULATION</a:t>
          </a:r>
          <a:endParaRPr lang="en-US" b="1" dirty="0">
            <a:solidFill>
              <a:srgbClr val="FF0000"/>
            </a:solidFill>
          </a:endParaRPr>
        </a:p>
      </dgm:t>
    </dgm:pt>
    <dgm:pt modelId="{D3B9A557-3D19-43BF-B104-7A111742E8BB}" type="parTrans" cxnId="{EB7E9357-129B-4478-9C15-47E5BE0F5BE7}">
      <dgm:prSet/>
      <dgm:spPr/>
      <dgm:t>
        <a:bodyPr/>
        <a:lstStyle/>
        <a:p>
          <a:endParaRPr lang="en-US"/>
        </a:p>
      </dgm:t>
    </dgm:pt>
    <dgm:pt modelId="{0D1FEBA7-20EF-4AFA-9E57-49BD91AE9B98}" type="sibTrans" cxnId="{EB7E9357-129B-4478-9C15-47E5BE0F5BE7}">
      <dgm:prSet/>
      <dgm:spPr/>
      <dgm:t>
        <a:bodyPr/>
        <a:lstStyle/>
        <a:p>
          <a:endParaRPr lang="en-US"/>
        </a:p>
      </dgm:t>
    </dgm:pt>
    <dgm:pt modelId="{BC75BFF3-B4B9-4010-8EE8-8E48BAE37D8A}">
      <dgm:prSet phldrT="[Text]"/>
      <dgm:spPr/>
      <dgm:t>
        <a:bodyPr/>
        <a:lstStyle/>
        <a:p>
          <a:r>
            <a:rPr lang="en-US" dirty="0" smtClean="0"/>
            <a:t>Patient Safety and Quality</a:t>
          </a:r>
          <a:endParaRPr lang="en-US" dirty="0"/>
        </a:p>
      </dgm:t>
    </dgm:pt>
    <dgm:pt modelId="{8C845302-7E5A-4C8B-AF53-60B1E1822055}" type="parTrans" cxnId="{04B5B7EC-6556-4A55-B0CE-B48B25DB4066}">
      <dgm:prSet/>
      <dgm:spPr/>
      <dgm:t>
        <a:bodyPr/>
        <a:lstStyle/>
        <a:p>
          <a:endParaRPr lang="en-US"/>
        </a:p>
      </dgm:t>
    </dgm:pt>
    <dgm:pt modelId="{F27AD49E-D812-4C32-BEC2-0D330F24D785}" type="sibTrans" cxnId="{04B5B7EC-6556-4A55-B0CE-B48B25DB4066}">
      <dgm:prSet/>
      <dgm:spPr/>
      <dgm:t>
        <a:bodyPr/>
        <a:lstStyle/>
        <a:p>
          <a:endParaRPr lang="en-US"/>
        </a:p>
      </dgm:t>
    </dgm:pt>
    <dgm:pt modelId="{FED505C3-3192-4ED3-9CFC-8717A9F5A43F}" type="pres">
      <dgm:prSet presAssocID="{3FE65809-3850-44C7-9D8B-E7309E9B4B59}" presName="compositeShape" presStyleCnt="0">
        <dgm:presLayoutVars>
          <dgm:chMax val="9"/>
          <dgm:dir/>
          <dgm:resizeHandles val="exact"/>
        </dgm:presLayoutVars>
      </dgm:prSet>
      <dgm:spPr/>
    </dgm:pt>
    <dgm:pt modelId="{AA1C610A-773B-4B64-861B-FB745A995E1C}" type="pres">
      <dgm:prSet presAssocID="{3FE65809-3850-44C7-9D8B-E7309E9B4B59}" presName="triangle1" presStyleLbl="node1" presStyleIdx="0" presStyleCnt="4">
        <dgm:presLayoutVars>
          <dgm:bulletEnabled val="1"/>
        </dgm:presLayoutVars>
      </dgm:prSet>
      <dgm:spPr/>
    </dgm:pt>
    <dgm:pt modelId="{235F0D23-3B1F-410D-9FFE-ED7907E04E7F}" type="pres">
      <dgm:prSet presAssocID="{3FE65809-3850-44C7-9D8B-E7309E9B4B59}" presName="triangle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4ECA88-25C2-4295-BAB1-95D8F5BAF90B}" type="pres">
      <dgm:prSet presAssocID="{3FE65809-3850-44C7-9D8B-E7309E9B4B59}" presName="triangle3" presStyleLbl="node1" presStyleIdx="2" presStyleCnt="4">
        <dgm:presLayoutVars>
          <dgm:bulletEnabled val="1"/>
        </dgm:presLayoutVars>
      </dgm:prSet>
      <dgm:spPr/>
    </dgm:pt>
    <dgm:pt modelId="{B7A64259-CC18-41D4-BCCC-9178E9C92BC1}" type="pres">
      <dgm:prSet presAssocID="{3FE65809-3850-44C7-9D8B-E7309E9B4B59}" presName="triangle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8C06C9C-2B59-4489-9EE5-C73E8E1182B4}" srcId="{3FE65809-3850-44C7-9D8B-E7309E9B4B59}" destId="{4A672C2E-C9FA-47B4-ACF0-E8A33DE01D8D}" srcOrd="0" destOrd="0" parTransId="{010DE1CF-2059-43D5-B4CC-E4D0E940625A}" sibTransId="{7F13B01D-273F-4818-91BD-EC3964E92F29}"/>
    <dgm:cxn modelId="{9546985D-0C2D-4612-B65E-3F9589166E06}" type="presOf" srcId="{26CEC25E-538C-4F63-9F4F-FD3A367F2316}" destId="{235F0D23-3B1F-410D-9FFE-ED7907E04E7F}" srcOrd="0" destOrd="0" presId="urn:microsoft.com/office/officeart/2005/8/layout/pyramid4"/>
    <dgm:cxn modelId="{4F4CDCD1-9DFB-46DF-A4B3-4ECFCCF1ACE6}" type="presOf" srcId="{4A672C2E-C9FA-47B4-ACF0-E8A33DE01D8D}" destId="{AA1C610A-773B-4B64-861B-FB745A995E1C}" srcOrd="0" destOrd="0" presId="urn:microsoft.com/office/officeart/2005/8/layout/pyramid4"/>
    <dgm:cxn modelId="{EB7E9357-129B-4478-9C15-47E5BE0F5BE7}" srcId="{3FE65809-3850-44C7-9D8B-E7309E9B4B59}" destId="{8F061B22-C3EB-437B-99D4-213C64C79097}" srcOrd="2" destOrd="0" parTransId="{D3B9A557-3D19-43BF-B104-7A111742E8BB}" sibTransId="{0D1FEBA7-20EF-4AFA-9E57-49BD91AE9B98}"/>
    <dgm:cxn modelId="{04B5B7EC-6556-4A55-B0CE-B48B25DB4066}" srcId="{3FE65809-3850-44C7-9D8B-E7309E9B4B59}" destId="{BC75BFF3-B4B9-4010-8EE8-8E48BAE37D8A}" srcOrd="3" destOrd="0" parTransId="{8C845302-7E5A-4C8B-AF53-60B1E1822055}" sibTransId="{F27AD49E-D812-4C32-BEC2-0D330F24D785}"/>
    <dgm:cxn modelId="{46E941BB-FC0B-4BD0-84A2-AA084AA94BFC}" type="presOf" srcId="{BC75BFF3-B4B9-4010-8EE8-8E48BAE37D8A}" destId="{B7A64259-CC18-41D4-BCCC-9178E9C92BC1}" srcOrd="0" destOrd="0" presId="urn:microsoft.com/office/officeart/2005/8/layout/pyramid4"/>
    <dgm:cxn modelId="{DCF0332E-09E4-4AB8-AD72-1DFF54D5BF38}" srcId="{3FE65809-3850-44C7-9D8B-E7309E9B4B59}" destId="{26CEC25E-538C-4F63-9F4F-FD3A367F2316}" srcOrd="1" destOrd="0" parTransId="{54ACB654-D129-4A5C-91FC-EC1BAD1A68E8}" sibTransId="{E8CBEF82-13C9-47DB-94B9-FBB438DBBFAE}"/>
    <dgm:cxn modelId="{DD3C385A-FF6C-4F39-A646-671950FC7E79}" type="presOf" srcId="{3FE65809-3850-44C7-9D8B-E7309E9B4B59}" destId="{FED505C3-3192-4ED3-9CFC-8717A9F5A43F}" srcOrd="0" destOrd="0" presId="urn:microsoft.com/office/officeart/2005/8/layout/pyramid4"/>
    <dgm:cxn modelId="{5BFEA8CF-8477-4CB7-8CBF-2E3B3230D7D5}" type="presOf" srcId="{8F061B22-C3EB-437B-99D4-213C64C79097}" destId="{204ECA88-25C2-4295-BAB1-95D8F5BAF90B}" srcOrd="0" destOrd="0" presId="urn:microsoft.com/office/officeart/2005/8/layout/pyramid4"/>
    <dgm:cxn modelId="{E271DB81-4407-4F38-9774-3703AD0EDB6F}" type="presParOf" srcId="{FED505C3-3192-4ED3-9CFC-8717A9F5A43F}" destId="{AA1C610A-773B-4B64-861B-FB745A995E1C}" srcOrd="0" destOrd="0" presId="urn:microsoft.com/office/officeart/2005/8/layout/pyramid4"/>
    <dgm:cxn modelId="{C51C5572-C1E6-42E2-8A91-F88E5EC9CEB4}" type="presParOf" srcId="{FED505C3-3192-4ED3-9CFC-8717A9F5A43F}" destId="{235F0D23-3B1F-410D-9FFE-ED7907E04E7F}" srcOrd="1" destOrd="0" presId="urn:microsoft.com/office/officeart/2005/8/layout/pyramid4"/>
    <dgm:cxn modelId="{D8107FFF-5BD6-4E99-AD2E-AFDEA1089A7E}" type="presParOf" srcId="{FED505C3-3192-4ED3-9CFC-8717A9F5A43F}" destId="{204ECA88-25C2-4295-BAB1-95D8F5BAF90B}" srcOrd="2" destOrd="0" presId="urn:microsoft.com/office/officeart/2005/8/layout/pyramid4"/>
    <dgm:cxn modelId="{DC52AA5D-D3B5-4848-98A7-50644CF18219}" type="presParOf" srcId="{FED505C3-3192-4ED3-9CFC-8717A9F5A43F}" destId="{B7A64259-CC18-41D4-BCCC-9178E9C92BC1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E65809-3850-44C7-9D8B-E7309E9B4B59}" type="doc">
      <dgm:prSet loTypeId="urn:microsoft.com/office/officeart/2005/8/layout/pyramid4" loCatId="relationship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4A672C2E-C9FA-47B4-ACF0-E8A33DE01D8D}">
      <dgm:prSet phldrT="[Text]"/>
      <dgm:spPr/>
      <dgm:t>
        <a:bodyPr/>
        <a:lstStyle/>
        <a:p>
          <a:r>
            <a:rPr lang="en-US" dirty="0" smtClean="0"/>
            <a:t>ACA</a:t>
          </a:r>
          <a:endParaRPr lang="en-US" dirty="0"/>
        </a:p>
      </dgm:t>
    </dgm:pt>
    <dgm:pt modelId="{010DE1CF-2059-43D5-B4CC-E4D0E940625A}" type="parTrans" cxnId="{78C06C9C-2B59-4489-9EE5-C73E8E1182B4}">
      <dgm:prSet/>
      <dgm:spPr/>
      <dgm:t>
        <a:bodyPr/>
        <a:lstStyle/>
        <a:p>
          <a:endParaRPr lang="en-US"/>
        </a:p>
      </dgm:t>
    </dgm:pt>
    <dgm:pt modelId="{7F13B01D-273F-4818-91BD-EC3964E92F29}" type="sibTrans" cxnId="{78C06C9C-2B59-4489-9EE5-C73E8E1182B4}">
      <dgm:prSet/>
      <dgm:spPr/>
      <dgm:t>
        <a:bodyPr/>
        <a:lstStyle/>
        <a:p>
          <a:endParaRPr lang="en-US"/>
        </a:p>
      </dgm:t>
    </dgm:pt>
    <dgm:pt modelId="{26CEC25E-538C-4F63-9F4F-FD3A367F2316}">
      <dgm:prSet phldrT="[Text]"/>
      <dgm:spPr/>
      <dgm:t>
        <a:bodyPr/>
        <a:lstStyle/>
        <a:p>
          <a:r>
            <a:rPr lang="en-US" dirty="0" smtClean="0"/>
            <a:t>Physician</a:t>
          </a:r>
        </a:p>
        <a:p>
          <a:r>
            <a:rPr lang="en-US" dirty="0" smtClean="0"/>
            <a:t>Duty Hours</a:t>
          </a:r>
          <a:endParaRPr lang="en-US" dirty="0"/>
        </a:p>
      </dgm:t>
    </dgm:pt>
    <dgm:pt modelId="{54ACB654-D129-4A5C-91FC-EC1BAD1A68E8}" type="parTrans" cxnId="{DCF0332E-09E4-4AB8-AD72-1DFF54D5BF38}">
      <dgm:prSet/>
      <dgm:spPr/>
      <dgm:t>
        <a:bodyPr/>
        <a:lstStyle/>
        <a:p>
          <a:endParaRPr lang="en-US"/>
        </a:p>
      </dgm:t>
    </dgm:pt>
    <dgm:pt modelId="{E8CBEF82-13C9-47DB-94B9-FBB438DBBFAE}" type="sibTrans" cxnId="{DCF0332E-09E4-4AB8-AD72-1DFF54D5BF38}">
      <dgm:prSet/>
      <dgm:spPr/>
      <dgm:t>
        <a:bodyPr/>
        <a:lstStyle/>
        <a:p>
          <a:endParaRPr lang="en-US"/>
        </a:p>
      </dgm:t>
    </dgm:pt>
    <dgm:pt modelId="{8F061B22-C3EB-437B-99D4-213C64C79097}">
      <dgm:prSet phldrT="[Text]"/>
      <dgm:spPr/>
      <dgm:t>
        <a:bodyPr/>
        <a:lstStyle/>
        <a:p>
          <a:r>
            <a:rPr lang="en-US" b="1" dirty="0" smtClean="0">
              <a:solidFill>
                <a:srgbClr val="FF0000"/>
              </a:solidFill>
            </a:rPr>
            <a:t>SIMULATION</a:t>
          </a:r>
          <a:endParaRPr lang="en-US" b="1" dirty="0">
            <a:solidFill>
              <a:srgbClr val="FF0000"/>
            </a:solidFill>
          </a:endParaRPr>
        </a:p>
      </dgm:t>
    </dgm:pt>
    <dgm:pt modelId="{D3B9A557-3D19-43BF-B104-7A111742E8BB}" type="parTrans" cxnId="{EB7E9357-129B-4478-9C15-47E5BE0F5BE7}">
      <dgm:prSet/>
      <dgm:spPr/>
      <dgm:t>
        <a:bodyPr/>
        <a:lstStyle/>
        <a:p>
          <a:endParaRPr lang="en-US"/>
        </a:p>
      </dgm:t>
    </dgm:pt>
    <dgm:pt modelId="{0D1FEBA7-20EF-4AFA-9E57-49BD91AE9B98}" type="sibTrans" cxnId="{EB7E9357-129B-4478-9C15-47E5BE0F5BE7}">
      <dgm:prSet/>
      <dgm:spPr/>
      <dgm:t>
        <a:bodyPr/>
        <a:lstStyle/>
        <a:p>
          <a:endParaRPr lang="en-US"/>
        </a:p>
      </dgm:t>
    </dgm:pt>
    <dgm:pt modelId="{BC75BFF3-B4B9-4010-8EE8-8E48BAE37D8A}">
      <dgm:prSet phldrT="[Text]"/>
      <dgm:spPr/>
      <dgm:t>
        <a:bodyPr/>
        <a:lstStyle/>
        <a:p>
          <a:r>
            <a:rPr lang="en-US" dirty="0" smtClean="0"/>
            <a:t>Patient Safety and Quality</a:t>
          </a:r>
          <a:endParaRPr lang="en-US" dirty="0"/>
        </a:p>
      </dgm:t>
    </dgm:pt>
    <dgm:pt modelId="{8C845302-7E5A-4C8B-AF53-60B1E1822055}" type="parTrans" cxnId="{04B5B7EC-6556-4A55-B0CE-B48B25DB4066}">
      <dgm:prSet/>
      <dgm:spPr/>
      <dgm:t>
        <a:bodyPr/>
        <a:lstStyle/>
        <a:p>
          <a:endParaRPr lang="en-US"/>
        </a:p>
      </dgm:t>
    </dgm:pt>
    <dgm:pt modelId="{F27AD49E-D812-4C32-BEC2-0D330F24D785}" type="sibTrans" cxnId="{04B5B7EC-6556-4A55-B0CE-B48B25DB4066}">
      <dgm:prSet/>
      <dgm:spPr/>
      <dgm:t>
        <a:bodyPr/>
        <a:lstStyle/>
        <a:p>
          <a:endParaRPr lang="en-US"/>
        </a:p>
      </dgm:t>
    </dgm:pt>
    <dgm:pt modelId="{FED505C3-3192-4ED3-9CFC-8717A9F5A43F}" type="pres">
      <dgm:prSet presAssocID="{3FE65809-3850-44C7-9D8B-E7309E9B4B59}" presName="compositeShape" presStyleCnt="0">
        <dgm:presLayoutVars>
          <dgm:chMax val="9"/>
          <dgm:dir/>
          <dgm:resizeHandles val="exact"/>
        </dgm:presLayoutVars>
      </dgm:prSet>
      <dgm:spPr/>
    </dgm:pt>
    <dgm:pt modelId="{AA1C610A-773B-4B64-861B-FB745A995E1C}" type="pres">
      <dgm:prSet presAssocID="{3FE65809-3850-44C7-9D8B-E7309E9B4B59}" presName="triangle1" presStyleLbl="node1" presStyleIdx="0" presStyleCnt="4">
        <dgm:presLayoutVars>
          <dgm:bulletEnabled val="1"/>
        </dgm:presLayoutVars>
      </dgm:prSet>
      <dgm:spPr/>
    </dgm:pt>
    <dgm:pt modelId="{235F0D23-3B1F-410D-9FFE-ED7907E04E7F}" type="pres">
      <dgm:prSet presAssocID="{3FE65809-3850-44C7-9D8B-E7309E9B4B59}" presName="triangle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4ECA88-25C2-4295-BAB1-95D8F5BAF90B}" type="pres">
      <dgm:prSet presAssocID="{3FE65809-3850-44C7-9D8B-E7309E9B4B59}" presName="triangle3" presStyleLbl="node1" presStyleIdx="2" presStyleCnt="4">
        <dgm:presLayoutVars>
          <dgm:bulletEnabled val="1"/>
        </dgm:presLayoutVars>
      </dgm:prSet>
      <dgm:spPr/>
    </dgm:pt>
    <dgm:pt modelId="{B7A64259-CC18-41D4-BCCC-9178E9C92BC1}" type="pres">
      <dgm:prSet presAssocID="{3FE65809-3850-44C7-9D8B-E7309E9B4B59}" presName="triangle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8C06C9C-2B59-4489-9EE5-C73E8E1182B4}" srcId="{3FE65809-3850-44C7-9D8B-E7309E9B4B59}" destId="{4A672C2E-C9FA-47B4-ACF0-E8A33DE01D8D}" srcOrd="0" destOrd="0" parTransId="{010DE1CF-2059-43D5-B4CC-E4D0E940625A}" sibTransId="{7F13B01D-273F-4818-91BD-EC3964E92F29}"/>
    <dgm:cxn modelId="{C1C03203-5397-4A5C-832A-64B9B0893474}" type="presOf" srcId="{26CEC25E-538C-4F63-9F4F-FD3A367F2316}" destId="{235F0D23-3B1F-410D-9FFE-ED7907E04E7F}" srcOrd="0" destOrd="0" presId="urn:microsoft.com/office/officeart/2005/8/layout/pyramid4"/>
    <dgm:cxn modelId="{49E19E98-21E6-4A96-A709-B388C07454E3}" type="presOf" srcId="{8F061B22-C3EB-437B-99D4-213C64C79097}" destId="{204ECA88-25C2-4295-BAB1-95D8F5BAF90B}" srcOrd="0" destOrd="0" presId="urn:microsoft.com/office/officeart/2005/8/layout/pyramid4"/>
    <dgm:cxn modelId="{EB7E9357-129B-4478-9C15-47E5BE0F5BE7}" srcId="{3FE65809-3850-44C7-9D8B-E7309E9B4B59}" destId="{8F061B22-C3EB-437B-99D4-213C64C79097}" srcOrd="2" destOrd="0" parTransId="{D3B9A557-3D19-43BF-B104-7A111742E8BB}" sibTransId="{0D1FEBA7-20EF-4AFA-9E57-49BD91AE9B98}"/>
    <dgm:cxn modelId="{04B5B7EC-6556-4A55-B0CE-B48B25DB4066}" srcId="{3FE65809-3850-44C7-9D8B-E7309E9B4B59}" destId="{BC75BFF3-B4B9-4010-8EE8-8E48BAE37D8A}" srcOrd="3" destOrd="0" parTransId="{8C845302-7E5A-4C8B-AF53-60B1E1822055}" sibTransId="{F27AD49E-D812-4C32-BEC2-0D330F24D785}"/>
    <dgm:cxn modelId="{DCF0332E-09E4-4AB8-AD72-1DFF54D5BF38}" srcId="{3FE65809-3850-44C7-9D8B-E7309E9B4B59}" destId="{26CEC25E-538C-4F63-9F4F-FD3A367F2316}" srcOrd="1" destOrd="0" parTransId="{54ACB654-D129-4A5C-91FC-EC1BAD1A68E8}" sibTransId="{E8CBEF82-13C9-47DB-94B9-FBB438DBBFAE}"/>
    <dgm:cxn modelId="{49820B1A-0F74-49F5-AB44-B84D1BD30D19}" type="presOf" srcId="{3FE65809-3850-44C7-9D8B-E7309E9B4B59}" destId="{FED505C3-3192-4ED3-9CFC-8717A9F5A43F}" srcOrd="0" destOrd="0" presId="urn:microsoft.com/office/officeart/2005/8/layout/pyramid4"/>
    <dgm:cxn modelId="{DF4BA3CF-E345-40D0-8C23-CF3841BA7EDB}" type="presOf" srcId="{4A672C2E-C9FA-47B4-ACF0-E8A33DE01D8D}" destId="{AA1C610A-773B-4B64-861B-FB745A995E1C}" srcOrd="0" destOrd="0" presId="urn:microsoft.com/office/officeart/2005/8/layout/pyramid4"/>
    <dgm:cxn modelId="{87330131-7208-4934-A567-0529F98B00A5}" type="presOf" srcId="{BC75BFF3-B4B9-4010-8EE8-8E48BAE37D8A}" destId="{B7A64259-CC18-41D4-BCCC-9178E9C92BC1}" srcOrd="0" destOrd="0" presId="urn:microsoft.com/office/officeart/2005/8/layout/pyramid4"/>
    <dgm:cxn modelId="{440ED318-30AA-4FF1-8607-980D6E584B35}" type="presParOf" srcId="{FED505C3-3192-4ED3-9CFC-8717A9F5A43F}" destId="{AA1C610A-773B-4B64-861B-FB745A995E1C}" srcOrd="0" destOrd="0" presId="urn:microsoft.com/office/officeart/2005/8/layout/pyramid4"/>
    <dgm:cxn modelId="{12CD96E4-8CD7-4C11-9AD3-D48272CB6397}" type="presParOf" srcId="{FED505C3-3192-4ED3-9CFC-8717A9F5A43F}" destId="{235F0D23-3B1F-410D-9FFE-ED7907E04E7F}" srcOrd="1" destOrd="0" presId="urn:microsoft.com/office/officeart/2005/8/layout/pyramid4"/>
    <dgm:cxn modelId="{C796BD62-BB1E-49E6-809B-95ACB9E8F338}" type="presParOf" srcId="{FED505C3-3192-4ED3-9CFC-8717A9F5A43F}" destId="{204ECA88-25C2-4295-BAB1-95D8F5BAF90B}" srcOrd="2" destOrd="0" presId="urn:microsoft.com/office/officeart/2005/8/layout/pyramid4"/>
    <dgm:cxn modelId="{F4BBA25F-DBDB-4646-B5ED-FA01875C23C4}" type="presParOf" srcId="{FED505C3-3192-4ED3-9CFC-8717A9F5A43F}" destId="{B7A64259-CC18-41D4-BCCC-9178E9C92BC1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1C610A-773B-4B64-861B-FB745A995E1C}">
      <dsp:nvSpPr>
        <dsp:cNvPr id="0" name=""/>
        <dsp:cNvSpPr/>
      </dsp:nvSpPr>
      <dsp:spPr>
        <a:xfrm>
          <a:off x="1277937" y="370681"/>
          <a:ext cx="2555874" cy="2555874"/>
        </a:xfrm>
        <a:prstGeom prst="triangl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ACA</a:t>
          </a:r>
          <a:endParaRPr lang="en-US" sz="1700" kern="1200" dirty="0"/>
        </a:p>
      </dsp:txBody>
      <dsp:txXfrm>
        <a:off x="1916906" y="1648618"/>
        <a:ext cx="1277937" cy="1277937"/>
      </dsp:txXfrm>
    </dsp:sp>
    <dsp:sp modelId="{235F0D23-3B1F-410D-9FFE-ED7907E04E7F}">
      <dsp:nvSpPr>
        <dsp:cNvPr id="0" name=""/>
        <dsp:cNvSpPr/>
      </dsp:nvSpPr>
      <dsp:spPr>
        <a:xfrm>
          <a:off x="0" y="2926556"/>
          <a:ext cx="2555874" cy="2555874"/>
        </a:xfrm>
        <a:prstGeom prst="triangle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Physician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Duty Hours</a:t>
          </a:r>
          <a:endParaRPr lang="en-US" sz="1700" kern="1200" dirty="0"/>
        </a:p>
      </dsp:txBody>
      <dsp:txXfrm>
        <a:off x="638969" y="4204493"/>
        <a:ext cx="1277937" cy="1277937"/>
      </dsp:txXfrm>
    </dsp:sp>
    <dsp:sp modelId="{204ECA88-25C2-4295-BAB1-95D8F5BAF90B}">
      <dsp:nvSpPr>
        <dsp:cNvPr id="0" name=""/>
        <dsp:cNvSpPr/>
      </dsp:nvSpPr>
      <dsp:spPr>
        <a:xfrm rot="10800000">
          <a:off x="1277937" y="2926556"/>
          <a:ext cx="2555874" cy="2555874"/>
        </a:xfrm>
        <a:prstGeom prst="triangle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>
              <a:solidFill>
                <a:srgbClr val="FF0000"/>
              </a:solidFill>
            </a:rPr>
            <a:t>SIMULATION</a:t>
          </a:r>
          <a:endParaRPr lang="en-US" sz="1700" b="1" kern="1200" dirty="0">
            <a:solidFill>
              <a:srgbClr val="FF0000"/>
            </a:solidFill>
          </a:endParaRPr>
        </a:p>
      </dsp:txBody>
      <dsp:txXfrm rot="10800000">
        <a:off x="1916905" y="2926556"/>
        <a:ext cx="1277937" cy="1277937"/>
      </dsp:txXfrm>
    </dsp:sp>
    <dsp:sp modelId="{B7A64259-CC18-41D4-BCCC-9178E9C92BC1}">
      <dsp:nvSpPr>
        <dsp:cNvPr id="0" name=""/>
        <dsp:cNvSpPr/>
      </dsp:nvSpPr>
      <dsp:spPr>
        <a:xfrm>
          <a:off x="2555874" y="2926556"/>
          <a:ext cx="2555874" cy="2555874"/>
        </a:xfrm>
        <a:prstGeom prst="triangle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Patient Safety and Quality</a:t>
          </a:r>
          <a:endParaRPr lang="en-US" sz="1700" kern="1200" dirty="0"/>
        </a:p>
      </dsp:txBody>
      <dsp:txXfrm>
        <a:off x="3194843" y="4204493"/>
        <a:ext cx="1277937" cy="12779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1C610A-773B-4B64-861B-FB745A995E1C}">
      <dsp:nvSpPr>
        <dsp:cNvPr id="0" name=""/>
        <dsp:cNvSpPr/>
      </dsp:nvSpPr>
      <dsp:spPr>
        <a:xfrm>
          <a:off x="1277937" y="370681"/>
          <a:ext cx="2555874" cy="2555874"/>
        </a:xfrm>
        <a:prstGeom prst="triangl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ACA</a:t>
          </a:r>
          <a:endParaRPr lang="en-US" sz="1700" kern="1200" dirty="0"/>
        </a:p>
      </dsp:txBody>
      <dsp:txXfrm>
        <a:off x="1916906" y="1648618"/>
        <a:ext cx="1277937" cy="1277937"/>
      </dsp:txXfrm>
    </dsp:sp>
    <dsp:sp modelId="{235F0D23-3B1F-410D-9FFE-ED7907E04E7F}">
      <dsp:nvSpPr>
        <dsp:cNvPr id="0" name=""/>
        <dsp:cNvSpPr/>
      </dsp:nvSpPr>
      <dsp:spPr>
        <a:xfrm>
          <a:off x="0" y="2926556"/>
          <a:ext cx="2555874" cy="2555874"/>
        </a:xfrm>
        <a:prstGeom prst="triangle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Physician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Duty Hours</a:t>
          </a:r>
          <a:endParaRPr lang="en-US" sz="1700" kern="1200" dirty="0"/>
        </a:p>
      </dsp:txBody>
      <dsp:txXfrm>
        <a:off x="638969" y="4204493"/>
        <a:ext cx="1277937" cy="1277937"/>
      </dsp:txXfrm>
    </dsp:sp>
    <dsp:sp modelId="{204ECA88-25C2-4295-BAB1-95D8F5BAF90B}">
      <dsp:nvSpPr>
        <dsp:cNvPr id="0" name=""/>
        <dsp:cNvSpPr/>
      </dsp:nvSpPr>
      <dsp:spPr>
        <a:xfrm rot="10800000">
          <a:off x="1277937" y="2926556"/>
          <a:ext cx="2555874" cy="2555874"/>
        </a:xfrm>
        <a:prstGeom prst="triangle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>
              <a:solidFill>
                <a:srgbClr val="FF0000"/>
              </a:solidFill>
            </a:rPr>
            <a:t>SIMULATION</a:t>
          </a:r>
          <a:endParaRPr lang="en-US" sz="1700" b="1" kern="1200" dirty="0">
            <a:solidFill>
              <a:srgbClr val="FF0000"/>
            </a:solidFill>
          </a:endParaRPr>
        </a:p>
      </dsp:txBody>
      <dsp:txXfrm rot="10800000">
        <a:off x="1916905" y="2926556"/>
        <a:ext cx="1277937" cy="1277937"/>
      </dsp:txXfrm>
    </dsp:sp>
    <dsp:sp modelId="{B7A64259-CC18-41D4-BCCC-9178E9C92BC1}">
      <dsp:nvSpPr>
        <dsp:cNvPr id="0" name=""/>
        <dsp:cNvSpPr/>
      </dsp:nvSpPr>
      <dsp:spPr>
        <a:xfrm>
          <a:off x="2555874" y="2926556"/>
          <a:ext cx="2555874" cy="2555874"/>
        </a:xfrm>
        <a:prstGeom prst="triangle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Patient Safety and Quality</a:t>
          </a:r>
          <a:endParaRPr lang="en-US" sz="1700" kern="1200" dirty="0"/>
        </a:p>
      </dsp:txBody>
      <dsp:txXfrm>
        <a:off x="3194843" y="4204493"/>
        <a:ext cx="1277937" cy="12779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95B33-DA34-431F-8751-C85B445C7FD8}" type="datetimeFigureOut">
              <a:rPr lang="en-US" smtClean="0"/>
              <a:t>5/1/2013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1F8A8-DB8F-48E4-8F91-DD15B02E9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916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95B33-DA34-431F-8751-C85B445C7FD8}" type="datetimeFigureOut">
              <a:rPr lang="en-US" smtClean="0"/>
              <a:t>5/1/2013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1F8A8-DB8F-48E4-8F91-DD15B02E9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796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95B33-DA34-431F-8751-C85B445C7FD8}" type="datetimeFigureOut">
              <a:rPr lang="en-US" smtClean="0"/>
              <a:t>5/1/2013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1F8A8-DB8F-48E4-8F91-DD15B02E9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322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95B33-DA34-431F-8751-C85B445C7FD8}" type="datetimeFigureOut">
              <a:rPr lang="en-US" smtClean="0"/>
              <a:t>5/1/2013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1F8A8-DB8F-48E4-8F91-DD15B02E9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03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95B33-DA34-431F-8751-C85B445C7FD8}" type="datetimeFigureOut">
              <a:rPr lang="en-US" smtClean="0"/>
              <a:t>5/1/2013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1F8A8-DB8F-48E4-8F91-DD15B02E9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908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95B33-DA34-431F-8751-C85B445C7FD8}" type="datetimeFigureOut">
              <a:rPr lang="en-US" smtClean="0"/>
              <a:t>5/1/2013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1F8A8-DB8F-48E4-8F91-DD15B02E9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674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95B33-DA34-431F-8751-C85B445C7FD8}" type="datetimeFigureOut">
              <a:rPr lang="en-US" smtClean="0"/>
              <a:t>5/1/2013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1F8A8-DB8F-48E4-8F91-DD15B02E9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404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95B33-DA34-431F-8751-C85B445C7FD8}" type="datetimeFigureOut">
              <a:rPr lang="en-US" smtClean="0"/>
              <a:t>5/1/2013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1F8A8-DB8F-48E4-8F91-DD15B02E9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372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95B33-DA34-431F-8751-C85B445C7FD8}" type="datetimeFigureOut">
              <a:rPr lang="en-US" smtClean="0"/>
              <a:t>5/1/2013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1F8A8-DB8F-48E4-8F91-DD15B02E9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075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95B33-DA34-431F-8751-C85B445C7FD8}" type="datetimeFigureOut">
              <a:rPr lang="en-US" smtClean="0"/>
              <a:t>5/1/2013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1F8A8-DB8F-48E4-8F91-DD15B02E9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824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95B33-DA34-431F-8751-C85B445C7FD8}" type="datetimeFigureOut">
              <a:rPr lang="en-US" smtClean="0"/>
              <a:t>5/1/2013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1F8A8-DB8F-48E4-8F91-DD15B02E9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499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70000"/>
                    </a14:imgEffect>
                    <a14:imgEffect>
                      <a14:brightnessContrast bright="54000" contrast="3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3453"/>
            <a:ext cx="9144000" cy="6934200"/>
          </a:xfrm>
          <a:prstGeom prst="rect">
            <a:avLst/>
          </a:prstGeom>
          <a:effectLst>
            <a:outerShdw blurRad="50800" dist="50800" sx="1000" sy="1000" algn="ctr" rotWithShape="0">
              <a:srgbClr val="000000"/>
            </a:outerShdw>
            <a:reflection stA="84000" endPos="0" dir="5400000" sy="-100000" algn="bl" rotWithShape="0"/>
          </a:effec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95B33-DA34-431F-8751-C85B445C7FD8}" type="datetimeFigureOut">
              <a:rPr lang="en-US" smtClean="0"/>
              <a:t>5/1/2013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01F8A8-DB8F-48E4-8F91-DD15B02E9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319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ACA-a Physician’s 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Erich Maul, DO, FAAP, FHM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Kentucky Children’s Hospital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Associate Professor of Pediatrics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91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Wrap It Up Maul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ACA=value based care</a:t>
            </a:r>
          </a:p>
          <a:p>
            <a:r>
              <a:rPr lang="en-US" dirty="0" smtClean="0"/>
              <a:t>Need to be able to “practice” more without causing harm</a:t>
            </a:r>
          </a:p>
          <a:p>
            <a:r>
              <a:rPr lang="en-US" dirty="0" smtClean="0"/>
              <a:t>Need to practice to increase skill</a:t>
            </a:r>
          </a:p>
          <a:p>
            <a:r>
              <a:rPr lang="en-US" dirty="0" smtClean="0"/>
              <a:t>Need someone who understands the medical and social impacts of the programs needing funding</a:t>
            </a:r>
          </a:p>
          <a:p>
            <a:r>
              <a:rPr lang="en-US" dirty="0" smtClean="0"/>
              <a:t>Need the </a:t>
            </a:r>
            <a:r>
              <a:rPr lang="en-US" smtClean="0"/>
              <a:t>right pitch man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865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Ramblings of a Not-So-Old Pediatrician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9144492"/>
              </p:ext>
            </p:extLst>
          </p:nvPr>
        </p:nvGraphicFramePr>
        <p:xfrm>
          <a:off x="3575050" y="273050"/>
          <a:ext cx="5111750" cy="5853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How the heck is philanthropy related to Joe-blow pediatrician, much less the Affordable Care Act?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Let me tell you the story of the Keeneland Concours Pediatric Simulation Center at the University of Kentucky  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sz="1800" b="1" dirty="0" smtClean="0">
                <a:solidFill>
                  <a:srgbClr val="FF0000"/>
                </a:solidFill>
              </a:rPr>
              <a:t>Warning</a:t>
            </a:r>
          </a:p>
          <a:p>
            <a:r>
              <a:rPr lang="en-US" dirty="0" smtClean="0"/>
              <a:t>While it may seem disjointed, I promise it will connect in the end</a:t>
            </a:r>
            <a:endParaRPr lang="en-US" dirty="0"/>
          </a:p>
        </p:txBody>
      </p:sp>
      <p:sp>
        <p:nvSpPr>
          <p:cNvPr id="7" name="Down Arrow 6"/>
          <p:cNvSpPr/>
          <p:nvPr/>
        </p:nvSpPr>
        <p:spPr>
          <a:xfrm>
            <a:off x="5943600" y="3048000"/>
            <a:ext cx="3810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 rot="7243888">
            <a:off x="6629398" y="4341625"/>
            <a:ext cx="3810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 rot="14512158">
            <a:off x="5302433" y="4343399"/>
            <a:ext cx="3810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93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View of ACA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Healthcare access</a:t>
            </a:r>
          </a:p>
          <a:p>
            <a:pPr lvl="1"/>
            <a:r>
              <a:rPr lang="en-US" dirty="0" smtClean="0"/>
              <a:t>Come one, come all</a:t>
            </a:r>
          </a:p>
          <a:p>
            <a:r>
              <a:rPr lang="en-US" dirty="0" smtClean="0"/>
              <a:t>Public Health</a:t>
            </a:r>
          </a:p>
          <a:p>
            <a:pPr lvl="1"/>
            <a:r>
              <a:rPr lang="en-US" dirty="0" smtClean="0"/>
              <a:t>$$ earmarked; not certain how they will be spent</a:t>
            </a:r>
          </a:p>
          <a:p>
            <a:r>
              <a:rPr lang="en-US" dirty="0" smtClean="0"/>
              <a:t>Healthcare reimbursement</a:t>
            </a:r>
          </a:p>
          <a:p>
            <a:pPr lvl="1"/>
            <a:r>
              <a:rPr lang="en-US" dirty="0" smtClean="0"/>
              <a:t>???</a:t>
            </a:r>
          </a:p>
          <a:p>
            <a:pPr lvl="1"/>
            <a:r>
              <a:rPr lang="en-US" dirty="0" smtClean="0"/>
              <a:t>No value, no $$$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80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Physician Duty Hours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Resident Physicians have very restrictive duty hours</a:t>
            </a:r>
          </a:p>
          <a:p>
            <a:pPr lvl="1"/>
            <a:r>
              <a:rPr lang="en-US" dirty="0" smtClean="0"/>
              <a:t>Less continuity of care</a:t>
            </a:r>
          </a:p>
          <a:p>
            <a:pPr lvl="1"/>
            <a:r>
              <a:rPr lang="en-US" dirty="0" smtClean="0"/>
              <a:t>Less patient contact</a:t>
            </a:r>
          </a:p>
          <a:p>
            <a:pPr lvl="1"/>
            <a:r>
              <a:rPr lang="en-US" dirty="0" smtClean="0"/>
              <a:t>Less prepared for the real world?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969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Patient Quality and 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Key to Value based payment systems</a:t>
            </a:r>
          </a:p>
          <a:p>
            <a:pPr lvl="1"/>
            <a:r>
              <a:rPr lang="en-US" dirty="0" smtClean="0"/>
              <a:t>Poor care=poor payments</a:t>
            </a:r>
          </a:p>
          <a:p>
            <a:r>
              <a:rPr lang="en-US" dirty="0" smtClean="0"/>
              <a:t>Real motivation is closer to M*A*S*H</a:t>
            </a:r>
          </a:p>
          <a:p>
            <a:pPr lvl="1"/>
            <a:r>
              <a:rPr lang="en-US" b="1" i="1" dirty="0" smtClean="0"/>
              <a:t>Best care, anywhere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51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1524000"/>
            <a:ext cx="7772400" cy="1362075"/>
          </a:xfrm>
        </p:spPr>
        <p:txBody>
          <a:bodyPr/>
          <a:lstStyle/>
          <a:p>
            <a:r>
              <a:rPr lang="en-US" dirty="0" smtClean="0"/>
              <a:t>What’s the connection?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19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0343668"/>
              </p:ext>
            </p:extLst>
          </p:nvPr>
        </p:nvGraphicFramePr>
        <p:xfrm>
          <a:off x="2133600" y="228600"/>
          <a:ext cx="5111750" cy="5853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033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/>
          </a:bodyPr>
          <a:lstStyle/>
          <a:p>
            <a:r>
              <a:rPr lang="en-US" dirty="0" smtClean="0"/>
              <a:t>Allows repetition of training in risk free, safe environment</a:t>
            </a:r>
          </a:p>
          <a:p>
            <a:r>
              <a:rPr lang="en-US" dirty="0" smtClean="0"/>
              <a:t>Costs money…lots of it</a:t>
            </a:r>
          </a:p>
          <a:p>
            <a:r>
              <a:rPr lang="en-US" dirty="0" smtClean="0"/>
              <a:t>Benefits</a:t>
            </a:r>
          </a:p>
          <a:p>
            <a:pPr lvl="1"/>
            <a:r>
              <a:rPr lang="en-US" dirty="0" smtClean="0"/>
              <a:t>Patient safety</a:t>
            </a:r>
          </a:p>
          <a:p>
            <a:pPr lvl="2"/>
            <a:r>
              <a:rPr lang="en-US" dirty="0" smtClean="0"/>
              <a:t>Reduce errors/complications</a:t>
            </a:r>
          </a:p>
          <a:p>
            <a:pPr lvl="2"/>
            <a:r>
              <a:rPr lang="en-US" dirty="0" smtClean="0"/>
              <a:t>Quality of care</a:t>
            </a:r>
          </a:p>
          <a:p>
            <a:pPr lvl="1"/>
            <a:r>
              <a:rPr lang="en-US" dirty="0" smtClean="0"/>
              <a:t>Resident training/CRM</a:t>
            </a:r>
          </a:p>
          <a:p>
            <a:pPr lvl="1"/>
            <a:r>
              <a:rPr lang="en-US" dirty="0" smtClean="0"/>
              <a:t>Education</a:t>
            </a:r>
          </a:p>
        </p:txBody>
      </p:sp>
    </p:spTree>
    <p:extLst>
      <p:ext uri="{BB962C8B-B14F-4D97-AF65-F5344CB8AC3E}">
        <p14:creationId xmlns:p14="http://schemas.microsoft.com/office/powerpoint/2010/main" val="366078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Enlist a Doctor?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98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1231</TotalTime>
  <Words>249</Words>
  <Application>Microsoft Office PowerPoint</Application>
  <PresentationFormat>On-screen Show (4:3)</PresentationFormat>
  <Paragraphs>58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ACA-a Physician’s View</vt:lpstr>
      <vt:lpstr>The Ramblings of a Not-So-Old Pediatrician</vt:lpstr>
      <vt:lpstr>My View of ACA</vt:lpstr>
      <vt:lpstr>Physician Duty Hours</vt:lpstr>
      <vt:lpstr>Patient Quality and Safety</vt:lpstr>
      <vt:lpstr>What’s the connection?</vt:lpstr>
      <vt:lpstr>PowerPoint Presentation</vt:lpstr>
      <vt:lpstr>Simulation</vt:lpstr>
      <vt:lpstr>Why Enlist a Doctor?</vt:lpstr>
      <vt:lpstr>Wrap It Up Maul</vt:lpstr>
    </vt:vector>
  </TitlesOfParts>
  <Company>University of Kentucky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ACA-a Physician’s View</dc:title>
  <dc:creator>Erich Maul</dc:creator>
  <cp:lastModifiedBy>Erich Maul</cp:lastModifiedBy>
  <cp:revision>11</cp:revision>
  <dcterms:created xsi:type="dcterms:W3CDTF">2013-05-01T19:34:20Z</dcterms:created>
  <dcterms:modified xsi:type="dcterms:W3CDTF">2013-05-02T16:06:07Z</dcterms:modified>
</cp:coreProperties>
</file>