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8"/>
  </p:notesMasterIdLst>
  <p:sldIdLst>
    <p:sldId id="256" r:id="rId2"/>
    <p:sldId id="257" r:id="rId3"/>
    <p:sldId id="262" r:id="rId4"/>
    <p:sldId id="258" r:id="rId5"/>
    <p:sldId id="259" r:id="rId6"/>
    <p:sldId id="270" r:id="rId7"/>
    <p:sldId id="260" r:id="rId8"/>
    <p:sldId id="263" r:id="rId9"/>
    <p:sldId id="268" r:id="rId10"/>
    <p:sldId id="272" r:id="rId11"/>
    <p:sldId id="264" r:id="rId12"/>
    <p:sldId id="266" r:id="rId13"/>
    <p:sldId id="267" r:id="rId14"/>
    <p:sldId id="265" r:id="rId15"/>
    <p:sldId id="269" r:id="rId16"/>
    <p:sldId id="271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>
        <p:scale>
          <a:sx n="60" d="100"/>
          <a:sy n="6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/>
          <a:lstStyle>
            <a:lvl1pPr algn="r">
              <a:defRPr sz="1200"/>
            </a:lvl1pPr>
          </a:lstStyle>
          <a:p>
            <a:fld id="{BB6CE996-4179-41A4-9A3B-D7691880E44F}" type="datetimeFigureOut">
              <a:rPr lang="en-US" smtClean="0"/>
              <a:t>5/3/2014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9" tIns="48330" rIns="96659" bIns="4833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9" tIns="48330" rIns="96659" bIns="4833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 anchor="b"/>
          <a:lstStyle>
            <a:lvl1pPr algn="r">
              <a:defRPr sz="1200"/>
            </a:lvl1pPr>
          </a:lstStyle>
          <a:p>
            <a:fld id="{B1A38590-038D-477A-8066-BC9FB44BA1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0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29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Created a stable platform, but was education intensive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31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Impact of PRRT:  at KCH, the incidence of a Code Blue OUTSIDE the PICU</a:t>
            </a:r>
            <a:r>
              <a:rPr lang="en-US" baseline="0" dirty="0" smtClean="0"/>
              <a:t> or ED is </a:t>
            </a:r>
            <a:r>
              <a:rPr lang="en-US" baseline="0" dirty="0" smtClean="0"/>
              <a:t>3/100,000 </a:t>
            </a:r>
            <a:r>
              <a:rPr lang="en-US" baseline="0" dirty="0" smtClean="0"/>
              <a:t>bed-days.  How this cart performs in a real situation is rare-PICU would be ideal place to trial this since they use the carts much more frequently than anyone else.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Tipping point:  would have been interesting to have tracked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80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Doubtful this is superior to length-based color coded systems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893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can’t very efficiently.</a:t>
            </a:r>
          </a:p>
          <a:p>
            <a:r>
              <a:rPr lang="en-US" dirty="0" smtClean="0"/>
              <a:t>Sad t</a:t>
            </a:r>
            <a:r>
              <a:rPr lang="en-US" baseline="0" dirty="0" smtClean="0"/>
              <a:t>o say, this is what some of the resuscitation carts at KCH looked like 5 years ago!</a:t>
            </a:r>
          </a:p>
          <a:p>
            <a:r>
              <a:rPr lang="en-US" baseline="0" dirty="0" smtClean="0"/>
              <a:t>When you are under stress in a resuscitation situation, it becomes more difficult to remember your name, much less where the 10 mL syringes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440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Cost prohibitive to redesign entire hospital</a:t>
            </a:r>
            <a:r>
              <a:rPr lang="en-US" baseline="0" dirty="0" smtClean="0"/>
              <a:t> system with </a:t>
            </a:r>
            <a:r>
              <a:rPr lang="en-US" baseline="0" dirty="0" err="1" smtClean="0"/>
              <a:t>Broselow</a:t>
            </a:r>
            <a:r>
              <a:rPr lang="en-US" baseline="0" dirty="0" smtClean="0"/>
              <a:t> carts</a:t>
            </a:r>
          </a:p>
          <a:p>
            <a:r>
              <a:rPr lang="en-US" baseline="0" dirty="0" smtClean="0"/>
              <a:t>	~$4000/cart=~$68,000 outlay for just the carts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8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Efficiency meant find item in &lt;15 seconds and follow as a time series looking for degradation of skills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924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Ancillary areas were places like MRI, dialysis, Center for Advanced Surgery,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26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visual</a:t>
            </a:r>
          </a:p>
          <a:p>
            <a:r>
              <a:rPr lang="en-US" dirty="0" smtClean="0"/>
              <a:t>Better outside</a:t>
            </a:r>
            <a:r>
              <a:rPr lang="en-US" baseline="0" dirty="0" smtClean="0"/>
              <a:t> labeling</a:t>
            </a:r>
          </a:p>
          <a:p>
            <a:r>
              <a:rPr lang="en-US" baseline="0" dirty="0" smtClean="0"/>
              <a:t>Standard design of each drawer and maintained between carts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131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front view of cart here and</a:t>
            </a:r>
            <a:r>
              <a:rPr lang="en-US" baseline="0" dirty="0" smtClean="0"/>
              <a:t> some drawer pictures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013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r>
              <a:rPr lang="en-US" baseline="0" dirty="0" smtClean="0"/>
              <a:t> done in situ on the KCH wards</a:t>
            </a:r>
          </a:p>
          <a:p>
            <a:r>
              <a:rPr lang="en-US" baseline="0" dirty="0" smtClean="0"/>
              <a:t>-first cohort wound up being paired due to how the RN’s on the floor were scheduled</a:t>
            </a:r>
          </a:p>
          <a:p>
            <a:r>
              <a:rPr lang="en-US" baseline="0" dirty="0" smtClean="0"/>
              <a:t>-randomly selected a card from an array and was timed to find the item</a:t>
            </a:r>
            <a:endParaRPr lang="en-US" dirty="0" smtClean="0"/>
          </a:p>
          <a:p>
            <a:r>
              <a:rPr lang="en-US" dirty="0" err="1" smtClean="0"/>
              <a:t>Satterthwaite</a:t>
            </a:r>
            <a:r>
              <a:rPr lang="en-US" baseline="0" dirty="0" smtClean="0"/>
              <a:t> approximation takes into account the unequal variances across the days</a:t>
            </a:r>
          </a:p>
          <a:p>
            <a:r>
              <a:rPr lang="en-US" baseline="0" dirty="0" smtClean="0"/>
              <a:t>Originally submitted with ANOVA analysis and regression-</a:t>
            </a:r>
            <a:r>
              <a:rPr lang="en-US" baseline="0" dirty="0" err="1" smtClean="0"/>
              <a:t>Dr</a:t>
            </a:r>
            <a:r>
              <a:rPr lang="en-US" baseline="0" dirty="0" smtClean="0"/>
              <a:t> Westgate applied more appropriate methods; this did nothing to change the clinical or statistical significance of the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1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smtClean="0"/>
              <a:t>D-1, trialed RN’s on old carts to set baseline</a:t>
            </a:r>
          </a:p>
          <a:p>
            <a:r>
              <a:rPr lang="en-US" dirty="0" smtClean="0"/>
              <a:t>D-day=changed</a:t>
            </a:r>
            <a:r>
              <a:rPr lang="en-US" baseline="0" dirty="0" smtClean="0"/>
              <a:t> out all 17 code carts</a:t>
            </a:r>
            <a:endParaRPr lang="en-US" dirty="0" smtClean="0"/>
          </a:p>
          <a:p>
            <a:r>
              <a:rPr lang="en-US" dirty="0" smtClean="0"/>
              <a:t>On D+1, only 40% stated they had any “training” on new code cart; would have been interesting to track</a:t>
            </a:r>
            <a:r>
              <a:rPr lang="en-US" baseline="0" dirty="0" smtClean="0"/>
              <a:t> this for the entire duration to find the “tipping point”</a:t>
            </a:r>
            <a:endParaRPr lang="en-US" dirty="0" smtClean="0"/>
          </a:p>
          <a:p>
            <a:r>
              <a:rPr lang="en-US" dirty="0" smtClean="0"/>
              <a:t>D+351 Outlier=140 sec to find item</a:t>
            </a:r>
          </a:p>
          <a:p>
            <a:r>
              <a:rPr lang="en-US" dirty="0" smtClean="0"/>
              <a:t>46% reduction in time</a:t>
            </a:r>
            <a:r>
              <a:rPr lang="en-US" baseline="0" dirty="0" smtClean="0"/>
              <a:t> from D-1 to D+1</a:t>
            </a:r>
          </a:p>
          <a:p>
            <a:r>
              <a:rPr lang="en-US" baseline="0" dirty="0" smtClean="0"/>
              <a:t>67% reduction by D+49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238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304800" y="4191000"/>
            <a:ext cx="9753600" cy="1588"/>
          </a:xfrm>
          <a:prstGeom prst="line">
            <a:avLst/>
          </a:prstGeom>
          <a:ln w="127000" cap="rnd">
            <a:solidFill>
              <a:schemeClr val="bg1"/>
            </a:solidFill>
            <a:tailEnd type="none"/>
          </a:ln>
          <a:effectLst>
            <a:outerShdw blurRad="215900" dist="50800" dir="5400000" algn="ctr" rotWithShape="0">
              <a:srgbClr val="000000">
                <a:alpha val="25000"/>
              </a:srgbClr>
            </a:outerShdw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9" descr="KCH-logo-White_as_black inver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"/>
            <a:ext cx="4191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2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1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6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63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FE8B-4D2D-4268-A0A9-D25B25FF30F3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CA30F274-4B12-4FA7-9FAC-165C8814BB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339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fld id="{85F1F4BC-4B8F-48D2-B582-D4FCB2B516B5}" type="datetimeFigureOut">
              <a:rPr lang="en-US" smtClean="0"/>
              <a:pPr/>
              <a:t>5/3/2014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304800" y="1295400"/>
            <a:ext cx="9753600" cy="1588"/>
          </a:xfrm>
          <a:prstGeom prst="line">
            <a:avLst/>
          </a:prstGeom>
          <a:ln w="127000" cap="rnd">
            <a:solidFill>
              <a:schemeClr val="bg1"/>
            </a:solidFill>
            <a:tailEnd type="none"/>
          </a:ln>
          <a:effectLst>
            <a:outerShdw blurRad="215900" dist="50800" dir="5400000" algn="ctr" rotWithShape="0">
              <a:srgbClr val="000000">
                <a:alpha val="25000"/>
              </a:srgbClr>
            </a:outerShdw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1" descr="KCH-logo-White_as_black invert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6096000"/>
            <a:ext cx="1508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66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Garamond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Saving Time Under Pressure</a:t>
            </a:r>
            <a:br>
              <a:rPr lang="en-US" sz="3200" dirty="0" smtClean="0"/>
            </a:br>
            <a:r>
              <a:rPr lang="en-US" sz="2400" dirty="0" smtClean="0"/>
              <a:t>Effectiveness of Standardizing Pediatric Resuscitation Carts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Erich Maul, DO</a:t>
            </a:r>
          </a:p>
          <a:p>
            <a:r>
              <a:rPr lang="en-US" sz="2400" dirty="0" smtClean="0"/>
              <a:t>Philip Westgate, PhD</a:t>
            </a:r>
          </a:p>
          <a:p>
            <a:r>
              <a:rPr lang="en-US" sz="2400" dirty="0" smtClean="0"/>
              <a:t>Barbara Latham, RN, MSN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 idx="4294967295"/>
          </p:nvPr>
        </p:nvSpPr>
        <p:spPr>
          <a:xfrm>
            <a:off x="0" y="-228600"/>
            <a:ext cx="8229600" cy="914400"/>
          </a:xfrm>
        </p:spPr>
        <p:txBody>
          <a:bodyPr/>
          <a:lstStyle/>
          <a:p>
            <a:pPr eaLnBrk="1" hangingPunct="1"/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2000" dirty="0" smtClean="0"/>
          </a:p>
        </p:txBody>
      </p:sp>
      <p:pic>
        <p:nvPicPr>
          <p:cNvPr id="2051" name="Picture 2" descr="C:\Documents and Settings\bjlath2\My Documents\My Pictures\Peds Code Cart Labels 12-28-11\Pediatric Code Cart Labels 00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3125"/>
          <a:stretch>
            <a:fillRect/>
          </a:stretch>
        </p:blipFill>
        <p:spPr>
          <a:xfrm>
            <a:off x="2136775" y="579438"/>
            <a:ext cx="7007225" cy="4678362"/>
          </a:xfrm>
          <a:noFill/>
        </p:spPr>
      </p:pic>
      <p:pic>
        <p:nvPicPr>
          <p:cNvPr id="2052" name="Picture 2" descr="C:\Documents and Settings\bjlath2\My Documents\My Pictures\Peds Code Cart Labels 12-28-11\Pediatric Code Cart Labels 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0" b="34338"/>
          <a:stretch>
            <a:fillRect/>
          </a:stretch>
        </p:blipFill>
        <p:spPr bwMode="auto">
          <a:xfrm>
            <a:off x="2286000" y="4876800"/>
            <a:ext cx="6553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C:\Documents and Settings\bjlath2\My Documents\My Pictures\Peds Code Cart Labels 12-28-11\Pediatric Code Cart Labels 006.jpg"/>
          <p:cNvPicPr>
            <a:picLocks noChangeAspect="1" noChangeArrowheads="1"/>
          </p:cNvPicPr>
          <p:nvPr/>
        </p:nvPicPr>
        <p:blipFill>
          <a:blip r:embed="rId4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1905000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547688" y="1306513"/>
            <a:ext cx="976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Left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525963"/>
          </a:xfrm>
        </p:spPr>
        <p:txBody>
          <a:bodyPr/>
          <a:lstStyle/>
          <a:p>
            <a:r>
              <a:rPr lang="en-US" dirty="0" smtClean="0"/>
              <a:t>System-wide Education</a:t>
            </a:r>
          </a:p>
          <a:p>
            <a:pPr lvl="1"/>
            <a:r>
              <a:rPr lang="en-US" dirty="0" smtClean="0"/>
              <a:t>Live at Staff Meetings, Web-based Training</a:t>
            </a:r>
          </a:p>
          <a:p>
            <a:pPr lvl="1"/>
            <a:r>
              <a:rPr lang="en-US" dirty="0" smtClean="0"/>
              <a:t>Prototype available for staff to explore</a:t>
            </a:r>
          </a:p>
          <a:p>
            <a:pPr lvl="1"/>
            <a:r>
              <a:rPr lang="en-US" dirty="0" smtClean="0"/>
              <a:t>Picture atlas sent to each staff member and Materials</a:t>
            </a:r>
          </a:p>
          <a:p>
            <a:pPr lvl="1"/>
            <a:r>
              <a:rPr lang="en-US" dirty="0" smtClean="0"/>
              <a:t>Informed of time trials and standards</a:t>
            </a:r>
          </a:p>
          <a:p>
            <a:pPr lvl="2"/>
            <a:r>
              <a:rPr lang="en-US" dirty="0" smtClean="0"/>
              <a:t>Find item in less than 15 seconds</a:t>
            </a:r>
          </a:p>
        </p:txBody>
      </p:sp>
    </p:spTree>
    <p:extLst>
      <p:ext uri="{BB962C8B-B14F-4D97-AF65-F5344CB8AC3E}">
        <p14:creationId xmlns:p14="http://schemas.microsoft.com/office/powerpoint/2010/main" val="14041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Studied multiple cohorts from Jan 2011-Jan 2012</a:t>
            </a:r>
          </a:p>
          <a:p>
            <a:pPr lvl="1"/>
            <a:r>
              <a:rPr lang="en-US" dirty="0"/>
              <a:t>IRB approval was obtained</a:t>
            </a:r>
          </a:p>
          <a:p>
            <a:pPr lvl="1"/>
            <a:r>
              <a:rPr lang="en-US" dirty="0" smtClean="0"/>
              <a:t>5 </a:t>
            </a:r>
            <a:r>
              <a:rPr lang="en-US" dirty="0"/>
              <a:t>cohorts of 10 Registered </a:t>
            </a:r>
            <a:r>
              <a:rPr lang="en-US" dirty="0" smtClean="0"/>
              <a:t>Nurses</a:t>
            </a:r>
          </a:p>
          <a:p>
            <a:pPr lvl="2"/>
            <a:r>
              <a:rPr lang="en-US" dirty="0" smtClean="0"/>
              <a:t>First cohort paired</a:t>
            </a:r>
            <a:endParaRPr lang="en-US" dirty="0"/>
          </a:p>
          <a:p>
            <a:pPr lvl="1"/>
            <a:r>
              <a:rPr lang="en-US" dirty="0"/>
              <a:t>Each RN asked to find 3 random </a:t>
            </a:r>
            <a:r>
              <a:rPr lang="en-US" dirty="0" smtClean="0"/>
              <a:t>items selected from a card array</a:t>
            </a:r>
          </a:p>
          <a:p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Descriptive stats for each cohort</a:t>
            </a:r>
          </a:p>
          <a:p>
            <a:pPr lvl="1"/>
            <a:r>
              <a:rPr lang="en-US" dirty="0" smtClean="0"/>
              <a:t>Paired t-test for paired cohort; two-sample t-test with </a:t>
            </a:r>
            <a:r>
              <a:rPr lang="en-US" dirty="0" err="1" smtClean="0"/>
              <a:t>Satterthwaite</a:t>
            </a:r>
            <a:r>
              <a:rPr lang="en-US" dirty="0" smtClean="0"/>
              <a:t> approximations for remaining groups</a:t>
            </a:r>
          </a:p>
          <a:p>
            <a:pPr lvl="1"/>
            <a:r>
              <a:rPr lang="en-US" dirty="0" smtClean="0"/>
              <a:t>Spline model to look for skill degradation</a:t>
            </a:r>
          </a:p>
        </p:txBody>
      </p:sp>
    </p:spTree>
    <p:extLst>
      <p:ext uri="{BB962C8B-B14F-4D97-AF65-F5344CB8AC3E}">
        <p14:creationId xmlns:p14="http://schemas.microsoft.com/office/powerpoint/2010/main" val="39866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410649"/>
              </p:ext>
            </p:extLst>
          </p:nvPr>
        </p:nvGraphicFramePr>
        <p:xfrm>
          <a:off x="0" y="2133600"/>
          <a:ext cx="9144001" cy="33717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1066800"/>
                <a:gridCol w="1066800"/>
                <a:gridCol w="1143000"/>
                <a:gridCol w="1143000"/>
                <a:gridCol w="990601"/>
                <a:gridCol w="1143000"/>
                <a:gridCol w="1143000"/>
              </a:tblGrid>
              <a:tr h="430507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Days from Launch of New Code Cart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76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351*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Mean 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16.32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Median 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12.90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SD 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8.06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95% CI        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10.12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42.68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22.51</a:t>
                      </a:r>
                      <a:endParaRPr lang="en-US" dirty="0"/>
                    </a:p>
                  </a:txBody>
                  <a:tcPr/>
                </a:tc>
              </a:tr>
              <a:tr h="43050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p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ref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5943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*outlier  removed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Spline Model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&lt;15 seconds</a:t>
            </a:r>
          </a:p>
          <a:p>
            <a:pPr lvl="1"/>
            <a:r>
              <a:rPr lang="en-US" dirty="0" smtClean="0"/>
              <a:t>~6 days</a:t>
            </a:r>
          </a:p>
          <a:p>
            <a:r>
              <a:rPr lang="en-US" dirty="0" smtClean="0"/>
              <a:t>&gt;15 seconds</a:t>
            </a:r>
          </a:p>
          <a:p>
            <a:pPr lvl="1"/>
            <a:r>
              <a:rPr lang="en-US" dirty="0" smtClean="0"/>
              <a:t>~287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52" y="1447800"/>
            <a:ext cx="5867400" cy="532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58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really true performance in a resuscitation situation?</a:t>
            </a:r>
          </a:p>
          <a:p>
            <a:r>
              <a:rPr lang="en-US" dirty="0" smtClean="0"/>
              <a:t>Did not track proportion of staff who admitted to receiving “training”</a:t>
            </a:r>
          </a:p>
          <a:p>
            <a:r>
              <a:rPr lang="en-US" dirty="0" smtClean="0"/>
              <a:t>Did not test clinical areas with carts outside of the Children’s Hospital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Standardization will reduce time to find items</a:t>
            </a:r>
          </a:p>
          <a:p>
            <a:r>
              <a:rPr lang="en-US" dirty="0" smtClean="0"/>
              <a:t>Can be effective and, at the same time, save costs</a:t>
            </a:r>
          </a:p>
          <a:p>
            <a:r>
              <a:rPr lang="en-US" dirty="0" smtClean="0"/>
              <a:t>Created a stable platform, but requires maintenance</a:t>
            </a:r>
          </a:p>
          <a:p>
            <a:pPr lvl="1"/>
            <a:r>
              <a:rPr lang="en-US" dirty="0" smtClean="0"/>
              <a:t>Skill degrades over time, before annual refresher training cycles</a:t>
            </a:r>
          </a:p>
          <a:p>
            <a:pPr lvl="1"/>
            <a:r>
              <a:rPr lang="en-US" dirty="0" smtClean="0"/>
              <a:t>Refresher training every 6 months</a:t>
            </a:r>
          </a:p>
        </p:txBody>
      </p:sp>
    </p:spTree>
    <p:extLst>
      <p:ext uri="{BB962C8B-B14F-4D97-AF65-F5344CB8AC3E}">
        <p14:creationId xmlns:p14="http://schemas.microsoft.com/office/powerpoint/2010/main" val="259804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no financial relationships to disclose or conflicts of interest to resolve</a:t>
            </a:r>
          </a:p>
          <a:p>
            <a:r>
              <a:rPr lang="en-US" dirty="0" smtClean="0"/>
              <a:t>I will not be discussing any unapproved or off-label, experimental </a:t>
            </a:r>
            <a:r>
              <a:rPr lang="en-US" smtClean="0"/>
              <a:t>or investigational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1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something quickly in this mess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6934200" cy="519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86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is Critical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is obvious during a resuscitation situation</a:t>
            </a:r>
          </a:p>
          <a:p>
            <a:r>
              <a:rPr lang="en-US" dirty="0" smtClean="0"/>
              <a:t>Standardization of resuscitation carts is logical</a:t>
            </a:r>
          </a:p>
          <a:p>
            <a:r>
              <a:rPr lang="en-US" dirty="0" smtClean="0"/>
              <a:t>Little data to evaluate the scope of the problem</a:t>
            </a:r>
          </a:p>
          <a:p>
            <a:pPr lvl="1"/>
            <a:r>
              <a:rPr lang="en-US" dirty="0" smtClean="0"/>
              <a:t>Agarwal, </a:t>
            </a:r>
            <a:r>
              <a:rPr lang="en-US" i="1" dirty="0" smtClean="0"/>
              <a:t>et al</a:t>
            </a:r>
            <a:r>
              <a:rPr lang="en-US" dirty="0" smtClean="0"/>
              <a:t>., </a:t>
            </a:r>
            <a:r>
              <a:rPr lang="en-US" i="1" dirty="0" smtClean="0"/>
              <a:t>Pediatrics</a:t>
            </a:r>
            <a:r>
              <a:rPr lang="en-US" dirty="0" smtClean="0"/>
              <a:t>, 2005; 116:e326-33</a:t>
            </a:r>
          </a:p>
          <a:p>
            <a:pPr lvl="2"/>
            <a:r>
              <a:rPr lang="en-US" dirty="0" err="1" smtClean="0"/>
              <a:t>Broselow</a:t>
            </a:r>
            <a:r>
              <a:rPr lang="en-US" dirty="0" smtClean="0"/>
              <a:t>® cart easier to use and preferred by participants</a:t>
            </a:r>
          </a:p>
          <a:p>
            <a:pPr lvl="2"/>
            <a:r>
              <a:rPr lang="en-US" dirty="0" smtClean="0"/>
              <a:t>Cost prohibitive?</a:t>
            </a:r>
          </a:p>
          <a:p>
            <a:pPr lvl="2"/>
            <a:r>
              <a:rPr lang="en-US" dirty="0" smtClean="0"/>
              <a:t>Standard, highly visual prepackaged layout</a:t>
            </a:r>
          </a:p>
          <a:p>
            <a:pPr lvl="1"/>
            <a:r>
              <a:rPr lang="en-US" dirty="0" err="1" smtClean="0"/>
              <a:t>Rousek</a:t>
            </a:r>
            <a:r>
              <a:rPr lang="en-US" dirty="0" smtClean="0"/>
              <a:t> &amp; </a:t>
            </a:r>
            <a:r>
              <a:rPr lang="en-US" dirty="0" err="1" smtClean="0"/>
              <a:t>Hallbeck</a:t>
            </a:r>
            <a:r>
              <a:rPr lang="en-US" dirty="0" smtClean="0"/>
              <a:t>. </a:t>
            </a:r>
            <a:r>
              <a:rPr lang="en-US" i="1" dirty="0" smtClean="0"/>
              <a:t>Human Factors </a:t>
            </a:r>
            <a:r>
              <a:rPr lang="en-US" dirty="0" smtClean="0"/>
              <a:t>2011; 53:626-36</a:t>
            </a:r>
          </a:p>
          <a:p>
            <a:pPr lvl="2"/>
            <a:r>
              <a:rPr lang="en-US" dirty="0" smtClean="0"/>
              <a:t>Standardized medication compartment only</a:t>
            </a:r>
          </a:p>
          <a:p>
            <a:pPr lvl="2"/>
            <a:r>
              <a:rPr lang="en-US" dirty="0" smtClean="0"/>
              <a:t>Successful, low-cost, generalizable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document increased efficiency in finding resuscitation equipment in a standardized resuscitation </a:t>
            </a:r>
            <a:r>
              <a:rPr lang="en-US" dirty="0" smtClean="0"/>
              <a:t>cart</a:t>
            </a:r>
          </a:p>
          <a:p>
            <a:pPr lvl="1"/>
            <a:r>
              <a:rPr lang="en-US" dirty="0" smtClean="0"/>
              <a:t>Find item in &lt;15 seconds</a:t>
            </a:r>
          </a:p>
          <a:p>
            <a:pPr lvl="1"/>
            <a:r>
              <a:rPr lang="en-US" dirty="0" smtClean="0"/>
              <a:t>Monitor times for degrading skill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70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Setting</a:t>
            </a:r>
          </a:p>
          <a:p>
            <a:pPr lvl="1"/>
            <a:r>
              <a:rPr lang="en-US" dirty="0"/>
              <a:t>Hospital within a Hospital in Lexington, KY</a:t>
            </a:r>
          </a:p>
          <a:p>
            <a:pPr lvl="1"/>
            <a:r>
              <a:rPr lang="en-US" dirty="0"/>
              <a:t>Carts located across entire healthcare </a:t>
            </a:r>
            <a:r>
              <a:rPr lang="en-US" dirty="0" smtClean="0"/>
              <a:t>system</a:t>
            </a:r>
          </a:p>
          <a:p>
            <a:pPr lvl="2"/>
            <a:r>
              <a:rPr lang="en-US" dirty="0" smtClean="0"/>
              <a:t>Within Children’s Hospital</a:t>
            </a:r>
          </a:p>
          <a:p>
            <a:pPr lvl="2"/>
            <a:r>
              <a:rPr lang="en-US" dirty="0" smtClean="0"/>
              <a:t>Ancillary </a:t>
            </a:r>
            <a:r>
              <a:rPr lang="en-US" dirty="0" smtClean="0"/>
              <a:t>areas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4223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Cart Design</a:t>
            </a:r>
          </a:p>
          <a:p>
            <a:pPr lvl="1"/>
            <a:r>
              <a:rPr lang="en-US" dirty="0" smtClean="0"/>
              <a:t>Used Lean methodology to find the waste in the carts and design prototype</a:t>
            </a:r>
          </a:p>
          <a:p>
            <a:pPr lvl="1"/>
            <a:r>
              <a:rPr lang="en-US" dirty="0" smtClean="0"/>
              <a:t>5 S</a:t>
            </a:r>
          </a:p>
          <a:p>
            <a:pPr lvl="2"/>
            <a:r>
              <a:rPr lang="en-US" dirty="0" smtClean="0"/>
              <a:t>Sort-what was necessary </a:t>
            </a:r>
            <a:r>
              <a:rPr lang="en-US" dirty="0" smtClean="0"/>
              <a:t>equipment?</a:t>
            </a:r>
            <a:endParaRPr lang="en-US" dirty="0" smtClean="0"/>
          </a:p>
          <a:p>
            <a:pPr lvl="2"/>
            <a:r>
              <a:rPr lang="en-US" dirty="0" smtClean="0"/>
              <a:t>Set-design drawers and time standards</a:t>
            </a:r>
          </a:p>
          <a:p>
            <a:pPr lvl="2"/>
            <a:r>
              <a:rPr lang="en-US" dirty="0" smtClean="0"/>
              <a:t>Shine-inspect final design</a:t>
            </a:r>
          </a:p>
          <a:p>
            <a:pPr lvl="2"/>
            <a:r>
              <a:rPr lang="en-US" dirty="0" smtClean="0"/>
              <a:t>Standardize-create plan for Materials and Users</a:t>
            </a:r>
          </a:p>
          <a:p>
            <a:pPr lvl="2"/>
            <a:r>
              <a:rPr lang="en-US" dirty="0" smtClean="0"/>
              <a:t>Sustain-continued education and cart checks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1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946150"/>
          </a:xfrm>
        </p:spPr>
        <p:txBody>
          <a:bodyPr/>
          <a:lstStyle/>
          <a:p>
            <a:r>
              <a:rPr lang="en-US" dirty="0" smtClean="0"/>
              <a:t>Remember the Drawer of Disaster?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Before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After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4600"/>
            <a:ext cx="3962400" cy="2971800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4010025" cy="300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53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bjlath2\My Documents\My Pictures\peds code cart final\peds code cart exchange 010.jpg"/>
          <p:cNvPicPr>
            <a:picLocks noChangeAspect="1" noChangeArrowheads="1"/>
          </p:cNvPicPr>
          <p:nvPr/>
        </p:nvPicPr>
        <p:blipFill>
          <a:blip r:embed="rId3" cstate="print"/>
          <a:srcRect l="7118" r="8267" b="12820"/>
          <a:stretch>
            <a:fillRect/>
          </a:stretch>
        </p:blipFill>
        <p:spPr>
          <a:xfrm>
            <a:off x="-1" y="26580"/>
            <a:ext cx="4350523" cy="3326220"/>
          </a:xfrm>
          <a:prstGeom prst="rect">
            <a:avLst/>
          </a:prstGeom>
          <a:noFill/>
        </p:spPr>
      </p:pic>
      <p:pic>
        <p:nvPicPr>
          <p:cNvPr id="3" name="Picture 3" descr="C:\Documents and Settings\bjlath2\My Documents\My Pictures\peds code cart final\peds code cart exchange 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47590" y="0"/>
            <a:ext cx="4469829" cy="3352800"/>
          </a:xfrm>
          <a:prstGeom prst="rect">
            <a:avLst/>
          </a:prstGeom>
          <a:noFill/>
        </p:spPr>
      </p:pic>
      <p:pic>
        <p:nvPicPr>
          <p:cNvPr id="4" name="Picture 2" descr="C:\Documents and Settings\bjlath2\My Documents\My Pictures\peds code cart final\peds code cart exchange 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44" y="3473367"/>
            <a:ext cx="4346979" cy="3368684"/>
          </a:xfrm>
          <a:prstGeom prst="rect">
            <a:avLst/>
          </a:prstGeom>
          <a:noFill/>
        </p:spPr>
      </p:pic>
      <p:pic>
        <p:nvPicPr>
          <p:cNvPr id="5" name="Picture 2" descr="C:\Documents and Settings\bjlath2\My Documents\My Pictures\peds code cart final\peds code cart exchange 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647590" y="3473367"/>
            <a:ext cx="4491006" cy="3368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6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CH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KCH blue</Template>
  <TotalTime>22766</TotalTime>
  <Words>861</Words>
  <Application>Microsoft Office PowerPoint</Application>
  <PresentationFormat>On-screen Show (4:3)</PresentationFormat>
  <Paragraphs>172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KCH blue</vt:lpstr>
      <vt:lpstr>Saving Time Under Pressure Effectiveness of Standardizing Pediatric Resuscitation Carts</vt:lpstr>
      <vt:lpstr>Disclosures</vt:lpstr>
      <vt:lpstr>Find something quickly in this mess </vt:lpstr>
      <vt:lpstr>Time is Critical</vt:lpstr>
      <vt:lpstr>Objective</vt:lpstr>
      <vt:lpstr>Methods</vt:lpstr>
      <vt:lpstr>Methods</vt:lpstr>
      <vt:lpstr>Remember the Drawer of Disaster?</vt:lpstr>
      <vt:lpstr>PowerPoint Presentation</vt:lpstr>
      <vt:lpstr> </vt:lpstr>
      <vt:lpstr>Methods</vt:lpstr>
      <vt:lpstr>Methods</vt:lpstr>
      <vt:lpstr>Results</vt:lpstr>
      <vt:lpstr>Spline Model</vt:lpstr>
      <vt:lpstr>Limitations</vt:lpstr>
      <vt:lpstr>Conclusions</vt:lpstr>
    </vt:vector>
  </TitlesOfParts>
  <Company>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Morning Report</dc:title>
  <dc:creator>Maul, Erich</dc:creator>
  <cp:lastModifiedBy>Maul, Erich</cp:lastModifiedBy>
  <cp:revision>112</cp:revision>
  <cp:lastPrinted>2012-04-25T17:30:34Z</cp:lastPrinted>
  <dcterms:created xsi:type="dcterms:W3CDTF">2009-05-19T17:21:21Z</dcterms:created>
  <dcterms:modified xsi:type="dcterms:W3CDTF">2014-05-03T15:16:21Z</dcterms:modified>
</cp:coreProperties>
</file>