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2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8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11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12.xml" ContentType="application/vnd.openxmlformats-officedocument.presentationml.notesSlid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5" r:id="rId1"/>
  </p:sldMasterIdLst>
  <p:notesMasterIdLst>
    <p:notesMasterId r:id="rId117"/>
  </p:notesMasterIdLst>
  <p:handoutMasterIdLst>
    <p:handoutMasterId r:id="rId118"/>
  </p:handoutMasterIdLst>
  <p:sldIdLst>
    <p:sldId id="284" r:id="rId2"/>
    <p:sldId id="285" r:id="rId3"/>
    <p:sldId id="286" r:id="rId4"/>
    <p:sldId id="287" r:id="rId5"/>
    <p:sldId id="289" r:id="rId6"/>
    <p:sldId id="288" r:id="rId7"/>
    <p:sldId id="290" r:id="rId8"/>
    <p:sldId id="291" r:id="rId9"/>
    <p:sldId id="293" r:id="rId10"/>
    <p:sldId id="294" r:id="rId11"/>
    <p:sldId id="327" r:id="rId12"/>
    <p:sldId id="295" r:id="rId13"/>
    <p:sldId id="296" r:id="rId14"/>
    <p:sldId id="424" r:id="rId15"/>
    <p:sldId id="425" r:id="rId16"/>
    <p:sldId id="297" r:id="rId17"/>
    <p:sldId id="298" r:id="rId18"/>
    <p:sldId id="308" r:id="rId19"/>
    <p:sldId id="300" r:id="rId20"/>
    <p:sldId id="299" r:id="rId21"/>
    <p:sldId id="301" r:id="rId22"/>
    <p:sldId id="315" r:id="rId23"/>
    <p:sldId id="342" r:id="rId24"/>
    <p:sldId id="314" r:id="rId25"/>
    <p:sldId id="343" r:id="rId26"/>
    <p:sldId id="278" r:id="rId27"/>
    <p:sldId id="386" r:id="rId28"/>
    <p:sldId id="302" r:id="rId29"/>
    <p:sldId id="316" r:id="rId30"/>
    <p:sldId id="317" r:id="rId31"/>
    <p:sldId id="318" r:id="rId32"/>
    <p:sldId id="319" r:id="rId33"/>
    <p:sldId id="347" r:id="rId34"/>
    <p:sldId id="373" r:id="rId35"/>
    <p:sldId id="374" r:id="rId36"/>
    <p:sldId id="414" r:id="rId37"/>
    <p:sldId id="394" r:id="rId38"/>
    <p:sldId id="395" r:id="rId39"/>
    <p:sldId id="391" r:id="rId40"/>
    <p:sldId id="376" r:id="rId41"/>
    <p:sldId id="377" r:id="rId42"/>
    <p:sldId id="415" r:id="rId43"/>
    <p:sldId id="396" r:id="rId44"/>
    <p:sldId id="397" r:id="rId45"/>
    <p:sldId id="392" r:id="rId46"/>
    <p:sldId id="379" r:id="rId47"/>
    <p:sldId id="272" r:id="rId48"/>
    <p:sldId id="348" r:id="rId49"/>
    <p:sldId id="416" r:id="rId50"/>
    <p:sldId id="398" r:id="rId51"/>
    <p:sldId id="399" r:id="rId52"/>
    <p:sldId id="349" r:id="rId53"/>
    <p:sldId id="350" r:id="rId54"/>
    <p:sldId id="273" r:id="rId55"/>
    <p:sldId id="353" r:id="rId56"/>
    <p:sldId id="354" r:id="rId57"/>
    <p:sldId id="274" r:id="rId58"/>
    <p:sldId id="344" r:id="rId59"/>
    <p:sldId id="417" r:id="rId60"/>
    <p:sldId id="401" r:id="rId61"/>
    <p:sldId id="400" r:id="rId62"/>
    <p:sldId id="275" r:id="rId63"/>
    <p:sldId id="356" r:id="rId64"/>
    <p:sldId id="357" r:id="rId65"/>
    <p:sldId id="276" r:id="rId66"/>
    <p:sldId id="280" r:id="rId67"/>
    <p:sldId id="277" r:id="rId68"/>
    <p:sldId id="304" r:id="rId69"/>
    <p:sldId id="380" r:id="rId70"/>
    <p:sldId id="381" r:id="rId71"/>
    <p:sldId id="418" r:id="rId72"/>
    <p:sldId id="403" r:id="rId73"/>
    <p:sldId id="402" r:id="rId74"/>
    <p:sldId id="383" r:id="rId75"/>
    <p:sldId id="320" r:id="rId76"/>
    <p:sldId id="322" r:id="rId77"/>
    <p:sldId id="324" r:id="rId78"/>
    <p:sldId id="419" r:id="rId79"/>
    <p:sldId id="404" r:id="rId80"/>
    <p:sldId id="405" r:id="rId81"/>
    <p:sldId id="326" r:id="rId82"/>
    <p:sldId id="368" r:id="rId83"/>
    <p:sldId id="420" r:id="rId84"/>
    <p:sldId id="393" r:id="rId85"/>
    <p:sldId id="406" r:id="rId86"/>
    <p:sldId id="407" r:id="rId87"/>
    <p:sldId id="369" r:id="rId88"/>
    <p:sldId id="421" r:id="rId89"/>
    <p:sldId id="409" r:id="rId90"/>
    <p:sldId id="408" r:id="rId91"/>
    <p:sldId id="370" r:id="rId92"/>
    <p:sldId id="265" r:id="rId93"/>
    <p:sldId id="367" r:id="rId94"/>
    <p:sldId id="365" r:id="rId95"/>
    <p:sldId id="345" r:id="rId96"/>
    <p:sldId id="422" r:id="rId97"/>
    <p:sldId id="410" r:id="rId98"/>
    <p:sldId id="411" r:id="rId99"/>
    <p:sldId id="389" r:id="rId100"/>
    <p:sldId id="303" r:id="rId101"/>
    <p:sldId id="335" r:id="rId102"/>
    <p:sldId id="336" r:id="rId103"/>
    <p:sldId id="337" r:id="rId104"/>
    <p:sldId id="423" r:id="rId105"/>
    <p:sldId id="412" r:id="rId106"/>
    <p:sldId id="413" r:id="rId107"/>
    <p:sldId id="270" r:id="rId108"/>
    <p:sldId id="390" r:id="rId109"/>
    <p:sldId id="307" r:id="rId110"/>
    <p:sldId id="328" r:id="rId111"/>
    <p:sldId id="341" r:id="rId112"/>
    <p:sldId id="426" r:id="rId113"/>
    <p:sldId id="427" r:id="rId114"/>
    <p:sldId id="339" r:id="rId115"/>
    <p:sldId id="340" r:id="rId116"/>
  </p:sldIdLst>
  <p:sldSz cx="9144000" cy="6858000" type="screen4x3"/>
  <p:notesSz cx="6858000" cy="9144000"/>
  <p:custDataLst>
    <p:tags r:id="rId119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34" autoAdjust="0"/>
    <p:restoredTop sz="94635" autoAdjust="0"/>
  </p:normalViewPr>
  <p:slideViewPr>
    <p:cSldViewPr>
      <p:cViewPr>
        <p:scale>
          <a:sx n="60" d="100"/>
          <a:sy n="60" d="100"/>
        </p:scale>
        <p:origin x="-2976" y="-10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tags" Target="tags/tag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2FB803B-8723-4D55-918E-42CD27868E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469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80806BB-4A35-48FC-9976-A785B100B0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7712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**I CHANGED OBJECTIVE #1. AND</a:t>
            </a:r>
            <a:r>
              <a:rPr lang="en-US" baseline="0" dirty="0" smtClean="0"/>
              <a:t> #2.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0806BB-4A35-48FC-9976-A785B100B0E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0651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One lead SVT</a:t>
            </a:r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608E8F3-157C-4A81-9D3D-74256ED8D28E}" type="slidenum">
              <a:rPr lang="en-US" altLang="en-US" sz="1200" smtClean="0"/>
              <a:pPr/>
              <a:t>79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0806BB-4A35-48FC-9976-A785B100B0EC}" type="slidenum">
              <a:rPr lang="en-US" smtClean="0"/>
              <a:pPr>
                <a:defRPr/>
              </a:pPr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1978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0806BB-4A35-48FC-9976-A785B100B0EC}" type="slidenum">
              <a:rPr lang="en-US" smtClean="0"/>
              <a:pPr>
                <a:defRPr/>
              </a:pPr>
              <a:t>108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3705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changed the wording slightly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0806BB-4A35-48FC-9976-A785B100B0E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415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Yes, you need to know how to operate it</a:t>
            </a:r>
          </a:p>
          <a:p>
            <a:r>
              <a:rPr lang="en-US" altLang="en-US" smtClean="0"/>
              <a:t>Need to know how to set alarms and check alarms…and you need to LOOK at the alarms</a:t>
            </a:r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CDE2480A-A6D5-415B-9DD3-1E1FF986EC36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Artifact case</a:t>
            </a:r>
          </a:p>
          <a:p>
            <a:r>
              <a:rPr lang="en-US" altLang="en-US" smtClean="0"/>
              <a:t>Back-pat VT</a:t>
            </a: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DFEDBC6-CB0C-4840-815B-2B2EEF59DF51}" type="slidenum">
              <a:rPr lang="en-US" altLang="en-US" sz="1200" smtClean="0"/>
              <a:pPr/>
              <a:t>21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Hamblin VT artifact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0806BB-4A35-48FC-9976-A785B100B0EC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918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Hamblin WCT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0806BB-4A35-48FC-9976-A785B100B0EC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072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Ectopy</a:t>
            </a:r>
          </a:p>
          <a:p>
            <a:r>
              <a:rPr lang="en-US" altLang="en-US" smtClean="0"/>
              <a:t>PAC’s, PVC’s</a:t>
            </a: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D22CAE0A-5ECB-400D-B2DA-9398FEFC5DEA}" type="slidenum">
              <a:rPr lang="en-US" altLang="en-US" sz="1200" smtClean="0"/>
              <a:pPr/>
              <a:t>28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Asymptomatic PVCs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0806BB-4A35-48FC-9976-A785B100B0EC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48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One lead SVT</a:t>
            </a:r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608E8F3-157C-4A81-9D3D-74256ED8D28E}" type="slidenum">
              <a:rPr lang="en-US" altLang="en-US" sz="1200" smtClean="0"/>
              <a:pPr/>
              <a:t>77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63E7B-3D94-4AF4-BAE5-FFF71ACD6C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00940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E2507-F36D-4D23-85C9-B8CE958257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10800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3A330-36D6-44F9-9FF4-D9B0B2B86D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952088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08BA8-73DD-4665-A485-7BAA56ABAC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490011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04C61-CDCD-4AA2-B419-1EF6D24FA5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525004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8E729-7226-4259-8A36-92A066B6BD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28804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88870-1C22-4D1E-ABA8-2C5044C8BF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438874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DF8A-DC8A-4545-B2F6-FF4250604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080770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3096A-D1ED-46EC-A772-37BD063203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094258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2C064-ABBE-4DD7-8837-1920EDE031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98863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2D4CD-7E77-42DE-9486-F7EE596744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689913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AF3DA-DA64-472D-BD0C-C5578438F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632493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background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113"/>
            <a:ext cx="9134475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7432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23BF037-2E6B-4A98-9C22-C3A578BB9F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6" descr="KCH_White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913" y="6210300"/>
            <a:ext cx="13906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</p:sldLayoutIdLst>
  <p:transition spd="slow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35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28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 charset="0"/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 charset="0"/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 charset="0"/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 charset="0"/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5.emf"/><Relationship Id="rId2" Type="http://schemas.openxmlformats.org/officeDocument/2006/relationships/tags" Target="../tags/tag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0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emf"/><Relationship Id="rId3" Type="http://schemas.openxmlformats.org/officeDocument/2006/relationships/tags" Target="../tags/tag73.xml"/><Relationship Id="rId7" Type="http://schemas.openxmlformats.org/officeDocument/2006/relationships/oleObject" Target="../embeddings/oleObject21.bin"/><Relationship Id="rId2" Type="http://schemas.openxmlformats.org/officeDocument/2006/relationships/tags" Target="../tags/tag72.xml"/><Relationship Id="rId1" Type="http://schemas.openxmlformats.org/officeDocument/2006/relationships/vmlDrawing" Target="../drawings/vmlDrawing21.v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75.xml"/><Relationship Id="rId4" Type="http://schemas.openxmlformats.org/officeDocument/2006/relationships/tags" Target="../tags/tag74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6.emf"/><Relationship Id="rId2" Type="http://schemas.openxmlformats.org/officeDocument/2006/relationships/tags" Target="../tags/tag1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3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7" Type="http://schemas.openxmlformats.org/officeDocument/2006/relationships/image" Target="../media/image54.emf"/><Relationship Id="rId2" Type="http://schemas.openxmlformats.org/officeDocument/2006/relationships/tags" Target="../tags/tag76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8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7" Type="http://schemas.openxmlformats.org/officeDocument/2006/relationships/image" Target="../media/image55.emf"/><Relationship Id="rId2" Type="http://schemas.openxmlformats.org/officeDocument/2006/relationships/tags" Target="../tags/tag79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2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1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tags" Target="../tags/tag15.xml"/><Relationship Id="rId7" Type="http://schemas.openxmlformats.org/officeDocument/2006/relationships/oleObject" Target="../embeddings/oleObject5.bin"/><Relationship Id="rId2" Type="http://schemas.openxmlformats.org/officeDocument/2006/relationships/tags" Target="../tags/tag14.xml"/><Relationship Id="rId1" Type="http://schemas.openxmlformats.org/officeDocument/2006/relationships/vmlDrawing" Target="../drawings/vmlDrawing5.v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8.emf"/><Relationship Id="rId2" Type="http://schemas.openxmlformats.org/officeDocument/2006/relationships/tags" Target="../tags/tag1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9.emf"/><Relationship Id="rId2" Type="http://schemas.openxmlformats.org/officeDocument/2006/relationships/tags" Target="../tags/tag20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10.emf"/><Relationship Id="rId2" Type="http://schemas.openxmlformats.org/officeDocument/2006/relationships/tags" Target="../tags/tag23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15.emf"/><Relationship Id="rId2" Type="http://schemas.openxmlformats.org/officeDocument/2006/relationships/tags" Target="../tags/tag2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tags" Target="../tags/tag30.xml"/><Relationship Id="rId7" Type="http://schemas.openxmlformats.org/officeDocument/2006/relationships/oleObject" Target="../embeddings/oleObject10.bin"/><Relationship Id="rId2" Type="http://schemas.openxmlformats.org/officeDocument/2006/relationships/tags" Target="../tags/tag29.xml"/><Relationship Id="rId1" Type="http://schemas.openxmlformats.org/officeDocument/2006/relationships/vmlDrawing" Target="../drawings/vmlDrawing10.v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21.emf"/><Relationship Id="rId2" Type="http://schemas.openxmlformats.org/officeDocument/2006/relationships/tags" Target="../tags/tag3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tags" Target="../tags/tag37.xml"/><Relationship Id="rId7" Type="http://schemas.openxmlformats.org/officeDocument/2006/relationships/oleObject" Target="../embeddings/oleObject12.bin"/><Relationship Id="rId2" Type="http://schemas.openxmlformats.org/officeDocument/2006/relationships/tags" Target="../tags/tag36.xml"/><Relationship Id="rId1" Type="http://schemas.openxmlformats.org/officeDocument/2006/relationships/vmlDrawing" Target="../drawings/vmlDrawing12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tags" Target="../tags/tag41.xml"/><Relationship Id="rId7" Type="http://schemas.openxmlformats.org/officeDocument/2006/relationships/oleObject" Target="../embeddings/oleObject13.bin"/><Relationship Id="rId2" Type="http://schemas.openxmlformats.org/officeDocument/2006/relationships/tags" Target="../tags/tag40.xml"/><Relationship Id="rId1" Type="http://schemas.openxmlformats.org/officeDocument/2006/relationships/vmlDrawing" Target="../drawings/vmlDrawing13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3.xml"/><Relationship Id="rId4" Type="http://schemas.openxmlformats.org/officeDocument/2006/relationships/tags" Target="../tags/tag4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tags" Target="../tags/tag45.xml"/><Relationship Id="rId7" Type="http://schemas.openxmlformats.org/officeDocument/2006/relationships/oleObject" Target="../embeddings/oleObject14.bin"/><Relationship Id="rId2" Type="http://schemas.openxmlformats.org/officeDocument/2006/relationships/tags" Target="../tags/tag44.xml"/><Relationship Id="rId1" Type="http://schemas.openxmlformats.org/officeDocument/2006/relationships/vmlDrawing" Target="../drawings/vmlDrawing14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tags" Target="../tags/tag49.xml"/><Relationship Id="rId7" Type="http://schemas.openxmlformats.org/officeDocument/2006/relationships/oleObject" Target="../embeddings/oleObject15.bin"/><Relationship Id="rId2" Type="http://schemas.openxmlformats.org/officeDocument/2006/relationships/tags" Target="../tags/tag48.xml"/><Relationship Id="rId1" Type="http://schemas.openxmlformats.org/officeDocument/2006/relationships/vmlDrawing" Target="../drawings/vmlDrawing15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1.xml"/><Relationship Id="rId4" Type="http://schemas.openxmlformats.org/officeDocument/2006/relationships/tags" Target="../tags/tag50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3.e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.xml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tags" Target="../tags/tag53.xml"/><Relationship Id="rId7" Type="http://schemas.openxmlformats.org/officeDocument/2006/relationships/oleObject" Target="../embeddings/oleObject16.bin"/><Relationship Id="rId2" Type="http://schemas.openxmlformats.org/officeDocument/2006/relationships/tags" Target="../tags/tag52.xml"/><Relationship Id="rId1" Type="http://schemas.openxmlformats.org/officeDocument/2006/relationships/vmlDrawing" Target="../drawings/vmlDrawing16.v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55.xml"/><Relationship Id="rId4" Type="http://schemas.openxmlformats.org/officeDocument/2006/relationships/tags" Target="../tags/tag54.xml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tags" Target="../tags/tag57.xml"/><Relationship Id="rId7" Type="http://schemas.openxmlformats.org/officeDocument/2006/relationships/oleObject" Target="../embeddings/oleObject17.bin"/><Relationship Id="rId2" Type="http://schemas.openxmlformats.org/officeDocument/2006/relationships/tags" Target="../tags/tag56.xml"/><Relationship Id="rId1" Type="http://schemas.openxmlformats.org/officeDocument/2006/relationships/vmlDrawing" Target="../drawings/vmlDrawing17.v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59.xml"/><Relationship Id="rId4" Type="http://schemas.openxmlformats.org/officeDocument/2006/relationships/tags" Target="../tags/tag58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tags" Target="../tags/tag61.xml"/><Relationship Id="rId7" Type="http://schemas.openxmlformats.org/officeDocument/2006/relationships/oleObject" Target="../embeddings/oleObject18.bin"/><Relationship Id="rId2" Type="http://schemas.openxmlformats.org/officeDocument/2006/relationships/tags" Target="../tags/tag60.xml"/><Relationship Id="rId1" Type="http://schemas.openxmlformats.org/officeDocument/2006/relationships/vmlDrawing" Target="../drawings/vmlDrawing18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4.emf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.xml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emf"/><Relationship Id="rId3" Type="http://schemas.openxmlformats.org/officeDocument/2006/relationships/tags" Target="../tags/tag65.xml"/><Relationship Id="rId7" Type="http://schemas.openxmlformats.org/officeDocument/2006/relationships/oleObject" Target="../embeddings/oleObject19.bin"/><Relationship Id="rId2" Type="http://schemas.openxmlformats.org/officeDocument/2006/relationships/tags" Target="../tags/tag64.xml"/><Relationship Id="rId1" Type="http://schemas.openxmlformats.org/officeDocument/2006/relationships/vmlDrawing" Target="../drawings/vmlDrawing19.v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67.xml"/><Relationship Id="rId4" Type="http://schemas.openxmlformats.org/officeDocument/2006/relationships/tags" Target="../tags/tag66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9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tags" Target="../tags/tag69.xml"/><Relationship Id="rId7" Type="http://schemas.openxmlformats.org/officeDocument/2006/relationships/oleObject" Target="../embeddings/oleObject20.bin"/><Relationship Id="rId2" Type="http://schemas.openxmlformats.org/officeDocument/2006/relationships/tags" Target="../tags/tag68.xml"/><Relationship Id="rId1" Type="http://schemas.openxmlformats.org/officeDocument/2006/relationships/vmlDrawing" Target="../drawings/vmlDrawing20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71.xml"/><Relationship Id="rId4" Type="http://schemas.openxmlformats.org/officeDocument/2006/relationships/tags" Target="../tags/tag70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Tales from the Blips</a:t>
            </a:r>
            <a:br>
              <a:rPr lang="en-US" dirty="0" smtClean="0"/>
            </a:br>
            <a:r>
              <a:rPr lang="en-US" sz="2800" dirty="0" smtClean="0"/>
              <a:t>Telemetry and Arrhythmias for Hospitalists</a:t>
            </a:r>
            <a:endParaRPr lang="en-US" sz="2800" dirty="0"/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 smtClean="0"/>
              <a:t>Erich Maul, DO</a:t>
            </a:r>
          </a:p>
          <a:p>
            <a:r>
              <a:rPr lang="en-US" altLang="en-US" dirty="0" smtClean="0"/>
              <a:t>Anna Kamp, MD, MPH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Do you have 24/7 access to a pediatric cardiologist?</a:t>
            </a:r>
            <a:endParaRPr lang="en-US" dirty="0"/>
          </a:p>
        </p:txBody>
      </p:sp>
      <p:sp>
        <p:nvSpPr>
          <p:cNvPr id="13315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114800"/>
          </a:xfrm>
        </p:spPr>
        <p:txBody>
          <a:bodyPr/>
          <a:lstStyle/>
          <a:p>
            <a:pPr marL="514350" indent="-514350">
              <a:buFont typeface="Times" charset="0"/>
              <a:buAutoNum type="alphaUcPeriod"/>
            </a:pPr>
            <a:r>
              <a:rPr lang="en-US" altLang="en-US" sz="3200" smtClean="0"/>
              <a:t>Yes</a:t>
            </a:r>
          </a:p>
          <a:p>
            <a:pPr marL="514350" indent="-514350">
              <a:buFont typeface="Times" charset="0"/>
              <a:buAutoNum type="alphaUcPeriod"/>
            </a:pPr>
            <a:r>
              <a:rPr lang="en-US" altLang="en-US" sz="3200" smtClean="0"/>
              <a:t>No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5C8C5D1-1EB3-472F-8C08-3FF7AC5AF7BE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>
              <a:latin typeface="Arial" charset="0"/>
            </a:endParaRPr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373331102"/>
              </p:ext>
            </p:extLst>
          </p:nvPr>
        </p:nvGraphicFramePr>
        <p:xfrm>
          <a:off x="4508500" y="1600200"/>
          <a:ext cx="4572000" cy="480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0" name="Chart" r:id="rId6" imgW="4572000" imgH="5143584" progId="MSGraph.Chart.8">
                  <p:embed followColorScheme="full"/>
                </p:oleObj>
              </mc:Choice>
              <mc:Fallback>
                <p:oleObj name="Chart" r:id="rId6" imgW="4572000" imgH="5143584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00200"/>
                        <a:ext cx="4572000" cy="480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OMG, this kid is 							having an mi!</a:t>
            </a:r>
            <a:endParaRPr lang="en-US" dirty="0"/>
          </a:p>
        </p:txBody>
      </p:sp>
      <p:sp>
        <p:nvSpPr>
          <p:cNvPr id="6451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AEC5585-0F45-4FF4-9E2F-1A8319F4CAC6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100</a:t>
            </a:fld>
            <a:endParaRPr lang="en-US" altLang="en-US" sz="140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Case 11</a:t>
            </a:r>
            <a:endParaRPr lang="en-US" dirty="0"/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Called by ED to facilitate transfer of a 17 y/o boy who “had CP for 3 days, a troponin of 8 and a STEMI.”</a:t>
            </a:r>
          </a:p>
          <a:p>
            <a:r>
              <a:rPr lang="en-US" altLang="en-US" smtClean="0"/>
              <a:t>You think this sounds weird, so you say you’ll be right down.</a:t>
            </a:r>
          </a:p>
          <a:p>
            <a:r>
              <a:rPr lang="en-US" altLang="en-US" smtClean="0"/>
              <a:t>What are your thoughts on the elevator ride down?</a:t>
            </a: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4AE48B1-9906-4362-979D-85A2162D0245}" type="slidenum">
              <a:rPr lang="en-US" altLang="en-US" sz="1400" smtClean="0"/>
              <a:pPr/>
              <a:t>101</a:t>
            </a:fld>
            <a:endParaRPr lang="en-US" altLang="en-US" sz="14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Case 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/>
              <a:t>A panicked ER doc who hates dealing with kids tells you:  “the </a:t>
            </a:r>
            <a:r>
              <a:rPr lang="en-US" dirty="0" err="1" smtClean="0"/>
              <a:t>helo</a:t>
            </a:r>
            <a:r>
              <a:rPr lang="en-US" dirty="0" smtClean="0"/>
              <a:t> is ready to fly him to where ever you say, just remember, time is muscle!”</a:t>
            </a:r>
          </a:p>
          <a:p>
            <a:pPr>
              <a:defRPr/>
            </a:pPr>
            <a:r>
              <a:rPr lang="en-US" dirty="0" smtClean="0"/>
              <a:t>You walk in and find the child sitting up in bed, complaining of a headache that started after they made him take some pills under his tongue.</a:t>
            </a:r>
            <a:endParaRPr lang="en-US" dirty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D318E77B-2DA6-4C54-B064-ABDE299CF65D}" type="slidenum">
              <a:rPr lang="en-US" altLang="en-US" sz="1400" smtClean="0"/>
              <a:pPr/>
              <a:t>102</a:t>
            </a:fld>
            <a:endParaRPr lang="en-US" altLang="en-US" sz="14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Case 11</a:t>
            </a:r>
            <a:endParaRPr lang="en-US" dirty="0"/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458200" cy="4114800"/>
          </a:xfrm>
        </p:spPr>
        <p:txBody>
          <a:bodyPr/>
          <a:lstStyle/>
          <a:p>
            <a:r>
              <a:rPr lang="en-US" altLang="en-US" dirty="0" smtClean="0"/>
              <a:t>T: 37.4, HR: 68, RR: 18, BP: 94/40, S: 99%</a:t>
            </a:r>
          </a:p>
          <a:p>
            <a:r>
              <a:rPr lang="en-US" altLang="en-US" dirty="0" smtClean="0"/>
              <a:t>Troponin-I is 12 </a:t>
            </a:r>
          </a:p>
          <a:p>
            <a:r>
              <a:rPr lang="en-US" altLang="en-US" dirty="0" smtClean="0"/>
              <a:t>You look at the bedside monitor and see the following</a:t>
            </a: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495F8549-093F-42FF-910E-6F9926774853}" type="slidenum">
              <a:rPr lang="en-US" altLang="en-US" sz="1400" smtClean="0"/>
              <a:pPr/>
              <a:t>103</a:t>
            </a:fld>
            <a:endParaRPr lang="en-US" altLang="en-US" sz="1400" smtClean="0"/>
          </a:p>
        </p:txBody>
      </p:sp>
      <p:pic>
        <p:nvPicPr>
          <p:cNvPr id="6758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7" t="62254" r="5037" b="21297"/>
          <a:stretch>
            <a:fillRect/>
          </a:stretch>
        </p:blipFill>
        <p:spPr bwMode="auto">
          <a:xfrm>
            <a:off x="677863" y="3962400"/>
            <a:ext cx="759777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you do next?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600" dirty="0"/>
              <a:t>Expedite the air transfer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600" dirty="0"/>
              <a:t>Contact local children’s hospital for transfer by ground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600" dirty="0"/>
              <a:t>Get more history and 12 lead ECG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600" dirty="0"/>
              <a:t>Activate adult </a:t>
            </a:r>
            <a:r>
              <a:rPr lang="en-US" sz="3600" dirty="0" err="1"/>
              <a:t>cath</a:t>
            </a:r>
            <a:r>
              <a:rPr lang="en-US" sz="3600" dirty="0"/>
              <a:t> lab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600" dirty="0"/>
              <a:t>I don’t </a:t>
            </a:r>
            <a:r>
              <a:rPr lang="en-US" sz="3600" dirty="0" smtClean="0"/>
              <a:t>know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F08BA8-73DD-4665-A485-7BAA56ABAC61}" type="slidenum">
              <a:rPr lang="en-US" smtClean="0"/>
              <a:pPr>
                <a:defRPr/>
              </a:pPr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22952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Case 11</a:t>
            </a:r>
            <a:endParaRPr lang="en-US" dirty="0"/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610600" cy="4114800"/>
          </a:xfrm>
        </p:spPr>
        <p:txBody>
          <a:bodyPr/>
          <a:lstStyle/>
          <a:p>
            <a:r>
              <a:rPr lang="en-US" altLang="en-US" dirty="0"/>
              <a:t>T: 37.4, HR: 68, RR: 18, BP: 94/40, S: 99%</a:t>
            </a:r>
          </a:p>
          <a:p>
            <a:r>
              <a:rPr lang="en-US" altLang="en-US" dirty="0" smtClean="0"/>
              <a:t>Troponin-I is 12 </a:t>
            </a:r>
          </a:p>
          <a:p>
            <a:r>
              <a:rPr lang="en-US" altLang="en-US" dirty="0" smtClean="0"/>
              <a:t>You look at the bedside monitor and see the following</a:t>
            </a: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495F8549-093F-42FF-910E-6F9926774853}" type="slidenum">
              <a:rPr lang="en-US" altLang="en-US" sz="1400" smtClean="0"/>
              <a:pPr/>
              <a:t>105</a:t>
            </a:fld>
            <a:endParaRPr lang="en-US" altLang="en-US" sz="1400" smtClean="0"/>
          </a:p>
        </p:txBody>
      </p:sp>
      <p:pic>
        <p:nvPicPr>
          <p:cNvPr id="6758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7" t="62254" r="5037" b="21297"/>
          <a:stretch>
            <a:fillRect/>
          </a:stretch>
        </p:blipFill>
        <p:spPr bwMode="auto">
          <a:xfrm>
            <a:off x="677863" y="3962400"/>
            <a:ext cx="759777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340760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150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What do you do next?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1148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Expedite the air transfer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Contact local children’s hospital for transfer by ground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Get more history and 12 lead ECG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Activate adult </a:t>
            </a:r>
            <a:r>
              <a:rPr lang="en-US" sz="3200" dirty="0" err="1" smtClean="0"/>
              <a:t>cath</a:t>
            </a:r>
            <a:r>
              <a:rPr lang="en-US" sz="3200" dirty="0" smtClean="0"/>
              <a:t> lab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I don’t know</a:t>
            </a: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3B52D74F-8C0B-4B1A-85C2-E529E5891FB5}" type="slidenum">
              <a:rPr lang="en-US" altLang="en-US" sz="1400" smtClean="0"/>
              <a:pPr/>
              <a:t>106</a:t>
            </a:fld>
            <a:endParaRPr lang="en-US" altLang="en-US" sz="1400" smtClean="0"/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554532896"/>
              </p:ext>
            </p:extLst>
          </p:nvPr>
        </p:nvGraphicFramePr>
        <p:xfrm>
          <a:off x="4508500" y="1600200"/>
          <a:ext cx="45720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64" name="Chart" r:id="rId7" imgW="4572000" imgH="5143584" progId="MSGraph.Chart.8">
                  <p:embed followColorScheme="full"/>
                </p:oleObj>
              </mc:Choice>
              <mc:Fallback>
                <p:oleObj name="Chart" r:id="rId7" imgW="4572000" imgH="5143584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00200"/>
                        <a:ext cx="45720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AI1"/>
          <p:cNvSpPr/>
          <p:nvPr>
            <p:custDataLst>
              <p:tags r:id="rId5"/>
            </p:custDataLst>
          </p:nvPr>
        </p:nvSpPr>
        <p:spPr bwMode="auto">
          <a:xfrm rot="10800000">
            <a:off x="91440" y="3718560"/>
            <a:ext cx="457200" cy="4572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7658886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  <p:bldP spid="4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17 </a:t>
            </a:r>
            <a:r>
              <a:rPr lang="en-US" dirty="0" err="1" smtClean="0"/>
              <a:t>yo</a:t>
            </a:r>
            <a:r>
              <a:rPr lang="en-US" dirty="0" smtClean="0"/>
              <a:t> with resting CP </a:t>
            </a:r>
            <a:br>
              <a:rPr lang="en-US" dirty="0" smtClean="0"/>
            </a:br>
            <a:r>
              <a:rPr lang="en-US" dirty="0" smtClean="0"/>
              <a:t>elevated troponin</a:t>
            </a:r>
            <a:endParaRPr lang="en-US" dirty="0"/>
          </a:p>
        </p:txBody>
      </p:sp>
      <p:sp>
        <p:nvSpPr>
          <p:cNvPr id="706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AA938C-D0EE-4F88-A8E9-31CF2A7F0C71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107</a:t>
            </a:fld>
            <a:endParaRPr lang="en-US" altLang="en-US" sz="1400" smtClean="0">
              <a:latin typeface="Arial" charset="0"/>
            </a:endParaRPr>
          </a:p>
        </p:txBody>
      </p:sp>
      <p:pic>
        <p:nvPicPr>
          <p:cNvPr id="7066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 smtClean="0"/>
              <a:t>ST Segments in Kids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800600"/>
          </a:xfrm>
        </p:spPr>
        <p:txBody>
          <a:bodyPr/>
          <a:lstStyle/>
          <a:p>
            <a:r>
              <a:rPr lang="en-US" dirty="0"/>
              <a:t>True pathology</a:t>
            </a:r>
          </a:p>
          <a:p>
            <a:pPr lvl="1"/>
            <a:r>
              <a:rPr lang="en-US" dirty="0"/>
              <a:t>Pericarditis </a:t>
            </a:r>
          </a:p>
          <a:p>
            <a:pPr lvl="1"/>
            <a:r>
              <a:rPr lang="en-US" dirty="0"/>
              <a:t>Rare, coronary anomalies</a:t>
            </a:r>
          </a:p>
          <a:p>
            <a:pPr lvl="1"/>
            <a:r>
              <a:rPr lang="en-US" dirty="0"/>
              <a:t>Repaired congenital surgery patients should be considered differently</a:t>
            </a:r>
          </a:p>
          <a:p>
            <a:pPr lvl="1"/>
            <a:r>
              <a:rPr lang="en-US" dirty="0"/>
              <a:t>Compare to prior ECG</a:t>
            </a:r>
          </a:p>
          <a:p>
            <a:r>
              <a:rPr lang="en-US" dirty="0"/>
              <a:t>J point </a:t>
            </a:r>
            <a:r>
              <a:rPr lang="en-US" dirty="0" smtClean="0"/>
              <a:t>elevation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904C61-CDCD-4AA2-B419-1EF6D24FA5ED}" type="slidenum">
              <a:rPr lang="en-US" smtClean="0"/>
              <a:pPr>
                <a:defRPr/>
              </a:pPr>
              <a:t>108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6951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Before you say </a:t>
            </a:r>
            <a:br>
              <a:rPr lang="en-US" dirty="0" smtClean="0"/>
            </a:br>
            <a:r>
              <a:rPr lang="en-US" dirty="0"/>
              <a:t>	 </a:t>
            </a:r>
            <a:r>
              <a:rPr lang="en-US" dirty="0" smtClean="0"/>
              <a:t>   “it </a:t>
            </a:r>
            <a:r>
              <a:rPr lang="en-US" dirty="0" err="1" smtClean="0"/>
              <a:t>ain’t</a:t>
            </a:r>
            <a:r>
              <a:rPr lang="en-US" dirty="0" smtClean="0"/>
              <a:t> the heart…”</a:t>
            </a:r>
            <a:endParaRPr lang="en-US" dirty="0"/>
          </a:p>
        </p:txBody>
      </p:sp>
      <p:sp>
        <p:nvSpPr>
          <p:cNvPr id="7168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The Price of Consultation</a:t>
            </a:r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6FEC5EF-568F-4C7B-AFDE-BCBE70D43668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109</a:t>
            </a:fld>
            <a:endParaRPr lang="en-US" altLang="en-US" sz="140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685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Do you know what kind of telemetry system you have?</a:t>
            </a:r>
            <a:endParaRPr lang="en-US" dirty="0"/>
          </a:p>
        </p:txBody>
      </p:sp>
      <p:sp>
        <p:nvSpPr>
          <p:cNvPr id="14339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2438400"/>
            <a:ext cx="4114800" cy="2895600"/>
          </a:xfrm>
        </p:spPr>
        <p:txBody>
          <a:bodyPr/>
          <a:lstStyle/>
          <a:p>
            <a:pPr marL="514350" indent="-514350">
              <a:buFont typeface="Times" charset="0"/>
              <a:buAutoNum type="alphaUcPeriod"/>
            </a:pPr>
            <a:r>
              <a:rPr lang="en-US" altLang="en-US" sz="3200" dirty="0" smtClean="0"/>
              <a:t>Yes</a:t>
            </a:r>
          </a:p>
          <a:p>
            <a:pPr marL="514350" indent="-514350">
              <a:buFont typeface="Times" charset="0"/>
              <a:buAutoNum type="alphaUcPeriod"/>
            </a:pPr>
            <a:r>
              <a:rPr lang="en-US" altLang="en-US" sz="3200" dirty="0" smtClean="0"/>
              <a:t>No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0CCF4700-75F2-4A2B-B4E4-ADE06B26ACD5}" type="slidenum">
              <a:rPr lang="en-US" altLang="en-US" sz="1400" smtClean="0"/>
              <a:pPr/>
              <a:t>11</a:t>
            </a:fld>
            <a:endParaRPr lang="en-US" altLang="en-US" sz="1400" smtClean="0"/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290156851"/>
              </p:ext>
            </p:extLst>
          </p:nvPr>
        </p:nvGraphicFramePr>
        <p:xfrm>
          <a:off x="4876800" y="1600200"/>
          <a:ext cx="4203700" cy="472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4" name="Chart" r:id="rId6" imgW="4572000" imgH="5143584" progId="MSGraph.Chart.8">
                  <p:embed followColorScheme="full"/>
                </p:oleObj>
              </mc:Choice>
              <mc:Fallback>
                <p:oleObj name="Chart" r:id="rId6" imgW="4572000" imgH="5143584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1600200"/>
                        <a:ext cx="4203700" cy="4729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Before you call…</a:t>
            </a:r>
            <a:endParaRPr lang="en-US" dirty="0"/>
          </a:p>
        </p:txBody>
      </p:sp>
      <p:sp>
        <p:nvSpPr>
          <p:cNvPr id="72707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Have a good H&amp;P</a:t>
            </a:r>
          </a:p>
          <a:p>
            <a:pPr lvl="1"/>
            <a:r>
              <a:rPr lang="en-US" altLang="en-US" smtClean="0"/>
              <a:t>Especially FHx</a:t>
            </a:r>
          </a:p>
          <a:p>
            <a:r>
              <a:rPr lang="en-US" altLang="en-US" smtClean="0"/>
              <a:t>Have a good tracing</a:t>
            </a:r>
          </a:p>
          <a:p>
            <a:r>
              <a:rPr lang="en-US" altLang="en-US" smtClean="0"/>
              <a:t>Have a question you want answered</a:t>
            </a: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5A0BBC6C-92AA-40F7-9A73-182F7CCF26AB}" type="slidenum">
              <a:rPr lang="en-US" altLang="en-US" sz="1400" smtClean="0"/>
              <a:pPr/>
              <a:t>110</a:t>
            </a:fld>
            <a:endParaRPr lang="en-US" altLang="en-US" sz="14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904C61-CDCD-4AA2-B419-1EF6D24FA5ED}" type="slidenum">
              <a:rPr lang="en-US" smtClean="0"/>
              <a:pPr>
                <a:defRPr/>
              </a:pPr>
              <a:t>111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0" y="301350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78571" y="1676400"/>
            <a:ext cx="818685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So what will you change</a:t>
            </a:r>
          </a:p>
          <a:p>
            <a:pPr algn="ctr"/>
            <a:r>
              <a:rPr lang="en-US" sz="5400" b="1" cap="none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when 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you go </a:t>
            </a:r>
            <a:r>
              <a:rPr lang="en-US" sz="5400" b="1" cap="none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back </a:t>
            </a:r>
          </a:p>
          <a:p>
            <a:pPr algn="ctr"/>
            <a:r>
              <a:rPr lang="en-US" sz="5400" b="1" cap="none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 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your hospital?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458812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</p:spPr>
        <p:txBody>
          <a:bodyPr/>
          <a:lstStyle/>
          <a:p>
            <a:r>
              <a:rPr lang="en-US" dirty="0" smtClean="0"/>
              <a:t>I feel confident in my ability to diagnose arrhythmias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114800"/>
          </a:xfrm>
        </p:spPr>
        <p:txBody>
          <a:bodyPr>
            <a:normAutofit/>
          </a:bodyPr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sz="3200" dirty="0" smtClean="0"/>
              <a:t>Strongly agree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sz="3200" dirty="0" smtClean="0"/>
              <a:t>Agree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sz="3200" dirty="0" smtClean="0"/>
              <a:t>Neutral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sz="3200" dirty="0" smtClean="0"/>
              <a:t>Disagree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sz="3200" dirty="0" smtClean="0"/>
              <a:t>Strongly disagree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F08BA8-73DD-4665-A485-7BAA56ABAC61}" type="slidenum">
              <a:rPr lang="en-US" smtClean="0"/>
              <a:pPr>
                <a:defRPr/>
              </a:pPr>
              <a:t>112</a:t>
            </a:fld>
            <a:endParaRPr lang="en-US"/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161467326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30" name="Chart" r:id="rId6" imgW="4572000" imgH="5143584" progId="MSGraph.Chart.8">
                  <p:embed followColorScheme="full"/>
                </p:oleObj>
              </mc:Choice>
              <mc:Fallback>
                <p:oleObj name="Chart" r:id="rId6" imgW="4572000" imgH="5143584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76350547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</p:spPr>
        <p:txBody>
          <a:bodyPr/>
          <a:lstStyle/>
          <a:p>
            <a:r>
              <a:rPr lang="en-US" dirty="0" smtClean="0"/>
              <a:t>I feel confident in my ability to treat arrhythmias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114800"/>
          </a:xfrm>
        </p:spPr>
        <p:txBody>
          <a:bodyPr>
            <a:normAutofit/>
          </a:bodyPr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sz="3200" dirty="0" smtClean="0"/>
              <a:t>Strongly agree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sz="3200" dirty="0" smtClean="0"/>
              <a:t>Agree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sz="3200" dirty="0" smtClean="0"/>
              <a:t>Neutral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sz="3200" dirty="0" smtClean="0"/>
              <a:t>Disagree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sz="3200" dirty="0" smtClean="0"/>
              <a:t>Strongly disagree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F08BA8-73DD-4665-A485-7BAA56ABAC61}" type="slidenum">
              <a:rPr lang="en-US" smtClean="0"/>
              <a:pPr>
                <a:defRPr/>
              </a:pPr>
              <a:t>113</a:t>
            </a:fld>
            <a:endParaRPr lang="en-US"/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94706190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54" name="Chart" r:id="rId6" imgW="4572000" imgH="5143584" progId="MSGraph.Chart.8">
                  <p:embed followColorScheme="full"/>
                </p:oleObj>
              </mc:Choice>
              <mc:Fallback>
                <p:oleObj name="Chart" r:id="rId6" imgW="4572000" imgH="5143584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401270090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737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Know your hardware and software</a:t>
            </a:r>
          </a:p>
          <a:p>
            <a:r>
              <a:rPr lang="en-US" altLang="en-US" smtClean="0"/>
              <a:t>Know who is looking at the monitors when you are not</a:t>
            </a:r>
          </a:p>
          <a:p>
            <a:r>
              <a:rPr lang="en-US" altLang="en-US" smtClean="0"/>
              <a:t>Have a system to interpret</a:t>
            </a:r>
          </a:p>
          <a:p>
            <a:r>
              <a:rPr lang="en-US" altLang="en-US" smtClean="0"/>
              <a:t>Correlate your monitor with your patient’s clinical data</a:t>
            </a:r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D2349A11-54D1-48CD-AF75-EEF0FE85D47D}" type="slidenum">
              <a:rPr lang="en-US" altLang="en-US" sz="1400" smtClean="0"/>
              <a:pPr/>
              <a:t>114</a:t>
            </a:fld>
            <a:endParaRPr lang="en-US" altLang="en-US" sz="14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Questions, Comments, Complaints, Dirty Looks?</a:t>
            </a:r>
            <a:endParaRPr lang="en-US" dirty="0"/>
          </a:p>
        </p:txBody>
      </p:sp>
      <p:pic>
        <p:nvPicPr>
          <p:cNvPr id="7475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39925" y="1981200"/>
            <a:ext cx="5264150" cy="4114800"/>
          </a:xfrm>
        </p:spPr>
      </p:pic>
      <p:sp>
        <p:nvSpPr>
          <p:cNvPr id="747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3976AF5A-0330-40F4-88CE-E6A5C0C9A91D}" type="slidenum">
              <a:rPr lang="en-US" altLang="en-US" sz="1400" smtClean="0"/>
              <a:pPr/>
              <a:t>115</a:t>
            </a:fld>
            <a:endParaRPr lang="en-US" altLang="en-US" sz="14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Do you have in-house, centrally monitored telemetry?</a:t>
            </a:r>
            <a:endParaRPr lang="en-US" dirty="0"/>
          </a:p>
        </p:txBody>
      </p:sp>
      <p:sp>
        <p:nvSpPr>
          <p:cNvPr id="14339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114800"/>
          </a:xfrm>
        </p:spPr>
        <p:txBody>
          <a:bodyPr>
            <a:normAutofit fontScale="92500"/>
          </a:bodyPr>
          <a:lstStyle/>
          <a:p>
            <a:pPr marL="514350" indent="-514350">
              <a:buFont typeface="Times" charset="0"/>
              <a:buAutoNum type="alphaUcPeriod"/>
              <a:defRPr/>
            </a:pPr>
            <a:r>
              <a:rPr lang="en-US" altLang="en-US" sz="3200" dirty="0" smtClean="0"/>
              <a:t>Yes, via a central monitoring station for the whole hospital</a:t>
            </a:r>
          </a:p>
          <a:p>
            <a:pPr marL="514350" indent="-514350">
              <a:buFont typeface="Times" charset="0"/>
              <a:buAutoNum type="alphaUcPeriod"/>
              <a:defRPr/>
            </a:pPr>
            <a:r>
              <a:rPr lang="en-US" altLang="en-US" sz="3200" dirty="0" smtClean="0"/>
              <a:t>Yes, at the nursing station for the unit</a:t>
            </a:r>
          </a:p>
          <a:p>
            <a:pPr marL="514350" indent="-514350">
              <a:buFont typeface="Times" charset="0"/>
              <a:buAutoNum type="alphaUcPeriod"/>
              <a:defRPr/>
            </a:pPr>
            <a:r>
              <a:rPr lang="en-US" altLang="en-US" sz="3200" dirty="0" smtClean="0"/>
              <a:t>Yes, but not all units monitored centrally</a:t>
            </a:r>
          </a:p>
          <a:p>
            <a:pPr marL="514350" indent="-514350">
              <a:buFont typeface="Times" charset="0"/>
              <a:buAutoNum type="alphaUcPeriod"/>
              <a:defRPr/>
            </a:pPr>
            <a:r>
              <a:rPr lang="en-US" altLang="en-US" sz="3200" dirty="0" smtClean="0"/>
              <a:t>No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639EBBB-7D80-41D5-AB63-A182C2BA0404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smtClean="0">
              <a:latin typeface="Arial" charset="0"/>
            </a:endParaRPr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244838140"/>
              </p:ext>
            </p:extLst>
          </p:nvPr>
        </p:nvGraphicFramePr>
        <p:xfrm>
          <a:off x="4508500" y="1600200"/>
          <a:ext cx="45720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8" name="Chart" r:id="rId7" imgW="4572000" imgH="5143584" progId="MSGraph.Chart.8">
                  <p:embed followColorScheme="full"/>
                </p:oleObj>
              </mc:Choice>
              <mc:Fallback>
                <p:oleObj name="Chart" r:id="rId7" imgW="4572000" imgH="5143584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00200"/>
                        <a:ext cx="45720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What area of the country are you from?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41960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u="sng" dirty="0" smtClean="0"/>
              <a:t>Northeast</a:t>
            </a:r>
            <a:r>
              <a:rPr lang="en-US" sz="3200" dirty="0" smtClean="0"/>
              <a:t>: CT, MA, ME, NH, NJ, NY, PA, RI, VT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u="sng" dirty="0" smtClean="0"/>
              <a:t>Midwest</a:t>
            </a:r>
            <a:r>
              <a:rPr lang="en-US" sz="3200" dirty="0" smtClean="0"/>
              <a:t>:  IA, IL, IN, KS, MN, MO, NE, ND, OH, MI, SD, WI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u="sng" dirty="0" smtClean="0"/>
              <a:t>South</a:t>
            </a:r>
            <a:r>
              <a:rPr lang="en-US" sz="3200" dirty="0" smtClean="0"/>
              <a:t>:  AL, AR, DC, DE, FL, GA, KY, LA, MD, MS, NC, OK, SC, TN, TX, VA, WV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u="sng" dirty="0" smtClean="0"/>
              <a:t>West</a:t>
            </a:r>
            <a:r>
              <a:rPr lang="en-US" sz="3200" dirty="0" smtClean="0"/>
              <a:t>:  AK, AZ, CA, CO, HI, ID, MT, NM, NV, OR, UT, WA, WY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u="sng" dirty="0" smtClean="0"/>
              <a:t>Other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D97889B-ECAE-49DE-AFCA-2A0CF3A8EEEE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smtClean="0">
              <a:latin typeface="Arial" charset="0"/>
            </a:endParaRPr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440508225"/>
              </p:ext>
            </p:extLst>
          </p:nvPr>
        </p:nvGraphicFramePr>
        <p:xfrm>
          <a:off x="4508500" y="1600200"/>
          <a:ext cx="4572000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2" name="Chart" r:id="rId6" imgW="4572000" imgH="5143584" progId="MSGraph.Chart.8">
                  <p:embed followColorScheme="full"/>
                </p:oleObj>
              </mc:Choice>
              <mc:Fallback>
                <p:oleObj name="Chart" r:id="rId6" imgW="4572000" imgH="5143584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00200"/>
                        <a:ext cx="4572000" cy="495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</p:spPr>
        <p:txBody>
          <a:bodyPr/>
          <a:lstStyle/>
          <a:p>
            <a:r>
              <a:rPr lang="en-US" dirty="0" smtClean="0"/>
              <a:t>I feel confident in my ability to diagnose arrhythmias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114800"/>
          </a:xfrm>
        </p:spPr>
        <p:txBody>
          <a:bodyPr>
            <a:normAutofit/>
          </a:bodyPr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sz="3200" dirty="0" smtClean="0"/>
              <a:t>Strongly agree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sz="3200" dirty="0" smtClean="0"/>
              <a:t>Agree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sz="3200" dirty="0" smtClean="0"/>
              <a:t>Neutral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sz="3200" dirty="0" smtClean="0"/>
              <a:t>Disagree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sz="3200" dirty="0" smtClean="0"/>
              <a:t>Strongly disagree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F08BA8-73DD-4665-A485-7BAA56ABAC6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711873644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82" name="Chart" r:id="rId6" imgW="4572000" imgH="5143584" progId="MSGraph.Chart.8">
                  <p:embed followColorScheme="full"/>
                </p:oleObj>
              </mc:Choice>
              <mc:Fallback>
                <p:oleObj name="Chart" r:id="rId6" imgW="4572000" imgH="5143584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68986039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</p:spPr>
        <p:txBody>
          <a:bodyPr/>
          <a:lstStyle/>
          <a:p>
            <a:r>
              <a:rPr lang="en-US" dirty="0" smtClean="0"/>
              <a:t>I feel confident in my ability to treat arrhythmias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114800"/>
          </a:xfrm>
        </p:spPr>
        <p:txBody>
          <a:bodyPr>
            <a:normAutofit/>
          </a:bodyPr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sz="3200" dirty="0" smtClean="0"/>
              <a:t>Strongly agree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sz="3200" dirty="0" smtClean="0"/>
              <a:t>Agree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sz="3200" dirty="0" smtClean="0"/>
              <a:t>Neutral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sz="3200" dirty="0" smtClean="0"/>
              <a:t>Disagree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sz="3200" dirty="0" smtClean="0"/>
              <a:t>Strongly disagree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F08BA8-73DD-4665-A485-7BAA56ABAC6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32909384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06" name="Chart" r:id="rId6" imgW="4572000" imgH="5143584" progId="MSGraph.Chart.8">
                  <p:embed followColorScheme="full"/>
                </p:oleObj>
              </mc:Choice>
              <mc:Fallback>
                <p:oleObj name="Chart" r:id="rId6" imgW="4572000" imgH="5143584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74505724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Physician…</a:t>
            </a:r>
            <a:br>
              <a:rPr lang="en-US" dirty="0" smtClean="0"/>
            </a:br>
            <a:r>
              <a:rPr lang="en-US" dirty="0"/>
              <a:t>	 </a:t>
            </a:r>
            <a:r>
              <a:rPr lang="en-US" dirty="0" smtClean="0"/>
              <a:t>    know thy Equipment</a:t>
            </a:r>
            <a:endParaRPr lang="en-US" dirty="0"/>
          </a:p>
        </p:txBody>
      </p:sp>
      <p:sp>
        <p:nvSpPr>
          <p:cNvPr id="1741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FFFAA91-BD01-483C-949A-155DAD0FBAFF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762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Hardware</a:t>
            </a:r>
            <a:endParaRPr lang="en-US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53920FE-F81D-4995-BE54-39E31F59DF54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 smtClean="0">
              <a:latin typeface="Arial" charset="0"/>
            </a:endParaRPr>
          </a:p>
        </p:txBody>
      </p:sp>
      <p:pic>
        <p:nvPicPr>
          <p:cNvPr id="788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24" t="17418" r="13462" b="10884"/>
          <a:stretch/>
        </p:blipFill>
        <p:spPr bwMode="auto">
          <a:xfrm>
            <a:off x="3023341" y="3912491"/>
            <a:ext cx="3758459" cy="2945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8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0" t="17885" r="9713" b="16923"/>
          <a:stretch/>
        </p:blipFill>
        <p:spPr bwMode="auto">
          <a:xfrm>
            <a:off x="3429000" y="823545"/>
            <a:ext cx="4675120" cy="3024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852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4" t="6183" r="10512" b="5967"/>
          <a:stretch/>
        </p:blipFill>
        <p:spPr bwMode="auto">
          <a:xfrm>
            <a:off x="457200" y="987669"/>
            <a:ext cx="2591748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3581400" y="4572000"/>
            <a:ext cx="2438400" cy="152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Rectangle 2"/>
          <p:cNvSpPr/>
          <p:nvPr/>
        </p:nvSpPr>
        <p:spPr bwMode="auto">
          <a:xfrm rot="450420">
            <a:off x="1371600" y="1828800"/>
            <a:ext cx="304800" cy="76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Rectangle 3"/>
          <p:cNvSpPr/>
          <p:nvPr/>
        </p:nvSpPr>
        <p:spPr bwMode="auto">
          <a:xfrm rot="351529">
            <a:off x="685800" y="1191970"/>
            <a:ext cx="228600" cy="4571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Software</a:t>
            </a:r>
            <a:endParaRPr lang="en-US" dirty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How to print strips</a:t>
            </a:r>
          </a:p>
          <a:p>
            <a:r>
              <a:rPr lang="en-US" altLang="en-US" smtClean="0"/>
              <a:t>How to archive strips</a:t>
            </a:r>
          </a:p>
          <a:p>
            <a:r>
              <a:rPr lang="en-US" altLang="en-US" smtClean="0"/>
              <a:t>How to use the software tools</a:t>
            </a:r>
          </a:p>
          <a:p>
            <a:r>
              <a:rPr lang="en-US" altLang="en-US" smtClean="0"/>
              <a:t>How to set alarms and how to assure no one turns off what you set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595AA4-A872-4AB6-AAB9-D06054E16C86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 system of 							interpretation</a:t>
            </a:r>
            <a:endParaRPr lang="en-US" dirty="0"/>
          </a:p>
        </p:txBody>
      </p:sp>
      <p:sp>
        <p:nvSpPr>
          <p:cNvPr id="2048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576611A-8092-48BA-82D6-4F0B9BD53D99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Disclosures</a:t>
            </a:r>
            <a:endParaRPr lang="en-US" dirty="0"/>
          </a:p>
        </p:txBody>
      </p:sp>
      <p:sp>
        <p:nvSpPr>
          <p:cNvPr id="4099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Dr. Maul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I have no relevant financial relationships with the manufacturer(s) of any commercial product(s) and/or provider(s) of commercial services discussed in this CME activity</a:t>
            </a:r>
          </a:p>
          <a:p>
            <a:pPr>
              <a:defRPr/>
            </a:pPr>
            <a:r>
              <a:rPr lang="en-US" dirty="0" smtClean="0"/>
              <a:t>I do not intend to discuss an unapproved/investigative use of a commercial product/device in my presentations</a:t>
            </a:r>
            <a:endParaRPr lang="en-US" dirty="0"/>
          </a:p>
        </p:txBody>
      </p:sp>
      <p:sp>
        <p:nvSpPr>
          <p:cNvPr id="4101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altLang="en-US" dirty="0" smtClean="0"/>
              <a:t>Dr. Kamp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/>
              <a:t>I have no relevant financial relationships with the manufacturer(s) of any commercial product(s) and/or provider(s) of commercial services discussed in this CME activity</a:t>
            </a:r>
          </a:p>
          <a:p>
            <a:pPr>
              <a:defRPr/>
            </a:pPr>
            <a:r>
              <a:rPr lang="en-US" dirty="0"/>
              <a:t>I do not intend to discuss an unapproved/investigative use of a commercial product/device in my </a:t>
            </a:r>
            <a:r>
              <a:rPr lang="en-US" dirty="0" smtClean="0"/>
              <a:t>presentations</a:t>
            </a:r>
            <a:endParaRPr lang="en-US" dirty="0"/>
          </a:p>
        </p:txBody>
      </p:sp>
      <p:sp>
        <p:nvSpPr>
          <p:cNvPr id="410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EF641AB-45F4-492F-8025-26E655044F85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dirty="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4000" dirty="0" smtClean="0"/>
              <a:t>Basic Approach to Dysrhythmias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772400" cy="47244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Is your patient unstable?  </a:t>
            </a:r>
            <a:r>
              <a:rPr lang="en-US" dirty="0" smtClean="0">
                <a:sym typeface="Wingdings" panose="05000000000000000000" pitchFamily="2" charset="2"/>
              </a:rPr>
              <a:t> PALS</a:t>
            </a:r>
            <a:endParaRPr lang="en-US" dirty="0" smtClean="0"/>
          </a:p>
          <a:p>
            <a:pPr marL="914400" lvl="1" indent="-514350">
              <a:defRPr/>
            </a:pPr>
            <a:r>
              <a:rPr lang="en-US" dirty="0" smtClean="0"/>
              <a:t>Hypotension</a:t>
            </a:r>
            <a:r>
              <a:rPr lang="en-US" dirty="0"/>
              <a:t>, AMS, </a:t>
            </a:r>
            <a:r>
              <a:rPr lang="en-US" dirty="0" smtClean="0"/>
              <a:t>shock</a:t>
            </a:r>
          </a:p>
          <a:p>
            <a:pPr marL="914400" lvl="1" indent="-514350">
              <a:defRPr/>
            </a:pPr>
            <a:r>
              <a:rPr lang="en-US" dirty="0" smtClean="0"/>
              <a:t>VF</a:t>
            </a:r>
            <a:r>
              <a:rPr lang="en-US" dirty="0"/>
              <a:t>, pulseless VT, </a:t>
            </a:r>
            <a:r>
              <a:rPr lang="en-US" dirty="0" err="1" smtClean="0"/>
              <a:t>asystole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Is the rate fast or slow for age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Is the QRS wide or narrow?</a:t>
            </a:r>
          </a:p>
          <a:p>
            <a:pPr marL="914400" lvl="1" indent="-514350">
              <a:defRPr/>
            </a:pPr>
            <a:r>
              <a:rPr lang="en-US" dirty="0" smtClean="0"/>
              <a:t>QRS &gt; 0.09 sec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Is the rhythm regular or irregular? 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Document your arrhythmia for your consultant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Don’t forget your system to interpret 12 lead ECG’s as well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F6EC1CE-9D82-432C-8A55-F54AE325F9F7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On-call freak-out</a:t>
            </a:r>
            <a:endParaRPr lang="en-US" dirty="0"/>
          </a:p>
        </p:txBody>
      </p:sp>
      <p:sp>
        <p:nvSpPr>
          <p:cNvPr id="2765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Case 1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9C281E5-A30B-49CF-81DA-02091BB298DF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Case 1</a:t>
            </a:r>
            <a:endParaRPr lang="en-US" dirty="0"/>
          </a:p>
        </p:txBody>
      </p:sp>
      <p:sp>
        <p:nvSpPr>
          <p:cNvPr id="28675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You are quietly charting near RN station.  RN grabs you to assess telemetry alarm for a child…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F6F9C9F-0F7E-4B0A-B07A-D10805C02931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40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E3096A-D1ED-46EC-A772-37BD0632032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0" y="2590800"/>
            <a:ext cx="9185878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83042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3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What do you do?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304800" y="2057400"/>
            <a:ext cx="5410200" cy="297180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Keep drinking your coffee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Get more history from the RN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Drop what you are doing and check the kid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Transfer to PICU for further monitoring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Order </a:t>
            </a:r>
            <a:r>
              <a:rPr lang="en-US" sz="3200" dirty="0" err="1" smtClean="0"/>
              <a:t>amiodarone</a:t>
            </a:r>
            <a:endParaRPr lang="en-US" sz="3200" dirty="0" smtClean="0"/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I don’t know</a:t>
            </a:r>
            <a:endParaRPr lang="en-US" sz="3200" dirty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E388D19-E2DC-4A56-9C99-D09E5D13B55D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n-US" altLang="en-US" sz="1400" smtClean="0">
              <a:latin typeface="Arial" charset="0"/>
            </a:endParaRPr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197520350"/>
              </p:ext>
            </p:extLst>
          </p:nvPr>
        </p:nvGraphicFramePr>
        <p:xfrm>
          <a:off x="5147734" y="1524000"/>
          <a:ext cx="3996266" cy="449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5" name="Chart" r:id="rId6" imgW="4572000" imgH="5143584" progId="MSGraph.Chart.8">
                  <p:embed followColorScheme="full"/>
                </p:oleObj>
              </mc:Choice>
              <mc:Fallback>
                <p:oleObj name="Chart" r:id="rId6" imgW="4572000" imgH="5143584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7734" y="1524000"/>
                        <a:ext cx="3996266" cy="449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E3096A-D1ED-46EC-A772-37BD0632032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1400"/>
            <a:ext cx="9118812" cy="250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5" y="609600"/>
            <a:ext cx="9185878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50719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Asystole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poor telemetry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2AF9B97-34E2-47D6-B4B9-A2F51EDAD4A7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26</a:t>
            </a:fld>
            <a:endParaRPr lang="en-US" altLang="en-US" sz="1400" smtClean="0">
              <a:latin typeface="Arial" charset="0"/>
            </a:endParaRPr>
          </a:p>
        </p:txBody>
      </p:sp>
      <p:pic>
        <p:nvPicPr>
          <p:cNvPr id="3174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179638"/>
            <a:ext cx="89154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 home point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Treat </a:t>
            </a:r>
            <a:r>
              <a:rPr lang="en-US" dirty="0"/>
              <a:t>the </a:t>
            </a:r>
            <a:r>
              <a:rPr lang="en-US" dirty="0" smtClean="0"/>
              <a:t>patient not </a:t>
            </a:r>
            <a:r>
              <a:rPr lang="en-US" dirty="0"/>
              <a:t>the monitor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48E729-7226-4259-8A36-92A066B6BD2A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58933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Can we please turn off the @#$%^&amp;* monitor!?!</a:t>
            </a:r>
            <a:endParaRPr lang="en-US" dirty="0"/>
          </a:p>
        </p:txBody>
      </p:sp>
      <p:sp>
        <p:nvSpPr>
          <p:cNvPr id="3277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Case 2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4822F7C-1488-4F80-BEE8-9FB136D0CD3B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28</a:t>
            </a:fld>
            <a:endParaRPr lang="en-US" altLang="en-US" sz="140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Case 2</a:t>
            </a:r>
            <a:endParaRPr lang="en-US" dirty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Called by Step-down Unit RN to come check a kid who central telemetry monitoring keeps alarming for bradycardia</a:t>
            </a:r>
          </a:p>
          <a:p>
            <a:r>
              <a:rPr lang="en-US" altLang="en-US" dirty="0" smtClean="0"/>
              <a:t>The RN asks:  “Please take this kid off the @#$%in’ monitor, it’s killing me!”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023C8FA-9083-4300-BD4C-4A075A8429CF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29</a:t>
            </a:fld>
            <a:endParaRPr lang="en-US" altLang="en-US" sz="140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Review guideline to rhythm interpretation.</a:t>
            </a:r>
            <a:endParaRPr lang="en-US" dirty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Review common </a:t>
            </a:r>
            <a:r>
              <a:rPr lang="en-US" dirty="0"/>
              <a:t>arrhythmias and </a:t>
            </a:r>
            <a:r>
              <a:rPr lang="en-US" dirty="0" smtClean="0"/>
              <a:t>possible treatments</a:t>
            </a:r>
            <a:endParaRPr lang="en-US" dirty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Describe monitor tracings that may suggest a more sinister underlying condition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Compose a "price of admission" for cardiology consultation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BD37A0F-A853-4A1E-B84F-15FCD01BD408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dirty="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Case 2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When you arrive on the unit, you stop to see the patient. </a:t>
            </a:r>
          </a:p>
          <a:p>
            <a:r>
              <a:rPr lang="en-US" altLang="en-US" dirty="0" smtClean="0"/>
              <a:t>16 year old girl, admitted </a:t>
            </a:r>
            <a:r>
              <a:rPr lang="en-US" altLang="en-US" dirty="0"/>
              <a:t>by one of your partners for “near-syncope.”</a:t>
            </a:r>
          </a:p>
          <a:p>
            <a:r>
              <a:rPr lang="en-US" altLang="en-US" dirty="0" smtClean="0"/>
              <a:t>Patient is sleeping comfortably. </a:t>
            </a:r>
            <a:endParaRPr lang="en-US" altLang="en-US" dirty="0"/>
          </a:p>
          <a:p>
            <a:r>
              <a:rPr lang="en-US" altLang="en-US" dirty="0" smtClean="0"/>
              <a:t>HR 45, RR 12, BP 110/70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DE16F8A-6F36-46BD-9B7B-9EC26F0542AB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30</a:t>
            </a:fld>
            <a:endParaRPr lang="en-US" altLang="en-US" sz="140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Case 2</a:t>
            </a:r>
            <a:endParaRPr 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AE85F9D-C74A-4AC4-99E3-E2594270ADCD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31</a:t>
            </a:fld>
            <a:endParaRPr lang="en-US" altLang="en-US" sz="1400" smtClean="0">
              <a:latin typeface="Arial" charset="0"/>
            </a:endParaRP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84" y="3048000"/>
            <a:ext cx="9000716" cy="1539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864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What is wrong with the ECG?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5105400" cy="3048000"/>
          </a:xfrm>
        </p:spPr>
        <p:txBody>
          <a:bodyPr>
            <a:normAutofit fontScale="92500"/>
          </a:bodyPr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degree AV block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2</a:t>
            </a:r>
            <a:r>
              <a:rPr lang="en-US" sz="3200" baseline="30000" dirty="0" smtClean="0"/>
              <a:t>nd</a:t>
            </a:r>
            <a:r>
              <a:rPr lang="en-US" sz="3200" dirty="0"/>
              <a:t> </a:t>
            </a:r>
            <a:r>
              <a:rPr lang="en-US" sz="3200" dirty="0" smtClean="0"/>
              <a:t>degree type </a:t>
            </a:r>
            <a:r>
              <a:rPr lang="en-US" sz="3200" dirty="0"/>
              <a:t>I</a:t>
            </a:r>
            <a:r>
              <a:rPr lang="en-US" sz="3200" dirty="0" smtClean="0"/>
              <a:t> AV block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2</a:t>
            </a:r>
            <a:r>
              <a:rPr lang="en-US" sz="3200" baseline="30000" dirty="0" smtClean="0"/>
              <a:t>nd</a:t>
            </a:r>
            <a:r>
              <a:rPr lang="en-US" sz="3200" dirty="0" smtClean="0"/>
              <a:t> degree type II AV block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3</a:t>
            </a:r>
            <a:r>
              <a:rPr lang="en-US" sz="3200" baseline="30000" dirty="0" smtClean="0"/>
              <a:t>rd</a:t>
            </a:r>
            <a:r>
              <a:rPr lang="en-US" sz="3200" dirty="0" smtClean="0"/>
              <a:t> degree AV block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I don’t know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B073727-0DD6-474B-9040-9114F6689AE5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32</a:t>
            </a:fld>
            <a:endParaRPr lang="en-US" altLang="en-US" sz="1400" smtClean="0">
              <a:latin typeface="Arial" charset="0"/>
            </a:endParaRPr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738998115"/>
              </p:ext>
            </p:extLst>
          </p:nvPr>
        </p:nvGraphicFramePr>
        <p:xfrm>
          <a:off x="5638800" y="685800"/>
          <a:ext cx="3213100" cy="361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65" name="Chart" r:id="rId7" imgW="4572000" imgH="5143584" progId="MSGraph.Chart.8">
                  <p:embed followColorScheme="full"/>
                </p:oleObj>
              </mc:Choice>
              <mc:Fallback>
                <p:oleObj name="Chart" r:id="rId7" imgW="4572000" imgH="5143584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685800"/>
                        <a:ext cx="3213100" cy="3614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0" y="4587516"/>
            <a:ext cx="9000716" cy="1539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1"/>
          <p:cNvSpPr/>
          <p:nvPr>
            <p:custDataLst>
              <p:tags r:id="rId5"/>
            </p:custDataLst>
          </p:nvPr>
        </p:nvSpPr>
        <p:spPr bwMode="auto">
          <a:xfrm rot="10800000">
            <a:off x="101600" y="2251287"/>
            <a:ext cx="444500" cy="4445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custDataLst>
      <p:tags r:id="rId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914400"/>
          </a:xfrm>
        </p:spPr>
        <p:txBody>
          <a:bodyPr/>
          <a:lstStyle/>
          <a:p>
            <a:r>
              <a:rPr lang="en-US" sz="4000" dirty="0" smtClean="0"/>
              <a:t>2</a:t>
            </a:r>
            <a:r>
              <a:rPr lang="en-US" sz="4000" baseline="30000" dirty="0" smtClean="0"/>
              <a:t>nd</a:t>
            </a:r>
            <a:r>
              <a:rPr lang="en-US" sz="4000" dirty="0" smtClean="0"/>
              <a:t> degree AV block </a:t>
            </a:r>
            <a:br>
              <a:rPr lang="en-US" sz="4000" dirty="0" smtClean="0"/>
            </a:br>
            <a:r>
              <a:rPr lang="en-US" sz="4000" dirty="0" smtClean="0"/>
              <a:t>at a glance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47800"/>
            <a:ext cx="7772400" cy="4724400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degree type </a:t>
            </a:r>
            <a:r>
              <a:rPr lang="en-US" dirty="0"/>
              <a:t>I </a:t>
            </a:r>
            <a:r>
              <a:rPr lang="en-US" dirty="0" smtClean="0"/>
              <a:t> =  </a:t>
            </a:r>
            <a:r>
              <a:rPr lang="en-US" dirty="0" err="1" smtClean="0"/>
              <a:t>Wenckebach</a:t>
            </a:r>
            <a:r>
              <a:rPr lang="en-US" dirty="0" smtClean="0"/>
              <a:t>,  normal characteristic of the AV node.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degree type II is NOT normal</a:t>
            </a:r>
          </a:p>
          <a:p>
            <a:r>
              <a:rPr lang="en-US" dirty="0" smtClean="0"/>
              <a:t>How do you know if it’s 2</a:t>
            </a:r>
            <a:r>
              <a:rPr lang="en-US" baseline="30000" dirty="0" smtClean="0"/>
              <a:t>nd</a:t>
            </a:r>
            <a:r>
              <a:rPr lang="en-US" dirty="0" smtClean="0"/>
              <a:t> degree I vs II?</a:t>
            </a:r>
          </a:p>
          <a:p>
            <a:pPr lvl="1"/>
            <a:r>
              <a:rPr lang="en-US" dirty="0" smtClean="0"/>
              <a:t>Variable PR interval is the key. </a:t>
            </a:r>
          </a:p>
          <a:p>
            <a:r>
              <a:rPr lang="en-US" dirty="0" smtClean="0"/>
              <a:t>2:1 AV block is 2</a:t>
            </a:r>
            <a:r>
              <a:rPr lang="en-US" baseline="30000" dirty="0" smtClean="0"/>
              <a:t>nd</a:t>
            </a:r>
            <a:r>
              <a:rPr lang="en-US" dirty="0" smtClean="0"/>
              <a:t> degree AVB</a:t>
            </a:r>
          </a:p>
          <a:p>
            <a:pPr lvl="1"/>
            <a:r>
              <a:rPr lang="en-US" dirty="0" smtClean="0"/>
              <a:t>Can be type I or type II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F08BA8-73DD-4665-A485-7BAA56ABAC61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45949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Case #3</a:t>
            </a:r>
            <a:endParaRPr lang="en-US" dirty="0"/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16 year old athlete evaluated by PMD for sports clearance; you get a call for admission for bradycardia </a:t>
            </a:r>
          </a:p>
          <a:p>
            <a:r>
              <a:rPr lang="en-US" altLang="en-US" dirty="0" smtClean="0"/>
              <a:t> HR 38bpm, BP 110/75mmHg, RR 12bpm, O2 sat 100% on room air. </a:t>
            </a: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7D8DB14-0E82-472E-B81F-1750CA329724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34</a:t>
            </a:fld>
            <a:endParaRPr lang="en-US" altLang="en-US" sz="14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3632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904C61-CDCD-4AA2-B419-1EF6D24FA5ED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8458200" cy="4822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6477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>
              <a:defRPr/>
            </a:pPr>
            <a:r>
              <a:rPr lang="en-US" sz="2800" dirty="0" smtClean="0"/>
              <a:t>16 </a:t>
            </a:r>
            <a:r>
              <a:rPr lang="en-US" sz="2800" dirty="0"/>
              <a:t>year old HR 41bpm</a:t>
            </a: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39594621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 reviewing the ECG, what do you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Call the on call cardiologist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Contact the PMD for more information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Admit to telemetry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Reassure the patient and send them home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I don’t </a:t>
            </a:r>
            <a:r>
              <a:rPr lang="en-US" dirty="0" smtClean="0"/>
              <a:t>know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904C61-CDCD-4AA2-B419-1EF6D24FA5ED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4318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904C61-CDCD-4AA2-B419-1EF6D24FA5ED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8458200" cy="4822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6477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>
              <a:defRPr/>
            </a:pPr>
            <a:r>
              <a:rPr lang="en-US" sz="2800" dirty="0" smtClean="0"/>
              <a:t>16 </a:t>
            </a:r>
            <a:r>
              <a:rPr lang="en-US" sz="2800" dirty="0"/>
              <a:t>year old HR 41bpm</a:t>
            </a: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78820451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After reviewing the ECG, what do you do?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85800" y="1981200"/>
            <a:ext cx="4343400" cy="41148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Call the on call cardiologist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Contact the PMD for more information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Admit to telemetry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Reassure the patient and send them home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I don’t know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904C61-CDCD-4AA2-B419-1EF6D24FA5ED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044422247"/>
              </p:ext>
            </p:extLst>
          </p:nvPr>
        </p:nvGraphicFramePr>
        <p:xfrm>
          <a:off x="5105400" y="1981200"/>
          <a:ext cx="3894667" cy="438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50" name="Chart" r:id="rId6" imgW="4572000" imgH="5143584" progId="MSGraph.Chart.8">
                  <p:embed followColorScheme="full"/>
                </p:oleObj>
              </mc:Choice>
              <mc:Fallback>
                <p:oleObj name="Chart" r:id="rId6" imgW="4572000" imgH="5143584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105400" y="1981200"/>
                        <a:ext cx="3894667" cy="4381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61388973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904C61-CDCD-4AA2-B419-1EF6D24FA5ED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8458200" cy="4822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6477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>
              <a:defRPr/>
            </a:pPr>
            <a:r>
              <a:rPr lang="en-US" sz="2800" dirty="0" smtClean="0"/>
              <a:t>16 </a:t>
            </a:r>
            <a:r>
              <a:rPr lang="en-US" sz="2800" dirty="0"/>
              <a:t>year old HR 41bpm</a:t>
            </a: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4417119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400" dirty="0" smtClean="0"/>
              <a:t>PHM Competencies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000" dirty="0" err="1"/>
              <a:t>Stucky</a:t>
            </a:r>
            <a:r>
              <a:rPr lang="en-US" sz="1000" dirty="0"/>
              <a:t> ER, </a:t>
            </a:r>
            <a:r>
              <a:rPr lang="en-US" sz="1000" dirty="0" err="1"/>
              <a:t>Maniscalco</a:t>
            </a:r>
            <a:r>
              <a:rPr lang="en-US" sz="1000" dirty="0"/>
              <a:t> J, </a:t>
            </a:r>
            <a:r>
              <a:rPr lang="en-US" sz="1000" dirty="0" err="1"/>
              <a:t>Ottolini</a:t>
            </a:r>
            <a:r>
              <a:rPr lang="en-US" sz="1000" dirty="0"/>
              <a:t> MC, et al. The Pediatric Hospital Medicine Core Competencies Supplement: a Framework for Curriculum Development by the Society of Hospital Medicine with acknowledgement to pediatric hospitalists from the American Academy of Pediatrics and the Academic Pediatric Association. J </a:t>
            </a:r>
            <a:r>
              <a:rPr lang="en-US" sz="1000" dirty="0" err="1"/>
              <a:t>Hosp</a:t>
            </a:r>
            <a:r>
              <a:rPr lang="en-US" sz="1000" dirty="0"/>
              <a:t> Med 2010;5 </a:t>
            </a:r>
            <a:r>
              <a:rPr lang="en-US" sz="1000" dirty="0" err="1"/>
              <a:t>Suppl</a:t>
            </a:r>
            <a:r>
              <a:rPr lang="en-US" sz="1000" dirty="0"/>
              <a:t> 2:i-xv, 1-114.</a:t>
            </a:r>
          </a:p>
        </p:txBody>
      </p:sp>
      <p:sp>
        <p:nvSpPr>
          <p:cNvPr id="6147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ECG Interpretation</a:t>
            </a:r>
          </a:p>
        </p:txBody>
      </p:sp>
      <p:sp>
        <p:nvSpPr>
          <p:cNvPr id="6148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smtClean="0"/>
              <a:t>Identify arrhythmias</a:t>
            </a:r>
          </a:p>
          <a:p>
            <a:r>
              <a:rPr lang="en-US" altLang="en-US" smtClean="0"/>
              <a:t>Treatment of arrhythmias</a:t>
            </a:r>
          </a:p>
          <a:p>
            <a:r>
              <a:rPr lang="en-US" altLang="en-US" smtClean="0"/>
              <a:t>List ECG findings that prompt consultation with a cardiologist</a:t>
            </a:r>
          </a:p>
          <a:p>
            <a:endParaRPr lang="en-US" altLang="en-US" smtClean="0"/>
          </a:p>
        </p:txBody>
      </p:sp>
      <p:sp>
        <p:nvSpPr>
          <p:cNvPr id="6149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altLang="en-US" smtClean="0"/>
              <a:t>Non-invasive Monitoring</a:t>
            </a:r>
          </a:p>
        </p:txBody>
      </p:sp>
      <p:sp>
        <p:nvSpPr>
          <p:cNvPr id="6150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altLang="en-US" smtClean="0"/>
              <a:t>List types of monitoring devices</a:t>
            </a:r>
          </a:p>
          <a:p>
            <a:r>
              <a:rPr lang="en-US" altLang="en-US" smtClean="0"/>
              <a:t>Describe proper procedures for cardiopulmonary monitoring (telemetry)</a:t>
            </a:r>
          </a:p>
          <a:p>
            <a:r>
              <a:rPr lang="en-US" altLang="en-US" smtClean="0"/>
              <a:t>Correctly interpret monitor data and respond appropriately</a:t>
            </a:r>
          </a:p>
        </p:txBody>
      </p:sp>
      <p:sp>
        <p:nvSpPr>
          <p:cNvPr id="615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0F3F4C-8EB4-4BC9-9E8C-E697F1EA4B18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Case 4</a:t>
            </a:r>
            <a:br>
              <a:rPr lang="en-US" sz="3600" dirty="0" smtClean="0"/>
            </a:br>
            <a:r>
              <a:rPr lang="en-US" sz="4000" dirty="0" smtClean="0"/>
              <a:t>3 year old girl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r>
              <a:rPr lang="en-US" sz="2800" dirty="0" smtClean="0"/>
              <a:t>3 year old girl seen by PMD for well child visit, asymptomatic</a:t>
            </a:r>
          </a:p>
          <a:p>
            <a:r>
              <a:rPr lang="en-US" sz="2800" dirty="0" smtClean="0"/>
              <a:t>HR 60bpm, BP 95/65mmHg, RR 20, O2 sat 100% on RA</a:t>
            </a:r>
          </a:p>
          <a:p>
            <a:r>
              <a:rPr lang="en-US" sz="2800" dirty="0" smtClean="0"/>
              <a:t>Active and playing with siblings.  Parents with no complaint</a:t>
            </a:r>
          </a:p>
          <a:p>
            <a:r>
              <a:rPr lang="en-US" sz="2800" dirty="0" smtClean="0"/>
              <a:t>PMD sends to ED for evaluation</a:t>
            </a:r>
          </a:p>
          <a:p>
            <a:r>
              <a:rPr lang="en-US" sz="2800" dirty="0" smtClean="0"/>
              <a:t>ED calls </a:t>
            </a:r>
            <a:r>
              <a:rPr lang="en-US" sz="2800" dirty="0" err="1" smtClean="0"/>
              <a:t>peds</a:t>
            </a:r>
            <a:r>
              <a:rPr lang="en-US" sz="2800" dirty="0" smtClean="0"/>
              <a:t> hospitalist to admit patient.</a:t>
            </a:r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AF8656E-8E14-4070-BB80-BBA05AB87586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40</a:t>
            </a:fld>
            <a:endParaRPr lang="en-US" altLang="en-US" sz="14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4041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343" y="228600"/>
            <a:ext cx="8534400" cy="1219200"/>
          </a:xfrm>
        </p:spPr>
        <p:txBody>
          <a:bodyPr/>
          <a:lstStyle/>
          <a:p>
            <a:pPr>
              <a:defRPr/>
            </a:pPr>
            <a:r>
              <a:rPr lang="en-US" sz="4000" dirty="0" smtClean="0"/>
              <a:t>3 year old girl</a:t>
            </a:r>
            <a:br>
              <a:rPr lang="en-US" sz="4000" dirty="0" smtClean="0"/>
            </a:br>
            <a:r>
              <a:rPr lang="en-US" sz="4000" dirty="0" smtClean="0"/>
              <a:t>asymptomatic </a:t>
            </a:r>
            <a:r>
              <a:rPr lang="en-US" sz="4000" dirty="0" err="1" smtClean="0"/>
              <a:t>bradycadia</a:t>
            </a:r>
            <a:endParaRPr lang="en-US" sz="4000" dirty="0"/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AF8656E-8E14-4070-BB80-BBA05AB87586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41</a:t>
            </a:fld>
            <a:endParaRPr lang="en-US" altLang="en-US" sz="1400" smtClean="0">
              <a:latin typeface="Arial" charset="0"/>
            </a:endParaRPr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01" y="1600200"/>
            <a:ext cx="8458200" cy="4830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18135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this rhythm?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Sinus Bradycardia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2:1 AV Block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3</a:t>
            </a:r>
            <a:r>
              <a:rPr lang="en-US" baseline="30000" dirty="0"/>
              <a:t>o</a:t>
            </a:r>
            <a:r>
              <a:rPr lang="en-US" dirty="0"/>
              <a:t> AV Block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Long QT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Atrial flutter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I don’t </a:t>
            </a:r>
            <a:r>
              <a:rPr lang="en-US" dirty="0" smtClean="0"/>
              <a:t>know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904C61-CDCD-4AA2-B419-1EF6D24FA5ED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399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343" y="228600"/>
            <a:ext cx="8534400" cy="1219200"/>
          </a:xfrm>
        </p:spPr>
        <p:txBody>
          <a:bodyPr/>
          <a:lstStyle/>
          <a:p>
            <a:pPr>
              <a:defRPr/>
            </a:pPr>
            <a:r>
              <a:rPr lang="en-US" sz="4000" dirty="0" smtClean="0"/>
              <a:t>3 year old girl</a:t>
            </a:r>
            <a:br>
              <a:rPr lang="en-US" sz="4000" dirty="0" smtClean="0"/>
            </a:br>
            <a:r>
              <a:rPr lang="en-US" sz="4000" dirty="0" smtClean="0"/>
              <a:t>asymptomatic </a:t>
            </a:r>
            <a:r>
              <a:rPr lang="en-US" sz="4000" dirty="0" err="1" smtClean="0"/>
              <a:t>bradycadia</a:t>
            </a:r>
            <a:endParaRPr lang="en-US" sz="4000" dirty="0"/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AF8656E-8E14-4070-BB80-BBA05AB87586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43</a:t>
            </a:fld>
            <a:endParaRPr lang="en-US" altLang="en-US" sz="1400" smtClean="0">
              <a:latin typeface="Arial" charset="0"/>
            </a:endParaRPr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01" y="1600200"/>
            <a:ext cx="8458200" cy="4830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62650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this rhythm</a:t>
            </a:r>
            <a:r>
              <a:rPr lang="en-US" dirty="0"/>
              <a:t>?</a:t>
            </a:r>
          </a:p>
        </p:txBody>
      </p:sp>
      <p:sp>
        <p:nvSpPr>
          <p:cNvPr id="3" name="TPAnswers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85800" y="1981200"/>
            <a:ext cx="3962400" cy="4114800"/>
          </a:xfrm>
        </p:spPr>
        <p:txBody>
          <a:bodyPr>
            <a:normAutofit lnSpcReduction="10000"/>
          </a:bodyPr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Sinus Bradycardia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2:1 AV Block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3</a:t>
            </a:r>
            <a:r>
              <a:rPr lang="en-US" baseline="30000" dirty="0"/>
              <a:t>o</a:t>
            </a:r>
            <a:r>
              <a:rPr lang="en-US" dirty="0"/>
              <a:t> </a:t>
            </a:r>
            <a:r>
              <a:rPr lang="en-US" dirty="0" smtClean="0"/>
              <a:t>AV Block</a:t>
            </a:r>
            <a:endParaRPr lang="en-US" dirty="0"/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Long QT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Atrial flutter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I don’t know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904C61-CDCD-4AA2-B419-1EF6D24FA5ED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234568698"/>
              </p:ext>
            </p:extLst>
          </p:nvPr>
        </p:nvGraphicFramePr>
        <p:xfrm>
          <a:off x="4800600" y="1752600"/>
          <a:ext cx="4165600" cy="468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74" name="Chart" r:id="rId7" imgW="4572000" imgH="5143584" progId="MSGraph.Chart.8">
                  <p:embed followColorScheme="full"/>
                </p:oleObj>
              </mc:Choice>
              <mc:Fallback>
                <p:oleObj name="Chart" r:id="rId7" imgW="4572000" imgH="5143584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800600" y="1752600"/>
                        <a:ext cx="4165600" cy="468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AI1"/>
          <p:cNvSpPr/>
          <p:nvPr>
            <p:custDataLst>
              <p:tags r:id="rId5"/>
            </p:custDataLst>
          </p:nvPr>
        </p:nvSpPr>
        <p:spPr bwMode="auto">
          <a:xfrm rot="10800000">
            <a:off x="309880" y="3730413"/>
            <a:ext cx="469900" cy="4699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91527254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  <p:bldP spid="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343" y="228600"/>
            <a:ext cx="8534400" cy="1524000"/>
          </a:xfrm>
        </p:spPr>
        <p:txBody>
          <a:bodyPr/>
          <a:lstStyle/>
          <a:p>
            <a:pPr>
              <a:defRPr/>
            </a:pPr>
            <a:r>
              <a:rPr lang="en-US" sz="4000" dirty="0" smtClean="0"/>
              <a:t>3 year old girl</a:t>
            </a:r>
            <a:endParaRPr lang="en-US" sz="4000" dirty="0"/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AF8656E-8E14-4070-BB80-BBA05AB87586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45</a:t>
            </a:fld>
            <a:endParaRPr lang="en-US" altLang="en-US" sz="1400" smtClean="0">
              <a:latin typeface="Arial" charset="0"/>
            </a:endParaRPr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01" y="1600200"/>
            <a:ext cx="8458200" cy="4830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44638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Complete heart block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638800"/>
          </a:xfrm>
        </p:spPr>
        <p:txBody>
          <a:bodyPr/>
          <a:lstStyle/>
          <a:p>
            <a:r>
              <a:rPr lang="en-US" altLang="en-US" sz="2400" dirty="0" smtClean="0"/>
              <a:t>Evaluation by Pediatric Cardiology, including </a:t>
            </a:r>
            <a:r>
              <a:rPr lang="en-US" altLang="en-US" sz="2400" dirty="0" err="1" smtClean="0"/>
              <a:t>Holter</a:t>
            </a:r>
            <a:r>
              <a:rPr lang="en-US" altLang="en-US" sz="2400" dirty="0" smtClean="0"/>
              <a:t> and echocardiogram.</a:t>
            </a:r>
          </a:p>
          <a:p>
            <a:r>
              <a:rPr lang="en-US" altLang="en-US" sz="2400" dirty="0" smtClean="0"/>
              <a:t>Consideration of pacemaker</a:t>
            </a:r>
          </a:p>
          <a:p>
            <a:pPr lvl="1"/>
            <a:r>
              <a:rPr lang="en-US" altLang="en-US" sz="2400" dirty="0" smtClean="0"/>
              <a:t>Structurally normal heart </a:t>
            </a:r>
          </a:p>
          <a:p>
            <a:pPr lvl="2"/>
            <a:r>
              <a:rPr lang="en-US" altLang="en-US" sz="2400" dirty="0" smtClean="0"/>
              <a:t>Neonate heart rate &lt;55bpm</a:t>
            </a:r>
          </a:p>
          <a:p>
            <a:pPr lvl="2"/>
            <a:r>
              <a:rPr lang="en-US" altLang="en-US" sz="2400" dirty="0" err="1" smtClean="0"/>
              <a:t>Hydrops</a:t>
            </a:r>
            <a:r>
              <a:rPr lang="en-US" altLang="en-US" sz="2400" dirty="0" smtClean="0"/>
              <a:t> in fetal life</a:t>
            </a:r>
          </a:p>
          <a:p>
            <a:pPr lvl="2"/>
            <a:r>
              <a:rPr lang="en-US" altLang="en-US" sz="2400" dirty="0" smtClean="0"/>
              <a:t>Ventricular dysfunction</a:t>
            </a:r>
          </a:p>
          <a:p>
            <a:pPr lvl="2"/>
            <a:r>
              <a:rPr lang="en-US" altLang="en-US" sz="2400" dirty="0" smtClean="0"/>
              <a:t>Symptomatic/poor growth</a:t>
            </a:r>
          </a:p>
          <a:p>
            <a:pPr lvl="2"/>
            <a:r>
              <a:rPr lang="en-US" altLang="en-US" sz="2400" dirty="0" smtClean="0"/>
              <a:t>Age &gt;15years</a:t>
            </a:r>
          </a:p>
          <a:p>
            <a:pPr lvl="1"/>
            <a:r>
              <a:rPr lang="en-US" altLang="en-US" sz="2400" dirty="0" smtClean="0"/>
              <a:t>Associated structural heart disease</a:t>
            </a:r>
          </a:p>
          <a:p>
            <a:pPr lvl="2"/>
            <a:r>
              <a:rPr lang="en-US" altLang="en-US" sz="2400" dirty="0" smtClean="0"/>
              <a:t>Neonate heart rate &lt;70bpm</a:t>
            </a:r>
          </a:p>
          <a:p>
            <a:pPr lvl="2"/>
            <a:r>
              <a:rPr lang="en-US" altLang="en-US" sz="2400" dirty="0" smtClean="0"/>
              <a:t>Surgical heart block</a:t>
            </a:r>
          </a:p>
          <a:p>
            <a:pPr lvl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62333228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Case 5</a:t>
            </a:r>
            <a:endParaRPr lang="en-US" dirty="0"/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Called by ED physician for 16 year old with frequent </a:t>
            </a:r>
            <a:r>
              <a:rPr lang="en-US" altLang="en-US" dirty="0" err="1" smtClean="0"/>
              <a:t>ectopy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Told to go to ED after seen by PMD for sports screening exam demonstrated irregular rhythm. </a:t>
            </a:r>
          </a:p>
          <a:p>
            <a:pPr lvl="1"/>
            <a:r>
              <a:rPr lang="en-US" altLang="en-US" dirty="0" smtClean="0"/>
              <a:t>HR 70, BP 110/70, RR 12, O2 sat 100% on RA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A0F57A1-F32B-466D-9B26-E95957ADA9C0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47</a:t>
            </a:fld>
            <a:endParaRPr lang="en-US" altLang="en-US" sz="140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E3096A-D1ED-46EC-A772-37BD06320328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Case </a:t>
            </a:r>
            <a:r>
              <a:rPr lang="en-US" sz="3600" dirty="0"/>
              <a:t>5</a:t>
            </a:r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80" y="1371600"/>
            <a:ext cx="8908334" cy="4805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92167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this ECGs show?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Movement artifact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Myocarditis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PACs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PVCs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I don’t </a:t>
            </a:r>
            <a:r>
              <a:rPr lang="en-US" dirty="0" smtClean="0"/>
              <a:t>know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904C61-CDCD-4AA2-B419-1EF6D24FA5ED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1252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Roadmap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Introductions and Housekeeping</a:t>
            </a:r>
          </a:p>
          <a:p>
            <a:pPr>
              <a:defRPr/>
            </a:pPr>
            <a:r>
              <a:rPr lang="en-US" dirty="0" smtClean="0"/>
              <a:t>Know your System</a:t>
            </a:r>
          </a:p>
          <a:p>
            <a:pPr>
              <a:defRPr/>
            </a:pPr>
            <a:r>
              <a:rPr lang="en-US" dirty="0" smtClean="0"/>
              <a:t>How to interpret ECG tracings at the bedside</a:t>
            </a:r>
          </a:p>
          <a:p>
            <a:pPr>
              <a:defRPr/>
            </a:pPr>
            <a:r>
              <a:rPr lang="en-US" dirty="0" smtClean="0"/>
              <a:t>Clinical Cases</a:t>
            </a:r>
          </a:p>
          <a:p>
            <a:pPr>
              <a:defRPr/>
            </a:pPr>
            <a:r>
              <a:rPr lang="en-US" dirty="0" smtClean="0"/>
              <a:t>Data for Cardiology Consultation</a:t>
            </a:r>
            <a:endParaRPr lang="en-US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D29E93F-3E45-49CE-B16B-870C19A1E71B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E3096A-D1ED-46EC-A772-37BD06320328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Case </a:t>
            </a:r>
            <a:r>
              <a:rPr lang="en-US" sz="3600" dirty="0"/>
              <a:t>5</a:t>
            </a:r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80" y="1371600"/>
            <a:ext cx="8908334" cy="4805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127647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this ECGs show?</a:t>
            </a:r>
            <a:endParaRPr lang="en-US" dirty="0"/>
          </a:p>
        </p:txBody>
      </p:sp>
      <p:sp>
        <p:nvSpPr>
          <p:cNvPr id="4" name="TPAnswers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85800" y="1981200"/>
            <a:ext cx="4800600" cy="4114800"/>
          </a:xfrm>
        </p:spPr>
        <p:txBody>
          <a:bodyPr>
            <a:normAutofit/>
          </a:bodyPr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Movement artifact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Myocarditis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PACs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PVCs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I don’t know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E3096A-D1ED-46EC-A772-37BD06320328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65422619"/>
              </p:ext>
            </p:extLst>
          </p:nvPr>
        </p:nvGraphicFramePr>
        <p:xfrm>
          <a:off x="4800600" y="1600200"/>
          <a:ext cx="4279900" cy="4814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97" name="Chart" r:id="rId7" imgW="4572000" imgH="5143584" progId="MSGraph.Chart.8">
                  <p:embed followColorScheme="full"/>
                </p:oleObj>
              </mc:Choice>
              <mc:Fallback>
                <p:oleObj name="Chart" r:id="rId7" imgW="4572000" imgH="5143584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800600" y="1600200"/>
                        <a:ext cx="4279900" cy="4814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AI1"/>
          <p:cNvSpPr/>
          <p:nvPr>
            <p:custDataLst>
              <p:tags r:id="rId5"/>
            </p:custDataLst>
          </p:nvPr>
        </p:nvSpPr>
        <p:spPr bwMode="auto">
          <a:xfrm rot="10800000">
            <a:off x="279400" y="4009813"/>
            <a:ext cx="508000" cy="5080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19885801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  <p:bldP spid="6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E3096A-D1ED-46EC-A772-37BD06320328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85800" y="76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>
              <a:defRPr/>
            </a:pPr>
            <a:r>
              <a:rPr lang="en-US" sz="3600" kern="0" dirty="0" smtClean="0"/>
              <a:t>Case 5 – Same </a:t>
            </a:r>
            <a:r>
              <a:rPr lang="en-US" sz="3600" kern="0" dirty="0" err="1" smtClean="0"/>
              <a:t>paitent</a:t>
            </a:r>
            <a:r>
              <a:rPr lang="en-US" sz="3600" kern="0" dirty="0" smtClean="0"/>
              <a:t>…it’s worse…or is it?</a:t>
            </a:r>
            <a:endParaRPr lang="en-US" sz="3600" kern="0" dirty="0"/>
          </a:p>
        </p:txBody>
      </p:sp>
      <p:pic>
        <p:nvPicPr>
          <p:cNvPr id="716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164772"/>
            <a:ext cx="8915400" cy="5049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0920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Evaluation of PVCs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r>
              <a:rPr lang="en-US" dirty="0" smtClean="0"/>
              <a:t>Referral to Pediatric Cardiology</a:t>
            </a:r>
          </a:p>
          <a:p>
            <a:r>
              <a:rPr lang="en-US" dirty="0" smtClean="0"/>
              <a:t>History and Physical</a:t>
            </a:r>
          </a:p>
          <a:p>
            <a:r>
              <a:rPr lang="en-US" dirty="0" smtClean="0"/>
              <a:t>Echo</a:t>
            </a:r>
          </a:p>
          <a:p>
            <a:r>
              <a:rPr lang="en-US" dirty="0" smtClean="0"/>
              <a:t>24-48hr </a:t>
            </a:r>
            <a:r>
              <a:rPr lang="en-US" dirty="0" err="1" smtClean="0"/>
              <a:t>Holter</a:t>
            </a:r>
            <a:r>
              <a:rPr lang="en-US" dirty="0" smtClean="0"/>
              <a:t> to assess burden and morphology of PVCs</a:t>
            </a:r>
          </a:p>
          <a:p>
            <a:r>
              <a:rPr lang="en-US" dirty="0" smtClean="0"/>
              <a:t>Consider exercise test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E3096A-D1ED-46EC-A772-37BD06320328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5973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Evaluation of PVCs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Benign</a:t>
            </a:r>
            <a:endParaRPr lang="en-US" dirty="0"/>
          </a:p>
        </p:txBody>
      </p:sp>
      <p:sp>
        <p:nvSpPr>
          <p:cNvPr id="39939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dirty="0" smtClean="0"/>
              <a:t>Monomorphic</a:t>
            </a:r>
          </a:p>
          <a:p>
            <a:r>
              <a:rPr lang="en-US" altLang="en-US" dirty="0" smtClean="0"/>
              <a:t>Low burden</a:t>
            </a:r>
          </a:p>
          <a:p>
            <a:r>
              <a:rPr lang="en-US" altLang="en-US" dirty="0" smtClean="0"/>
              <a:t>Structurally normal heart</a:t>
            </a:r>
          </a:p>
          <a:p>
            <a:r>
              <a:rPr lang="en-US" altLang="en-US" dirty="0" smtClean="0"/>
              <a:t>Suppress with exertion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Malignant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altLang="en-US" dirty="0"/>
              <a:t>Multiple morphologies</a:t>
            </a:r>
          </a:p>
          <a:p>
            <a:r>
              <a:rPr lang="en-US" altLang="en-US" dirty="0"/>
              <a:t>Structural heart disease</a:t>
            </a:r>
          </a:p>
          <a:p>
            <a:r>
              <a:rPr lang="en-US" altLang="en-US" dirty="0"/>
              <a:t>Syncope</a:t>
            </a:r>
          </a:p>
          <a:p>
            <a:r>
              <a:rPr lang="en-US" altLang="en-US" dirty="0"/>
              <a:t>Increase with exercise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B7C5750-4DE3-4E5C-8BAD-A6652D34B6B6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54</a:t>
            </a:fld>
            <a:endParaRPr lang="en-US" altLang="en-US" sz="1400" dirty="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730" y="152400"/>
            <a:ext cx="7772400" cy="1143000"/>
          </a:xfrm>
        </p:spPr>
        <p:txBody>
          <a:bodyPr/>
          <a:lstStyle/>
          <a:p>
            <a:r>
              <a:rPr lang="en-US" sz="3600" dirty="0" smtClean="0"/>
              <a:t>Asymptomatic </a:t>
            </a:r>
            <a:r>
              <a:rPr lang="en-US" sz="3600" dirty="0" err="1" smtClean="0"/>
              <a:t>Ectopy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PVCs – for comparison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904C61-CDCD-4AA2-B419-1EF6D24FA5ED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8734661" cy="496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379676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676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Case </a:t>
            </a:r>
            <a:r>
              <a:rPr lang="en-US" dirty="0"/>
              <a:t>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8 </a:t>
            </a:r>
            <a:r>
              <a:rPr lang="en-US" dirty="0" err="1" smtClean="0"/>
              <a:t>mos</a:t>
            </a:r>
            <a:r>
              <a:rPr lang="en-US" dirty="0" smtClean="0"/>
              <a:t> old boy</a:t>
            </a:r>
            <a:endParaRPr lang="en-US" dirty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398A06-4E5F-4648-B474-BEE11A5BEB87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56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86000"/>
            <a:ext cx="7772400" cy="3810000"/>
          </a:xfrm>
        </p:spPr>
        <p:txBody>
          <a:bodyPr/>
          <a:lstStyle/>
          <a:p>
            <a:r>
              <a:rPr lang="en-US" dirty="0" smtClean="0"/>
              <a:t>Called by ED physician for 8 </a:t>
            </a:r>
            <a:r>
              <a:rPr lang="en-US" dirty="0" err="1" smtClean="0"/>
              <a:t>mos</a:t>
            </a:r>
            <a:r>
              <a:rPr lang="en-US" dirty="0" smtClean="0"/>
              <a:t> old boy with frequent </a:t>
            </a:r>
            <a:r>
              <a:rPr lang="en-US" dirty="0" err="1" smtClean="0"/>
              <a:t>ectopy</a:t>
            </a:r>
            <a:r>
              <a:rPr lang="en-US" dirty="0" smtClean="0"/>
              <a:t>.</a:t>
            </a:r>
          </a:p>
          <a:p>
            <a:r>
              <a:rPr lang="en-US" dirty="0" smtClean="0"/>
              <a:t>Sent to ED by PMD for evaluation after </a:t>
            </a:r>
            <a:r>
              <a:rPr lang="en-US" dirty="0" err="1" smtClean="0"/>
              <a:t>ectopy</a:t>
            </a:r>
            <a:r>
              <a:rPr lang="en-US" dirty="0" smtClean="0"/>
              <a:t> heard on well child visit</a:t>
            </a:r>
          </a:p>
          <a:p>
            <a:r>
              <a:rPr lang="en-US" dirty="0" smtClean="0"/>
              <a:t>HR 120, BP 90/60, RR 24, O2 sat 100% on RA.  Playful and interactive.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1697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8 </a:t>
            </a:r>
            <a:r>
              <a:rPr lang="en-US" dirty="0" err="1" smtClean="0"/>
              <a:t>mo</a:t>
            </a:r>
            <a:r>
              <a:rPr lang="en-US" dirty="0" smtClean="0"/>
              <a:t> old boy</a:t>
            </a:r>
            <a:endParaRPr lang="en-US" dirty="0"/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1066800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dirty="0" smtClean="0"/>
              <a:t>Rhythm strip from ECG</a:t>
            </a:r>
          </a:p>
          <a:p>
            <a:pPr marL="0" indent="0" algn="ctr">
              <a:buNone/>
            </a:pPr>
            <a:r>
              <a:rPr lang="en-US" altLang="en-US" dirty="0" smtClean="0"/>
              <a:t>You decide to admit to telemetry</a:t>
            </a: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398A06-4E5F-4648-B474-BEE11A5BEB87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57</a:t>
            </a:fld>
            <a:endParaRPr lang="en-US" altLang="en-US" sz="1400" smtClean="0">
              <a:latin typeface="Arial" charset="0"/>
            </a:endParaRPr>
          </a:p>
        </p:txBody>
      </p:sp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05200"/>
            <a:ext cx="8826426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E3096A-D1ED-46EC-A772-37BD06320328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3" y="2895600"/>
            <a:ext cx="9078198" cy="273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3600" dirty="0" smtClean="0"/>
              <a:t>8 </a:t>
            </a:r>
            <a:r>
              <a:rPr lang="en-US" sz="3600" dirty="0" err="1" smtClean="0"/>
              <a:t>mo</a:t>
            </a:r>
            <a:r>
              <a:rPr lang="en-US" sz="3600" dirty="0" smtClean="0"/>
              <a:t> old boy</a:t>
            </a:r>
            <a:br>
              <a:rPr lang="en-US" sz="3600" dirty="0" smtClean="0"/>
            </a:br>
            <a:r>
              <a:rPr lang="en-US" sz="3600" dirty="0" smtClean="0"/>
              <a:t>Admit to Telemetry Unit and get a call by central station 2 hours after admission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027072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diagnosis?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SVT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VT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Junctional </a:t>
            </a:r>
            <a:r>
              <a:rPr lang="en-US" dirty="0" err="1"/>
              <a:t>tach</a:t>
            </a:r>
            <a:endParaRPr lang="en-US" dirty="0"/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Artifact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I don’t </a:t>
            </a:r>
            <a:r>
              <a:rPr lang="en-US" dirty="0" smtClean="0"/>
              <a:t>know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904C61-CDCD-4AA2-B419-1EF6D24FA5ED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81902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This is an</a:t>
            </a:r>
            <a:br>
              <a:rPr lang="en-US" dirty="0" smtClean="0"/>
            </a:br>
            <a:r>
              <a:rPr lang="en-US" dirty="0" smtClean="0"/>
              <a:t>Interactive Session</a:t>
            </a:r>
            <a:endParaRPr lang="en-US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r>
              <a:rPr lang="en-US" altLang="en-US" smtClean="0"/>
              <a:t>Will use TurningPoint ARS</a:t>
            </a:r>
            <a:r>
              <a:rPr lang="en-US" altLang="en-US" baseline="30000" smtClean="0"/>
              <a:t>®</a:t>
            </a:r>
            <a:r>
              <a:rPr lang="en-US" altLang="en-US" smtClean="0"/>
              <a:t> to collect answers to various questions and demographic information</a:t>
            </a:r>
          </a:p>
          <a:p>
            <a:r>
              <a:rPr lang="en-US" altLang="en-US" smtClean="0"/>
              <a:t>Responses are 100% de-identified, so please answer honestly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6D5CCA0-B3A1-4109-81BA-B7C3CE456FEE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E3096A-D1ED-46EC-A772-37BD06320328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3" y="2895600"/>
            <a:ext cx="9078198" cy="273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3600" dirty="0" smtClean="0"/>
              <a:t>8 </a:t>
            </a:r>
            <a:r>
              <a:rPr lang="en-US" sz="3600" dirty="0" err="1" smtClean="0"/>
              <a:t>mo</a:t>
            </a:r>
            <a:r>
              <a:rPr lang="en-US" sz="3600" dirty="0" smtClean="0"/>
              <a:t> old boy</a:t>
            </a:r>
            <a:br>
              <a:rPr lang="en-US" sz="3600" dirty="0" smtClean="0"/>
            </a:br>
            <a:r>
              <a:rPr lang="en-US" sz="3600" dirty="0" smtClean="0"/>
              <a:t>Admit to Telemetry Unit and get a call by central station 2 hours after admission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6721784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diagnosis?</a:t>
            </a:r>
            <a:endParaRPr lang="en-US" dirty="0"/>
          </a:p>
        </p:txBody>
      </p:sp>
      <p:sp>
        <p:nvSpPr>
          <p:cNvPr id="4" name="TPAnswers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85800" y="1981200"/>
            <a:ext cx="4648200" cy="4114800"/>
          </a:xfrm>
        </p:spPr>
        <p:txBody>
          <a:bodyPr>
            <a:normAutofit/>
          </a:bodyPr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SVT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VT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Junctional </a:t>
            </a:r>
            <a:r>
              <a:rPr lang="en-US" dirty="0" err="1" smtClean="0"/>
              <a:t>tach</a:t>
            </a:r>
            <a:endParaRPr lang="en-US" dirty="0" smtClean="0"/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A</a:t>
            </a:r>
            <a:r>
              <a:rPr lang="en-US" dirty="0" smtClean="0"/>
              <a:t>rtifact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I don’t know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E3096A-D1ED-46EC-A772-37BD06320328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61</a:t>
            </a:fld>
            <a:endParaRPr lang="en-US">
              <a:solidFill>
                <a:srgbClr val="FFFFFF"/>
              </a:solidFill>
            </a:endParaRPr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250919598"/>
              </p:ext>
            </p:extLst>
          </p:nvPr>
        </p:nvGraphicFramePr>
        <p:xfrm>
          <a:off x="4724400" y="1600200"/>
          <a:ext cx="4356100" cy="490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20" name="Chart" r:id="rId7" imgW="4572000" imgH="5143584" progId="MSGraph.Chart.8">
                  <p:embed followColorScheme="full"/>
                </p:oleObj>
              </mc:Choice>
              <mc:Fallback>
                <p:oleObj name="Chart" r:id="rId7" imgW="4572000" imgH="5143584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24400" y="1600200"/>
                        <a:ext cx="4356100" cy="4900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AI1"/>
          <p:cNvSpPr/>
          <p:nvPr>
            <p:custDataLst>
              <p:tags r:id="rId5"/>
            </p:custDataLst>
          </p:nvPr>
        </p:nvSpPr>
        <p:spPr bwMode="auto">
          <a:xfrm rot="10800000">
            <a:off x="279400" y="2729653"/>
            <a:ext cx="508000" cy="5080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2621718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  <p:bldP spid="6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4000" dirty="0" smtClean="0"/>
              <a:t>Infantile </a:t>
            </a:r>
            <a:r>
              <a:rPr lang="en-US" sz="4000" dirty="0"/>
              <a:t>I</a:t>
            </a:r>
            <a:r>
              <a:rPr lang="en-US" sz="4000" dirty="0" smtClean="0"/>
              <a:t>diopathic </a:t>
            </a:r>
            <a:br>
              <a:rPr lang="en-US" sz="4000" dirty="0" smtClean="0"/>
            </a:br>
            <a:r>
              <a:rPr lang="en-US" sz="4000" dirty="0" smtClean="0"/>
              <a:t>Ventricular Tachycardia</a:t>
            </a:r>
            <a:endParaRPr lang="en-US" sz="4000" dirty="0"/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US" altLang="en-US" sz="2600" dirty="0" smtClean="0"/>
              <a:t>Idiopathic VT with structurally normal heart is rare. </a:t>
            </a:r>
          </a:p>
          <a:p>
            <a:r>
              <a:rPr lang="en-US" altLang="en-US" sz="2600" dirty="0" smtClean="0"/>
              <a:t>Always evaluated and followed by pediatric cardiology</a:t>
            </a:r>
          </a:p>
          <a:p>
            <a:r>
              <a:rPr lang="en-US" altLang="en-US" sz="2600" dirty="0" smtClean="0"/>
              <a:t>If no other electrical cause, it is </a:t>
            </a:r>
            <a:r>
              <a:rPr lang="en-US" altLang="en-US" sz="2600" dirty="0"/>
              <a:t>u</a:t>
            </a:r>
            <a:r>
              <a:rPr lang="en-US" altLang="en-US" sz="2600" dirty="0" smtClean="0"/>
              <a:t>sually benign</a:t>
            </a:r>
          </a:p>
          <a:p>
            <a:r>
              <a:rPr lang="en-US" altLang="en-US" sz="2600" dirty="0" smtClean="0"/>
              <a:t>Anti-arrhythmic therapy: propranolol, procainamide, </a:t>
            </a:r>
            <a:r>
              <a:rPr lang="en-US" altLang="en-US" sz="2600" dirty="0" err="1" smtClean="0"/>
              <a:t>amiodarone</a:t>
            </a:r>
            <a:r>
              <a:rPr lang="en-US" altLang="en-US" sz="2600" dirty="0" smtClean="0"/>
              <a:t>, none  </a:t>
            </a:r>
          </a:p>
          <a:p>
            <a:r>
              <a:rPr lang="en-US" altLang="en-US" sz="2600" dirty="0" smtClean="0"/>
              <a:t>Resolves with time</a:t>
            </a:r>
          </a:p>
          <a:p>
            <a:r>
              <a:rPr lang="en-US" altLang="en-US" sz="2600" dirty="0" smtClean="0"/>
              <a:t>**Different considerations if associated with myocarditis</a:t>
            </a: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5C8F152-E8D8-4E20-85BB-A5484509598F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62</a:t>
            </a:fld>
            <a:endParaRPr lang="en-US" altLang="en-US" sz="140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/>
              <a:t>Asymptomatic </a:t>
            </a:r>
            <a:r>
              <a:rPr lang="en-US" sz="3600" dirty="0" err="1" smtClean="0"/>
              <a:t>Ectopy</a:t>
            </a:r>
            <a:r>
              <a:rPr lang="en-US" sz="3600" dirty="0" smtClean="0"/>
              <a:t> Case 7</a:t>
            </a:r>
            <a:br>
              <a:rPr lang="en-US" sz="3600" dirty="0" smtClean="0"/>
            </a:br>
            <a:r>
              <a:rPr lang="en-US" sz="3600" dirty="0" smtClean="0"/>
              <a:t>14 year old girl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114800"/>
          </a:xfrm>
        </p:spPr>
        <p:txBody>
          <a:bodyPr/>
          <a:lstStyle/>
          <a:p>
            <a:r>
              <a:rPr lang="en-US" sz="2800" dirty="0" smtClean="0"/>
              <a:t>Well child visit at PMD after immigrating from Russia. </a:t>
            </a:r>
          </a:p>
          <a:p>
            <a:r>
              <a:rPr lang="en-US" sz="2800" dirty="0" smtClean="0"/>
              <a:t>History significant for rare episodes of syncope</a:t>
            </a:r>
          </a:p>
          <a:p>
            <a:pPr lvl="1"/>
            <a:r>
              <a:rPr lang="en-US" dirty="0" smtClean="0"/>
              <a:t>Age 3 while playing in yard with friend</a:t>
            </a:r>
          </a:p>
          <a:p>
            <a:pPr lvl="1"/>
            <a:r>
              <a:rPr lang="en-US" dirty="0" smtClean="0"/>
              <a:t>Age 7 while swimming with grandfather</a:t>
            </a:r>
          </a:p>
          <a:p>
            <a:pPr lvl="1"/>
            <a:r>
              <a:rPr lang="en-US" dirty="0" smtClean="0"/>
              <a:t>Age 11 after frightened with surprise </a:t>
            </a:r>
          </a:p>
          <a:p>
            <a:r>
              <a:rPr lang="en-US" sz="2800" dirty="0" smtClean="0"/>
              <a:t>HR 70bpm, BP 110/70, RR 14, 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</a:t>
            </a:r>
            <a:r>
              <a:rPr lang="en-US" sz="2800" dirty="0" err="1" smtClean="0"/>
              <a:t>sats</a:t>
            </a:r>
            <a:r>
              <a:rPr lang="en-US" sz="2800" dirty="0" smtClean="0"/>
              <a:t> 100% on room air</a:t>
            </a:r>
            <a:endParaRPr lang="en-US" sz="2800" dirty="0"/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44544B-70A0-4E73-AAFA-2240CCD93221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63</a:t>
            </a:fld>
            <a:endParaRPr lang="en-US" altLang="en-US" sz="14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6258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/>
              <a:t>Asymptomatic </a:t>
            </a:r>
            <a:r>
              <a:rPr lang="en-US" sz="3600" dirty="0" err="1"/>
              <a:t>Ectopy</a:t>
            </a:r>
            <a:r>
              <a:rPr lang="en-US" sz="3600" dirty="0"/>
              <a:t> Case 7</a:t>
            </a:r>
            <a:br>
              <a:rPr lang="en-US" sz="3600" dirty="0"/>
            </a:br>
            <a:r>
              <a:rPr lang="en-US" sz="3600" dirty="0"/>
              <a:t>14 year old girl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09800"/>
            <a:ext cx="7772400" cy="3962400"/>
          </a:xfrm>
        </p:spPr>
        <p:txBody>
          <a:bodyPr/>
          <a:lstStyle/>
          <a:p>
            <a:r>
              <a:rPr lang="en-US" sz="2800" dirty="0" smtClean="0"/>
              <a:t>PMD refers to Pediatric Cardiology for non-urgent evaluation of syncope. </a:t>
            </a:r>
          </a:p>
          <a:p>
            <a:r>
              <a:rPr lang="en-US" sz="2800" dirty="0" smtClean="0"/>
              <a:t>PMD initiates evaluation:</a:t>
            </a:r>
          </a:p>
          <a:p>
            <a:pPr lvl="1"/>
            <a:r>
              <a:rPr lang="en-US" dirty="0" smtClean="0"/>
              <a:t>12 lead ECG is normal</a:t>
            </a:r>
          </a:p>
          <a:p>
            <a:pPr lvl="1"/>
            <a:r>
              <a:rPr lang="en-US" dirty="0" smtClean="0"/>
              <a:t>Echocardiogram is normal</a:t>
            </a:r>
          </a:p>
          <a:p>
            <a:pPr lvl="1"/>
            <a:r>
              <a:rPr lang="en-US" dirty="0" smtClean="0"/>
              <a:t>PMD orders </a:t>
            </a:r>
            <a:r>
              <a:rPr lang="en-US" dirty="0" err="1" smtClean="0"/>
              <a:t>Holter</a:t>
            </a:r>
            <a:r>
              <a:rPr lang="en-US" dirty="0" smtClean="0"/>
              <a:t> monitor</a:t>
            </a:r>
            <a:endParaRPr lang="en-US" dirty="0"/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44544B-70A0-4E73-AAFA-2240CCD93221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64</a:t>
            </a:fld>
            <a:endParaRPr lang="en-US" altLang="en-US" sz="14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86102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Asymptomatic </a:t>
            </a:r>
            <a:r>
              <a:rPr lang="en-US" dirty="0" err="1"/>
              <a:t>Ectopy</a:t>
            </a:r>
            <a:r>
              <a:rPr lang="en-US" dirty="0"/>
              <a:t> Case 7</a:t>
            </a:r>
            <a:br>
              <a:rPr lang="en-US" dirty="0"/>
            </a:br>
            <a:r>
              <a:rPr lang="en-US" dirty="0"/>
              <a:t>14 year old girl</a:t>
            </a:r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44544B-70A0-4E73-AAFA-2240CCD93221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65</a:t>
            </a:fld>
            <a:endParaRPr lang="en-US" altLang="en-US" sz="1400" smtClean="0">
              <a:latin typeface="Arial" charset="0"/>
            </a:endParaRPr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31" y="2971800"/>
            <a:ext cx="894715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000" dirty="0" err="1" smtClean="0"/>
              <a:t>Catecholaminergic</a:t>
            </a:r>
            <a:r>
              <a:rPr lang="en-US" sz="4000" dirty="0" smtClean="0"/>
              <a:t> Polymorphic Ventricular Tachycardia </a:t>
            </a:r>
            <a:endParaRPr lang="en-US" sz="4000" dirty="0"/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620000" cy="4800600"/>
          </a:xfrm>
        </p:spPr>
        <p:txBody>
          <a:bodyPr/>
          <a:lstStyle/>
          <a:p>
            <a:r>
              <a:rPr lang="en-US" altLang="en-US" sz="2600" dirty="0" smtClean="0"/>
              <a:t>RyR2 – cardiac ryanodine receptor gene</a:t>
            </a:r>
          </a:p>
          <a:p>
            <a:pPr lvl="1"/>
            <a:r>
              <a:rPr lang="en-US" altLang="en-US" sz="2600" dirty="0" smtClean="0"/>
              <a:t>Autosomal dominant</a:t>
            </a:r>
          </a:p>
          <a:p>
            <a:r>
              <a:rPr lang="en-US" altLang="en-US" sz="2600" dirty="0" smtClean="0"/>
              <a:t>Exercise induced syncope, seizures,  and SCD</a:t>
            </a:r>
          </a:p>
          <a:p>
            <a:r>
              <a:rPr lang="en-US" altLang="en-US" sz="2600" dirty="0" smtClean="0"/>
              <a:t>Normal resting 12 lead ECG</a:t>
            </a:r>
          </a:p>
          <a:p>
            <a:pPr lvl="1"/>
            <a:r>
              <a:rPr lang="en-US" altLang="en-US" sz="2600" dirty="0" err="1" smtClean="0"/>
              <a:t>Dx</a:t>
            </a:r>
            <a:r>
              <a:rPr lang="en-US" altLang="en-US" sz="2600" dirty="0" smtClean="0"/>
              <a:t> made based on suspicion of symptoms</a:t>
            </a:r>
          </a:p>
          <a:p>
            <a:r>
              <a:rPr lang="en-US" altLang="en-US" sz="2600" dirty="0" smtClean="0"/>
              <a:t>Bidirectional ventricular tachycardia </a:t>
            </a:r>
          </a:p>
          <a:p>
            <a:r>
              <a:rPr lang="en-US" altLang="en-US" sz="2600" dirty="0" smtClean="0"/>
              <a:t>Treatment </a:t>
            </a:r>
          </a:p>
          <a:p>
            <a:pPr lvl="1"/>
            <a:r>
              <a:rPr lang="en-US" altLang="en-US" sz="2600" dirty="0" smtClean="0"/>
              <a:t>Beta-blocker</a:t>
            </a:r>
          </a:p>
          <a:p>
            <a:pPr lvl="1"/>
            <a:r>
              <a:rPr lang="en-US" altLang="en-US" sz="2600" dirty="0" err="1" smtClean="0"/>
              <a:t>Flecainide</a:t>
            </a:r>
            <a:endParaRPr lang="en-US" altLang="en-US" sz="2600" dirty="0" smtClean="0"/>
          </a:p>
          <a:p>
            <a:pPr lvl="1"/>
            <a:r>
              <a:rPr lang="en-US" altLang="en-US" sz="2600" dirty="0" smtClean="0"/>
              <a:t>ICD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algn="r">
              <a:defRPr/>
            </a:pPr>
            <a:r>
              <a:rPr lang="en-US" sz="3600" dirty="0" smtClean="0"/>
              <a:t>CPVT</a:t>
            </a:r>
            <a:br>
              <a:rPr lang="en-US" sz="3600" dirty="0" smtClean="0"/>
            </a:br>
            <a:r>
              <a:rPr lang="en-US" sz="3600" dirty="0" smtClean="0"/>
              <a:t>Exercise test</a:t>
            </a:r>
            <a:endParaRPr lang="en-US" sz="3600" dirty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67608A-C3FD-4AEA-B3A6-BC1E679AECFB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67</a:t>
            </a:fld>
            <a:endParaRPr lang="en-US" altLang="en-US" sz="1400" smtClean="0">
              <a:latin typeface="Arial" charset="0"/>
            </a:endParaRPr>
          </a:p>
        </p:txBody>
      </p:sp>
      <p:pic>
        <p:nvPicPr>
          <p:cNvPr id="7373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95400"/>
            <a:ext cx="4843584" cy="1352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"/>
            <a:ext cx="4857262" cy="118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362199"/>
            <a:ext cx="4843584" cy="148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698049"/>
            <a:ext cx="4843585" cy="1747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5161442"/>
            <a:ext cx="5257800" cy="1696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964487" cy="13620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Can we shock him, can we shock him, can we shock him?</a:t>
            </a:r>
            <a:endParaRPr lang="en-US" dirty="0"/>
          </a:p>
        </p:txBody>
      </p:sp>
      <p:sp>
        <p:nvSpPr>
          <p:cNvPr id="5529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81BBC14-C92C-46A0-9FA9-3D75EBFEDAE7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68</a:t>
            </a:fld>
            <a:endParaRPr lang="en-US" altLang="en-US" sz="140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Called to ED to see 5 year old boy</a:t>
            </a:r>
          </a:p>
          <a:p>
            <a:r>
              <a:rPr lang="en-US" dirty="0" smtClean="0"/>
              <a:t>Asymptomatic, to ED because PMD noted fast heart rate on well child exam.</a:t>
            </a:r>
          </a:p>
          <a:p>
            <a:r>
              <a:rPr lang="en-US" dirty="0" smtClean="0"/>
              <a:t>HR 150bpm, BP 95/65mmHg, RR 18bpm, 100% on room air</a:t>
            </a:r>
          </a:p>
          <a:p>
            <a:r>
              <a:rPr lang="en-US" dirty="0" smtClean="0"/>
              <a:t>Afebrile. Normal BMP, CBC, TSH.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904C61-CDCD-4AA2-B419-1EF6D24FA5ED}" type="slidenum">
              <a:rPr lang="en-US" smtClean="0"/>
              <a:pPr>
                <a:defRPr/>
              </a:pPr>
              <a:t>69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Case 8</a:t>
            </a:r>
            <a:br>
              <a:rPr lang="en-US" dirty="0" smtClean="0"/>
            </a:br>
            <a:r>
              <a:rPr lang="en-US" dirty="0" smtClean="0"/>
              <a:t>5 year old boy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461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Grab a clicker…</a:t>
            </a:r>
            <a:endParaRPr lang="en-US" dirty="0"/>
          </a:p>
        </p:txBody>
      </p:sp>
      <p:sp>
        <p:nvSpPr>
          <p:cNvPr id="9219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Segue…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64A8A88-492D-4500-AAEE-315EE791EAFB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dirty="0" smtClean="0"/>
              <a:t>5 year old boy 150bpm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E3096A-D1ED-46EC-A772-37BD06320328}" type="slidenum">
              <a:rPr lang="en-US" smtClean="0"/>
              <a:pPr>
                <a:defRPr/>
              </a:pPr>
              <a:t>70</a:t>
            </a:fld>
            <a:endParaRPr lang="en-US"/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8077200" cy="4856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82617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the rhythm?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Focal atrial tachycardia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Junctional tachycardia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Reentrant SVT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Sinus tachycardia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I don’t </a:t>
            </a:r>
            <a:r>
              <a:rPr lang="en-US" dirty="0" smtClean="0"/>
              <a:t>know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904C61-CDCD-4AA2-B419-1EF6D24FA5ED}" type="slidenum">
              <a:rPr lang="en-US" smtClean="0"/>
              <a:pPr>
                <a:defRPr/>
              </a:pPr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3724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dirty="0" smtClean="0"/>
              <a:t>5 year old boy 150bpm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E3096A-D1ED-46EC-A772-37BD06320328}" type="slidenum">
              <a:rPr lang="en-US" smtClean="0"/>
              <a:pPr>
                <a:defRPr/>
              </a:pPr>
              <a:t>72</a:t>
            </a:fld>
            <a:endParaRPr lang="en-US"/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8077200" cy="4856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45967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rhythm?</a:t>
            </a:r>
            <a:endParaRPr lang="en-US" dirty="0"/>
          </a:p>
        </p:txBody>
      </p:sp>
      <p:sp>
        <p:nvSpPr>
          <p:cNvPr id="4" name="TPAnswers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85800" y="1981200"/>
            <a:ext cx="4343400" cy="4114800"/>
          </a:xfrm>
        </p:spPr>
        <p:txBody>
          <a:bodyPr>
            <a:normAutofit lnSpcReduction="10000"/>
          </a:bodyPr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Focal atrial tachycardia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Junctional tachycardia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Reentrant SVT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Sinus tachycardia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I don’t know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E3096A-D1ED-46EC-A772-37BD06320328}" type="slidenum">
              <a:rPr lang="en-US" smtClean="0"/>
              <a:pPr>
                <a:defRPr/>
              </a:pPr>
              <a:t>73</a:t>
            </a:fld>
            <a:endParaRPr lang="en-US"/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664245164"/>
              </p:ext>
            </p:extLst>
          </p:nvPr>
        </p:nvGraphicFramePr>
        <p:xfrm>
          <a:off x="5084232" y="1600200"/>
          <a:ext cx="3996267" cy="449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4" name="Chart" r:id="rId7" imgW="4572000" imgH="5143584" progId="MSGraph.Chart.8">
                  <p:embed followColorScheme="full"/>
                </p:oleObj>
              </mc:Choice>
              <mc:Fallback>
                <p:oleObj name="Chart" r:id="rId7" imgW="4572000" imgH="5143584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084232" y="1600200"/>
                        <a:ext cx="3996267" cy="449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AI1"/>
          <p:cNvSpPr/>
          <p:nvPr>
            <p:custDataLst>
              <p:tags r:id="rId5"/>
            </p:custDataLst>
          </p:nvPr>
        </p:nvSpPr>
        <p:spPr bwMode="auto">
          <a:xfrm rot="10800000">
            <a:off x="299720" y="2026920"/>
            <a:ext cx="482600" cy="4826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8714675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  <p:bldP spid="6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dirty="0" smtClean="0"/>
              <a:t>Asymptomatic tachycardia</a:t>
            </a:r>
            <a:br>
              <a:rPr lang="en-US" dirty="0" smtClean="0"/>
            </a:br>
            <a:r>
              <a:rPr lang="en-US" dirty="0" smtClean="0"/>
              <a:t>5 year old boy 150bpm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E3096A-D1ED-46EC-A772-37BD06320328}" type="slidenum">
              <a:rPr lang="en-US" smtClean="0"/>
              <a:pPr>
                <a:defRPr/>
              </a:pPr>
              <a:t>74</a:t>
            </a:fld>
            <a:endParaRPr lang="en-US"/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170334"/>
            <a:ext cx="6721475" cy="4041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1381687"/>
            <a:ext cx="4810125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93606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Case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On call at a community hospital and called to the ED for a consult</a:t>
            </a:r>
          </a:p>
          <a:p>
            <a:pPr>
              <a:defRPr/>
            </a:pPr>
            <a:r>
              <a:rPr lang="en-US" dirty="0" smtClean="0"/>
              <a:t>The case is a 3 y/o boy who has been fussy all day the ED can’t figure out what to do</a:t>
            </a:r>
          </a:p>
          <a:p>
            <a:pPr>
              <a:defRPr/>
            </a:pPr>
            <a:r>
              <a:rPr lang="en-US" dirty="0" smtClean="0"/>
              <a:t>The only thing the history reveals is that for the past 6 hours, he has been crying “non-stop” and he has been slightly </a:t>
            </a:r>
            <a:r>
              <a:rPr lang="en-US" dirty="0" err="1" smtClean="0"/>
              <a:t>tachypneic</a:t>
            </a:r>
            <a:r>
              <a:rPr lang="en-US" dirty="0" smtClean="0"/>
              <a:t> and sweaty</a:t>
            </a:r>
            <a:endParaRPr lang="en-US" dirty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152B2AF-6501-4AC0-89F1-3B156EF58B5E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75</a:t>
            </a:fld>
            <a:endParaRPr lang="en-US" altLang="en-US" sz="140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Case 9</a:t>
            </a:r>
            <a:endParaRPr lang="en-US" dirty="0"/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PE reveals a heart rate of about 200</a:t>
            </a:r>
          </a:p>
          <a:p>
            <a:r>
              <a:rPr lang="en-US" altLang="en-US" dirty="0" smtClean="0"/>
              <a:t>BP = 88/43, RR = 38, Sat = 95% RA</a:t>
            </a:r>
          </a:p>
          <a:p>
            <a:r>
              <a:rPr lang="en-US" altLang="en-US" dirty="0" smtClean="0"/>
              <a:t>CR = 2sec</a:t>
            </a:r>
          </a:p>
          <a:p>
            <a:r>
              <a:rPr lang="en-US" altLang="en-US" dirty="0" smtClean="0"/>
              <a:t>What next?</a:t>
            </a: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6678AA8-B286-4999-BDC2-98E0E7066A5A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76</a:t>
            </a:fld>
            <a:endParaRPr lang="en-US" altLang="en-US" sz="140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875" y="381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Case 9</a:t>
            </a:r>
            <a:br>
              <a:rPr lang="en-US" sz="3600" dirty="0" smtClean="0"/>
            </a:br>
            <a:r>
              <a:rPr lang="en-US" sz="3600" dirty="0" smtClean="0"/>
              <a:t>Fussy 3 y/o</a:t>
            </a:r>
            <a:endParaRPr lang="en-US" sz="3600" dirty="0"/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altLang="en-US" dirty="0" smtClean="0"/>
              <a:t>Bedside monitor 280bpm</a:t>
            </a: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04C963C6-C01F-4D93-A029-43BCDB0B1342}" type="slidenum">
              <a:rPr lang="en-US" altLang="en-US" sz="1400" smtClean="0"/>
              <a:pPr/>
              <a:t>77</a:t>
            </a:fld>
            <a:endParaRPr lang="en-US" altLang="en-US" sz="1400" smtClean="0"/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01" y="2569029"/>
            <a:ext cx="8815149" cy="2383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wrong with him?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buFont typeface="Times" charset="0"/>
              <a:buAutoNum type="alphaUcPeriod"/>
            </a:pPr>
            <a:r>
              <a:rPr lang="en-US" altLang="en-US" sz="3600" dirty="0"/>
              <a:t>Atrial flutter</a:t>
            </a:r>
          </a:p>
          <a:p>
            <a:pPr marL="514350" indent="-514350">
              <a:buFont typeface="Times" charset="0"/>
              <a:buAutoNum type="alphaUcPeriod"/>
            </a:pPr>
            <a:r>
              <a:rPr lang="en-US" altLang="en-US" sz="3600" dirty="0"/>
              <a:t>Junctional tachycardia</a:t>
            </a:r>
          </a:p>
          <a:p>
            <a:pPr marL="514350" indent="-514350">
              <a:buFont typeface="Times" charset="0"/>
              <a:buAutoNum type="alphaUcPeriod"/>
            </a:pPr>
            <a:r>
              <a:rPr lang="en-US" altLang="en-US" sz="3600" dirty="0"/>
              <a:t>SVT</a:t>
            </a:r>
          </a:p>
          <a:p>
            <a:pPr marL="514350" indent="-514350">
              <a:buFont typeface="Times" charset="0"/>
              <a:buAutoNum type="alphaUcPeriod"/>
            </a:pPr>
            <a:r>
              <a:rPr lang="en-US" altLang="en-US" sz="3600" dirty="0"/>
              <a:t>VT</a:t>
            </a:r>
          </a:p>
          <a:p>
            <a:pPr marL="514350" indent="-514350">
              <a:buFont typeface="Times" charset="0"/>
              <a:buAutoNum type="alphaUcPeriod"/>
            </a:pPr>
            <a:r>
              <a:rPr lang="en-US" altLang="en-US" sz="3600" dirty="0"/>
              <a:t>I don’t </a:t>
            </a:r>
            <a:r>
              <a:rPr lang="en-US" altLang="en-US" sz="3600" dirty="0" smtClean="0"/>
              <a:t>know</a:t>
            </a:r>
            <a:endParaRPr lang="en-US" alt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F08BA8-73DD-4665-A485-7BAA56ABAC61}" type="slidenum">
              <a:rPr lang="en-US" smtClean="0"/>
              <a:pPr>
                <a:defRPr/>
              </a:pPr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64384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875" y="381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Case 9</a:t>
            </a:r>
            <a:br>
              <a:rPr lang="en-US" sz="3600" dirty="0" smtClean="0"/>
            </a:br>
            <a:r>
              <a:rPr lang="en-US" sz="3600" dirty="0" smtClean="0"/>
              <a:t>Fussy 3 y/o</a:t>
            </a:r>
            <a:endParaRPr lang="en-US" sz="3600" dirty="0"/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altLang="en-US" dirty="0" smtClean="0"/>
              <a:t>Bedside monitor 280bpm</a:t>
            </a: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04C963C6-C01F-4D93-A029-43BCDB0B1342}" type="slidenum">
              <a:rPr lang="en-US" altLang="en-US" sz="1400" smtClean="0"/>
              <a:pPr/>
              <a:t>79</a:t>
            </a:fld>
            <a:endParaRPr lang="en-US" altLang="en-US" sz="1400" smtClean="0"/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01" y="2569029"/>
            <a:ext cx="8815149" cy="2383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75286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What best describes your practice setting?</a:t>
            </a:r>
            <a:endParaRPr lang="en-US" dirty="0"/>
          </a:p>
        </p:txBody>
      </p:sp>
      <p:sp>
        <p:nvSpPr>
          <p:cNvPr id="1024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114800"/>
          </a:xfrm>
        </p:spPr>
        <p:txBody>
          <a:bodyPr/>
          <a:lstStyle/>
          <a:p>
            <a:pPr marL="514350" indent="-514350">
              <a:buFont typeface="Times" charset="0"/>
              <a:buAutoNum type="alphaUcPeriod"/>
            </a:pPr>
            <a:r>
              <a:rPr lang="en-US" altLang="en-US" sz="3200" smtClean="0"/>
              <a:t>A Community Hospital</a:t>
            </a:r>
          </a:p>
          <a:p>
            <a:pPr marL="514350" indent="-514350">
              <a:buFont typeface="Times" charset="0"/>
              <a:buAutoNum type="alphaUcPeriod"/>
            </a:pPr>
            <a:r>
              <a:rPr lang="en-US" altLang="en-US" sz="3200" smtClean="0"/>
              <a:t>Children’s Hospital within a hospital</a:t>
            </a:r>
          </a:p>
          <a:p>
            <a:pPr marL="514350" indent="-514350">
              <a:buFont typeface="Times" charset="0"/>
              <a:buAutoNum type="alphaUcPeriod"/>
            </a:pPr>
            <a:r>
              <a:rPr lang="en-US" altLang="en-US" sz="3200" smtClean="0"/>
              <a:t>Stand alone Children’s Hospital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FE79FA3-C003-4563-84DC-3A35CA9EA621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>
              <a:latin typeface="Arial" charset="0"/>
            </a:endParaRPr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980077657"/>
              </p:ext>
            </p:extLst>
          </p:nvPr>
        </p:nvGraphicFramePr>
        <p:xfrm>
          <a:off x="4724400" y="1219200"/>
          <a:ext cx="4203700" cy="472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8" name="Chart" r:id="rId6" imgW="4572000" imgH="5143584" progId="MSGraph.Chart.8">
                  <p:embed followColorScheme="full"/>
                </p:oleObj>
              </mc:Choice>
              <mc:Fallback>
                <p:oleObj name="Chart" r:id="rId6" imgW="4572000" imgH="5143584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219200"/>
                        <a:ext cx="4203700" cy="4729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What is wrong with him?</a:t>
            </a:r>
            <a:endParaRPr lang="en-US" dirty="0"/>
          </a:p>
        </p:txBody>
      </p:sp>
      <p:sp>
        <p:nvSpPr>
          <p:cNvPr id="60419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114800"/>
          </a:xfrm>
        </p:spPr>
        <p:txBody>
          <a:bodyPr/>
          <a:lstStyle/>
          <a:p>
            <a:pPr marL="514350" indent="-514350">
              <a:buFont typeface="Times" charset="0"/>
              <a:buAutoNum type="alphaUcPeriod"/>
            </a:pPr>
            <a:r>
              <a:rPr lang="en-US" altLang="en-US" sz="3200" dirty="0" smtClean="0"/>
              <a:t>Atrial flutter</a:t>
            </a:r>
          </a:p>
          <a:p>
            <a:pPr marL="514350" indent="-514350">
              <a:buFont typeface="Times" charset="0"/>
              <a:buAutoNum type="alphaUcPeriod"/>
            </a:pPr>
            <a:r>
              <a:rPr lang="en-US" altLang="en-US" sz="3200" dirty="0" smtClean="0"/>
              <a:t>Junctional tachycardia</a:t>
            </a:r>
          </a:p>
          <a:p>
            <a:pPr marL="514350" indent="-514350">
              <a:buFont typeface="Times" charset="0"/>
              <a:buAutoNum type="alphaUcPeriod"/>
            </a:pPr>
            <a:r>
              <a:rPr lang="en-US" altLang="en-US" sz="3200" dirty="0" smtClean="0"/>
              <a:t>SVT</a:t>
            </a:r>
          </a:p>
          <a:p>
            <a:pPr marL="514350" indent="-514350">
              <a:buFont typeface="Times" charset="0"/>
              <a:buAutoNum type="alphaUcPeriod"/>
            </a:pPr>
            <a:r>
              <a:rPr lang="en-US" altLang="en-US" sz="3200" dirty="0" smtClean="0"/>
              <a:t>VT</a:t>
            </a:r>
          </a:p>
          <a:p>
            <a:pPr marL="514350" indent="-514350">
              <a:buFont typeface="Times" charset="0"/>
              <a:buAutoNum type="alphaUcPeriod"/>
            </a:pPr>
            <a:r>
              <a:rPr lang="en-US" altLang="en-US" sz="3200" dirty="0" smtClean="0"/>
              <a:t>I don’t know</a:t>
            </a: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22E76A71-7414-4706-8AD7-8EF322F8AA6A}" type="slidenum">
              <a:rPr lang="en-US" altLang="en-US" sz="1400" smtClean="0"/>
              <a:pPr/>
              <a:t>80</a:t>
            </a:fld>
            <a:endParaRPr lang="en-US" altLang="en-US" sz="1400" smtClean="0"/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768048162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68" name="Chart" r:id="rId7" imgW="4572000" imgH="5143584" progId="MSGraph.Chart.8">
                  <p:embed followColorScheme="full"/>
                </p:oleObj>
              </mc:Choice>
              <mc:Fallback>
                <p:oleObj name="Chart" r:id="rId7" imgW="4572000" imgH="5143584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AI1"/>
          <p:cNvSpPr/>
          <p:nvPr>
            <p:custDataLst>
              <p:tags r:id="rId5"/>
            </p:custDataLst>
          </p:nvPr>
        </p:nvSpPr>
        <p:spPr bwMode="auto">
          <a:xfrm rot="10800000">
            <a:off x="81280" y="3363129"/>
            <a:ext cx="469900" cy="4699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0533801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  <p:bldP spid="3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What do you do for treatment?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114800"/>
          </a:xfrm>
        </p:spPr>
        <p:txBody>
          <a:bodyPr>
            <a:normAutofit/>
          </a:bodyPr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Defibrillation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Synchronized cardioversion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Vagal maneuvers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Adenosine rapid IV push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I don’t know</a:t>
            </a:r>
            <a:endParaRPr lang="en-US" sz="3200" dirty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53AF22D6-9367-4385-BAA7-F541265E7D33}" type="slidenum">
              <a:rPr lang="en-US" altLang="en-US" sz="1400" smtClean="0"/>
              <a:pPr/>
              <a:t>81</a:t>
            </a:fld>
            <a:endParaRPr lang="en-US" altLang="en-US" sz="1400" smtClean="0"/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151455991"/>
              </p:ext>
            </p:extLst>
          </p:nvPr>
        </p:nvGraphicFramePr>
        <p:xfrm>
          <a:off x="4546600" y="12954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8" name="Chart" r:id="rId7" imgW="4572000" imgH="5143584" progId="MSGraph.Chart.8">
                  <p:embed followColorScheme="full"/>
                </p:oleObj>
              </mc:Choice>
              <mc:Fallback>
                <p:oleObj name="Chart" r:id="rId7" imgW="4572000" imgH="5143584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6600" y="1295400"/>
                        <a:ext cx="4572000" cy="5143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AI1"/>
          <p:cNvSpPr/>
          <p:nvPr>
            <p:custDataLst>
              <p:tags r:id="rId5"/>
            </p:custDataLst>
          </p:nvPr>
        </p:nvSpPr>
        <p:spPr bwMode="auto">
          <a:xfrm rot="10800000">
            <a:off x="-10160" y="3986445"/>
            <a:ext cx="584200" cy="5842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custDataLst>
      <p:tags r:id="rId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  <p:bldP spid="4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5775"/>
            <a:ext cx="7772400" cy="83819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3 y/o ECG after adenosine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F08BA8-73DD-4665-A485-7BAA56ABAC61}" type="slidenum">
              <a:rPr lang="en-US" smtClean="0"/>
              <a:pPr>
                <a:defRPr/>
              </a:pPr>
              <a:t>82</a:t>
            </a:fld>
            <a:endParaRPr lang="en-US"/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8534400" cy="5210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73645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wrong with the child?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Atrial fibrillation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Ectopic atrial rhythm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Sinus with left bundle branch block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ST-T wave changes concerning for coronary anomaly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WPW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I don’t </a:t>
            </a:r>
            <a:r>
              <a:rPr lang="en-US" dirty="0" smtClean="0"/>
              <a:t>know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904C61-CDCD-4AA2-B419-1EF6D24FA5ED}" type="slidenum">
              <a:rPr lang="en-US" smtClean="0"/>
              <a:pPr>
                <a:defRPr/>
              </a:pPr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40709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5775"/>
            <a:ext cx="7772400" cy="83819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3 y/o ECG after adenosine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F08BA8-73DD-4665-A485-7BAA56ABAC61}" type="slidenum">
              <a:rPr lang="en-US" smtClean="0"/>
              <a:pPr>
                <a:defRPr/>
              </a:pPr>
              <a:t>84</a:t>
            </a:fld>
            <a:endParaRPr lang="en-US"/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8534400" cy="5210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96251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wrong with the child?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85800" y="1752600"/>
            <a:ext cx="4343400" cy="41148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Atrial fibrillation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Ectopic atrial rhythm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Sinus with left bundle branch block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ST-T wave changes concerning for coronary anomaly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WPW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I don’t know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904C61-CDCD-4AA2-B419-1EF6D24FA5ED}" type="slidenum">
              <a:rPr lang="en-US" smtClean="0"/>
              <a:pPr>
                <a:defRPr/>
              </a:pPr>
              <a:t>85</a:t>
            </a:fld>
            <a:endParaRPr lang="en-US"/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831702598"/>
              </p:ext>
            </p:extLst>
          </p:nvPr>
        </p:nvGraphicFramePr>
        <p:xfrm>
          <a:off x="5016500" y="1600200"/>
          <a:ext cx="4064000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92" name="Chart" r:id="rId7" imgW="4572000" imgH="5143584" progId="MSGraph.Chart.8">
                  <p:embed followColorScheme="full"/>
                </p:oleObj>
              </mc:Choice>
              <mc:Fallback>
                <p:oleObj name="Chart" r:id="rId7" imgW="4572000" imgH="5143584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016500" y="1600200"/>
                        <a:ext cx="4064000" cy="457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AI1"/>
          <p:cNvSpPr/>
          <p:nvPr>
            <p:custDataLst>
              <p:tags r:id="rId5"/>
            </p:custDataLst>
          </p:nvPr>
        </p:nvSpPr>
        <p:spPr bwMode="auto">
          <a:xfrm rot="10800000">
            <a:off x="370840" y="4953169"/>
            <a:ext cx="393700" cy="3937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2897984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  <p:bldP spid="6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5775"/>
            <a:ext cx="7772400" cy="83819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3 y/o ECG after adenosine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F08BA8-73DD-4665-A485-7BAA56ABAC61}" type="slidenum">
              <a:rPr lang="en-US" smtClean="0"/>
              <a:pPr>
                <a:defRPr/>
              </a:pPr>
              <a:t>86</a:t>
            </a:fld>
            <a:endParaRPr lang="en-US"/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8534400" cy="5210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75126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381000"/>
            <a:ext cx="7772400" cy="1143000"/>
          </a:xfrm>
        </p:spPr>
        <p:txBody>
          <a:bodyPr/>
          <a:lstStyle/>
          <a:p>
            <a:r>
              <a:rPr lang="en-US" sz="3600" dirty="0" smtClean="0"/>
              <a:t>Next bed</a:t>
            </a:r>
            <a:br>
              <a:rPr lang="en-US" sz="3600" dirty="0" smtClean="0"/>
            </a:br>
            <a:r>
              <a:rPr lang="en-US" sz="3600" dirty="0" smtClean="0"/>
              <a:t>15 year old boy with palpitations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1371600"/>
          </a:xfrm>
        </p:spPr>
        <p:txBody>
          <a:bodyPr/>
          <a:lstStyle/>
          <a:p>
            <a:r>
              <a:rPr lang="en-US" dirty="0" smtClean="0"/>
              <a:t>Bedside monitor 220bpm</a:t>
            </a:r>
          </a:p>
          <a:p>
            <a:r>
              <a:rPr lang="en-US" dirty="0" smtClean="0"/>
              <a:t>BP 98/42, RR 28, </a:t>
            </a:r>
            <a:r>
              <a:rPr lang="en-US" dirty="0" err="1" smtClean="0"/>
              <a:t>Sats</a:t>
            </a:r>
            <a:r>
              <a:rPr lang="en-US" dirty="0" smtClean="0"/>
              <a:t> 97%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F08BA8-73DD-4665-A485-7BAA56ABAC61}" type="slidenum">
              <a:rPr lang="en-US" smtClean="0"/>
              <a:pPr>
                <a:defRPr/>
              </a:pPr>
              <a:t>87</a:t>
            </a:fld>
            <a:endParaRPr lang="en-US"/>
          </a:p>
        </p:txBody>
      </p:sp>
      <p:pic>
        <p:nvPicPr>
          <p:cNvPr id="768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476625"/>
            <a:ext cx="89154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385055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do you do for treatment?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600" dirty="0"/>
              <a:t>Synchronized cardioversion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600" dirty="0"/>
              <a:t>Defibrillation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600" dirty="0"/>
              <a:t>Vagal maneuvers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600" dirty="0"/>
              <a:t>Adenosine rapid IV push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600" dirty="0"/>
              <a:t>Ice to his face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600" dirty="0"/>
              <a:t>I don’t </a:t>
            </a:r>
            <a:r>
              <a:rPr lang="en-US" sz="3600" dirty="0" smtClean="0"/>
              <a:t>know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F08BA8-73DD-4665-A485-7BAA56ABAC61}" type="slidenum">
              <a:rPr lang="en-US" smtClean="0"/>
              <a:pPr>
                <a:defRPr/>
              </a:pPr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24057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381000"/>
            <a:ext cx="7772400" cy="1143000"/>
          </a:xfrm>
        </p:spPr>
        <p:txBody>
          <a:bodyPr/>
          <a:lstStyle/>
          <a:p>
            <a:r>
              <a:rPr lang="en-US" sz="3600" dirty="0" smtClean="0"/>
              <a:t>Next bed</a:t>
            </a:r>
            <a:br>
              <a:rPr lang="en-US" sz="3600" dirty="0" smtClean="0"/>
            </a:br>
            <a:r>
              <a:rPr lang="en-US" sz="3600" dirty="0" smtClean="0"/>
              <a:t>15 year old boy with palpitations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1371600"/>
          </a:xfrm>
        </p:spPr>
        <p:txBody>
          <a:bodyPr/>
          <a:lstStyle/>
          <a:p>
            <a:r>
              <a:rPr lang="en-US" dirty="0" smtClean="0"/>
              <a:t>Bedside monitor 220bpm</a:t>
            </a:r>
          </a:p>
          <a:p>
            <a:r>
              <a:rPr lang="en-US" dirty="0" smtClean="0"/>
              <a:t>BP 98/42, RR 28, </a:t>
            </a:r>
            <a:r>
              <a:rPr lang="en-US" dirty="0" err="1" smtClean="0"/>
              <a:t>Sats</a:t>
            </a:r>
            <a:r>
              <a:rPr lang="en-US" dirty="0" smtClean="0"/>
              <a:t> 97%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F08BA8-73DD-4665-A485-7BAA56ABAC61}" type="slidenum">
              <a:rPr lang="en-US" smtClean="0"/>
              <a:pPr>
                <a:defRPr/>
              </a:pPr>
              <a:t>89</a:t>
            </a:fld>
            <a:endParaRPr lang="en-US"/>
          </a:p>
        </p:txBody>
      </p:sp>
      <p:pic>
        <p:nvPicPr>
          <p:cNvPr id="768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476625"/>
            <a:ext cx="89154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72740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How many years has it been since you graduated medical school?</a:t>
            </a:r>
            <a:endParaRPr lang="en-US" sz="3100" i="1" dirty="0">
              <a:solidFill>
                <a:srgbClr val="FF0000"/>
              </a:solidFill>
            </a:endParaRPr>
          </a:p>
        </p:txBody>
      </p:sp>
      <p:sp>
        <p:nvSpPr>
          <p:cNvPr id="12291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114800"/>
          </a:xfrm>
        </p:spPr>
        <p:txBody>
          <a:bodyPr/>
          <a:lstStyle/>
          <a:p>
            <a:pPr marL="514350" indent="-514350">
              <a:buFont typeface="Times" charset="0"/>
              <a:buAutoNum type="alphaUcPeriod"/>
            </a:pPr>
            <a:r>
              <a:rPr lang="en-US" altLang="en-US" sz="3200" dirty="0" smtClean="0"/>
              <a:t>&lt;3</a:t>
            </a:r>
          </a:p>
          <a:p>
            <a:pPr marL="514350" indent="-514350">
              <a:buFont typeface="Times" charset="0"/>
              <a:buAutoNum type="alphaUcPeriod"/>
            </a:pPr>
            <a:r>
              <a:rPr lang="en-US" altLang="en-US" sz="3200" dirty="0" smtClean="0"/>
              <a:t>3-5</a:t>
            </a:r>
          </a:p>
          <a:p>
            <a:pPr marL="514350" indent="-514350">
              <a:buFont typeface="Times" charset="0"/>
              <a:buAutoNum type="alphaUcPeriod"/>
            </a:pPr>
            <a:r>
              <a:rPr lang="en-US" altLang="en-US" sz="3200" dirty="0" smtClean="0"/>
              <a:t>6-8</a:t>
            </a:r>
          </a:p>
          <a:p>
            <a:pPr marL="514350" indent="-514350">
              <a:buFont typeface="Times" charset="0"/>
              <a:buAutoNum type="alphaUcPeriod"/>
            </a:pPr>
            <a:r>
              <a:rPr lang="en-US" altLang="en-US" sz="3200" dirty="0" smtClean="0"/>
              <a:t>9-11</a:t>
            </a:r>
          </a:p>
          <a:p>
            <a:pPr marL="514350" indent="-514350">
              <a:buFont typeface="Times" charset="0"/>
              <a:buAutoNum type="alphaUcPeriod"/>
            </a:pPr>
            <a:r>
              <a:rPr lang="en-US" altLang="en-US" sz="3200" dirty="0" smtClean="0"/>
              <a:t>12 or more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D049BB1-0080-41EE-BB54-6EAE1EC5FF04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>
              <a:latin typeface="Arial" charset="0"/>
            </a:endParaRPr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956754352"/>
              </p:ext>
            </p:extLst>
          </p:nvPr>
        </p:nvGraphicFramePr>
        <p:xfrm>
          <a:off x="4648200" y="1524000"/>
          <a:ext cx="4279900" cy="4814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6" name="Chart" r:id="rId6" imgW="4572000" imgH="5143584" progId="MSGraph.Chart.8">
                  <p:embed followColorScheme="full"/>
                </p:oleObj>
              </mc:Choice>
              <mc:Fallback>
                <p:oleObj name="Chart" r:id="rId6" imgW="4572000" imgH="5143584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524000"/>
                        <a:ext cx="4279900" cy="4814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What do you do for treatment?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114800"/>
          </a:xfrm>
        </p:spPr>
        <p:txBody>
          <a:bodyPr>
            <a:normAutofit lnSpcReduction="10000"/>
          </a:bodyPr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/>
              <a:t>Synchronized cardioversion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Defibrillation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Vagal maneuvers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Adenosine rapid IV push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Ice to his face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  <a:defRPr/>
            </a:pPr>
            <a:r>
              <a:rPr lang="en-US" sz="3200" dirty="0" smtClean="0"/>
              <a:t>I don’t know</a:t>
            </a:r>
            <a:endParaRPr lang="en-US" sz="3200" dirty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53AF22D6-9367-4385-BAA7-F541265E7D33}" type="slidenum">
              <a:rPr lang="en-US" altLang="en-US" sz="1400" smtClean="0"/>
              <a:pPr/>
              <a:t>90</a:t>
            </a:fld>
            <a:endParaRPr lang="en-US" altLang="en-US" sz="1400" smtClean="0"/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010524990"/>
              </p:ext>
            </p:extLst>
          </p:nvPr>
        </p:nvGraphicFramePr>
        <p:xfrm>
          <a:off x="4546600" y="12954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16" name="Chart" r:id="rId7" imgW="4572000" imgH="5143584" progId="MSGraph.Chart.8">
                  <p:embed followColorScheme="full"/>
                </p:oleObj>
              </mc:Choice>
              <mc:Fallback>
                <p:oleObj name="Chart" r:id="rId7" imgW="4572000" imgH="5143584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6600" y="1295400"/>
                        <a:ext cx="4572000" cy="5143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AI1"/>
          <p:cNvSpPr/>
          <p:nvPr>
            <p:custDataLst>
              <p:tags r:id="rId5"/>
            </p:custDataLst>
          </p:nvPr>
        </p:nvSpPr>
        <p:spPr bwMode="auto">
          <a:xfrm rot="10800000">
            <a:off x="30480" y="3774440"/>
            <a:ext cx="533400" cy="5334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99038054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  <p:bldP spid="4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598" y="152400"/>
            <a:ext cx="7772400" cy="1143000"/>
          </a:xfrm>
        </p:spPr>
        <p:txBody>
          <a:bodyPr/>
          <a:lstStyle/>
          <a:p>
            <a:r>
              <a:rPr lang="en-US" sz="3600" dirty="0" smtClean="0"/>
              <a:t>15 year old boy</a:t>
            </a:r>
            <a:br>
              <a:rPr lang="en-US" sz="3600" dirty="0" smtClean="0"/>
            </a:br>
            <a:r>
              <a:rPr lang="en-US" sz="3600" dirty="0" smtClean="0"/>
              <a:t>ECG after adenosine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904C61-CDCD-4AA2-B419-1EF6D24FA5ED}" type="slidenum">
              <a:rPr lang="en-US" smtClean="0"/>
              <a:pPr>
                <a:defRPr/>
              </a:pPr>
              <a:t>91</a:t>
            </a:fld>
            <a:endParaRPr lang="en-US"/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8477997" cy="491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78027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SVT and WPW are not the same</a:t>
            </a:r>
            <a:br>
              <a:rPr lang="en-US" sz="3600" dirty="0" smtClean="0"/>
            </a:br>
            <a:r>
              <a:rPr lang="en-US" sz="3600" dirty="0" smtClean="0"/>
              <a:t>both are accessory pathways</a:t>
            </a:r>
            <a:endParaRPr lang="en-US" sz="3600" dirty="0"/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3962400" cy="4114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400" dirty="0" smtClean="0"/>
              <a:t>Wolff-Parkinson-White</a:t>
            </a:r>
          </a:p>
          <a:p>
            <a:r>
              <a:rPr lang="en-US" altLang="en-US" sz="2000" dirty="0" smtClean="0"/>
              <a:t>Accessory pathway evident in sinus rhythm (pathway conducts </a:t>
            </a:r>
            <a:r>
              <a:rPr lang="en-US" altLang="en-US" sz="2000" dirty="0" err="1" smtClean="0"/>
              <a:t>antegrade</a:t>
            </a:r>
            <a:r>
              <a:rPr lang="en-US" altLang="en-US" sz="2000" dirty="0" smtClean="0"/>
              <a:t> from A to V)</a:t>
            </a:r>
          </a:p>
          <a:p>
            <a:r>
              <a:rPr lang="en-US" altLang="en-US" sz="2000" dirty="0" smtClean="0"/>
              <a:t>Can present with narrow complex tachycardia (SVT – pathway conducts retrograde from V to A)</a:t>
            </a:r>
          </a:p>
          <a:p>
            <a:r>
              <a:rPr lang="en-US" altLang="en-US" sz="2000" dirty="0" smtClean="0"/>
              <a:t>Can present with wide complex tachycardia (</a:t>
            </a:r>
            <a:r>
              <a:rPr lang="en-US" altLang="en-US" sz="2000" dirty="0" err="1" smtClean="0"/>
              <a:t>antidromic</a:t>
            </a:r>
            <a:r>
              <a:rPr lang="en-US" altLang="en-US" sz="2000" dirty="0" smtClean="0"/>
              <a:t> tachycardia)</a:t>
            </a:r>
          </a:p>
          <a:p>
            <a:r>
              <a:rPr lang="en-US" altLang="en-US" sz="2000" dirty="0" smtClean="0"/>
              <a:t>Can present in atrial fibrillation</a:t>
            </a:r>
          </a:p>
          <a:p>
            <a:r>
              <a:rPr lang="en-US" altLang="en-US" sz="2000" dirty="0" smtClean="0"/>
              <a:t>Risk of sudden death</a:t>
            </a: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1EAE106-F72D-4370-981F-D985B4AAE26D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92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709160" y="1524000"/>
            <a:ext cx="396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3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altLang="en-US" sz="2400" kern="0" dirty="0" smtClean="0"/>
              <a:t>Reentrant SVT – concealed pathway</a:t>
            </a:r>
          </a:p>
          <a:p>
            <a:r>
              <a:rPr lang="en-US" altLang="en-US" sz="2000" kern="0" dirty="0" smtClean="0"/>
              <a:t>Normal resting ECG - accessory pathway is “concealed” in sinus rhythm (no </a:t>
            </a:r>
            <a:r>
              <a:rPr lang="en-US" altLang="en-US" sz="2000" kern="0" dirty="0" err="1" smtClean="0"/>
              <a:t>antegrade</a:t>
            </a:r>
            <a:r>
              <a:rPr lang="en-US" altLang="en-US" sz="2000" kern="0" dirty="0" smtClean="0"/>
              <a:t> conduction)</a:t>
            </a:r>
          </a:p>
          <a:p>
            <a:r>
              <a:rPr lang="en-US" altLang="en-US" sz="2000" kern="0" dirty="0" smtClean="0"/>
              <a:t>Can present with wide complex tachycardia (SVT with bundle branch block)</a:t>
            </a:r>
          </a:p>
          <a:p>
            <a:r>
              <a:rPr lang="en-US" altLang="en-US" sz="2000" kern="0" dirty="0" smtClean="0"/>
              <a:t>No risk of sudden death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charset="0"/>
              <a:buChar char="•"/>
              <a:defRPr sz="3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Font typeface="Times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1154FAC-D83F-4866-82E7-39CF58687647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93</a:t>
            </a:fld>
            <a:endParaRPr lang="en-US" altLang="en-US" sz="1400" smtClean="0">
              <a:latin typeface="Arial" charset="0"/>
            </a:endParaRPr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8627535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2935" y="5410199"/>
            <a:ext cx="2743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solidFill>
                  <a:schemeClr val="bg2"/>
                </a:solidFill>
              </a:rPr>
              <a:t>Tom Dolan, Medical Illustrator, University of Kentucky</a:t>
            </a:r>
            <a:r>
              <a:rPr lang="en-US" sz="800" i="1" dirty="0"/>
              <a:t>.</a:t>
            </a:r>
            <a:endParaRPr lang="en-US" sz="800" dirty="0"/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9023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7772400" cy="1143000"/>
          </a:xfrm>
        </p:spPr>
        <p:txBody>
          <a:bodyPr/>
          <a:lstStyle/>
          <a:p>
            <a:r>
              <a:rPr lang="en-US" sz="3600" dirty="0" smtClean="0"/>
              <a:t>Case 10</a:t>
            </a:r>
            <a:br>
              <a:rPr lang="en-US" sz="3600" dirty="0" smtClean="0"/>
            </a:br>
            <a:r>
              <a:rPr lang="en-US" sz="3600" dirty="0" smtClean="0"/>
              <a:t>16 year old girl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Called to ED for 16 year old with palpitations and dyspnea</a:t>
            </a:r>
          </a:p>
          <a:p>
            <a:r>
              <a:rPr lang="en-US" dirty="0" smtClean="0"/>
              <a:t>Patient reports acute onset of symptoms</a:t>
            </a:r>
          </a:p>
          <a:p>
            <a:r>
              <a:rPr lang="en-US" dirty="0" smtClean="0"/>
              <a:t>HR 170bpm, BP 100/70mmHg, RR 22bpm, O</a:t>
            </a:r>
            <a:r>
              <a:rPr lang="en-US" baseline="-25000" dirty="0" smtClean="0"/>
              <a:t>2</a:t>
            </a:r>
            <a:r>
              <a:rPr lang="en-US" dirty="0" smtClean="0"/>
              <a:t>sat 98% on room air</a:t>
            </a:r>
          </a:p>
          <a:p>
            <a:r>
              <a:rPr lang="en-US" dirty="0" smtClean="0"/>
              <a:t>No other medical history.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F08BA8-73DD-4665-A485-7BAA56ABAC61}" type="slidenum">
              <a:rPr lang="en-US" smtClean="0"/>
              <a:pPr>
                <a:defRPr/>
              </a:pPr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01154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F08BA8-73DD-4665-A485-7BAA56ABAC61}" type="slidenum">
              <a:rPr lang="en-US" smtClean="0"/>
              <a:pPr>
                <a:defRPr/>
              </a:pPr>
              <a:t>95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858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sz="3600" kern="0" dirty="0" smtClean="0"/>
              <a:t>Case 10 16 year old</a:t>
            </a:r>
            <a:endParaRPr lang="en-US" sz="3600" kern="0" dirty="0"/>
          </a:p>
        </p:txBody>
      </p:sp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84" y="1219200"/>
            <a:ext cx="8440032" cy="500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957168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diagnosis?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Atrial fibrillation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Atrial flutter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Junctional </a:t>
            </a:r>
            <a:r>
              <a:rPr lang="en-US" dirty="0" err="1"/>
              <a:t>tach</a:t>
            </a:r>
            <a:endParaRPr lang="en-US" dirty="0"/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Polymorphic VT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SVT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/>
              <a:t>I don’t </a:t>
            </a:r>
            <a:r>
              <a:rPr lang="en-US" dirty="0" smtClean="0"/>
              <a:t>know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904C61-CDCD-4AA2-B419-1EF6D24FA5ED}" type="slidenum">
              <a:rPr lang="en-US" smtClean="0"/>
              <a:pPr>
                <a:defRPr/>
              </a:pPr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4362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F08BA8-73DD-4665-A485-7BAA56ABAC61}" type="slidenum">
              <a:rPr lang="en-US" smtClean="0"/>
              <a:pPr>
                <a:defRPr/>
              </a:pPr>
              <a:t>97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858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sz="3600" kern="0" dirty="0" smtClean="0"/>
              <a:t>Case 10 16 year old</a:t>
            </a:r>
            <a:endParaRPr lang="en-US" sz="3600" kern="0" dirty="0"/>
          </a:p>
        </p:txBody>
      </p:sp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84" y="1219200"/>
            <a:ext cx="8440032" cy="500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9369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diagnosis?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Atrial fibrillation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Atrial flutter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Junctional </a:t>
            </a:r>
            <a:r>
              <a:rPr lang="en-US" dirty="0" err="1" smtClean="0"/>
              <a:t>tach</a:t>
            </a:r>
            <a:endParaRPr lang="en-US" dirty="0" smtClean="0"/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Polymorphic VT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SVT</a:t>
            </a:r>
          </a:p>
          <a:p>
            <a:pPr marL="514350" indent="-514350">
              <a:spcAft>
                <a:spcPts val="0"/>
              </a:spcAft>
              <a:buFont typeface="Times" charset="0"/>
              <a:buAutoNum type="alphaUcPeriod"/>
            </a:pPr>
            <a:r>
              <a:rPr lang="en-US" dirty="0" smtClean="0"/>
              <a:t>I don’t know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F08BA8-73DD-4665-A485-7BAA56ABAC61}" type="slidenum">
              <a:rPr lang="en-US" smtClean="0"/>
              <a:pPr>
                <a:defRPr/>
              </a:pPr>
              <a:t>98</a:t>
            </a:fld>
            <a:endParaRPr lang="en-US"/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018168275"/>
              </p:ext>
            </p:extLst>
          </p:nvPr>
        </p:nvGraphicFramePr>
        <p:xfrm>
          <a:off x="5029200" y="1600200"/>
          <a:ext cx="4051300" cy="455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40" name="Chart" r:id="rId7" imgW="4572000" imgH="5143584" progId="MSGraph.Chart.8">
                  <p:embed followColorScheme="full"/>
                </p:oleObj>
              </mc:Choice>
              <mc:Fallback>
                <p:oleObj name="Chart" r:id="rId7" imgW="4572000" imgH="5143584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029200" y="1600200"/>
                        <a:ext cx="4051300" cy="4557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AI1"/>
          <p:cNvSpPr/>
          <p:nvPr>
            <p:custDataLst>
              <p:tags r:id="rId5"/>
            </p:custDataLst>
          </p:nvPr>
        </p:nvSpPr>
        <p:spPr bwMode="auto">
          <a:xfrm rot="10800000">
            <a:off x="340360" y="2026920"/>
            <a:ext cx="431800" cy="4318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21339753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  <p:bldP spid="6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F08BA8-73DD-4665-A485-7BAA56ABAC61}" type="slidenum">
              <a:rPr lang="en-US" smtClean="0"/>
              <a:pPr>
                <a:defRPr/>
              </a:pPr>
              <a:t>99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sz="3600" kern="0" dirty="0" smtClean="0"/>
              <a:t>Case 10 16 year old</a:t>
            </a:r>
            <a:endParaRPr lang="en-US" sz="3600" kern="0" dirty="0"/>
          </a:p>
        </p:txBody>
      </p:sp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440032" cy="500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32439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ASPOLLED" val="58FF13BF0FA04B63B4FA930C0ED4C69B"/>
  <p:tag name="TPVERSION" val="5"/>
  <p:tag name="TPFULLVERSION" val="5.3.1.3337"/>
  <p:tag name="PPTVERSION" val="14"/>
  <p:tag name="TPOS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0"/>
  <p:tag name="LABELFORMAT" val="1"/>
  <p:tag name="COLORTYPE" val="DEFINED"/>
  <p:tag name="DEFINEDCOLORS" val="3,6,10,45,32,50,13,4,9,55,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4205754879694F3D96D0E96CE4C822A8&lt;/guid&gt;&#10;        &lt;description /&gt;&#10;        &lt;date&gt;4/11/2014 2:34:45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1A0F627FAF8C4320B7D18DCEBE70A63C&lt;/guid&gt;&#10;            &lt;repollguid&gt;48210346CF1D428EBE575FEAAF7B9EC5&lt;/repollguid&gt;&#10;            &lt;sourceid&gt;D8C152DED37D4480B4359C6B9AD88077&lt;/sourceid&gt;&#10;            &lt;questiontext&gt;Do you know what kind of telemetry system you have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FCC3D1AEC282444CAB5F30F5FC7375D8&lt;/guid&gt;&#10;                    &lt;answertext&gt;Yes&lt;/answertext&gt;&#10;                    &lt;valuetype&gt;0&lt;/valuetype&gt;&#10;                &lt;/answer&gt;&#10;                &lt;answer&gt;&#10;                    &lt;guid&gt;59959FA74BC044ADBC4C34AEA4D4EA8F&lt;/guid&gt;&#10;                    &lt;answertext&gt;No&lt;/answertext&gt;&#10;                    &lt;valuetype&gt;0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  <p:tag name="RESULTS" val="Do you know what kind of telemetry system you have?[;crlf;]62[;]68[;]62[;]False[;]0[;][;crlf;]1.7741935483871[;]2[;]0.418112303123088[;]0.174817898022893[;crlf;]14[;]0[;]Yes1[;]Yes[;][;crlf;]48[;]0[;]No2[;]No[;]"/>
  <p:tag name="HASRESULTS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0"/>
  <p:tag name="LABELFORMAT" val="1"/>
  <p:tag name="COLORTYPE" val="DEFINED"/>
  <p:tag name="DEFINEDCOLORS" val="3,6,10,45,32,50,13,4,9,55,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BF411A09647941BD91505734679E2F37&lt;/guid&gt;&#10;        &lt;description /&gt;&#10;        &lt;date&gt;4/7/2014 2:59:11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8B426BAA67E742EDBB83FBC78273F3B9&lt;/guid&gt;&#10;            &lt;repollguid&gt;2CE2B5CB6706456498F8ACA91E9BD9A8&lt;/repollguid&gt;&#10;            &lt;sourceid&gt;2789E23EAB134953B79FA86DBC19E7BA&lt;/sourceid&gt;&#10;            &lt;questiontext&gt;Do you have in-house, centrally monitored telemetry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C9AE6751D65341A8BC1340891CC5B6F9&lt;/guid&gt;&#10;                    &lt;answertext&gt;Yes, via a cockpit monitoring station for the whole hospital&lt;/answertext&gt;&#10;                    &lt;valuetype&gt;0&lt;/valuetype&gt;&#10;                &lt;/answer&gt;&#10;                &lt;answer&gt;&#10;                    &lt;guid&gt;FF5E0C0ABBF74F94A52B0B1D3B496F3F&lt;/guid&gt;&#10;                    &lt;answertext&gt;Yes at the nursing station for the unit&lt;/answertext&gt;&#10;                    &lt;valuetype&gt;0&lt;/valuetype&gt;&#10;                &lt;/answer&gt;&#10;                &lt;answer&gt;&#10;                    &lt;guid&gt;CE4E0D8FDD8747CFB9D904C45BF5CA54&lt;/guid&gt;&#10;                    &lt;answertext&gt;Yes, but not all units monitored in cockpit&lt;/answertext&gt;&#10;                    &lt;valuetype&gt;0&lt;/valuetype&gt;&#10;                &lt;/answer&gt;&#10;                &lt;answer&gt;&#10;                    &lt;guid&gt;514DFA94D7B64214813E0963B6047B00&lt;/guid&gt;&#10;                    &lt;answertext&gt;No&lt;/answertext&gt;&#10;                    &lt;valuetype&gt;0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  <p:tag name="RESULTS" val="Do you have in-house, centrally monitored telemetry?[;crlf;]63[;]68[;]63[;]False[;]0[;][;crlf;]2.44444444444444[;]2[;]0.886902542520571[;]0.786596119929453[;crlf;]10[;]0[;]Yes, via a central monitoring station for the whole hospital1[;]Yes, via a central monitoring station for the whole hospital[;][;crlf;]22[;]0[;]Yes, at the nursing station for the unit2[;]Yes, at the nursing station for the unit[;][;crlf;]24[;]0[;]Yes, but not all units monitored centrally3[;]Yes, but not all units monitored centrally[;][;crlf;]7[;]0[;]No4[;]No[;]"/>
  <p:tag name="HASRESULTS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0"/>
  <p:tag name="LABELFORMAT" val="1"/>
  <p:tag name="COLORTYPE" val="DEFINED"/>
  <p:tag name="DEFINEDCOLORS" val="3,6,10,45,32,50,13,4,9,55,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8202437AE634415ABE744DD7314D53B3&lt;/guid&gt;&#10;        &lt;description /&gt;&#10;        &lt;date&gt;4/7/2014 3:00:57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C80731BB47C1411FABCF7038693044C4&lt;/guid&gt;&#10;            &lt;repollguid&gt;6D536588E2F5465198CFC36DB8ADEFDC&lt;/repollguid&gt;&#10;            &lt;sourceid&gt;FCBF1A0E30B24C0CBCCD43D938D70222&lt;/sourceid&gt;&#10;            &lt;questiontext&gt;What area of the country are you from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75EA7E4373D5463FBE7B5DC0235E727E&lt;/guid&gt;&#10;                    &lt;answertext&gt;Northeast: CT, MA, ME, NH, NJ, NY, PA, RI, VT&lt;/answertext&gt;&#10;                    &lt;valuetype&gt;0&lt;/valuetype&gt;&#10;                &lt;/answer&gt;&#10;                &lt;answer&gt;&#10;                    &lt;guid&gt;297BFED4B7464897894CAB896BA7D3CF&lt;/guid&gt;&#10;                    &lt;answertext&gt;Midwest:  IA, IL, IN, KS, MN, MO, NE, ND, OH, MI, SD, WI&lt;/answertext&gt;&#10;                    &lt;valuetype&gt;0&lt;/valuetype&gt;&#10;                &lt;/answer&gt;&#10;                &lt;answer&gt;&#10;                    &lt;guid&gt;16A895FDA6F74CBAA3DA4927EFC3F88D&lt;/guid&gt;&#10;                    &lt;answertext&gt;South:  AL, AR, DC, DE, FL, GA, KY, LA, MD, MS, NC, OK, SC, TN, TX, VA, WV&lt;/answertext&gt;&#10;                    &lt;valuetype&gt;0&lt;/valuetype&gt;&#10;                &lt;/answer&gt;&#10;                &lt;answer&gt;&#10;                    &lt;guid&gt;2E8CE81116954B85AB07677CDECE489C&lt;/guid&gt;&#10;                    &lt;answertext&gt;West:  AK, AZ, CA, CO, HI, ID, MT, NM, NV, OR, UT, WA, WY&lt;/answertext&gt;&#10;                    &lt;valuetype&gt;0&lt;/valuetype&gt;&#10;                &lt;/answer&gt;&#10;                &lt;answer&gt;&#10;                    &lt;guid&gt;F6943355559040028AB373A8C6A9A211&lt;/guid&gt;&#10;                    &lt;answertext&gt;Other&lt;/answertext&gt;&#10;                    &lt;valuetype&gt;0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  <p:tag name="RESULTS" val="What area of the country are you from?[;crlf;]61[;]68[;]61[;]False[;]0[;][;crlf;]2.62295081967213[;]3[;]0.943727079647492[;]0.890620800859984[;crlf;]9[;]0[;]Northeast: CT, MA, ME, NH, NJ, NY, PA, RI, VT1[;]Northeast: CT, MA, ME, NH, NJ, NY, PA, RI, VT[;][;crlf;]16[;]0[;]Midwest:  IA, IL, IN, KS, MN, MO, NE, ND, OH, MI, SD, WI2[;]Midwest:  IA, IL, IN, KS, MN, MO, NE, ND, OH, MI, SD, WI[;][;crlf;]25[;]0[;]South:  AL, AR, DC, DE, FL, GA, KY, LA, MD, MS, NC, OK, SC, TN, TX, VA, WV3[;]South:  AL, AR, DC, DE, FL, GA, KY, LA, MD, MS, NC, OK, SC, TN, TX, VA, WV[;][;crlf;]11[;]0[;]West:  AK, AZ, CA, CO, HI, ID, MT, NM, NV, OR, UT, WA, WY4[;]West:  AK, AZ, CA, CO, HI, ID, MT, NM, NV, OR, UT, WA, WY[;][;crlf;]0[;]0[;]Other5[;]Other[;]"/>
  <p:tag name="HASRESULTS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0"/>
  <p:tag name="LABELFORMAT" val="1"/>
  <p:tag name="COLORTYPE" val="DEFINED"/>
  <p:tag name="DEFINEDCOLORS" val="3,6,10,45,32,50,13,4,9,55,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4676F938E88546D58044B2214A3ACBCB&lt;/guid&gt;&#10;        &lt;description /&gt;&#10;        &lt;date&gt;4/7/2014 12:20:57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C874DA1F168E4F6BA7EE5D336C1C709A&lt;/guid&gt;&#10;            &lt;repollguid&gt;4C70209A0AD340C59AFDE86A1BAFD1EC&lt;/repollguid&gt;&#10;            &lt;sourceid&gt;16F6C9F7FB4F40A79592098891B9D7EB&lt;/sourceid&gt;&#10;            &lt;questiontext&gt;What best describes your practice setting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874BE94A23C2441AAD08506E86EC29AF&lt;/guid&gt;&#10;                    &lt;answertext&gt;A Community Hospital&lt;/answertext&gt;&#10;                    &lt;valuetype&gt;0&lt;/valuetype&gt;&#10;                &lt;/answer&gt;&#10;                &lt;answer&gt;&#10;                    &lt;guid&gt;6D6E84FC9A2E4F179A232C918CA0EDA4&lt;/guid&gt;&#10;                    &lt;answertext&gt;Children’s Hospital within a hospital&lt;/answertext&gt;&#10;                    &lt;valuetype&gt;0&lt;/valuetype&gt;&#10;                &lt;/answer&gt;&#10;                &lt;answer&gt;&#10;                    &lt;guid&gt;AE724F17F88040F0993C85F56B79AB9B&lt;/guid&gt;&#10;                    &lt;answertext&gt;Stand alone Children’s Hospital&lt;/answertext&gt;&#10;                    &lt;valuetype&gt;0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  <p:tag name="RESULTS" val="What best describes your practice setting?[;crlf;]66[;]66[;]66[;]False[;]0[;][;crlf;]2.31818181818182[;]2.5[;]0.76195702792001[;]0.580578512396694[;crlf;]12[;]0[;]A Community Hospital1[;]A Community Hospital[;][;crlf;]21[;]0[;]Children’s Hospital within a hospital2[;]Children’s Hospital within a hospital[;][;crlf;]33[;]0[;]Stand alone Children’s Hospital3[;]Stand alone Children’s Hospital[;]"/>
  <p:tag name="HASRESULTS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F1C2EAD6866D4A6CB10FB0BC92302EE8&lt;/guid&gt;&#10;        &lt;description /&gt;&#10;        &lt;date&gt;7/26/2014 8:08:34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161E362CF59B4665BCBD651EC04B8E3B&lt;/guid&gt;&#10;            &lt;repollguid&gt;450173F26BAB42C287F942CB056DC7E1&lt;/repollguid&gt;&#10;            &lt;sourceid&gt;3F0F551C878B41299EB00776E711C051&lt;/sourceid&gt;&#10;            &lt;questiontext&gt;I feel confident in my ability to diagnose arrhythmias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89A795FC3441489189601704E073D733&lt;/guid&gt;&#10;                    &lt;answertext&gt;Strongly agree&lt;/answertext&gt;&#10;                    &lt;valuetype&gt;0&lt;/valuetype&gt;&#10;                &lt;/answer&gt;&#10;                &lt;answer&gt;&#10;                    &lt;guid&gt;528677B0932943D5908714C19B8E5D02&lt;/guid&gt;&#10;                    &lt;answertext&gt;Agree&lt;/answertext&gt;&#10;                    &lt;valuetype&gt;0&lt;/valuetype&gt;&#10;                &lt;/answer&gt;&#10;                &lt;answer&gt;&#10;                    &lt;guid&gt;29C88743D69341DFB8630D2D0701ED15&lt;/guid&gt;&#10;                    &lt;answertext&gt;Neutral&lt;/answertext&gt;&#10;                    &lt;valuetype&gt;0&lt;/valuetype&gt;&#10;                &lt;/answer&gt;&#10;                &lt;answer&gt;&#10;                    &lt;guid&gt;3A4E87E6285B41A1B29021A9A3994F89&lt;/guid&gt;&#10;                    &lt;answertext&gt;Disagree&lt;/answertext&gt;&#10;                    &lt;valuetype&gt;0&lt;/valuetype&gt;&#10;                &lt;/answer&gt;&#10;                &lt;answer&gt;&#10;                    &lt;guid&gt;1D05F840CB964690A7AF47E0758010DB&lt;/guid&gt;&#10;                    &lt;answertext&gt;Strongly disagree&lt;/answertext&gt;&#10;                    &lt;valuetype&gt;0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  <p:tag name="RESULTS" val="I feel confident in my ability to diagnose arrhythmias[;crlf;]66[;]68[;]66[;]False[;]0[;][;crlf;]3.31818181818182[;]3[;]1.08932966472841[;]1.1866391184573[;crlf;]2[;]0[;]Strongly agree1[;]Strongly agree[;][;crlf;]16[;]0[;]Agree2[;]Agree[;][;crlf;]17[;]0[;]Neutral3[;]Neutral[;][;crlf;]21[;]0[;]Disagree4[;]Disagree[;][;crlf;]10[;]0[;]Strongly disagree5[;]Strongly disagree[;]"/>
  <p:tag name="HASRESULTS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DEFINED"/>
  <p:tag name="DEFINEDCOLORS" val="3,6,10,45,32,50,13,4,9,55,2"/>
  <p:tag name="LABELFORMAT" val="1"/>
  <p:tag name="NUMBERFORMAT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B8DF26FE7163450EAEBC1BB13CDC0DAE&lt;/guid&gt;&#10;        &lt;description /&gt;&#10;        &lt;date&gt;7/26/2014 8:09:28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866EF13A714944CCB0320D445A31A289&lt;/guid&gt;&#10;            &lt;repollguid&gt;4E994BFB77024C9B954C0C8FED08F029&lt;/repollguid&gt;&#10;            &lt;sourceid&gt;26FF769A74734355B616A084BF217A35&lt;/sourceid&gt;&#10;            &lt;questiontext&gt;I feel confident in my ability to treat arrhythmias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F51B6183FEF64AEEAEE6DA4B8CA620DC&lt;/guid&gt;&#10;                    &lt;answertext&gt;Strongly agree&lt;/answertext&gt;&#10;                    &lt;valuetype&gt;0&lt;/valuetype&gt;&#10;                &lt;/answer&gt;&#10;                &lt;answer&gt;&#10;                    &lt;guid&gt;F93830D262674AAFB9D053EFB759FC6A&lt;/guid&gt;&#10;                    &lt;answertext&gt;Agree&lt;/answertext&gt;&#10;                    &lt;valuetype&gt;0&lt;/valuetype&gt;&#10;                &lt;/answer&gt;&#10;                &lt;answer&gt;&#10;                    &lt;guid&gt;EF8CF7AFCE0A400A8312251B26187A1A&lt;/guid&gt;&#10;                    &lt;answertext&gt;Neutral&lt;/answertext&gt;&#10;                    &lt;valuetype&gt;0&lt;/valuetype&gt;&#10;                &lt;/answer&gt;&#10;                &lt;answer&gt;&#10;                    &lt;guid&gt;5B5ECFD97E5C4B2890191947993E60D8&lt;/guid&gt;&#10;                    &lt;answertext&gt;Disagree&lt;/answertext&gt;&#10;                    &lt;valuetype&gt;0&lt;/valuetype&gt;&#10;                &lt;/answer&gt;&#10;                &lt;answer&gt;&#10;                    &lt;guid&gt;1C51237848A24E9496240502723259F8&lt;/guid&gt;&#10;                    &lt;answertext&gt;Strongly disagree&lt;/answertext&gt;&#10;                    &lt;valuetype&gt;0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  <p:tag name="RESULTS" val="I feel confident in my ability to treat arrhythmias[;crlf;]63[;]68[;]63[;]False[;]0[;][;crlf;]3.87301587301587[;]4[;]0.999874015747532[;]0.999748047367095[;crlf;]2[;]0[;]Strongly agree1[;]Strongly agree[;][;crlf;]5[;]0[;]Agree2[;]Agree[;][;crlf;]9[;]0[;]Neutral3[;]Neutral[;][;crlf;]30[;]0[;]Disagree4[;]Disagree[;][;crlf;]17[;]0[;]Strongly disagree5[;]Strongly disagree[;]"/>
  <p:tag name="HASRESULTS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0"/>
  <p:tag name="LABELFORMAT" val="1"/>
  <p:tag name="COLORTYPE" val="DEFINED"/>
  <p:tag name="DEFINEDCOLORS" val="3,6,10,45,32,50,13,4,9,55,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B601AA9CECDC469380DCB2C4F398A8A0&lt;/guid&gt;&#10;        &lt;description /&gt;&#10;        &lt;date&gt;4/11/2014 11:37:57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CC82DD28C7B042F6BDA0E797207D2730&lt;/guid&gt;&#10;            &lt;repollguid&gt;21CD5756F18E4AB48E45B359ACEAE538&lt;/repollguid&gt;&#10;            &lt;sourceid&gt;DE6F2EFDAB7F4F518E3421566FA2130B&lt;/sourceid&gt;&#10;            &lt;questiontext&gt;What do you do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66BCD11A98764DBA9B3AC6AF774AF14F&lt;/guid&gt;&#10;                    &lt;answertext&gt;Keep drinking your coffee&lt;/answertext&gt;&#10;                    &lt;valuetype&gt;0&lt;/valuetype&gt;&#10;                &lt;/answer&gt;&#10;                &lt;answer&gt;&#10;                    &lt;guid&gt;D23390287E004D94A403471EB7B15200&lt;/guid&gt;&#10;                    &lt;answertext&gt;Get more history from the RN&lt;/answertext&gt;&#10;                    &lt;valuetype&gt;0&lt;/valuetype&gt;&#10;                &lt;/answer&gt;&#10;                &lt;answer&gt;&#10;                    &lt;guid&gt;AAC6A32763344F52A5BBDBA34B04F559&lt;/guid&gt;&#10;                    &lt;answertext&gt;Drop what you are doing and check the kid&lt;/answertext&gt;&#10;                    &lt;valuetype&gt;0&lt;/valuetype&gt;&#10;                &lt;/answer&gt;&#10;                &lt;answer&gt;&#10;                    &lt;guid&gt;6F6E0F6958B84BADB30021951756FFE9&lt;/guid&gt;&#10;                    &lt;answertext&gt;Transfer to PICU for further monitoring&lt;/answertext&gt;&#10;                    &lt;valuetype&gt;0&lt;/valuetype&gt;&#10;                &lt;/answer&gt;&#10;                &lt;answer&gt;&#10;                    &lt;guid&gt;4AD76B53303E4629A809345CE41CC196&lt;/guid&gt;&#10;                    &lt;answertext&gt;Order amiodarone&lt;/answertext&gt;&#10;                    &lt;valuetype&gt;0&lt;/valuetype&gt;&#10;                &lt;/answer&gt;&#10;                &lt;answer&gt;&#10;                    &lt;guid&gt;E9B7C035104B477AB48EC19003E331F9&lt;/guid&gt;&#10;                    &lt;answertext&gt;I don’t know&lt;/answertext&gt;&#10;                    &lt;valuetype&gt;0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  <p:tag name="RESULTS" val="What do you do?[;crlf;]58[;]72[;]58[;]False[;]0[;][;crlf;]3.01724137931034[;]3[;]0.754100956159622[;]0.568668252080856[;crlf;]0[;]0[;]Keep drinking your coffee1[;]Keep drinking your coffee[;][;crlf;]9[;]0[;]Get more history from the RN2[;]Get more history from the RN[;][;crlf;]44[;]0[;]Drop what you are doing and check the kid3[;]Drop what you are doing and check the kid[;][;crlf;]2[;]0[;]Transfer to PICU for further monitoring4[;]Transfer to PICU for further monitoring[;][;crlf;]1[;]0[;]Order amiodarone5[;]Order amiodarone[;][;crlf;]2[;]0[;]I don’t know6[;]I don’t know[;]"/>
  <p:tag name="HASRESULTS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DEFINED"/>
  <p:tag name="DEFINEDCOLORS" val="3,6,10,45,32,50,13,4,9,55,2"/>
  <p:tag name="LABELFORMAT" val="1"/>
  <p:tag name="NUMBERFORMAT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DDD8F1C58325419DAE25F8415682776C&lt;/guid&gt;&#10;        &lt;description /&gt;&#10;        &lt;date&gt;4/11/2014 11:52:02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61F18CBF491F4FEA809F6E9AADE0532B&lt;/guid&gt;&#10;            &lt;repollguid&gt;C878E6B2467B4B6DB239267E0578C09D&lt;/repollguid&gt;&#10;            &lt;sourceid&gt;5FCFAE909E8D4C559C2881D8D1CF2DF9&lt;/sourceid&gt;&#10;            &lt;questiontext&gt;What is wrong with the ECG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5284DDFA5B014C0A9BC46BEB353E646F&lt;/guid&gt;&#10;                    &lt;answertext&gt;1st degree AV block&lt;/answertext&gt;&#10;                    &lt;valuetype&gt;-1&lt;/valuetype&gt;&#10;                &lt;/answer&gt;&#10;                &lt;answer&gt;&#10;                    &lt;guid&gt;FC6B15F2291A430383139CDD73A9674C&lt;/guid&gt;&#10;                    &lt;answertext&gt;2nd degree type I AV block&lt;/answertext&gt;&#10;                    &lt;valuetype&gt;1&lt;/valuetype&gt;&#10;                &lt;/answer&gt;&#10;                &lt;answer&gt;&#10;                    &lt;guid&gt;066BB3E3AA374DCCA4FF28AB14450D19&lt;/guid&gt;&#10;                    &lt;answertext&gt;2nd degree type II AV block&lt;/answertext&gt;&#10;                    &lt;valuetype&gt;-1&lt;/valuetype&gt;&#10;                &lt;/answer&gt;&#10;                &lt;answer&gt;&#10;                    &lt;guid&gt;8A773EC0C0C94CC29FF517A4A50C5971&lt;/guid&gt;&#10;                    &lt;answertext&gt;3rd degree AV block&lt;/answertext&gt;&#10;                    &lt;valuetype&gt;-1&lt;/valuetype&gt;&#10;                &lt;/answer&gt;&#10;                &lt;answer&gt;&#10;                    &lt;guid&gt;DAC1EEDEDAD54022B0FEB99E880805EC&lt;/guid&gt;&#10;                    &lt;answertext&gt;I don’t know&lt;/answertext&gt;&#10;                    &lt;valuetype&gt;-1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  <p:tag name="RESULTS" val="What is wrong with the ECG?[;crlf;]55[;]72[;]55[;]False[;]21[;][;crlf;]2.38181818181818[;]2[;]0.962778348718089[;]0.926942148760331[;crlf;]10[;]-1[;]1st degree AV block1[;]1st degree AV block[;][;crlf;]21[;]1[;]2nd degree type I AV block2[;]2nd degree type I AV block[;][;crlf;]19[;]-1[;]2nd degree type II AV block3[;]2nd degree type II AV block[;][;crlf;]3[;]-1[;]3rd degree AV block4[;]3rd degree AV block[;][;crlf;]2[;]-1[;]I don’t know5[;]I don’t know[;]"/>
  <p:tag name="HASRESULTS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0"/>
  <p:tag name="LABELFORMAT" val="1"/>
  <p:tag name="COLORTYPE" val="DEFINED"/>
  <p:tag name="DEFINEDCOLORS" val="3,6,10,45,32,50,13,4,9,55,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BD7337F2F67F463CA317FB6B84396164&lt;/guid&gt;&#10;        &lt;description /&gt;&#10;        &lt;date&gt;4/17/2014 9:30:46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AF66B2B3D7004DA1A6573A692CFD4056&lt;/guid&gt;&#10;            &lt;repollguid&gt;D81B6C71A870471F9BE77E7B58A7DC29&lt;/repollguid&gt;&#10;            &lt;sourceid&gt;C0F494E8A1B641509CFF8C716CEACB00&lt;/sourceid&gt;&#10;            &lt;questiontext&gt;After reviewing the ECG, what do you do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6DD5F67CEEE14A46992D5572E1BE6AF7&lt;/guid&gt;&#10;                    &lt;answertext&gt;Call the on call cardiologist&lt;/answertext&gt;&#10;                    &lt;valuetype&gt;0&lt;/valuetype&gt;&#10;                &lt;/answer&gt;&#10;                &lt;answer&gt;&#10;                    &lt;guid&gt;E20D0BFBB1FB4D26AC5D6764F503F00C&lt;/guid&gt;&#10;                    &lt;answertext&gt;Contact the PMD for more information&lt;/answertext&gt;&#10;                    &lt;valuetype&gt;0&lt;/valuetype&gt;&#10;                &lt;/answer&gt;&#10;                &lt;answer&gt;&#10;                    &lt;guid&gt;E1C997EDEAD9472F96FFB0D09F69A751&lt;/guid&gt;&#10;                    &lt;answertext&gt;Place a Holter monitor&lt;/answertext&gt;&#10;                    &lt;valuetype&gt;0&lt;/valuetype&gt;&#10;                &lt;/answer&gt;&#10;                &lt;answer&gt;&#10;                    &lt;guid&gt;E9C96BC851A04B3DAB54F3F23387919A&lt;/guid&gt;&#10;                    &lt;answertext&gt;Reassure the patient and send them home&lt;/answertext&gt;&#10;                    &lt;valuetype&gt;0&lt;/valuetype&gt;&#10;                &lt;/answer&gt;&#10;                &lt;answer&gt;&#10;                    &lt;guid&gt;5E6B76F17B6C48ACB8173F5A902B84BE&lt;/guid&gt;&#10;                    &lt;answertext&gt;Start an epinephrine drip&lt;/answertext&gt;&#10;                    &lt;valuetype&gt;0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  <p:tag name="RESULTS" val="After reviewing the ECG, what do you do?[;crlf;]48[;]73[;]48[;]False[;]0[;][;crlf;]3.1875[;]4[;]1.34870694246996[;]1.81901041666667[;crlf;]10[;]0[;]Call the on call cardiologist1[;]Call the on call cardiologist[;][;crlf;]3[;]0[;]Contact the PMD for more information2[;]Contact the PMD for more information[;][;crlf;]10[;]0[;]Admit to telemetry3[;]Admit to telemetry[;][;crlf;]18[;]0[;]Reassure the patient and send them home4[;]Reassure the patient and send them home[;][;crlf;]7[;]0[;]I don’t know5[;]I don’t know[;]"/>
  <p:tag name="HASRESULTS" val="Tr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LABELFORMAT" val="1"/>
  <p:tag name="NUMBERFORMAT" val="0"/>
  <p:tag name="COLORTYPE" val="DEFINED"/>
  <p:tag name="DEFINEDCOLORS" val="3,6,10,45,32,50,13,4,9,55,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A0A5FCA92178465C952A3EA2870F7CC1&lt;/guid&gt;&#10;        &lt;description /&gt;&#10;        &lt;date&gt;4/17/2014 9:35:48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AFAC6E8A2E9A47109322E24FC35E6385&lt;/guid&gt;&#10;            &lt;repollguid&gt;7E42E1EC3F904A0E98B6ACBD4C23E473&lt;/repollguid&gt;&#10;            &lt;sourceid&gt;E08697D4AE9D45E0A25ECFE549C048BE&lt;/sourceid&gt;&#10;            &lt;questiontext&gt;What is this rhythm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4A1AF9DBDBFB42399A75C3F30CC89126&lt;/guid&gt;&#10;                    &lt;answertext&gt;Sinus Bradycardia&lt;/answertext&gt;&#10;                    &lt;valuetype&gt;-1&lt;/valuetype&gt;&#10;                &lt;/answer&gt;&#10;                &lt;answer&gt;&#10;                    &lt;guid&gt;6C15F134E6A740808EFEA67C28A8399E&lt;/guid&gt;&#10;                    &lt;answertext&gt;2:1 AV Block&lt;/answertext&gt;&#10;                    &lt;valuetype&gt;-1&lt;/valuetype&gt;&#10;                &lt;/answer&gt;&#10;                &lt;answer&gt;&#10;                    &lt;guid&gt;04E6CD09C3F8483B890FEF1735A4F5EC&lt;/guid&gt;&#10;                    &lt;answertext&gt;3o AV Block&lt;/answertext&gt;&#10;                    &lt;valuetype&gt;1&lt;/valuetype&gt;&#10;                &lt;/answer&gt;&#10;                &lt;answer&gt;&#10;                    &lt;guid&gt;12543320D8D64954BFE8413BD34D8453&lt;/guid&gt;&#10;                    &lt;answertext&gt;Long QT&lt;/answertext&gt;&#10;                    &lt;valuetype&gt;-1&lt;/valuetype&gt;&#10;                &lt;/answer&gt;&#10;                &lt;answer&gt;&#10;                    &lt;guid&gt;D4511A46057C4F8C925C48A503F73BF9&lt;/guid&gt;&#10;                    &lt;answertext&gt;Atrial flutter&lt;/answertext&gt;&#10;                    &lt;valuetype&gt;-1&lt;/valuetype&gt;&#10;                &lt;/answer&gt;&#10;                &lt;answer&gt;&#10;                    &lt;guid&gt;E3F236AEAD7A42FAA36FCBE21FE96BFB&lt;/guid&gt;&#10;                    &lt;answertext&gt;I don’t know&lt;/answertext&gt;&#10;                    &lt;valuetype&gt;-1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  <p:tag name="RESULTS" val="What is this rhythm?[;crlf;]51[;]73[;]51[;]False[;]29[;][;crlf;]3.11764705882353[;]3[;]1.05991229425408[;]1.12341407151096[;crlf;]0[;]-1[;]Sinus Bradycardia1[;]Sinus Bradycardia[;][;crlf;]13[;]-1[;]2:1 AV Block2[;]2:1 AV Block[;][;crlf;]29[;]1[;]3o AV Block3[;]3o AV Block[;][;crlf;]2[;]-1[;]Long QT4[;]Long QT[;][;crlf;]4[;]-1[;]Atrial flutter5[;]Atrial flutter[;][;crlf;]3[;]-1[;]I don’t know6[;]I don’t know[;]"/>
  <p:tag name="HASRESULTS" val="Tr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DEFINED"/>
  <p:tag name="DEFINEDCOLORS" val="3,6,10,45,32,50,13,4,9,55,2"/>
  <p:tag name="NUMBERFORMAT" val="0"/>
  <p:tag name="LABELFORMAT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0"/>
  <p:tag name="LABELFORMAT" val="1"/>
  <p:tag name="COLORTYPE" val="DEFINED"/>
  <p:tag name="DEFINEDCOLORS" val="3,6,10,45,32,50,13,4,9,55,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430A9FE018BC4988AA1A856EE4418DFD&lt;/guid&gt;&#10;        &lt;description /&gt;&#10;        &lt;date&gt;4/17/2014 9:39:35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A823CE4E44724B35A03E3B1CF1364296&lt;/guid&gt;&#10;            &lt;repollguid&gt;F4FEC0FFD5984DAAB58709FE3AFF1C12&lt;/repollguid&gt;&#10;            &lt;sourceid&gt;5C90B8781FF149C8B5017EE8EAA64606&lt;/sourceid&gt;&#10;            &lt;questiontext&gt;What does this ECGs show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07F7705681584B5192F989FEA3874404&lt;/guid&gt;&#10;                    &lt;answertext&gt;Movement artifact&lt;/answertext&gt;&#10;                    &lt;valuetype&gt;-1&lt;/valuetype&gt;&#10;                &lt;/answer&gt;&#10;                &lt;answer&gt;&#10;                    &lt;guid&gt;728D33F2D30A443FA60F3A307C31E6B0&lt;/guid&gt;&#10;                    &lt;answertext&gt;Myocarditis&lt;/answertext&gt;&#10;                    &lt;valuetype&gt;-1&lt;/valuetype&gt;&#10;                &lt;/answer&gt;&#10;                &lt;answer&gt;&#10;                    &lt;guid&gt;E471404F947541629F45DB4CEFB64620&lt;/guid&gt;&#10;                    &lt;answertext&gt;PACs&lt;/answertext&gt;&#10;                    &lt;valuetype&gt;-1&lt;/valuetype&gt;&#10;                &lt;/answer&gt;&#10;                &lt;answer&gt;&#10;                    &lt;guid&gt;5593765C005842E69BCCE8E63552F4DC&lt;/guid&gt;&#10;                    &lt;answertext&gt;PVCs&lt;/answertext&gt;&#10;                    &lt;valuetype&gt;1&lt;/valuetype&gt;&#10;                &lt;/answer&gt;&#10;                &lt;answer&gt;&#10;                    &lt;guid&gt;9511D8E5A3CB4E2382CBCA6DB2E34B86&lt;/guid&gt;&#10;                    &lt;answertext&gt;I don’t know&lt;/answertext&gt;&#10;                    &lt;valuetype&gt;-1&lt;/valuetype&gt;&#10;                &lt;/answer&gt;&#10;            &lt;/answers&gt;&#10;        &lt;/multichoice&gt;&#10;    &lt;/questions&gt;&#10;&lt;/questionlist&gt;"/>
  <p:tag name="RESULTS" val="What does this ECGs show?[;crlf;]42[;]73[;]42[;]False[;]31[;][;crlf;]3.97619047619048[;]4[;]0.511212156037712[;]0.261337868480726[;crlf;]0[;]-1[;]Movement artifact1[;]Movement artifact[;][;crlf;]0[;]-1[;]Myocarditis2[;]Myocarditis[;][;crlf;]6[;]-1[;]PACs3[;]PACs[;][;crlf;]31[;]1[;]PVCs4[;]PVCs[;][;crlf;]5[;]-1[;]I don’t know5[;]I don’t know[;]"/>
  <p:tag name="HASRESULTS" val="True"/>
  <p:tag name="LIVECHARTING" val="False"/>
  <p:tag name="AUTOOPENPOLL" val="True"/>
  <p:tag name="AUTOFORMATCHART" val="Tru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DEFINED"/>
  <p:tag name="DEFINEDCOLORS" val="3,6,10,45,32,50,13,4,9,55,2"/>
  <p:tag name="NUMBERFORMAT" val="0"/>
  <p:tag name="LABELFORMAT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173969574D154B199B8B2B0E8211E6F9&lt;/guid&gt;&#10;        &lt;description /&gt;&#10;        &lt;date&gt;4/17/2014 9:53:2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A3D6B88BA08E4000B8AC9EBF06C710CD&lt;/guid&gt;&#10;            &lt;repollguid&gt;7D68F9B4592C4346B175AC08879C8F34&lt;/repollguid&gt;&#10;            &lt;sourceid&gt;1917285099364F5181A86B948BAE8DB8&lt;/sourceid&gt;&#10;            &lt;questiontext&gt;What is the diagnosis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D10BE7E8375E4C90BBE80FC7689B5F9F&lt;/guid&gt;&#10;                    &lt;answertext&gt;Atrial fibrillation &lt;/answertext&gt;&#10;                    &lt;valuetype&gt;-1&lt;/valuetype&gt;&#10;                &lt;/answer&gt;&#10;                &lt;answer&gt;&#10;                    &lt;guid&gt;7FEE8F5D01C24A3FA0002058585A1C82&lt;/guid&gt;&#10;                    &lt;answertext&gt;Atrial flutter &lt;/answertext&gt;&#10;                    &lt;valuetype&gt;1&lt;/valuetype&gt;&#10;                &lt;/answer&gt;&#10;                &lt;answer&gt;&#10;                    &lt;guid&gt;188A9025A3E144F0BF72F77BC4D5E782&lt;/guid&gt;&#10;                    &lt;answertext&gt;NSR &lt;/answertext&gt;&#10;                    &lt;valuetype&gt;-1&lt;/valuetype&gt;&#10;                &lt;/answer&gt;&#10;                &lt;answer&gt;&#10;                    &lt;guid&gt;3E11114A6F9C4703985000F45256B6E7&lt;/guid&gt;&#10;                    &lt;answertext&gt;SVT &lt;/answertext&gt;&#10;                    &lt;valuetype&gt;-1&lt;/valuetype&gt;&#10;                &lt;/answer&gt;&#10;                &lt;answer&gt;&#10;                    &lt;guid&gt;59FD0A4068494A1AA49F20E9F1D4D965&lt;/guid&gt;&#10;                    &lt;answertext&gt;VT&lt;/answertext&gt;&#10;                    &lt;valuetype&gt;-1&lt;/valuetype&gt;&#10;                &lt;/answer&gt;&#10;            &lt;/answers&gt;&#10;        &lt;/multichoice&gt;&#10;    &lt;/questions&gt;&#10;&lt;/questionlist&gt;"/>
  <p:tag name="RESULTS" val="What is the diagnosis?[;crlf;]46[;]77[;]46[;]False[;]10[;][;crlf;]2.54347826086957[;]3[;]1.24597651138323[;]1.55245746691871[;crlf;]12[;]-1[;]SVT1[;]SVT[;][;crlf;]10[;]1[;]VT2[;]VT[;][;crlf;]16[;]-1[;]Junctional tach3[;]Junctional tach[;][;crlf;]3[;]-1[;]Artifact4[;]Artifact[;][;crlf;]5[;]-1[;]I don’t know5[;]I don’t know[;]"/>
  <p:tag name="HASRESULTS" val="True"/>
  <p:tag name="LIVECHARTING" val="False"/>
  <p:tag name="AUTOOPENPOLL" val="True"/>
  <p:tag name="AUTOFORMATCHART" val="Tru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DEFINED"/>
  <p:tag name="DEFINEDCOLORS" val="3,6,10,45,32,50,13,4,9,55,2"/>
  <p:tag name="NUMBERFORMAT" val="0"/>
  <p:tag name="LABELFORMAT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4DD1446EEBC74E36B9C1ACA04B95CB19&lt;/guid&gt;&#10;        &lt;description /&gt;&#10;        &lt;date&gt;4/17/2014 10:01:41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5FB48712BDD4CE3A7F4A96DE2923F9D&lt;/guid&gt;&#10;            &lt;repollguid&gt;11C271229B414760BA318DC5E7E5F9C7&lt;/repollguid&gt;&#10;            &lt;sourceid&gt;9C529F7CDA0148A3B91279D54C6041E2&lt;/sourceid&gt;&#10;            &lt;questiontext&gt;What’s the rhythm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8E58F87C291644E59B87163D1DCCE945&lt;/guid&gt;&#10;                    &lt;answertext&gt;Atrial tachycardia &lt;/answertext&gt;&#10;                    &lt;valuetype&gt;1&lt;/valuetype&gt;&#10;                &lt;/answer&gt;&#10;                &lt;answer&gt;&#10;                    &lt;guid&gt;24A1B9888BAB47688798285A762EA8ED&lt;/guid&gt;&#10;                    &lt;answertext&gt;Junctional tachycardia &lt;/answertext&gt;&#10;                    &lt;valuetype&gt;-1&lt;/valuetype&gt;&#10;                &lt;/answer&gt;&#10;                &lt;answer&gt;&#10;                    &lt;guid&gt;F9F0E841B5CF4DE7942B41E6C869F4CE&lt;/guid&gt;&#10;                    &lt;answertext&gt;Sinus tachycardia &lt;/answertext&gt;&#10;                    &lt;valuetype&gt;-1&lt;/valuetype&gt;&#10;                &lt;/answer&gt;&#10;                &lt;answer&gt;&#10;                    &lt;guid&gt;94B5F667091E4E4EA5544A32BB59EF00&lt;/guid&gt;&#10;                    &lt;answertext&gt;SVT &lt;/answertext&gt;&#10;                    &lt;valuetype&gt;-1&lt;/valuetype&gt;&#10;                &lt;/answer&gt;&#10;                &lt;answer&gt;&#10;                    &lt;guid&gt;CD77BF4ECE9445F8A464DCDE632E3D2C&lt;/guid&gt;&#10;                    &lt;answertext&gt;VT&lt;/answertext&gt;&#10;                    &lt;valuetype&gt;-1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  <p:tag name="RESULTS" val="What’s the rhythm?[;crlf;]42[;]77[;]42[;]False[;]12[;][;crlf;]2.97619047619048[;]3.5[;]1.43904887964396[;]2.07086167800454[;crlf;]12[;]1[;]Focal atrial tachycardia1[;]Focal atrial tachycardia[;][;crlf;]3[;]-1[;]Junctional tachycardia2[;]Junctional tachycardia[;][;crlf;]6[;]-1[;]Reentrant SVT3[;]Reentrant SVT[;][;crlf;]16[;]-1[;]Sinus tachycardia4[;]Sinus tachycardia[;][;crlf;]5[;]-1[;]I don’t know5[;]I don’t know[;]"/>
  <p:tag name="HASRESULTS" val="Tr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4FC1820AEC964112A8DED5D37E7854B6&lt;/guid&gt;&#10;        &lt;description /&gt;&#10;        &lt;date&gt;4/7/2014 12:23:26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9C34B6E31657497491DF30A766EBA1C2&lt;/guid&gt;&#10;            &lt;repollguid&gt;9F9A603ACB9A484B859044C1AD9451C6&lt;/repollguid&gt;&#10;            &lt;sourceid&gt;98A4DF40DC464BE7963BE32CD8B94CE9&lt;/sourceid&gt;&#10;            &lt;questiontext&gt;How many years has it been since you graduated medical school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942F98CE74AB42EEA19B653756E1FA0F&lt;/guid&gt;&#10;                    &lt;answertext&gt;&amp;lt;3&lt;/answertext&gt;&#10;                    &lt;valuetype&gt;0&lt;/valuetype&gt;&#10;                &lt;/answer&gt;&#10;                &lt;answer&gt;&#10;                    &lt;guid&gt;03EE057A6F4742769C4AF5EE079227FA&lt;/guid&gt;&#10;                    &lt;answertext&gt;3-5&lt;/answertext&gt;&#10;                    &lt;valuetype&gt;0&lt;/valuetype&gt;&#10;                &lt;/answer&gt;&#10;                &lt;answer&gt;&#10;                    &lt;guid&gt;4C59622331E6489C88CEB237F9DD47EC&lt;/guid&gt;&#10;                    &lt;answertext&gt;6-8&lt;/answertext&gt;&#10;                    &lt;valuetype&gt;0&lt;/valuetype&gt;&#10;                &lt;/answer&gt;&#10;                &lt;answer&gt;&#10;                    &lt;guid&gt;FB468F1D0474458692494D38FADD0749&lt;/guid&gt;&#10;                    &lt;answertext&gt;9-11&lt;/answertext&gt;&#10;                    &lt;valuetype&gt;0&lt;/valuetype&gt;&#10;                &lt;/answer&gt;&#10;                &lt;answer&gt;&#10;                    &lt;guid&gt;25750C97B55F4DB0B78B4B293F805185&lt;/guid&gt;&#10;                    &lt;answertext&gt;12 or more&lt;/answertext&gt;&#10;                    &lt;valuetype&gt;0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  <p:tag name="RESULTS" val="How many years has it been since you graduated medical school?[;crlf;]64[;]68[;]64[;]False[;]0[;][;crlf;]3.125[;]3[;]1.48429276087974[;]2.203125[;crlf;]11[;]0[;]&lt;31[;]&lt;3[;][;crlf;]16[;]0[;]3-52[;]3-5[;][;crlf;]9[;]0[;]6-83[;]6-8[;][;crlf;]10[;]0[;]9-114[;]9-11[;][;crlf;]18[;]0[;]12 or more5[;]12 or more[;]"/>
  <p:tag name="HASRESULTS" val="Tru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DEFINED"/>
  <p:tag name="DEFINEDCOLORS" val="3,6,10,45,32,50,13,4,9,55,2"/>
  <p:tag name="NUMBERFORMAT" val="0"/>
  <p:tag name="LABELFORMAT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1283CCFA3CE54B20B4C4CE441EE4A244&lt;/guid&gt;&#10;        &lt;description /&gt;&#10;        &lt;date&gt;4/11/2014 2:21:43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6E98C01535594A09822FD802CA351366&lt;/guid&gt;&#10;            &lt;repollguid&gt;535465A6F4D9432D9A483560B778EC92&lt;/repollguid&gt;&#10;            &lt;sourceid&gt;CC40C623C0974ACA926B98F539E83F95&lt;/sourceid&gt;&#10;            &lt;questiontext&gt;What is wrong with him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F834FCDA8FDB4B8EB5018DCEFEE43676&lt;/guid&gt;&#10;                    &lt;answertext&gt;Atrial flutter&lt;/answertext&gt;&#10;                    &lt;valuetype&gt;-1&lt;/valuetype&gt;&#10;                &lt;/answer&gt;&#10;                &lt;answer&gt;&#10;                    &lt;guid&gt;BC6613E575B946B99D8610C595DE6273&lt;/guid&gt;&#10;                    &lt;answertext&gt;Junctional tachycardia&lt;/answertext&gt;&#10;                    &lt;valuetype&gt;-1&lt;/valuetype&gt;&#10;                &lt;/answer&gt;&#10;                &lt;answer&gt;&#10;                    &lt;guid&gt;5F5AC1FA8BEF4B64BC7A9A4B5EEAE5F7&lt;/guid&gt;&#10;                    &lt;answertext&gt;SVT&lt;/answertext&gt;&#10;                    &lt;valuetype&gt;1&lt;/valuetype&gt;&#10;                &lt;/answer&gt;&#10;                &lt;answer&gt;&#10;                    &lt;guid&gt;96C57B8298AA491EA0AE3226D3B443B0&lt;/guid&gt;&#10;                    &lt;answertext&gt;VT&lt;/answertext&gt;&#10;                    &lt;valuetype&gt;-1&lt;/valuetype&gt;&#10;                &lt;/answer&gt;&#10;                &lt;answer&gt;&#10;                    &lt;guid&gt;71F1C15929DF4415BF676936523477BD&lt;/guid&gt;&#10;                    &lt;answertext&gt;I don’t know&lt;/answertext&gt;&#10;                    &lt;valuetype&gt;-1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  <p:tag name="RESULTS" val="What is wrong with him?[;crlf;]45[;]78[;]45[;]False[;]34[;][;crlf;]2.84444444444444[;]3[;]0.697791931915893[;]0.486913580246914[;crlf;]2[;]-1[;]Atrial flutter1[;]Atrial flutter[;][;crlf;]7[;]-1[;]Junctional tachycardia2[;]Junctional tachycardia[;][;crlf;]34[;]1[;]SVT3[;]SVT[;][;crlf;]0[;]-1[;]VT4[;]VT[;][;crlf;]2[;]-1[;]I don’t know5[;]I don’t know[;]"/>
  <p:tag name="HASRESULTS" val="Tru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0"/>
  <p:tag name="LABELFORMAT" val="1"/>
  <p:tag name="COLORTYPE" val="DEFINED"/>
  <p:tag name="DEFINEDCOLORS" val="3,6,10,45,32,50,13,4,9,55,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6ED031A6A5EE47A5891C516CE20967D3&lt;/guid&gt;&#10;        &lt;description /&gt;&#10;        &lt;date&gt;4/11/2014 2:22:56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1B1EB22F3584A7CB4924479465B24FB&lt;/guid&gt;&#10;            &lt;repollguid&gt;DC91D10EE4BF4F91A81D4E1A1FF1C11E&lt;/repollguid&gt;&#10;            &lt;sourceid&gt;211398CB62654EB5901254DFCA7241DA&lt;/sourceid&gt;&#10;            &lt;questiontext&gt;What do you do for treatment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E584858938C842D8B777FAAC9B34F9F9&lt;/guid&gt;&#10;                    &lt;answertext&gt;Defibrillation&lt;/answertext&gt;&#10;                    &lt;valuetype&gt;-1&lt;/valuetype&gt;&#10;                &lt;/answer&gt;&#10;                &lt;answer&gt;&#10;                    &lt;guid&gt;CD3E58C547D747888DA51C1D39E76172&lt;/guid&gt;&#10;                    &lt;answertext&gt;Synchronized cardioversion&lt;/answertext&gt;&#10;                    &lt;valuetype&gt;-1&lt;/valuetype&gt;&#10;                &lt;/answer&gt;&#10;                &lt;answer&gt;&#10;                    &lt;guid&gt;E351521384A24F9196EF622266887934&lt;/guid&gt;&#10;                    &lt;answertext&gt;Vagal maneuvers&lt;/answertext&gt;&#10;                    &lt;valuetype&gt;-1&lt;/valuetype&gt;&#10;                &lt;/answer&gt;&#10;                &lt;answer&gt;&#10;                    &lt;guid&gt;543BB180969A449B91E18948E7170096&lt;/guid&gt;&#10;                    &lt;answertext&gt;Adenosine rapid IV push&lt;/answertext&gt;&#10;                    &lt;valuetype&gt;1&lt;/valuetype&gt;&#10;                &lt;/answer&gt;&#10;                &lt;answer&gt;&#10;                    &lt;guid&gt;413E4E167F8A488A921BFD4EB3025DEE&lt;/guid&gt;&#10;                    &lt;answertext&gt;I don’t know&lt;/answertext&gt;&#10;                    &lt;valuetype&gt;-1&lt;/valuetype&gt;&#10;                &lt;/answer&gt;&#10;            &lt;/answers&gt;&#10;        &lt;/multichoice&gt;&#10;    &lt;/questions&gt;&#10;&lt;/questionlist&gt;"/>
  <p:tag name="RESULTS" val="What do you do for treatment?[;crlf;]52[;]78[;]52[;]False[;]14[;][;crlf;]3.23076923076923[;]3[;]0.504418348023231[;]0.254437869822485[;crlf;]0[;]-1[;]Defibrillation1[;]Defibrillation[;][;crlf;]2[;]-1[;]Synchronized cardioversion2[;]Synchronized cardioversion[;][;crlf;]36[;]-1[;]Vagal maneuvers3[;]Vagal maneuvers[;][;crlf;]14[;]1[;]Adenosine rapid IV push4[;]Adenosine rapid IV push[;][;crlf;]0[;]-1[;]I don’t know5[;]I don’t know[;]"/>
  <p:tag name="HASRESULTS" val="True"/>
  <p:tag name="LIVECHARTING" val="False"/>
  <p:tag name="AUTOOPENPOLL" val="True"/>
  <p:tag name="AUTOFORMATCHART" val="Tru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0"/>
  <p:tag name="LABELFORMAT" val="1"/>
  <p:tag name="COLORTYPE" val="DEFINED"/>
  <p:tag name="DEFINEDCOLORS" val="3,6,10,45,32,50,13,4,9,55,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C971C0CF893244E3B9162D7DC55C5105&lt;/guid&gt;&#10;        &lt;description /&gt;&#10;        &lt;date&gt;4/17/2014 10:08:28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F03CCD778ECB4D92BC227A3C8D3D716B&lt;/guid&gt;&#10;            &lt;repollguid&gt;F6E2E79BD4C3488EBA5EF6BACEF68CFB&lt;/repollguid&gt;&#10;            &lt;sourceid&gt;1022AEDC76964C14BD5991A410E60554&lt;/sourceid&gt;&#10;            &lt;questiontext&gt;What is wrong with the child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E8FA7B1DA5E44717AC8FCCC7E5E82BC2&lt;/guid&gt;&#10;                    &lt;answertext&gt;1o AVB&lt;/answertext&gt;&#10;                    &lt;valuetype&gt;-1&lt;/valuetype&gt;&#10;                &lt;/answer&gt;&#10;                &lt;answer&gt;&#10;                    &lt;guid&gt;FB1068EAA3574F108BA611C0221D48D2&lt;/guid&gt;&#10;                    &lt;answertext&gt;Atrial fibrillation&lt;/answertext&gt;&#10;                    &lt;valuetype&gt;-1&lt;/valuetype&gt;&#10;                &lt;/answer&gt;&#10;                &lt;answer&gt;&#10;                    &lt;guid&gt;BF0D6BA4EB794538884C09974B808E52&lt;/guid&gt;&#10;                    &lt;answertext&gt;NSR&lt;/answertext&gt;&#10;                    &lt;valuetype&gt;-1&lt;/valuetype&gt;&#10;                &lt;/answer&gt;&#10;                &lt;answer&gt;&#10;                    &lt;guid&gt;758C8965C8834809BC2F6F215D7EA428&lt;/guid&gt;&#10;                    &lt;answertext&gt;Sinus tachycardia&lt;/answertext&gt;&#10;                    &lt;valuetype&gt;-1&lt;/valuetype&gt;&#10;                &lt;/answer&gt;&#10;                &lt;answer&gt;&#10;                    &lt;guid&gt;30E289D555384D39ADC460D2D751D1C5&lt;/guid&gt;&#10;                    &lt;answertext&gt;WPW&lt;/answertext&gt;&#10;                    &lt;valuetype&gt;1&lt;/valuetype&gt;&#10;                &lt;/answer&gt;&#10;                &lt;answer&gt;&#10;                    &lt;guid&gt;D1C1F780448043F882B6164F180B2B9B&lt;/guid&gt;&#10;                    &lt;answertext /&gt;&#10;                    &lt;valuetype&gt;-1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  <p:tag name="RESULTS" val="What is wrong with the child?[;crlf;]42[;]78[;]42[;]False[;]32[;][;crlf;]4.88095238095238[;]5[;]0.850836589771697[;]0.723922902494331[;crlf;]1[;]-1[;]Atrial fibrillation1[;]Atrial fibrillation[;][;crlf;]0[;]-1[;]Ectopic atrial rhythm2[;]Ectopic atrial rhythm[;][;crlf;]2[;]-1[;]Sinus with left bundle branch block3[;]Sinus with left bundle branch block[;][;crlf;]2[;]-1[;]ST-T wave changes concerning for coronary anomaly4[;]ST-T wave changes concerning for coronary anomaly[;][;crlf;]32[;]1[;]WPW5[;]WPW[;][;crlf;]5[;]-1[;]I don’t know6[;]I don’t know[;]"/>
  <p:tag name="HASRESULTS" val="Tr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DEFINED"/>
  <p:tag name="DEFINEDCOLORS" val="3,6,10,45,32,50,13,4,9,55,2"/>
  <p:tag name="NUMBERFORMAT" val="0"/>
  <p:tag name="LABELFORMAT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6ED031A6A5EE47A5891C516CE20967D3&lt;/guid&gt;&#10;        &lt;description /&gt;&#10;        &lt;date&gt;4/11/2014 2:22:56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6B84593F05B44CC0A2C02E50679DCE48&lt;/guid&gt;&#10;            &lt;repollguid&gt;DC91D10EE4BF4F91A81D4E1A1FF1C11E&lt;/repollguid&gt;&#10;            &lt;sourceid&gt;211398CB62654EB5901254DFCA7241DA&lt;/sourceid&gt;&#10;            &lt;questiontext&gt;What do you do for treatment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E584858938C842D8B777FAAC9B34F9F9&lt;/guid&gt;&#10;                    &lt;answertext&gt;Synchronized cardioversion&lt;/answertext&gt;&#10;                    &lt;valuetype&gt;-1&lt;/valuetype&gt;&#10;                &lt;/answer&gt;&#10;                &lt;answer&gt;&#10;                    &lt;guid&gt;CD3E58C547D747888DA51C1D39E76172&lt;/guid&gt;&#10;                    &lt;answertext&gt;Defibrillation&lt;/answertext&gt;&#10;                    &lt;valuetype&gt;-1&lt;/valuetype&gt;&#10;                &lt;/answer&gt;&#10;                &lt;answer&gt;&#10;                    &lt;guid&gt;E351521384A24F9196EF622266887934&lt;/guid&gt;&#10;                    &lt;answertext&gt;Vagal maneuvers&lt;/answertext&gt;&#10;                    &lt;valuetype&gt;-1&lt;/valuetype&gt;&#10;                &lt;/answer&gt;&#10;                &lt;answer&gt;&#10;                    &lt;guid&gt;543BB180969A449B91E18948E7170096&lt;/guid&gt;&#10;                    &lt;answertext&gt;Adenosine rapid IV push&lt;/answertext&gt;&#10;                    &lt;valuetype&gt;1&lt;/valuetype&gt;&#10;                &lt;/answer&gt;&#10;                &lt;answer&gt;&#10;                    &lt;guid&gt;413E4E167F8A488A921BFD4EB3025DEE&lt;/guid&gt;&#10;                    &lt;answertext&gt;Ice to his face&lt;/answertext&gt;&#10;                    &lt;valuetype&gt;-1&lt;/valuetype&gt;&#10;                &lt;/answer&gt;&#10;                &lt;answer&gt;&#10;                    &lt;guid&gt;3619D721FA054691B8F1544C22EF8FFE&lt;/guid&gt;&#10;                    &lt;answertext&gt;I don’t know&lt;/answertext&gt;&#10;                    &lt;valuetype&gt;-1&lt;/valuetype&gt;&#10;                &lt;/answer&gt;&#10;            &lt;/answers&gt;&#10;        &lt;/multichoice&gt;&#10;    &lt;/questions&gt;&#10;&lt;/questionlist&gt;"/>
  <p:tag name="RESULTS" val="What do you do for treatment?[;crlf;]45[;]78[;]45[;]False[;]10[;][;crlf;]2.95555555555556[;]3[;]1.38171480504087[;]1.90913580246914[;crlf;]11[;]-1[;]Synchronized cardioversion1[;]Synchronized cardioversion[;][;crlf;]2[;]-1[;]Defibrillation2[;]Defibrillation[;][;crlf;]17[;]-1[;]Vagal maneuvers3[;]Vagal maneuvers[;][;crlf;]10[;]1[;]Adenosine rapid IV push4[;]Adenosine rapid IV push[;][;crlf;]3[;]-1[;]Ice to his face5[;]Ice to his face[;][;crlf;]2[;]-1[;]I don’t know6[;]I don’t know[;]"/>
  <p:tag name="HASRESULTS" val="True"/>
  <p:tag name="LIVECHARTING" val="False"/>
  <p:tag name="AUTOOPENPOLL" val="True"/>
  <p:tag name="AUTOFORMATCHART" val="Tru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0"/>
  <p:tag name="LABELFORMAT" val="1"/>
  <p:tag name="COLORTYPE" val="DEFINED"/>
  <p:tag name="DEFINEDCOLORS" val="3,6,10,45,32,50,13,4,9,55,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2CE2ADD2C8E0401F890E36D5DCC2E00D&lt;/guid&gt;&#10;        &lt;description /&gt;&#10;        &lt;date&gt;4/17/2014 10:19:04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10090ED7EFAF43B192D14935B6470BDC&lt;/guid&gt;&#10;            &lt;repollguid&gt;4A951B1C0AEC40E28615298E9DCE4ACB&lt;/repollguid&gt;&#10;            &lt;sourceid&gt;45B6A5CAC8C644D0AFBB1719208487ED&lt;/sourceid&gt;&#10;            &lt;questiontext&gt;What is the diagnosis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DF04B0C740A547FFA123001F91733399&lt;/guid&gt;&#10;                    &lt;answertext&gt;Atrial fibrillation&lt;/answertext&gt;&#10;                    &lt;valuetype&gt;1&lt;/valuetype&gt;&#10;                &lt;/answer&gt;&#10;                &lt;answer&gt;&#10;                    &lt;guid&gt;999B2D362EB54F1AAEDEB130F886C5BB&lt;/guid&gt;&#10;                    &lt;answertext&gt;Atrial flutter&lt;/answertext&gt;&#10;                    &lt;valuetype&gt;-1&lt;/valuetype&gt;&#10;                &lt;/answer&gt;&#10;                &lt;answer&gt;&#10;                    &lt;guid&gt;8E657FF4272F4E19B46D8D2CDE93FE11&lt;/guid&gt;&#10;                    &lt;answertext&gt;Junctional tach&lt;/answertext&gt;&#10;                    &lt;valuetype&gt;-1&lt;/valuetype&gt;&#10;                &lt;/answer&gt;&#10;                &lt;answer&gt;&#10;                    &lt;guid&gt;B0C98D9BEFA943E0BE529CB6F6E70908&lt;/guid&gt;&#10;                    &lt;answertext&gt;Polymorphic VT&lt;/answertext&gt;&#10;                    &lt;valuetype&gt;-1&lt;/valuetype&gt;&#10;                &lt;/answer&gt;&#10;                &lt;answer&gt;&#10;                    &lt;guid&gt;9CF4DCA85B344326923EA7505C8FE983&lt;/guid&gt;&#10;                    &lt;answertext&gt;SVT&lt;/answertext&gt;&#10;                    &lt;valuetype&gt;-1&lt;/valuetype&gt;&#10;                &lt;/answer&gt;&#10;                &lt;answer&gt;&#10;                    &lt;guid&gt;1AECC44571B94D2D95CC9E38A536370C&lt;/guid&gt;&#10;                    &lt;answertext&gt;I don’t know&lt;/answertext&gt;&#10;                    &lt;valuetype&gt;-1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  <p:tag name="RESULTS" val="What is the diagnosis?[;crlf;]45[;]78[;]45[;]False[;]6[;][;crlf;]3.68888888888889[;]4[;]1.37956872845945[;]1.90320987654321[;crlf;]6[;]1[;]Atrial fibrillation1[;]Atrial fibrillation[;][;crlf;]1[;]-1[;]Atrial flutter2[;]Atrial flutter[;][;crlf;]7[;]-1[;]Junctional tach3[;]Junctional tach[;][;crlf;]24[;]-1[;]Polymorphic VT4[;]Polymorphic VT[;][;crlf;]1[;]-1[;]SVT5[;]SVT[;][;crlf;]6[;]-1[;]I don’t know6[;]I don’t know[;]"/>
  <p:tag name="HASRESULTS" val="Tru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0"/>
  <p:tag name="LABELFORMAT" val="1"/>
  <p:tag name="COLORTYPE" val="DEFINED"/>
  <p:tag name="DEFINEDCOLORS" val="3,6,10,45,32,50,13,4,9,55,2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DEFINED"/>
  <p:tag name="DEFINEDCOLORS" val="3,6,10,45,32,50,13,4,9,55,2"/>
  <p:tag name="NUMBERFORMAT" val="0"/>
  <p:tag name="LABELFORMAT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E08EDF81C0614166A463590ECC47D58B&lt;/guid&gt;&#10;        &lt;description /&gt;&#10;        &lt;date&gt;4/11/2014 4:13:35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5A738202876E45B79B029B786E98ABBF&lt;/guid&gt;&#10;            &lt;repollguid&gt;465A0FC53B9D4C8AA77C9BE0B5A93FF2&lt;/repollguid&gt;&#10;            &lt;sourceid&gt;6CC25B3EF27947578B3259E227D70D72&lt;/sourceid&gt;&#10;            &lt;questiontext&gt;What do you do next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15A5EB2EDB2B488DB708F75DC8F72833&lt;/guid&gt;&#10;                    &lt;answertext&gt;Expedite the air transfer&lt;/answertext&gt;&#10;                    &lt;valuetype&gt;-1&lt;/valuetype&gt;&#10;                &lt;/answer&gt;&#10;                &lt;answer&gt;&#10;                    &lt;guid&gt;B71D5543F21C47EE87F7AE7547227749&lt;/guid&gt;&#10;                    &lt;answertext&gt;Contact local children’s hospital for transfer by ground&lt;/answertext&gt;&#10;                    &lt;valuetype&gt;-1&lt;/valuetype&gt;&#10;                &lt;/answer&gt;&#10;                &lt;answer&gt;&#10;                    &lt;guid&gt;FC282B8F072F4D21ACDCFE43CAF6E117&lt;/guid&gt;&#10;                    &lt;answertext&gt;Get more history and 12 lead ECG&lt;/answertext&gt;&#10;                    &lt;valuetype&gt;1&lt;/valuetype&gt;&#10;                &lt;/answer&gt;&#10;                &lt;answer&gt;&#10;                    &lt;guid&gt;9B97F312D847446294C8EBD963A74A19&lt;/guid&gt;&#10;                    &lt;answertext&gt;Activate adult cath lab&lt;/answertext&gt;&#10;                    &lt;valuetype&gt;-1&lt;/valuetype&gt;&#10;                &lt;/answer&gt;&#10;                &lt;answer&gt;&#10;                    &lt;guid&gt;D40E62084A324B888D1393764C8F85AC&lt;/guid&gt;&#10;                    &lt;answertext&gt;I don’t know&lt;/answertext&gt;&#10;                    &lt;valuetype&gt;-1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  <p:tag name="RESULTS" val="What do you do next?[;crlf;]43[;]78[;]43[;]False[;]38[;][;crlf;]3.02325581395349[;]3[;]0.628337492377037[;]0.394808004326663[;crlf;]2[;]-1[;]Expedite the air transfer1[;]Expedite the air transfer[;][;crlf;]0[;]-1[;]Contact local children’s hospital for transfer by ground2[;]Contact local children’s hospital for transfer by ground[;][;crlf;]38[;]1[;]Get more history and 12 lead ECG3[;]Get more history and 12 lead ECG[;][;crlf;]1[;]-1[;]Activate adult cath lab4[;]Activate adult cath lab[;][;crlf;]2[;]-1[;]I don’t know5[;]I don’t know[;]"/>
  <p:tag name="HASRESULTS" val="Tru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0"/>
  <p:tag name="LABELFORMAT" val="1"/>
  <p:tag name="COLORTYPE" val="DEFINED"/>
  <p:tag name="DEFINEDCOLORS" val="3,6,10,45,32,50,13,4,9,55,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F1C2EAD6866D4A6CB10FB0BC92302EE8&lt;/guid&gt;&#10;        &lt;description /&gt;&#10;        &lt;date&gt;7/26/2014 8:08:34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6AD42449E0854E2283C669AC23BC6012&lt;/guid&gt;&#10;            &lt;repollguid&gt;450173F26BAB42C287F942CB056DC7E1&lt;/repollguid&gt;&#10;            &lt;sourceid&gt;3F0F551C878B41299EB00776E711C051&lt;/sourceid&gt;&#10;            &lt;questiontext&gt;I feel confident in my ability to diagnose arrhythmias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89A795FC3441489189601704E073D733&lt;/guid&gt;&#10;                    &lt;answertext&gt;Strongly agree&lt;/answertext&gt;&#10;                    &lt;valuetype&gt;0&lt;/valuetype&gt;&#10;                &lt;/answer&gt;&#10;                &lt;answer&gt;&#10;                    &lt;guid&gt;528677B0932943D5908714C19B8E5D02&lt;/guid&gt;&#10;                    &lt;answertext&gt;Agree&lt;/answertext&gt;&#10;                    &lt;valuetype&gt;0&lt;/valuetype&gt;&#10;                &lt;/answer&gt;&#10;                &lt;answer&gt;&#10;                    &lt;guid&gt;29C88743D69341DFB8630D2D0701ED15&lt;/guid&gt;&#10;                    &lt;answertext&gt;Neutral&lt;/answertext&gt;&#10;                    &lt;valuetype&gt;0&lt;/valuetype&gt;&#10;                &lt;/answer&gt;&#10;                &lt;answer&gt;&#10;                    &lt;guid&gt;3A4E87E6285B41A1B29021A9A3994F89&lt;/guid&gt;&#10;                    &lt;answertext&gt;Disagree&lt;/answertext&gt;&#10;                    &lt;valuetype&gt;0&lt;/valuetype&gt;&#10;                &lt;/answer&gt;&#10;                &lt;answer&gt;&#10;                    &lt;guid&gt;1D05F840CB964690A7AF47E0758010DB&lt;/guid&gt;&#10;                    &lt;answertext&gt;Strongly disagree&lt;/answertext&gt;&#10;                    &lt;valuetype&gt;0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  <p:tag name="RESULTS" val="I feel confident in my ability to diagnose arrhythmias[;crlf;]41[;]81[;]41[;]False[;]0[;][;crlf;]2.58536585365854[;]3[;]0.854703193557816[;]0.73051754907793[;crlf;]3[;]0[;]Strongly agree1[;]Strongly agree[;][;crlf;]17[;]0[;]Agree2[;]Agree[;][;crlf;]16[;]0[;]Neutral3[;]Neutral[;][;crlf;]4[;]0[;]Disagree4[;]Disagree[;][;crlf;]1[;]0[;]Strongly disagree5[;]Strongly disagree[;]"/>
  <p:tag name="HASRESULTS" val="Tru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DEFINED"/>
  <p:tag name="DEFINEDCOLORS" val="3,6,10,45,32,50,13,4,9,55,2"/>
  <p:tag name="LABELFORMAT" val="1"/>
  <p:tag name="NUMBERFORMAT" val="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B8DF26FE7163450EAEBC1BB13CDC0DAE&lt;/guid&gt;&#10;        &lt;description /&gt;&#10;        &lt;date&gt;7/26/2014 8:09:28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446EB9425BBD40B796C7EA1623304186&lt;/guid&gt;&#10;            &lt;repollguid&gt;4E994BFB77024C9B954C0C8FED08F029&lt;/repollguid&gt;&#10;            &lt;sourceid&gt;26FF769A74734355B616A084BF217A35&lt;/sourceid&gt;&#10;            &lt;questiontext&gt;I feel confident in my ability to treat arrhythmias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F51B6183FEF64AEEAEE6DA4B8CA620DC&lt;/guid&gt;&#10;                    &lt;answertext&gt;Strongly agree&lt;/answertext&gt;&#10;                    &lt;valuetype&gt;0&lt;/valuetype&gt;&#10;                &lt;/answer&gt;&#10;                &lt;answer&gt;&#10;                    &lt;guid&gt;F93830D262674AAFB9D053EFB759FC6A&lt;/guid&gt;&#10;                    &lt;answertext&gt;Agree&lt;/answertext&gt;&#10;                    &lt;valuetype&gt;0&lt;/valuetype&gt;&#10;                &lt;/answer&gt;&#10;                &lt;answer&gt;&#10;                    &lt;guid&gt;EF8CF7AFCE0A400A8312251B26187A1A&lt;/guid&gt;&#10;                    &lt;answertext&gt;Neutral&lt;/answertext&gt;&#10;                    &lt;valuetype&gt;0&lt;/valuetype&gt;&#10;                &lt;/answer&gt;&#10;                &lt;answer&gt;&#10;                    &lt;guid&gt;5B5ECFD97E5C4B2890191947993E60D8&lt;/guid&gt;&#10;                    &lt;answertext&gt;Disagree&lt;/answertext&gt;&#10;                    &lt;valuetype&gt;0&lt;/valuetype&gt;&#10;                &lt;/answer&gt;&#10;                &lt;answer&gt;&#10;                    &lt;guid&gt;1C51237848A24E9496240502723259F8&lt;/guid&gt;&#10;                    &lt;answertext&gt;Strongly disagree&lt;/answertext&gt;&#10;                    &lt;valuetype&gt;0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  <p:tag name="RESULTS" val="I feel confident in my ability to treat arrhythmias[;crlf;]37[;]81[;]37[;]False[;]0[;][;crlf;]2.86486486486486[;]3[;]0.934681971123815[;]0.873630387143901[;crlf;]2[;]0[;]Strongly agree1[;]Strongly agree[;][;crlf;]11[;]0[;]Agree2[;]Agree[;][;crlf;]16[;]0[;]Neutral3[;]Neutral[;][;crlf;]6[;]0[;]Disagree4[;]Disagree[;][;crlf;]2[;]0[;]Strongly disagree5[;]Strongly disagree[;]"/>
  <p:tag name="HASRESULTS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191EC68C351A4C49A6100E58471C6E7C&lt;/guid&gt;&#10;        &lt;description /&gt;&#10;        &lt;date&gt;4/7/2014 2:00:57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415AAFC00DE746BA8416C775736E986D&lt;/guid&gt;&#10;            &lt;repollguid&gt;FEC567FC6A70428BAB72E67A411181BF&lt;/repollguid&gt;&#10;            &lt;sourceid&gt;1904FE98A24F434EAFD77BF3F5022B4E&lt;/sourceid&gt;&#10;            &lt;questiontext&gt;Do you have 24/7 access to a pediatric cardiologist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C994B817F10C4FBFB3C0C1CDA3D34F4E&lt;/guid&gt;&#10;                    &lt;answertext&gt;Yes&lt;/answertext&gt;&#10;                    &lt;valuetype&gt;0&lt;/valuetype&gt;&#10;                &lt;/answer&gt;&#10;                &lt;answer&gt;&#10;                    &lt;guid&gt;609558E531474C7598EEB0D856DBD583&lt;/guid&gt;&#10;                    &lt;answertext&gt;No&lt;/answertext&gt;&#10;                    &lt;valuetype&gt;0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  <p:tag name="RESULTS" val="Do you have 24/7 access to a pediatric cardiologist?[;crlf;]63[;]68[;]63[;]False[;]0[;][;crlf;]1.12698412698413[;]1[;]0.332955189895286[;]0.110859158478206[;crlf;]55[;]0[;]Yes1[;]Yes[;][;crlf;]8[;]0[;]No2[;]No[;]"/>
  <p:tag name="HASRESULTS" val="Tru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0"/>
  <p:tag name="LABELFORMAT" val="1"/>
  <p:tag name="COLORTYPE" val="DEFINED"/>
  <p:tag name="DEFINEDCOLORS" val="3,6,10,45,32,50,13,4,9,55,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heme/theme1.xml><?xml version="1.0" encoding="utf-8"?>
<a:theme xmlns:a="http://schemas.openxmlformats.org/drawingml/2006/main" name="UK HealthCare B">
  <a:themeElements>
    <a:clrScheme name="">
      <a:dk1>
        <a:srgbClr val="000000"/>
      </a:dk1>
      <a:lt1>
        <a:srgbClr val="FFFFFF"/>
      </a:lt1>
      <a:dk2>
        <a:srgbClr val="7D95D9"/>
      </a:dk2>
      <a:lt2>
        <a:srgbClr val="FFFFFF"/>
      </a:lt2>
      <a:accent1>
        <a:srgbClr val="153EB4"/>
      </a:accent1>
      <a:accent2>
        <a:srgbClr val="E07B17"/>
      </a:accent2>
      <a:accent3>
        <a:srgbClr val="BFC8E9"/>
      </a:accent3>
      <a:accent4>
        <a:srgbClr val="DADADA"/>
      </a:accent4>
      <a:accent5>
        <a:srgbClr val="AAAFD6"/>
      </a:accent5>
      <a:accent6>
        <a:srgbClr val="CB6F14"/>
      </a:accent6>
      <a:hlink>
        <a:srgbClr val="0B6367"/>
      </a:hlink>
      <a:folHlink>
        <a:srgbClr val="1DC87F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UK HealthCare 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K HealthCare B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K HealthCare B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K HealthCare B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K HealthCare B 5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K HealthCare B 6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K HealthCare B 7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K HealthCare B 8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K HealthCare B 9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K HealthCare B 10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K HealthCare B 11">
        <a:dk1>
          <a:srgbClr val="203167"/>
        </a:dk1>
        <a:lt1>
          <a:srgbClr val="FFFFFF"/>
        </a:lt1>
        <a:dk2>
          <a:srgbClr val="7D95D9"/>
        </a:dk2>
        <a:lt2>
          <a:srgbClr val="FFFFFF"/>
        </a:lt2>
        <a:accent1>
          <a:srgbClr val="7D95D9"/>
        </a:accent1>
        <a:accent2>
          <a:srgbClr val="4760C8"/>
        </a:accent2>
        <a:accent3>
          <a:srgbClr val="BFC8E9"/>
        </a:accent3>
        <a:accent4>
          <a:srgbClr val="DADADA"/>
        </a:accent4>
        <a:accent5>
          <a:srgbClr val="BFC8E9"/>
        </a:accent5>
        <a:accent6>
          <a:srgbClr val="3F56B5"/>
        </a:accent6>
        <a:hlink>
          <a:srgbClr val="203167"/>
        </a:hlink>
        <a:folHlink>
          <a:srgbClr val="B773E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K HealthCare B 12">
        <a:dk1>
          <a:srgbClr val="000000"/>
        </a:dk1>
        <a:lt1>
          <a:srgbClr val="7D95D9"/>
        </a:lt1>
        <a:dk2>
          <a:srgbClr val="000000"/>
        </a:dk2>
        <a:lt2>
          <a:srgbClr val="4760C8"/>
        </a:lt2>
        <a:accent1>
          <a:srgbClr val="7D95D9"/>
        </a:accent1>
        <a:accent2>
          <a:srgbClr val="4760C8"/>
        </a:accent2>
        <a:accent3>
          <a:srgbClr val="BFC8E9"/>
        </a:accent3>
        <a:accent4>
          <a:srgbClr val="000000"/>
        </a:accent4>
        <a:accent5>
          <a:srgbClr val="BFC8E9"/>
        </a:accent5>
        <a:accent6>
          <a:srgbClr val="3F56B5"/>
        </a:accent6>
        <a:hlink>
          <a:srgbClr val="203167"/>
        </a:hlink>
        <a:folHlink>
          <a:srgbClr val="B773E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K HealthCare B 13">
        <a:dk1>
          <a:srgbClr val="000000"/>
        </a:dk1>
        <a:lt1>
          <a:srgbClr val="C09DC2"/>
        </a:lt1>
        <a:dk2>
          <a:srgbClr val="000000"/>
        </a:dk2>
        <a:lt2>
          <a:srgbClr val="AD7BB0"/>
        </a:lt2>
        <a:accent1>
          <a:srgbClr val="C09DC2"/>
        </a:accent1>
        <a:accent2>
          <a:srgbClr val="6C266F"/>
        </a:accent2>
        <a:accent3>
          <a:srgbClr val="DCCCDD"/>
        </a:accent3>
        <a:accent4>
          <a:srgbClr val="000000"/>
        </a:accent4>
        <a:accent5>
          <a:srgbClr val="DCCCDD"/>
        </a:accent5>
        <a:accent6>
          <a:srgbClr val="612164"/>
        </a:accent6>
        <a:hlink>
          <a:srgbClr val="7133CC"/>
        </a:hlink>
        <a:folHlink>
          <a:srgbClr val="B773E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K HealthCare B 14">
        <a:dk1>
          <a:srgbClr val="6C266F"/>
        </a:dk1>
        <a:lt1>
          <a:srgbClr val="FFFFFF"/>
        </a:lt1>
        <a:dk2>
          <a:srgbClr val="C09DC2"/>
        </a:dk2>
        <a:lt2>
          <a:srgbClr val="FFFFFF"/>
        </a:lt2>
        <a:accent1>
          <a:srgbClr val="C09DC2"/>
        </a:accent1>
        <a:accent2>
          <a:srgbClr val="6C266F"/>
        </a:accent2>
        <a:accent3>
          <a:srgbClr val="DCCCDD"/>
        </a:accent3>
        <a:accent4>
          <a:srgbClr val="DADADA"/>
        </a:accent4>
        <a:accent5>
          <a:srgbClr val="DCCCDD"/>
        </a:accent5>
        <a:accent6>
          <a:srgbClr val="612164"/>
        </a:accent6>
        <a:hlink>
          <a:srgbClr val="7133CC"/>
        </a:hlink>
        <a:folHlink>
          <a:srgbClr val="B773E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K HealthCare B 15">
        <a:dk1>
          <a:srgbClr val="43A5A5"/>
        </a:dk1>
        <a:lt1>
          <a:srgbClr val="FFFFFF"/>
        </a:lt1>
        <a:dk2>
          <a:srgbClr val="8ACCCC"/>
        </a:dk2>
        <a:lt2>
          <a:srgbClr val="FFFFFF"/>
        </a:lt2>
        <a:accent1>
          <a:srgbClr val="8ACCCC"/>
        </a:accent1>
        <a:accent2>
          <a:srgbClr val="52AEAD"/>
        </a:accent2>
        <a:accent3>
          <a:srgbClr val="C4E2E2"/>
        </a:accent3>
        <a:accent4>
          <a:srgbClr val="DADADA"/>
        </a:accent4>
        <a:accent5>
          <a:srgbClr val="C4E2E2"/>
        </a:accent5>
        <a:accent6>
          <a:srgbClr val="499D9C"/>
        </a:accent6>
        <a:hlink>
          <a:srgbClr val="7890BF"/>
        </a:hlink>
        <a:folHlink>
          <a:srgbClr val="9078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K HealthCare B 16">
        <a:dk1>
          <a:srgbClr val="000000"/>
        </a:dk1>
        <a:lt1>
          <a:srgbClr val="8ACCCC"/>
        </a:lt1>
        <a:dk2>
          <a:srgbClr val="000000"/>
        </a:dk2>
        <a:lt2>
          <a:srgbClr val="43A5A5"/>
        </a:lt2>
        <a:accent1>
          <a:srgbClr val="8ACCCC"/>
        </a:accent1>
        <a:accent2>
          <a:srgbClr val="52AEAD"/>
        </a:accent2>
        <a:accent3>
          <a:srgbClr val="C4E2E2"/>
        </a:accent3>
        <a:accent4>
          <a:srgbClr val="000000"/>
        </a:accent4>
        <a:accent5>
          <a:srgbClr val="C4E2E2"/>
        </a:accent5>
        <a:accent6>
          <a:srgbClr val="499D9C"/>
        </a:accent6>
        <a:hlink>
          <a:srgbClr val="7890BF"/>
        </a:hlink>
        <a:folHlink>
          <a:srgbClr val="9078B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14527</TotalTime>
  <Words>2724</Words>
  <Application>Microsoft Office PowerPoint</Application>
  <PresentationFormat>On-screen Show (4:3)</PresentationFormat>
  <Paragraphs>600</Paragraphs>
  <Slides>115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115</vt:i4>
      </vt:variant>
    </vt:vector>
  </HeadingPairs>
  <TitlesOfParts>
    <vt:vector size="117" baseType="lpstr">
      <vt:lpstr>UK HealthCare B</vt:lpstr>
      <vt:lpstr>Microsoft Graph Chart</vt:lpstr>
      <vt:lpstr>Tales from the Blips Telemetry and Arrhythmias for Hospitalists</vt:lpstr>
      <vt:lpstr>Disclosures</vt:lpstr>
      <vt:lpstr>Objectives</vt:lpstr>
      <vt:lpstr>PHM Competencies Stucky ER, Maniscalco J, Ottolini MC, et al. The Pediatric Hospital Medicine Core Competencies Supplement: a Framework for Curriculum Development by the Society of Hospital Medicine with acknowledgement to pediatric hospitalists from the American Academy of Pediatrics and the Academic Pediatric Association. J Hosp Med 2010;5 Suppl 2:i-xv, 1-114.</vt:lpstr>
      <vt:lpstr>Roadmap</vt:lpstr>
      <vt:lpstr>This is an Interactive Session</vt:lpstr>
      <vt:lpstr>Grab a clicker…</vt:lpstr>
      <vt:lpstr>What best describes your practice setting?</vt:lpstr>
      <vt:lpstr>How many years has it been since you graduated medical school?</vt:lpstr>
      <vt:lpstr>Do you have 24/7 access to a pediatric cardiologist?</vt:lpstr>
      <vt:lpstr>Do you know what kind of telemetry system you have?</vt:lpstr>
      <vt:lpstr>Do you have in-house, centrally monitored telemetry?</vt:lpstr>
      <vt:lpstr>What area of the country are you from?</vt:lpstr>
      <vt:lpstr>I feel confident in my ability to diagnose arrhythmias</vt:lpstr>
      <vt:lpstr>I feel confident in my ability to treat arrhythmias</vt:lpstr>
      <vt:lpstr>Physician…       know thy Equipment</vt:lpstr>
      <vt:lpstr>The Hardware</vt:lpstr>
      <vt:lpstr>The Software</vt:lpstr>
      <vt:lpstr>A system of        interpretation</vt:lpstr>
      <vt:lpstr>Basic Approach to Dysrhythmias</vt:lpstr>
      <vt:lpstr>On-call freak-out</vt:lpstr>
      <vt:lpstr>Case 1</vt:lpstr>
      <vt:lpstr>PowerPoint Presentation</vt:lpstr>
      <vt:lpstr>What do you do?</vt:lpstr>
      <vt:lpstr>PowerPoint Presentation</vt:lpstr>
      <vt:lpstr>Asystole poor telemetry </vt:lpstr>
      <vt:lpstr>Take home point…</vt:lpstr>
      <vt:lpstr>Can we please turn off the @#$%^&amp;* monitor!?!</vt:lpstr>
      <vt:lpstr>Case 2</vt:lpstr>
      <vt:lpstr>Case 2</vt:lpstr>
      <vt:lpstr>Case 2</vt:lpstr>
      <vt:lpstr>What is wrong with the ECG?</vt:lpstr>
      <vt:lpstr>2nd degree AV block  at a glance</vt:lpstr>
      <vt:lpstr>Case #3</vt:lpstr>
      <vt:lpstr>PowerPoint Presentation</vt:lpstr>
      <vt:lpstr>After reviewing the ECG, what do you do?</vt:lpstr>
      <vt:lpstr>PowerPoint Presentation</vt:lpstr>
      <vt:lpstr>After reviewing the ECG, what do you do?</vt:lpstr>
      <vt:lpstr>PowerPoint Presentation</vt:lpstr>
      <vt:lpstr>Case 4 3 year old girl</vt:lpstr>
      <vt:lpstr>3 year old girl asymptomatic bradycadia</vt:lpstr>
      <vt:lpstr>What is this rhythm?</vt:lpstr>
      <vt:lpstr>3 year old girl asymptomatic bradycadia</vt:lpstr>
      <vt:lpstr>What is this rhythm?</vt:lpstr>
      <vt:lpstr>3 year old girl</vt:lpstr>
      <vt:lpstr>Complete heart block </vt:lpstr>
      <vt:lpstr>Case 5</vt:lpstr>
      <vt:lpstr>Case 5</vt:lpstr>
      <vt:lpstr>What does this ECGs show?</vt:lpstr>
      <vt:lpstr>Case 5</vt:lpstr>
      <vt:lpstr>What does this ECGs show?</vt:lpstr>
      <vt:lpstr>PowerPoint Presentation</vt:lpstr>
      <vt:lpstr>Evaluation of PVCs</vt:lpstr>
      <vt:lpstr>Evaluation of PVCs</vt:lpstr>
      <vt:lpstr>Asymptomatic Ectopy PVCs – for comparison </vt:lpstr>
      <vt:lpstr>Case 6 8 mos old boy</vt:lpstr>
      <vt:lpstr>8 mo old boy</vt:lpstr>
      <vt:lpstr>8 mo old boy Admit to Telemetry Unit and get a call by central station 2 hours after admission</vt:lpstr>
      <vt:lpstr>What is the diagnosis?</vt:lpstr>
      <vt:lpstr>8 mo old boy Admit to Telemetry Unit and get a call by central station 2 hours after admission</vt:lpstr>
      <vt:lpstr>What is the diagnosis?</vt:lpstr>
      <vt:lpstr>Infantile Idiopathic  Ventricular Tachycardia</vt:lpstr>
      <vt:lpstr>Asymptomatic Ectopy Case 7 14 year old girl</vt:lpstr>
      <vt:lpstr>Asymptomatic Ectopy Case 7 14 year old girl</vt:lpstr>
      <vt:lpstr>Asymptomatic Ectopy Case 7 14 year old girl</vt:lpstr>
      <vt:lpstr>Catecholaminergic Polymorphic Ventricular Tachycardia </vt:lpstr>
      <vt:lpstr>CPVT Exercise test</vt:lpstr>
      <vt:lpstr>Can we shock him, can we shock him, can we shock him?</vt:lpstr>
      <vt:lpstr>Case 8 5 year old boy</vt:lpstr>
      <vt:lpstr>5 year old boy 150bpm</vt:lpstr>
      <vt:lpstr>What’s the rhythm?</vt:lpstr>
      <vt:lpstr>5 year old boy 150bpm</vt:lpstr>
      <vt:lpstr>What’s the rhythm?</vt:lpstr>
      <vt:lpstr>Asymptomatic tachycardia 5 year old boy 150bpm</vt:lpstr>
      <vt:lpstr>Case 9</vt:lpstr>
      <vt:lpstr>Case 9</vt:lpstr>
      <vt:lpstr>Case 9 Fussy 3 y/o</vt:lpstr>
      <vt:lpstr>What is wrong with him?</vt:lpstr>
      <vt:lpstr>Case 9 Fussy 3 y/o</vt:lpstr>
      <vt:lpstr>What is wrong with him?</vt:lpstr>
      <vt:lpstr>What do you do for treatment?</vt:lpstr>
      <vt:lpstr>3 y/o ECG after adenosine</vt:lpstr>
      <vt:lpstr>What is wrong with the child?</vt:lpstr>
      <vt:lpstr>3 y/o ECG after adenosine</vt:lpstr>
      <vt:lpstr>What is wrong with the child?</vt:lpstr>
      <vt:lpstr>3 y/o ECG after adenosine</vt:lpstr>
      <vt:lpstr>Next bed 15 year old boy with palpitations</vt:lpstr>
      <vt:lpstr>What do you do for treatment?</vt:lpstr>
      <vt:lpstr>Next bed 15 year old boy with palpitations</vt:lpstr>
      <vt:lpstr>What do you do for treatment?</vt:lpstr>
      <vt:lpstr>15 year old boy ECG after adenosine</vt:lpstr>
      <vt:lpstr>SVT and WPW are not the same both are accessory pathways</vt:lpstr>
      <vt:lpstr>PowerPoint Presentation</vt:lpstr>
      <vt:lpstr>Case 10 16 year old girl</vt:lpstr>
      <vt:lpstr>PowerPoint Presentation</vt:lpstr>
      <vt:lpstr>What is the diagnosis?</vt:lpstr>
      <vt:lpstr>PowerPoint Presentation</vt:lpstr>
      <vt:lpstr>What is the diagnosis?</vt:lpstr>
      <vt:lpstr>PowerPoint Presentation</vt:lpstr>
      <vt:lpstr>OMG, this kid is        having an mi!</vt:lpstr>
      <vt:lpstr>Case 11</vt:lpstr>
      <vt:lpstr>Case 11</vt:lpstr>
      <vt:lpstr>Case 11</vt:lpstr>
      <vt:lpstr>What do you do next?</vt:lpstr>
      <vt:lpstr>Case 11</vt:lpstr>
      <vt:lpstr>What do you do next?</vt:lpstr>
      <vt:lpstr>17 yo with resting CP  elevated troponin</vt:lpstr>
      <vt:lpstr>ST Segments in Kids</vt:lpstr>
      <vt:lpstr>Before you say       “it ain’t the heart…”</vt:lpstr>
      <vt:lpstr>Before you call…</vt:lpstr>
      <vt:lpstr>PowerPoint Presentation</vt:lpstr>
      <vt:lpstr>I feel confident in my ability to diagnose arrhythmias</vt:lpstr>
      <vt:lpstr>I feel confident in my ability to treat arrhythmias</vt:lpstr>
      <vt:lpstr>Summary</vt:lpstr>
      <vt:lpstr>Questions, Comments, Complaints, Dirty Looks?</vt:lpstr>
    </vt:vector>
  </TitlesOfParts>
  <Company>UK HealthCare Marketing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Schneider, Douglas</dc:creator>
  <cp:lastModifiedBy>Maul, Erich</cp:lastModifiedBy>
  <cp:revision>176</cp:revision>
  <dcterms:created xsi:type="dcterms:W3CDTF">2010-09-16T18:35:19Z</dcterms:created>
  <dcterms:modified xsi:type="dcterms:W3CDTF">2014-07-28T11:15:29Z</dcterms:modified>
</cp:coreProperties>
</file>